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7"/>
  </p:notesMasterIdLst>
  <p:handoutMasterIdLst>
    <p:handoutMasterId r:id="rId138"/>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397" r:id="rId15"/>
    <p:sldId id="269" r:id="rId16"/>
    <p:sldId id="357" r:id="rId17"/>
    <p:sldId id="396" r:id="rId18"/>
    <p:sldId id="407" r:id="rId19"/>
    <p:sldId id="356" r:id="rId20"/>
    <p:sldId id="394" r:id="rId21"/>
    <p:sldId id="395" r:id="rId22"/>
    <p:sldId id="343" r:id="rId23"/>
    <p:sldId id="402" r:id="rId24"/>
    <p:sldId id="403" r:id="rId25"/>
    <p:sldId id="404" r:id="rId26"/>
    <p:sldId id="405" r:id="rId27"/>
    <p:sldId id="406" r:id="rId28"/>
    <p:sldId id="358" r:id="rId29"/>
    <p:sldId id="271" r:id="rId30"/>
    <p:sldId id="273" r:id="rId31"/>
    <p:sldId id="364" r:id="rId32"/>
    <p:sldId id="291" r:id="rId33"/>
    <p:sldId id="365" r:id="rId34"/>
    <p:sldId id="374" r:id="rId35"/>
    <p:sldId id="375" r:id="rId36"/>
    <p:sldId id="376" r:id="rId37"/>
    <p:sldId id="398" r:id="rId38"/>
    <p:sldId id="399" r:id="rId39"/>
    <p:sldId id="400" r:id="rId40"/>
    <p:sldId id="401" r:id="rId41"/>
    <p:sldId id="377" r:id="rId42"/>
    <p:sldId id="378" r:id="rId43"/>
    <p:sldId id="379" r:id="rId44"/>
    <p:sldId id="380" r:id="rId45"/>
    <p:sldId id="381" r:id="rId46"/>
    <p:sldId id="382" r:id="rId47"/>
    <p:sldId id="383" r:id="rId48"/>
    <p:sldId id="384" r:id="rId49"/>
    <p:sldId id="385" r:id="rId50"/>
    <p:sldId id="410" r:id="rId51"/>
    <p:sldId id="411" r:id="rId52"/>
    <p:sldId id="386" r:id="rId53"/>
    <p:sldId id="387" r:id="rId54"/>
    <p:sldId id="388" r:id="rId55"/>
    <p:sldId id="389" r:id="rId56"/>
    <p:sldId id="390" r:id="rId57"/>
    <p:sldId id="391" r:id="rId58"/>
    <p:sldId id="412" r:id="rId59"/>
    <p:sldId id="413" r:id="rId60"/>
    <p:sldId id="414" r:id="rId61"/>
    <p:sldId id="330" r:id="rId62"/>
    <p:sldId id="369" r:id="rId63"/>
    <p:sldId id="437" r:id="rId64"/>
    <p:sldId id="297" r:id="rId65"/>
    <p:sldId id="393" r:id="rId66"/>
    <p:sldId id="370" r:id="rId67"/>
    <p:sldId id="286" r:id="rId68"/>
    <p:sldId id="446" r:id="rId69"/>
    <p:sldId id="447" r:id="rId70"/>
    <p:sldId id="305" r:id="rId71"/>
    <p:sldId id="298" r:id="rId72"/>
    <p:sldId id="324" r:id="rId73"/>
    <p:sldId id="323" r:id="rId74"/>
    <p:sldId id="436" r:id="rId75"/>
    <p:sldId id="415" r:id="rId76"/>
    <p:sldId id="416" r:id="rId77"/>
    <p:sldId id="417" r:id="rId78"/>
    <p:sldId id="418" r:id="rId79"/>
    <p:sldId id="419" r:id="rId80"/>
    <p:sldId id="420" r:id="rId81"/>
    <p:sldId id="262" r:id="rId82"/>
    <p:sldId id="421" r:id="rId83"/>
    <p:sldId id="422" r:id="rId84"/>
    <p:sldId id="423" r:id="rId85"/>
    <p:sldId id="424" r:id="rId86"/>
    <p:sldId id="425" r:id="rId87"/>
    <p:sldId id="274" r:id="rId88"/>
    <p:sldId id="268" r:id="rId89"/>
    <p:sldId id="426" r:id="rId90"/>
    <p:sldId id="427" r:id="rId91"/>
    <p:sldId id="428" r:id="rId92"/>
    <p:sldId id="272" r:id="rId93"/>
    <p:sldId id="429" r:id="rId94"/>
    <p:sldId id="275" r:id="rId95"/>
    <p:sldId id="276" r:id="rId96"/>
    <p:sldId id="277" r:id="rId97"/>
    <p:sldId id="278" r:id="rId98"/>
    <p:sldId id="279" r:id="rId99"/>
    <p:sldId id="280" r:id="rId100"/>
    <p:sldId id="281" r:id="rId101"/>
    <p:sldId id="282" r:id="rId102"/>
    <p:sldId id="444" r:id="rId103"/>
    <p:sldId id="283" r:id="rId104"/>
    <p:sldId id="284" r:id="rId105"/>
    <p:sldId id="285" r:id="rId106"/>
    <p:sldId id="430" r:id="rId107"/>
    <p:sldId id="287" r:id="rId108"/>
    <p:sldId id="288" r:id="rId109"/>
    <p:sldId id="289" r:id="rId110"/>
    <p:sldId id="290" r:id="rId111"/>
    <p:sldId id="431" r:id="rId112"/>
    <p:sldId id="292" r:id="rId113"/>
    <p:sldId id="293" r:id="rId114"/>
    <p:sldId id="294" r:id="rId115"/>
    <p:sldId id="295" r:id="rId116"/>
    <p:sldId id="296" r:id="rId117"/>
    <p:sldId id="432" r:id="rId118"/>
    <p:sldId id="433" r:id="rId119"/>
    <p:sldId id="434" r:id="rId120"/>
    <p:sldId id="300" r:id="rId121"/>
    <p:sldId id="301" r:id="rId122"/>
    <p:sldId id="302" r:id="rId123"/>
    <p:sldId id="303" r:id="rId124"/>
    <p:sldId id="304" r:id="rId125"/>
    <p:sldId id="435" r:id="rId126"/>
    <p:sldId id="307" r:id="rId127"/>
    <p:sldId id="308" r:id="rId128"/>
    <p:sldId id="309" r:id="rId129"/>
    <p:sldId id="438" r:id="rId130"/>
    <p:sldId id="439" r:id="rId131"/>
    <p:sldId id="440" r:id="rId132"/>
    <p:sldId id="441" r:id="rId133"/>
    <p:sldId id="442" r:id="rId134"/>
    <p:sldId id="443" r:id="rId135"/>
    <p:sldId id="445" r:id="rId13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handoutMaster" Target="handoutMasters/handout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2020</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2020</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2020</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802.11-19/2128r12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19/11-19-1914-04-00be-multiple-ru-discussion.ppt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hyperlink" Target="https://mentor.ieee.org/802.11/dcn/19/11-19-1925-02-00be-consideration-of-eht-ltf.pptx"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19/11-19-1510-06-00be-eht-power-saving-considering-multi-link.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0/11-20-0022-01-00be-consideration-on-240-160-80-mhz-and-preamble-puncturing.ppt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0/11-20-0023-02-00be-multiple-ru-aggregation.ppt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0/11-20-0023-02-00be-multiple-ru-aggregation.ppt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0/11-20-0049-02-00be-ppdu-types-and-u-sig-content.ppt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0/11-20-0049-02-00be-ppdu-types-and-u-sig-content.ppt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hyperlink" Target="https://mentor.ieee.org/802.11/dcn/20/11-20-0029-03-00be-preamble-structure-and-sig-contents.pptx" TargetMode="Externa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hyperlink" Target="https://mentor.ieee.org/802.11/dcn/20/11-20-0029-03-00be-preamble-structure-and-sig-contents.pptx" TargetMode="Externa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hyperlink" Target="https://mentor.ieee.org/802.11/dcn/19/11-19-1526-03-00be-multi-link-power-save.ppt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2" Type="http://schemas.openxmlformats.org/officeDocument/2006/relationships/hyperlink" Target="https://mentor.ieee.org/802.11/dcn/19/11-19-1528-05-00be-multi-link-operation-link-management.pptx" TargetMode="External"/><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hyperlink" Target="https://mentor.ieee.org/802.11/dcn/19/11-19-1904-03-00be-mlo-link-management-follow-up.pptx" TargetMode="Externa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hyperlink" Target="https://mentor.ieee.org/802.11/dcn/20/11-20-0019-01-00be-11be-ppdu-format.pptx"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hyperlink" Target="https://mentor.ieee.org/802.11/dcn/19/11-19-1899-07-00be-mla-mac-addresses-considerations.pptx" TargetMode="Externa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hyperlink" Target="https://mentor.ieee.org/802.11/dcn/19/11-19-1899-07-00be-mla-mac-addresses-considerations.pptx" TargetMode="Externa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1358-01-00be-multi-link-operation-management.pptx" TargetMode="External"/><Relationship Id="rId13" Type="http://schemas.openxmlformats.org/officeDocument/2006/relationships/hyperlink" Target="https://mentor.ieee.org/802.11/dcn/19/11-19-1542-01-00be-multi-link-broadcast-addressed-frame-reception.pptx" TargetMode="External"/><Relationship Id="rId3" Type="http://schemas.openxmlformats.org/officeDocument/2006/relationships/hyperlink" Target="https://mentor.ieee.org/802.11/dcn/19/11-19-1535-03-00be-sounding-for-ap-collaboration.pptx" TargetMode="External"/><Relationship Id="rId7" Type="http://schemas.openxmlformats.org/officeDocument/2006/relationships/hyperlink" Target="https://mentor.ieee.org/802.11/dcn/19/11-19-1116-05-00be-channel-access-in-multi-band-operation.pptx" TargetMode="External"/><Relationship Id="rId12" Type="http://schemas.openxmlformats.org/officeDocument/2006/relationships/hyperlink" Target="https://mentor.ieee.org/802.11/dcn/19/11-19-1536-02-00be-power-consideration-for-multi-link-transmissions.pptx" TargetMode="External"/><Relationship Id="rId2" Type="http://schemas.openxmlformats.org/officeDocument/2006/relationships/hyperlink" Target="https://mentor.ieee.org/802.11/dcn/19/11-19-1143-03-00be-efficient-operation-for-multi-ap-coordination.pptx" TargetMode="External"/><Relationship Id="rId16" Type="http://schemas.openxmlformats.org/officeDocument/2006/relationships/hyperlink" Target="https://mentor.ieee.org/802.11/dcn/19/11-19-1549-01-00be-multi-link-associ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895-01-00be-setup-for-multi-ap-coordination.pptx" TargetMode="External"/><Relationship Id="rId11" Type="http://schemas.openxmlformats.org/officeDocument/2006/relationships/hyperlink" Target="https://mentor.ieee.org/802.11/dcn/19/11-19-1528-02-00be-multi-link-operation-link-management.pptx" TargetMode="External"/><Relationship Id="rId5" Type="http://schemas.openxmlformats.org/officeDocument/2006/relationships/hyperlink" Target="https://mentor.ieee.org/802.11/dcn/19/11-19-1788-00-00be-coordinated-ofdma-operation.pptx" TargetMode="External"/><Relationship Id="rId15" Type="http://schemas.openxmlformats.org/officeDocument/2006/relationships/hyperlink" Target="https://mentor.ieee.org/802.11/dcn/19/11-19-1548-01-00be-channel-access-design-for-synchronized-multi-links.pptx" TargetMode="External"/><Relationship Id="rId10" Type="http://schemas.openxmlformats.org/officeDocument/2006/relationships/hyperlink" Target="https://mentor.ieee.org/802.11/dcn/19/11-19-1526-01-00be-multi-link-power-save.pptx" TargetMode="External"/><Relationship Id="rId4" Type="http://schemas.openxmlformats.org/officeDocument/2006/relationships/hyperlink" Target="https://mentor.ieee.org/802.11/dcn/19/11-19-1582-01-00be-coordinated-ap-time-and-frequency-sharing-in-a-transmit-opportunity-in-11be.pptx" TargetMode="External"/><Relationship Id="rId9" Type="http://schemas.openxmlformats.org/officeDocument/2006/relationships/hyperlink" Target="https://mentor.ieee.org/802.11/dcn/19/11-19-1510-03-00be-eht-power-saving-considering-multi-link.pptx" TargetMode="External"/><Relationship Id="rId14" Type="http://schemas.openxmlformats.org/officeDocument/2006/relationships/hyperlink" Target="https://mentor.ieee.org/802.11/dcn/19/11-19-1544-01-00be-multi-link-power-save-operation.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19/11-19-1856-01-00be-a-mpdu-and-ba.pptx" TargetMode="External"/><Relationship Id="rId13" Type="http://schemas.openxmlformats.org/officeDocument/2006/relationships/hyperlink" Target="https://mentor.ieee.org/802.11/dcn/19/11-19-1890-00-00be-phase-rotation-follow-up.pptx" TargetMode="External"/><Relationship Id="rId3" Type="http://schemas.openxmlformats.org/officeDocument/2006/relationships/hyperlink" Target="https://mentor.ieee.org/802.11/dcn/19/11-19-1615-01-00be-multi-band-multi-channel-operation-for-low-latency-and-jitter.pptx" TargetMode="External"/><Relationship Id="rId7" Type="http://schemas.openxmlformats.org/officeDocument/2006/relationships/hyperlink" Target="https://mentor.ieee.org/802.11/dcn/19/11-19-1823-01-00be-multi-link-setup-follow-up.pptx" TargetMode="External"/><Relationship Id="rId12" Type="http://schemas.openxmlformats.org/officeDocument/2006/relationships/hyperlink" Target="https://mentor.ieee.org/802.11/dcn/19/11-19-1877-00-00be-16-spatial-stream-support.pptx" TargetMode="External"/><Relationship Id="rId2" Type="http://schemas.openxmlformats.org/officeDocument/2006/relationships/hyperlink" Target="https://mentor.ieee.org/802.11/dcn/19/11-19-1591-03-00be-ba-setup-for-multi-link-aggregation.pptx" TargetMode="External"/><Relationship Id="rId16" Type="http://schemas.openxmlformats.org/officeDocument/2006/relationships/hyperlink" Target="https://mentor.ieee.org/802.11/dcn/19/11-19-1914-02-00be-multiple-ru-discu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822-02-00be-multi-link-security-consideration.pptx" TargetMode="External"/><Relationship Id="rId11" Type="http://schemas.openxmlformats.org/officeDocument/2006/relationships/hyperlink" Target="https://mentor.ieee.org/802.11/dcn/19/11-19-1869-00-00be-preamble-puncturing-and-ru-aggregation.pptx" TargetMode="External"/><Relationship Id="rId5" Type="http://schemas.openxmlformats.org/officeDocument/2006/relationships/hyperlink" Target="https://mentor.ieee.org/802.11/dcn/19/11-19-1678-00-00be-multiple-links-asynchronous-and-synchronous-transmission.pptx" TargetMode="External"/><Relationship Id="rId15" Type="http://schemas.openxmlformats.org/officeDocument/2006/relationships/hyperlink" Target="https://mentor.ieee.org/802.11/dcn/19/11-19-1908-00-00be-multi-ru-support.pptx" TargetMode="External"/><Relationship Id="rId10" Type="http://schemas.openxmlformats.org/officeDocument/2006/relationships/hyperlink" Target="https://mentor.ieee.org/802.11/dcn/19/11-19-1868-02-00be-signaling-support-for-multi-ru-assignment.pptx" TargetMode="External"/><Relationship Id="rId4" Type="http://schemas.openxmlformats.org/officeDocument/2006/relationships/hyperlink" Target="https://mentor.ieee.org/802.11/dcn/19/11-19-1617-01-00be-multi-link-power-save.pptx" TargetMode="External"/><Relationship Id="rId9" Type="http://schemas.openxmlformats.org/officeDocument/2006/relationships/hyperlink" Target="https://mentor.ieee.org/802.11/dcn/19/11-19-1887-01-00be-multi-link-acknowledgement.pptx" TargetMode="External"/><Relationship Id="rId14" Type="http://schemas.openxmlformats.org/officeDocument/2006/relationships/hyperlink" Target="https://mentor.ieee.org/802.11/dcn/19/11-19-1907-01-00be-multiple-ru-combinations-for-eht.ppt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1981-01-00be-phase-rotations-design-for-eht.pptx" TargetMode="External"/><Relationship Id="rId2" Type="http://schemas.openxmlformats.org/officeDocument/2006/relationships/hyperlink" Target="https://mentor.ieee.org/802.11/dcn/19/11-19-1980-01-00be-eht-p-matrices-discussion.pptx" TargetMode="Externa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9/11-19-1972-01-00be-operation-of-virtual-bss-architecture-for-multi-ap-coordination.pptx" TargetMode="External"/><Relationship Id="rId13" Type="http://schemas.openxmlformats.org/officeDocument/2006/relationships/hyperlink" Target="https://mentor.ieee.org/802.11/dcn/19/11-19-1836-02-00be-multi-link-channel-access-follow-up.pptx" TargetMode="External"/><Relationship Id="rId3" Type="http://schemas.openxmlformats.org/officeDocument/2006/relationships/hyperlink" Target="https://mentor.ieee.org/802.11/dcn/19/11-19-1858-00-00be-harq-system-level-simulation-results.pptx" TargetMode="External"/><Relationship Id="rId7" Type="http://schemas.openxmlformats.org/officeDocument/2006/relationships/hyperlink" Target="https://mentor.ieee.org/802.11/dcn/19/11-19-1961-01-00be-multi-ap-group-establishment.pptx" TargetMode="External"/><Relationship Id="rId12" Type="http://schemas.openxmlformats.org/officeDocument/2006/relationships/hyperlink" Target="https://mentor.ieee.org/802.11/dcn/19/11-19-1622-00-00be-use-auto-repetition-in-low-latency-queue.pptx" TargetMode="External"/><Relationship Id="rId2" Type="http://schemas.openxmlformats.org/officeDocument/2006/relationships/hyperlink" Target="https://mentor.ieee.org/802.11/dcn/19/11-19-1779-05-00be-downlink-spatial-reuse-parameter-framework-with-coordinated-beamforming-null-steering-for-802-11be.pptx" TargetMode="External"/><Relationship Id="rId16" Type="http://schemas.openxmlformats.org/officeDocument/2006/relationships/hyperlink" Target="https://mentor.ieee.org/802.11/dcn/19/11-19-1904-01-00be-mlo-link-management-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31-00-00be-multi-ap-group-formation-follow-up.pptx" TargetMode="External"/><Relationship Id="rId11" Type="http://schemas.openxmlformats.org/officeDocument/2006/relationships/hyperlink" Target="https://mentor.ieee.org/802.11/dcn/19/11-19-1604-00-00be-eht-direct-link-transmission.pptx" TargetMode="External"/><Relationship Id="rId5" Type="http://schemas.openxmlformats.org/officeDocument/2006/relationships/hyperlink" Target="https://mentor.ieee.org/802.11/dcn/19/11-19-1919-00-00be-coordinated-ofdma.pptx" TargetMode="External"/><Relationship Id="rId15" Type="http://schemas.openxmlformats.org/officeDocument/2006/relationships/hyperlink" Target="https://mentor.ieee.org/802.11/dcn/19/11-19-1900-02-00be-mla-security-considerations.pptx" TargetMode="External"/><Relationship Id="rId10" Type="http://schemas.openxmlformats.org/officeDocument/2006/relationships/hyperlink" Target="https://mentor.ieee.org/802.11/dcn/19/11-19-1547-03-00be-multi-link-operation-and-channel-access-discussion.pptx" TargetMode="External"/><Relationship Id="rId4" Type="http://schemas.openxmlformats.org/officeDocument/2006/relationships/hyperlink" Target="https://mentor.ieee.org/802.11/dcn/19/11-19-1903-00-00be-uplink-coordinated-multi-ap.pptx" TargetMode="External"/><Relationship Id="rId9" Type="http://schemas.openxmlformats.org/officeDocument/2006/relationships/hyperlink" Target="https://mentor.ieee.org/802.11/dcn/19/11-19-1979-00-00be-ul-coordination-for-throughput-improvement-and-interference-reduction.pptx" TargetMode="External"/><Relationship Id="rId14" Type="http://schemas.openxmlformats.org/officeDocument/2006/relationships/hyperlink" Target="https://mentor.ieee.org/802.11/dcn/19/11-19-1899-02-00be-mla-mac-addresses-considerations.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19/11-19-1930-01-00be-ap-assisted-multi-link-operation.pptx" TargetMode="External"/><Relationship Id="rId13" Type="http://schemas.openxmlformats.org/officeDocument/2006/relationships/hyperlink" Target="https://mentor.ieee.org/802.11/dcn/19/11-19-1960-01-00be-reducing-channel-access-delay-for-rta-traffic.pptx" TargetMode="External"/><Relationship Id="rId3" Type="http://schemas.openxmlformats.org/officeDocument/2006/relationships/hyperlink" Target="https://mentor.ieee.org/802.11/dcn/19/11-19-1918-00-00be-ul-mu-efficiency-enhancement-using-multi-link.pptx" TargetMode="External"/><Relationship Id="rId7" Type="http://schemas.openxmlformats.org/officeDocument/2006/relationships/hyperlink" Target="https://mentor.ieee.org/802.11/dcn/19/11-19-1928-00-00be-multi-link-operation-performance-evaluation.pptx" TargetMode="External"/><Relationship Id="rId12" Type="http://schemas.openxmlformats.org/officeDocument/2006/relationships/hyperlink" Target="https://mentor.ieee.org/802.11/dcn/19/11-19-1943-01-00be-multi-link-management.pptx" TargetMode="External"/><Relationship Id="rId2" Type="http://schemas.openxmlformats.org/officeDocument/2006/relationships/hyperlink" Target="https://mentor.ieee.org/802.11/dcn/19/11-19-1917-00-00be-considerations-for-multi-link-channel-access-without-simultaneous-tx-rx-capability.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27-00-00be-multi-link-operation-simulation-methodology.pptx" TargetMode="External"/><Relationship Id="rId11" Type="http://schemas.openxmlformats.org/officeDocument/2006/relationships/hyperlink" Target="https://mentor.ieee.org/802.11/dcn/19/11-19-1942-03-00be-timing-measurement-for-low-latency-features.pptx" TargetMode="External"/><Relationship Id="rId5" Type="http://schemas.openxmlformats.org/officeDocument/2006/relationships/hyperlink" Target="https://mentor.ieee.org/802.11/dcn/19/11-19-1924-00-00be-multilink-steps-for-using-a-link.pptx" TargetMode="External"/><Relationship Id="rId15" Type="http://schemas.openxmlformats.org/officeDocument/2006/relationships/hyperlink" Target="https://mentor.ieee.org/802.11/dcn/19/11-19-1963-00-00be-multi-link-security-and-aggregation-operations.pptx" TargetMode="External"/><Relationship Id="rId10" Type="http://schemas.openxmlformats.org/officeDocument/2006/relationships/hyperlink" Target="https://mentor.ieee.org/802.11/dcn/19/11-19-1938-00-00be-discussion-on-low-latency-capability-for-802-11be.pptx" TargetMode="External"/><Relationship Id="rId4" Type="http://schemas.openxmlformats.org/officeDocument/2006/relationships/hyperlink" Target="https://mentor.ieee.org/802.11/dcn/19/11-19-1921-00-00be-multi-link-architecture.pptx" TargetMode="External"/><Relationship Id="rId9" Type="http://schemas.openxmlformats.org/officeDocument/2006/relationships/hyperlink" Target="https://mentor.ieee.org/802.11/dcn/19/11-19-1932-00-00be-multi-link-policy-framework.pptx" TargetMode="External"/><Relationship Id="rId14" Type="http://schemas.openxmlformats.org/officeDocument/2006/relationships/hyperlink" Target="https://mentor.ieee.org/802.11/dcn/19/11-19-1962-00-00be-multi-link-upper-mac-entity-instance-new-frame-mac-header.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9/11-19-2071-01-00be-performance-evaluation-of-multi-link-channel-access-schemes.pptx" TargetMode="External"/><Relationship Id="rId2" Type="http://schemas.openxmlformats.org/officeDocument/2006/relationships/hyperlink" Target="https://mentor.ieee.org/802.11/dcn/19/11-19-1993-00-00be-discussion-about-single-and-multiple-primary-channels-in-synchronous-multi-link.pptx" TargetMode="External"/><Relationship Id="rId1" Type="http://schemas.openxmlformats.org/officeDocument/2006/relationships/slideLayout" Target="../slideLayouts/slideLayout5.xml"/><Relationship Id="rId5" Type="http://schemas.openxmlformats.org/officeDocument/2006/relationships/hyperlink" Target="https://mentor.ieee.org/802.11/dcn/19/11-19-1925-00-00be-consideration-of-eht-ltf.pptx" TargetMode="External"/><Relationship Id="rId4" Type="http://schemas.openxmlformats.org/officeDocument/2006/relationships/hyperlink" Target="https://mentor.ieee.org/802.11/dcn/19/11-19-1910-01-00be-p-matrices-to-support-more-than-8-tx-chains.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0/11-20-0035-00-00be-discussion-on-expansion-of-multi-link-aggregation-to-multi-ap.pptx" TargetMode="External"/><Relationship Id="rId13" Type="http://schemas.openxmlformats.org/officeDocument/2006/relationships/hyperlink" Target="https://mentor.ieee.org/802.11/dcn/20/11-20-0071-00-00be-joint-transmission-for-11be.pptx" TargetMode="External"/><Relationship Id="rId3" Type="http://schemas.openxmlformats.org/officeDocument/2006/relationships/hyperlink" Target="https://mentor.ieee.org/802.11/dcn/19/11-19-1923-00-00be-revisiting-harq-complexity.pptx" TargetMode="External"/><Relationship Id="rId7" Type="http://schemas.openxmlformats.org/officeDocument/2006/relationships/hyperlink" Target="https://mentor.ieee.org/802.11/dcn/20/11-20-0033-00-00be-coordinated-spatial-reuse-operation.pptx" TargetMode="External"/><Relationship Id="rId12" Type="http://schemas.openxmlformats.org/officeDocument/2006/relationships/hyperlink" Target="https://mentor.ieee.org/802.11/dcn/20/11-20-0068-00-00be-multi-link-and-multi-ap-reference-model-discussion.pptx" TargetMode="External"/><Relationship Id="rId2" Type="http://schemas.openxmlformats.org/officeDocument/2006/relationships/hyperlink" Target="https://mentor.ieee.org/802.11/dcn/19/11-19-1262-06-00be-specification-framework-for-tgbe.doc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11-00-00be-considerations-on-coordinated-ofdma.pptx" TargetMode="External"/><Relationship Id="rId11" Type="http://schemas.openxmlformats.org/officeDocument/2006/relationships/hyperlink" Target="https://mentor.ieee.org/802.11/dcn/20/11-20-0064-01-00be-overview-of-multi-ap-operation-in-11be.pptx" TargetMode="External"/><Relationship Id="rId5" Type="http://schemas.openxmlformats.org/officeDocument/2006/relationships/hyperlink" Target="https://mentor.ieee.org/802.11/dcn/19/11-19-2153-00-00be-adopting-a-release-framework-to-meet-timeline.pptx" TargetMode="External"/><Relationship Id="rId10" Type="http://schemas.openxmlformats.org/officeDocument/2006/relationships/hyperlink" Target="https://mentor.ieee.org/802.11/dcn/20/11-20-0056-00-00be-preparations-for-coordinated-ofdma.pptx" TargetMode="External"/><Relationship Id="rId4" Type="http://schemas.openxmlformats.org/officeDocument/2006/relationships/hyperlink" Target="https://mentor.ieee.org/802.11/dcn/19/11-19-2120-00-00be-link-adaptation-improvement.pptx" TargetMode="External"/><Relationship Id="rId9" Type="http://schemas.openxmlformats.org/officeDocument/2006/relationships/hyperlink" Target="https://mentor.ieee.org/802.11/dcn/20/11-20-0047-00-00be-feedback-enhancement.pptx" TargetMode="External"/><Relationship Id="rId14" Type="http://schemas.openxmlformats.org/officeDocument/2006/relationships/hyperlink" Target="https://mentor.ieee.org/802.11/dcn/20/11-20-0073-00-00be-on-coordinated-spatial-reuse-in-11be.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0/11-20-0115-01-00be-multi-link-feature-candidates-for-r1.pptx" TargetMode="External"/><Relationship Id="rId13" Type="http://schemas.openxmlformats.org/officeDocument/2006/relationships/hyperlink" Target="https://mentor.ieee.org/802.11/dcn/19/11-19-2071-01-00be-performance-evaluation-of-multi-link-channel-access-schemes.pptx" TargetMode="External"/><Relationship Id="rId3" Type="http://schemas.openxmlformats.org/officeDocument/2006/relationships/hyperlink" Target="https://mentor.ieee.org/802.11/dcn/20/11-20-0086-00-00be-opportunistic-implicit-channel-sounding.pptx" TargetMode="External"/><Relationship Id="rId7" Type="http://schemas.openxmlformats.org/officeDocument/2006/relationships/hyperlink" Target="https://mentor.ieee.org/802.11/dcn/20/11-20-0107-00-00be-multi-ap-coordination-for-spatial-reuse.pptx" TargetMode="External"/><Relationship Id="rId12" Type="http://schemas.openxmlformats.org/officeDocument/2006/relationships/hyperlink" Target="https://mentor.ieee.org/802.11/dcn/19/11-19-1955-00-00be-multi-link-operation-per-link-aid.pptx" TargetMode="External"/><Relationship Id="rId2" Type="http://schemas.openxmlformats.org/officeDocument/2006/relationships/hyperlink" Target="https://mentor.ieee.org/802.11/dcn/20/11-20-0083-00-00be-impacts-of-mcs-set-expansion-on-11be-link-adaptation.pptx" TargetMode="External"/><Relationship Id="rId16" Type="http://schemas.openxmlformats.org/officeDocument/2006/relationships/hyperlink" Target="https://mentor.ieee.org/802.11/dcn/20/11-20-0005-00-00be-proposals-on-latency-reduc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101-00-00be-11be-harq-discussions.pptx" TargetMode="External"/><Relationship Id="rId11" Type="http://schemas.openxmlformats.org/officeDocument/2006/relationships/hyperlink" Target="https://mentor.ieee.org/802.11/dcn/19/11-19-1305-00-00be-synchronous-multi-link-operation.pptx" TargetMode="External"/><Relationship Id="rId5" Type="http://schemas.openxmlformats.org/officeDocument/2006/relationships/hyperlink" Target="https://mentor.ieee.org/802.11/dcn/20/11-20-0099-00-00be-coordinated-beamforming-for-802-11be.pptx" TargetMode="External"/><Relationship Id="rId15" Type="http://schemas.openxmlformats.org/officeDocument/2006/relationships/hyperlink" Target="https://mentor.ieee.org/802.11/dcn/20/11-20-0003-00-00be-discussion-on-latency-metric.pptx" TargetMode="External"/><Relationship Id="rId10" Type="http://schemas.openxmlformats.org/officeDocument/2006/relationships/hyperlink" Target="https://mentor.ieee.org/802.11/dcn/20/11-20-0123-00-00be-channel-sounding-for-multi-ap-cbf.pptx" TargetMode="External"/><Relationship Id="rId4" Type="http://schemas.openxmlformats.org/officeDocument/2006/relationships/hyperlink" Target="https://mentor.ieee.org/802.11/dcn/20/11-20-0091-01-00be-performance-of-parameterized-spatial-reuse-psr-with-coordinated-beamforming-null-steering-for-802-11be.pptx" TargetMode="External"/><Relationship Id="rId9" Type="http://schemas.openxmlformats.org/officeDocument/2006/relationships/hyperlink" Target="https://mentor.ieee.org/802.11/dcn/20/11-20-0116-00-00be-discussion-on-timeline-for-802-11be.pptx" TargetMode="External"/><Relationship Id="rId14" Type="http://schemas.openxmlformats.org/officeDocument/2006/relationships/hyperlink" Target="https://mentor.ieee.org/802.11/dcn/19/11-19-2125-00-00be-eht-rts-and-cts-procedure.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0/11-20-0027-00-00be-mlo-sn-space-expansion.pptx" TargetMode="External"/><Relationship Id="rId13" Type="http://schemas.openxmlformats.org/officeDocument/2006/relationships/hyperlink" Target="https://mentor.ieee.org/802.11/dcn/20/11-20-0053-00-00be-multi-link-ba.pptx" TargetMode="External"/><Relationship Id="rId3" Type="http://schemas.openxmlformats.org/officeDocument/2006/relationships/hyperlink" Target="https://mentor.ieee.org/802.11/dcn/20/11-20-0012-00-00be-multi-link-acknowledgement-follow-up.pptx" TargetMode="External"/><Relationship Id="rId7" Type="http://schemas.openxmlformats.org/officeDocument/2006/relationships/hyperlink" Target="https://mentor.ieee.org/802.11/dcn/20/11-20-0026-00-00be-mlo-sync-ppdus.pptx" TargetMode="External"/><Relationship Id="rId12" Type="http://schemas.openxmlformats.org/officeDocument/2006/relationships/hyperlink" Target="https://mentor.ieee.org/802.11/dcn/20/11-20-0037-00-00be-power-saving-considering-non-ap-without-str-capability.pptx" TargetMode="External"/><Relationship Id="rId2" Type="http://schemas.openxmlformats.org/officeDocument/2006/relationships/hyperlink" Target="https://mentor.ieee.org/802.11/dcn/20/11-20-0006-00-00be-proposed-corrections-to-channel-access-issues-in-802-11.pptx" TargetMode="External"/><Relationship Id="rId16" Type="http://schemas.openxmlformats.org/officeDocument/2006/relationships/hyperlink" Target="https://mentor.ieee.org/802.11/dcn/20/11-20-0061-00-00be-ba-consid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24-00-00be-mlo-acknowledgement-procedure.pptx" TargetMode="External"/><Relationship Id="rId11" Type="http://schemas.openxmlformats.org/officeDocument/2006/relationships/hyperlink" Target="https://mentor.ieee.org/802.11/dcn/19/11-19-0034-01-00bd-considerations-on-vehicular-channel-models.pptx" TargetMode="External"/><Relationship Id="rId5" Type="http://schemas.openxmlformats.org/officeDocument/2006/relationships/hyperlink" Target="https://mentor.ieee.org/802.11/dcn/20/11-20-0021-00-00be-priority-access-support-for-ns-ep-services.pptx" TargetMode="External"/><Relationship Id="rId15" Type="http://schemas.openxmlformats.org/officeDocument/2006/relationships/hyperlink" Target="https://mentor.ieee.org/802.11/dcn/20/11-20-0055-00-00be-multi-link-block-ack-architecture.pptx" TargetMode="External"/><Relationship Id="rId10" Type="http://schemas.openxmlformats.org/officeDocument/2006/relationships/hyperlink" Target="https://mentor.ieee.org/802.11/dcn/20/11-20-0030-00-00be-multi-link-association-follow-up.pptx" TargetMode="External"/><Relationship Id="rId4" Type="http://schemas.openxmlformats.org/officeDocument/2006/relationships/hyperlink" Target="https://mentor.ieee.org/802.11/dcn/20/11-20-0014-00-00be-operation-of-non-ap-mld-with-constraints.pptx" TargetMode="External"/><Relationship Id="rId9" Type="http://schemas.openxmlformats.org/officeDocument/2006/relationships/hyperlink" Target="https://mentor.ieee.org/802.11/dcn/20/11-20-0028-00-00be-indication-of-multi-link-information.pptx" TargetMode="External"/><Relationship Id="rId14" Type="http://schemas.openxmlformats.org/officeDocument/2006/relationships/hyperlink" Target="https://mentor.ieee.org/802.11/dcn/20/11-20-0054-00-00be-mld-mac-address-and-wm-address.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0/11-20-0082-00-00be-synchronous-transmitter-medium-state-information.pptx" TargetMode="External"/><Relationship Id="rId13" Type="http://schemas.openxmlformats.org/officeDocument/2006/relationships/hyperlink" Target="https://mentor.ieee.org/802.11/dcn/20/11-20-0114-00-00be-block-ack-window-extension.pptx" TargetMode="External"/><Relationship Id="rId3" Type="http://schemas.openxmlformats.org/officeDocument/2006/relationships/hyperlink" Target="https://mentor.ieee.org/802.11/dcn/20/11-20-0063-00-00be-sta-mld-link-address.pptx" TargetMode="External"/><Relationship Id="rId7" Type="http://schemas.openxmlformats.org/officeDocument/2006/relationships/hyperlink" Target="https://mentor.ieee.org/802.11/dcn/20/11-20-0081-00-00be-mlo-synch-transmission.pptx" TargetMode="External"/><Relationship Id="rId12" Type="http://schemas.openxmlformats.org/officeDocument/2006/relationships/hyperlink" Target="https://mentor.ieee.org/802.11/dcn/20/11-20-0106-00-00be-follow-up-on-performance-aspects-of-mlink-ops-with-constrains.pptx" TargetMode="External"/><Relationship Id="rId2" Type="http://schemas.openxmlformats.org/officeDocument/2006/relationships/hyperlink" Target="https://mentor.ieee.org/802.11/dcn/20/11-20-0062-00-00be-protection-with-more-than-160mhz-ppdu-and-puncture-op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70-00-00be-multi-link-power-saving-operation.pptx" TargetMode="External"/><Relationship Id="rId11" Type="http://schemas.openxmlformats.org/officeDocument/2006/relationships/hyperlink" Target="https://mentor.ieee.org/802.11/dcn/20/11-20-0093-01-00be-multi-link-for-low-latency.pptx" TargetMode="External"/><Relationship Id="rId5" Type="http://schemas.openxmlformats.org/officeDocument/2006/relationships/hyperlink" Target="https://mentor.ieee.org/802.11/dcn/20/11-20-0069-00-00be-multi-link-communication-mode-definition.pptx" TargetMode="External"/><Relationship Id="rId10" Type="http://schemas.openxmlformats.org/officeDocument/2006/relationships/hyperlink" Target="https://mentor.ieee.org/802.11/dcn/20/11-20-0085-00-00be-multi-link-power-save-link-bitmap.pptx" TargetMode="External"/><Relationship Id="rId4" Type="http://schemas.openxmlformats.org/officeDocument/2006/relationships/hyperlink" Target="https://mentor.ieee.org/802.11/dcn/20/11-20-0066-00-00be-multi-link-tim.pptx" TargetMode="External"/><Relationship Id="rId9" Type="http://schemas.openxmlformats.org/officeDocument/2006/relationships/hyperlink" Target="https://mentor.ieee.org/802.11/dcn/20/11-20-0084-00-00be-multi-link-tim-design.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0/11-20-0029-00-00be-preamble-structure-and-sig-contents.pptx" TargetMode="External"/><Relationship Id="rId13" Type="http://schemas.openxmlformats.org/officeDocument/2006/relationships/hyperlink" Target="https://mentor.ieee.org/802.11/dcn/20/11-20-0058-01-00be-preamble-puncturing-for-transmission-to-multiple-stas-in-802-11be.pptx" TargetMode="External"/><Relationship Id="rId3" Type="http://schemas.openxmlformats.org/officeDocument/2006/relationships/hyperlink" Target="https://mentor.ieee.org/802.11/dcn/19/11-19-2161-01-00be-multiple-ru-support-for-11be.pptx" TargetMode="External"/><Relationship Id="rId7" Type="http://schemas.openxmlformats.org/officeDocument/2006/relationships/hyperlink" Target="https://mentor.ieee.org/802.11/dcn/20/11-20-0023-00-00be-multiple-ru-aggregation.pptx" TargetMode="External"/><Relationship Id="rId12" Type="http://schemas.openxmlformats.org/officeDocument/2006/relationships/hyperlink" Target="https://mentor.ieee.org/802.11/dcn/20/11-20-0049-00-00be-ppdu-types-and-u-sig-content.pptx" TargetMode="External"/><Relationship Id="rId2" Type="http://schemas.openxmlformats.org/officeDocument/2006/relationships/hyperlink" Target="https://mentor.ieee.org/802.11/dcn/19/11-19-1579-02-00be-adapting-the-11be-channel-model-to-modern-doppler-use-cases.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22-00-00be-consideration-on-240-160-80-mhz-and-preamble-puncturing.pptx" TargetMode="External"/><Relationship Id="rId11" Type="http://schemas.openxmlformats.org/officeDocument/2006/relationships/hyperlink" Target="https://mentor.ieee.org/802.11/dcn/20/11-20-0048-00-00be-ru-aggregation-for-240mhz-and-320mhz.pptx" TargetMode="External"/><Relationship Id="rId5" Type="http://schemas.openxmlformats.org/officeDocument/2006/relationships/hyperlink" Target="https://mentor.ieee.org/802.11/dcn/20/11-20-0020-00-00be-consideration-for-eht-sig-transmission.pptx" TargetMode="External"/><Relationship Id="rId10" Type="http://schemas.openxmlformats.org/officeDocument/2006/relationships/hyperlink" Target="https://mentor.ieee.org/802.11/dcn/20/11-20-0041-00-00be-additional-overhead-reduction-in-mixed-beamforming-feedback.pptx" TargetMode="External"/><Relationship Id="rId4" Type="http://schemas.openxmlformats.org/officeDocument/2006/relationships/hyperlink" Target="https://mentor.ieee.org/802.11/dcn/20/11-20-0019-00-00be-11be-ppdu-format.pptx" TargetMode="External"/><Relationship Id="rId9" Type="http://schemas.openxmlformats.org/officeDocument/2006/relationships/hyperlink" Target="https://mentor.ieee.org/802.11/dcn/20/11-20-0031-00-00be-considerations-on-eht-ppdu-formats.pptx" TargetMode="External"/><Relationship Id="rId14" Type="http://schemas.openxmlformats.org/officeDocument/2006/relationships/hyperlink" Target="https://mentor.ieee.org/802.11/dcn/20/11-20-0065-00-00be-implicit-sounding-scheme.ppt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0/11-20-0108-00-00be-multi-ru-support-for-ofdma.pptx" TargetMode="External"/><Relationship Id="rId3" Type="http://schemas.openxmlformats.org/officeDocument/2006/relationships/hyperlink" Target="https://mentor.ieee.org/802.11/dcn/20/11-20-0075-00-00be-performance-comparison-of-ltf-designs-in-jt.pptx" TargetMode="External"/><Relationship Id="rId7" Type="http://schemas.openxmlformats.org/officeDocument/2006/relationships/hyperlink" Target="https://mentor.ieee.org/802.11/dcn/20/11-20-0090-00-00be-implicit-feedback-feasibility-and-gains-update.pptx" TargetMode="External"/><Relationship Id="rId12" Type="http://schemas.openxmlformats.org/officeDocument/2006/relationships/hyperlink" Target="https://mentor.ieee.org/802.11/dcn/20/11-20-0117-00-00be-eht-ltfs-design-for-wideband.pptx" TargetMode="External"/><Relationship Id="rId2" Type="http://schemas.openxmlformats.org/officeDocument/2006/relationships/hyperlink" Target="https://mentor.ieee.org/802.11/dcn/20/11-20-0072-00-00be-performance-and-evm-evaluation-on-4096-qam-in-11be.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89-00-00be-multi-ap-implicit-channel-sounding.pptx" TargetMode="External"/><Relationship Id="rId11" Type="http://schemas.openxmlformats.org/officeDocument/2006/relationships/hyperlink" Target="https://mentor.ieee.org/802.11/dcn/20/11-20-0111-00-00be-4096-qam-definition.docx" TargetMode="External"/><Relationship Id="rId5" Type="http://schemas.openxmlformats.org/officeDocument/2006/relationships/hyperlink" Target="https://mentor.ieee.org/802.11/dcn/20/11-20-0080-00-00be-calibration-for-implicit-feedback.pptx" TargetMode="External"/><Relationship Id="rId10" Type="http://schemas.openxmlformats.org/officeDocument/2006/relationships/hyperlink" Target="https://mentor.ieee.org/802.11/dcn/20/11-20-0110-00-00be-11be-preamble-and-forward-compatibility.pptx" TargetMode="External"/><Relationship Id="rId4" Type="http://schemas.openxmlformats.org/officeDocument/2006/relationships/hyperlink" Target="https://mentor.ieee.org/802.11/dcn/20/11-20-0076-00-00be-simulation-results-of-4k-qam.pptx" TargetMode="External"/><Relationship Id="rId9" Type="http://schemas.openxmlformats.org/officeDocument/2006/relationships/hyperlink" Target="https://mentor.ieee.org/802.11/dcn/20/11-20-0109-00-00be-further-considerations-for-multi-ru.ppt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19/11-19-2133-01-00be-telephone-conference-meeting-minutes-december-2019-and-january-2020.docx" TargetMode="External"/><Relationship Id="rId2" Type="http://schemas.openxmlformats.org/officeDocument/2006/relationships/hyperlink" Target="https://mentor.ieee.org/802.11/dcn/19/11-19-2029-07-00be-meeting-minutes-november-2019.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19/11-19-1788-00-00be-coordinated-ofdma-operation.pptx" TargetMode="External"/><Relationship Id="rId3" Type="http://schemas.openxmlformats.org/officeDocument/2006/relationships/hyperlink" Target="https://mentor.ieee.org/802.11/dcn/20/11-20-0115-01-00be-multi-link-feature-candidates-for-r1.pptx" TargetMode="External"/><Relationship Id="rId7" Type="http://schemas.openxmlformats.org/officeDocument/2006/relationships/hyperlink" Target="https://mentor.ieee.org/802.11/dcn/19/11-19-1582-01-00be-coordinated-ap-time-and-frequency-sharing-in-a-transmit-opportunity-in-11be.pptx" TargetMode="External"/><Relationship Id="rId2" Type="http://schemas.openxmlformats.org/officeDocument/2006/relationships/hyperlink" Target="https://mentor.ieee.org/802.11/dcn/19/11-19-2153-00-00be-adopting-a-release-framework-to-meet-timeline.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35-03-00be-sounding-for-ap-collaboration.pptx" TargetMode="External"/><Relationship Id="rId5" Type="http://schemas.openxmlformats.org/officeDocument/2006/relationships/hyperlink" Target="https://mentor.ieee.org/802.11/dcn/19/11-19-1143-03-00be-efficient-operation-for-multi-ap-coordination.pptx" TargetMode="External"/><Relationship Id="rId4" Type="http://schemas.openxmlformats.org/officeDocument/2006/relationships/hyperlink" Target="https://mentor.ieee.org/802.11/dcn/20/11-20-0116-00-00be-discussion-on-timeline-for-802-11be.pptx" TargetMode="External"/><Relationship Id="rId9" Type="http://schemas.openxmlformats.org/officeDocument/2006/relationships/hyperlink" Target="https://mentor.ieee.org/802.11/dcn/19/11-19-1895-01-00be-setup-for-multi-ap-coordination.ppt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19/11-19-1869-00-00be-preamble-puncturing-and-ru-aggregation.pptx" TargetMode="External"/><Relationship Id="rId7" Type="http://schemas.openxmlformats.org/officeDocument/2006/relationships/hyperlink" Target="https://mentor.ieee.org/802.11/dcn/19/11-19-1908-02-00be-multi-ru-support.pptx" TargetMode="External"/><Relationship Id="rId2" Type="http://schemas.openxmlformats.org/officeDocument/2006/relationships/hyperlink" Target="https://mentor.ieee.org/802.11/dcn/19/11-19-1868-02-00be-signaling-support-for-multi-ru-assignment.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907-01-00be-multiple-ru-combinations-for-eht.pptx" TargetMode="External"/><Relationship Id="rId5" Type="http://schemas.openxmlformats.org/officeDocument/2006/relationships/hyperlink" Target="https://mentor.ieee.org/802.11/dcn/19/11-19-1890-02-00be-phase-rotation-follow-up.pptx" TargetMode="External"/><Relationship Id="rId4" Type="http://schemas.openxmlformats.org/officeDocument/2006/relationships/hyperlink" Target="https://mentor.ieee.org/802.11/dcn/19/11-19-1877-00-00be-16-spatial-stream-support.ppt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19/11-19-1542-01-00be-multi-link-broadcast-addressed-frame-reception.pptx" TargetMode="External"/><Relationship Id="rId3" Type="http://schemas.openxmlformats.org/officeDocument/2006/relationships/hyperlink" Target="https://mentor.ieee.org/802.11/dcn/19/11-19-1358-02-00be-multi-link-operation-management.pptx" TargetMode="External"/><Relationship Id="rId7" Type="http://schemas.openxmlformats.org/officeDocument/2006/relationships/hyperlink" Target="https://mentor.ieee.org/802.11/dcn/19/11-19-1536-02-00be-power-consideration-for-multi-link-transmissions.pptx" TargetMode="External"/><Relationship Id="rId2" Type="http://schemas.openxmlformats.org/officeDocument/2006/relationships/hyperlink" Target="https://mentor.ieee.org/802.11/dcn/19/11-19-1116-05-00be-channel-access-in-multi-band-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28-03-00be-multi-link-operation-link-management.pptx" TargetMode="External"/><Relationship Id="rId5" Type="http://schemas.openxmlformats.org/officeDocument/2006/relationships/hyperlink" Target="https://mentor.ieee.org/802.11/dcn/19/11-19-1526-02-00be-multi-link-power-save.pptx" TargetMode="External"/><Relationship Id="rId4" Type="http://schemas.openxmlformats.org/officeDocument/2006/relationships/hyperlink" Target="https://mentor.ieee.org/802.11/dcn/19/11-19-1510-04-00be-eht-power-saving-considering-multi-link.pptx"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19/11-19-1903-00-00be-uplink-coordinated-multi-ap.pptx" TargetMode="External"/><Relationship Id="rId3" Type="http://schemas.openxmlformats.org/officeDocument/2006/relationships/hyperlink" Target="https://mentor.ieee.org/802.11/dcn/19/11-19-1535-03-00be-sounding-for-ap-collaboration.pptx" TargetMode="External"/><Relationship Id="rId7" Type="http://schemas.openxmlformats.org/officeDocument/2006/relationships/hyperlink" Target="https://mentor.ieee.org/802.11/dcn/19/11-19-1779-05-00be-downlink-spatial-reuse-parameter-framework-with-coordinated-beamforming-null-steering-for-802-11be.pptx" TargetMode="External"/><Relationship Id="rId2" Type="http://schemas.openxmlformats.org/officeDocument/2006/relationships/hyperlink" Target="https://mentor.ieee.org/802.11/dcn/19/11-19-1143-03-00be-efficient-operation-for-multi-ap-coordin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895-01-00be-setup-for-multi-ap-coordination.pptx" TargetMode="External"/><Relationship Id="rId5" Type="http://schemas.openxmlformats.org/officeDocument/2006/relationships/hyperlink" Target="https://mentor.ieee.org/802.11/dcn/19/11-19-1788-00-00be-coordinated-ofdma-operation.pptx" TargetMode="External"/><Relationship Id="rId10" Type="http://schemas.openxmlformats.org/officeDocument/2006/relationships/hyperlink" Target="https://mentor.ieee.org/802.11/dcn/19/11-19-1931-00-00be-multi-ap-group-formation-follow-up.pptx" TargetMode="External"/><Relationship Id="rId4" Type="http://schemas.openxmlformats.org/officeDocument/2006/relationships/hyperlink" Target="https://mentor.ieee.org/802.11/dcn/19/11-19-1582-02-00be-coordinated-ap-time-and-frequency-sharing-in-a-transmit-opportunity-in-11be.pptx" TargetMode="External"/><Relationship Id="rId9" Type="http://schemas.openxmlformats.org/officeDocument/2006/relationships/hyperlink" Target="https://mentor.ieee.org/802.11/dcn/19/11-19-1919-00-00be-coordinated-ofdma.ppt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19/11-19-1979-00-00be-ul-coordination-for-throughput-improvement-and-interference-reduction.pptx" TargetMode="External"/><Relationship Id="rId3" Type="http://schemas.openxmlformats.org/officeDocument/2006/relationships/hyperlink" Target="https://mentor.ieee.org/802.11/dcn/19/11-19-1903-00-00be-uplink-coordinated-multi-ap.pptx" TargetMode="External"/><Relationship Id="rId7" Type="http://schemas.openxmlformats.org/officeDocument/2006/relationships/hyperlink" Target="https://mentor.ieee.org/802.11/dcn/19/11-19-1972-01-00be-operation-of-virtual-bss-architecture-for-multi-ap-coordination.pptx" TargetMode="External"/><Relationship Id="rId2" Type="http://schemas.openxmlformats.org/officeDocument/2006/relationships/hyperlink" Target="https://mentor.ieee.org/802.11/dcn/19/11-19-1858-01-00be-harq-system-level-simulation-results.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961-01-00be-multi-ap-group-establishment.pptx" TargetMode="External"/><Relationship Id="rId5" Type="http://schemas.openxmlformats.org/officeDocument/2006/relationships/hyperlink" Target="https://mentor.ieee.org/802.11/dcn/19/11-19-1931-00-00be-multi-ap-group-formation-follow-up.pptx" TargetMode="External"/><Relationship Id="rId4" Type="http://schemas.openxmlformats.org/officeDocument/2006/relationships/hyperlink" Target="https://mentor.ieee.org/802.11/dcn/19/11-19-1919-01-00be-coordinated-ofdma.ppt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19/11-19-1980-01-00be-eht-p-matrices-discussion.pptx" TargetMode="External"/><Relationship Id="rId7" Type="http://schemas.openxmlformats.org/officeDocument/2006/relationships/hyperlink" Target="https://mentor.ieee.org/802.11/dcn/20/11-20-0020-00-00be-consideration-for-eht-sig-transmission.pptx" TargetMode="External"/><Relationship Id="rId2" Type="http://schemas.openxmlformats.org/officeDocument/2006/relationships/hyperlink" Target="https://mentor.ieee.org/802.11/dcn/19/11-19-1914-02-00be-multiple-ru-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925-00-00be-consideration-of-eht-ltf.pptx" TargetMode="External"/><Relationship Id="rId5" Type="http://schemas.openxmlformats.org/officeDocument/2006/relationships/hyperlink" Target="https://mentor.ieee.org/802.11/dcn/19/11-19-1910-01-00be-p-matrices-to-support-more-than-8-tx-chains.pptx" TargetMode="External"/><Relationship Id="rId4" Type="http://schemas.openxmlformats.org/officeDocument/2006/relationships/hyperlink" Target="https://mentor.ieee.org/802.11/dcn/19/11-19-1981-01-00be-phase-rotations-design-for-eht.ppt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19/11-19-1548-01-00be-channel-access-design-for-synchronized-multi-links.pptx" TargetMode="External"/><Relationship Id="rId7" Type="http://schemas.openxmlformats.org/officeDocument/2006/relationships/hyperlink" Target="https://mentor.ieee.org/802.11/dcn/19/11-19-1617-01-00be-multi-link-power-save.pptx" TargetMode="External"/><Relationship Id="rId2" Type="http://schemas.openxmlformats.org/officeDocument/2006/relationships/hyperlink" Target="https://mentor.ieee.org/802.11/dcn/19/11-19-1544-02-00be-multi-link-power-save-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615-01-00be-multi-band-multi-channel-operation-for-low-latency-and-jitter.pptx" TargetMode="External"/><Relationship Id="rId5" Type="http://schemas.openxmlformats.org/officeDocument/2006/relationships/hyperlink" Target="https://mentor.ieee.org/802.11/dcn/19/11-19-1591-03-00be-ba-setup-for-multi-link-aggregation.pptx" TargetMode="External"/><Relationship Id="rId4" Type="http://schemas.openxmlformats.org/officeDocument/2006/relationships/hyperlink" Target="https://mentor.ieee.org/802.11/dcn/19/11-19-1549-01-00be-multi-link-association.pptx"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0/11-20-0049-00-00be-ppdu-types-and-u-sig-content.pptx" TargetMode="External"/><Relationship Id="rId2" Type="http://schemas.openxmlformats.org/officeDocument/2006/relationships/hyperlink" Target="https://mentor.ieee.org/802.11/dcn/20/11-20-0029-00-00be-preamble-structure-and-sig-contents.ppt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087-00-00be-discussions-on-u-sig-content-and-eht-sig-format.pptx" TargetMode="External"/><Relationship Id="rId4" Type="http://schemas.openxmlformats.org/officeDocument/2006/relationships/hyperlink" Target="https://mentor.ieee.org/802.11/dcn/20/11-20-0075-00-00be-performance-comparison-of-ltf-designs-in-jt.pptx"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19/11-19-1822-02-00be-multi-link-security-consideration.pptx" TargetMode="External"/><Relationship Id="rId2" Type="http://schemas.openxmlformats.org/officeDocument/2006/relationships/hyperlink" Target="https://mentor.ieee.org/802.11/dcn/19/11-19-1678-00-00be-multiple-links-asynchronous-and-synchronous-transmi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887-01-00be-multi-link-acknowledgement.pptx" TargetMode="External"/><Relationship Id="rId5" Type="http://schemas.openxmlformats.org/officeDocument/2006/relationships/hyperlink" Target="https://mentor.ieee.org/802.11/dcn/19/11-19-1856-01-00be-a-mpdu-and-ba.pptx" TargetMode="External"/><Relationship Id="rId4" Type="http://schemas.openxmlformats.org/officeDocument/2006/relationships/hyperlink" Target="https://mentor.ieee.org/802.11/dcn/19/11-19-1823-01-00be-multi-link-setup-follow-up.pptx"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0/11-20-0117-00-00be-eht-ltfs-design-for-wideband.pptx" TargetMode="External"/><Relationship Id="rId2" Type="http://schemas.openxmlformats.org/officeDocument/2006/relationships/hyperlink" Target="https://mentor.ieee.org/802.11/dcn/20/11-20-0110-00-00be-11be-preamble-and-forward-compatibility.ppt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022-00-00be-consideration-on-240-160-80-mhz-and-preamble-puncturing.pptx" TargetMode="External"/><Relationship Id="rId4" Type="http://schemas.openxmlformats.org/officeDocument/2006/relationships/hyperlink" Target="https://mentor.ieee.org/802.11/dcn/19/11-19-2161-01-00be-multiple-ru-support-for-11be.pptx"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19/11-19-1899-02-00be-mla-mac-addresses-considerations.pptx" TargetMode="External"/><Relationship Id="rId2" Type="http://schemas.openxmlformats.org/officeDocument/2006/relationships/hyperlink" Target="https://mentor.ieee.org/802.11/dcn/19/11-19-1510-03-00be-eht-power-saving-considering-multi-link.ppt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822-02-00be-multi-link-security-consideration.pptx" TargetMode="External"/><Relationship Id="rId4" Type="http://schemas.openxmlformats.org/officeDocument/2006/relationships/hyperlink" Target="https://mentor.ieee.org/802.11/dcn/19/11-19-1900-02-00be-mla-security-considerations.ppt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0/11-20-0032-00-00be-consideration-on-multi-ap-home-mesh-scenario.pptx" TargetMode="External"/><Relationship Id="rId3" Type="http://schemas.openxmlformats.org/officeDocument/2006/relationships/hyperlink" Target="https://mentor.ieee.org/802.11/dcn/19/11-19-1972-01-00be-operation-of-virtual-bss-architecture-for-multi-ap-coordination.pptx" TargetMode="External"/><Relationship Id="rId7" Type="http://schemas.openxmlformats.org/officeDocument/2006/relationships/hyperlink" Target="https://mentor.ieee.org/802.11/dcn/20/11-20-0056-00-00be-preparations-for-coordinated-ofdma.pptx" TargetMode="External"/><Relationship Id="rId2" Type="http://schemas.openxmlformats.org/officeDocument/2006/relationships/hyperlink" Target="https://mentor.ieee.org/802.11/dcn/19/11-19-1931-01-00be-multi-ap-group-format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1-00-00be-considerations-on-coordinated-ofdma.pptx" TargetMode="External"/><Relationship Id="rId5" Type="http://schemas.openxmlformats.org/officeDocument/2006/relationships/hyperlink" Target="https://mentor.ieee.org/802.11/dcn/19/11-19-1979-00-00be-ul-coordination-for-throughput-improvement-and-interference-reduction.pptx" TargetMode="External"/><Relationship Id="rId4" Type="http://schemas.openxmlformats.org/officeDocument/2006/relationships/hyperlink" Target="https://mentor.ieee.org/802.11/dcn/19/11-19-1961-02-00be-multi-ap-group-establishment.pptx" TargetMode="External"/><Relationship Id="rId9" Type="http://schemas.openxmlformats.org/officeDocument/2006/relationships/hyperlink" Target="https://mentor.ieee.org/802.11/dcn/20/11-20-0064-01-00be-overview-of-multi-ap-operation-in-11be.ppt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0/11-20-0048-00-00be-ru-aggregation-for-240mhz-and-320mhz.pptx" TargetMode="External"/><Relationship Id="rId2" Type="http://schemas.openxmlformats.org/officeDocument/2006/relationships/hyperlink" Target="https://mentor.ieee.org/802.11/dcn/20/11-20-0023-00-00be-multiple-ru-aggregation.ppt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108-00-00be-multi-ru-support-for-ofdma.pptx" TargetMode="External"/><Relationship Id="rId4" Type="http://schemas.openxmlformats.org/officeDocument/2006/relationships/hyperlink" Target="https://mentor.ieee.org/802.11/dcn/20/11-20-0058-02-00be-preamble-puncturing-for-transmission-to-multiple-stas-in-802-11be.ppt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19/11-19-1942-03-00be-timing-measurement-for-low-latency-features.pptx" TargetMode="External"/><Relationship Id="rId2" Type="http://schemas.openxmlformats.org/officeDocument/2006/relationships/hyperlink" Target="https://mentor.ieee.org/802.11/dcn/19/11-19-1938-00-00be-discussion-on-low-latency-capability-for-802-11be.ppt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921-00-00be-multi-link-architecture.pptx" TargetMode="External"/><Relationship Id="rId4" Type="http://schemas.openxmlformats.org/officeDocument/2006/relationships/hyperlink" Target="https://mentor.ieee.org/802.11/dcn/19/11-19-1960-01-00be-reducing-channel-access-delay-for-rta-traffic.pptx" TargetMode="Externa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s://mentor.ieee.org/802.11/dcn/20/11-20-0128-01-00be-discussion-on-multi-ru-in-802-11be.pptx" TargetMode="External"/><Relationship Id="rId2" Type="http://schemas.openxmlformats.org/officeDocument/2006/relationships/hyperlink" Target="https://mentor.ieee.org/802.11/dcn/20/11-20-0109-00-00be-further-considerations-for-multi-ru.ppt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19/11-19-1904-03-00be-mlo-link-management-follow-up.pptx" TargetMode="External"/><Relationship Id="rId2" Type="http://schemas.openxmlformats.org/officeDocument/2006/relationships/hyperlink" Target="https://mentor.ieee.org/802.11/dcn/19/11-19-1899-04-00be-mla-mac-addresses-considerations.pptx" TargetMode="External"/><Relationship Id="rId1" Type="http://schemas.openxmlformats.org/officeDocument/2006/relationships/slideLayout" Target="../slideLayouts/slideLayout2.xml"/><Relationship Id="rId4" Type="http://schemas.openxmlformats.org/officeDocument/2006/relationships/hyperlink" Target="https://mentor.ieee.org/802.11/dcn/19/11-19-1924-00-00be-multilink-steps-for-using-a-link.pptx" TargetMode="Externa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s://mentor.ieee.org/802.11/dcn/20/11-20-0031-02-00be-considerations-on-eht-ppdu-formats.pptx" TargetMode="External"/><Relationship Id="rId2" Type="http://schemas.openxmlformats.org/officeDocument/2006/relationships/hyperlink" Target="https://mentor.ieee.org/802.11/dcn/20/11-20-0019-00-00be-11be-ppdu-format.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80-00-00be-calibration-for-implicit-feedback.pptx" TargetMode="External"/><Relationship Id="rId5" Type="http://schemas.openxmlformats.org/officeDocument/2006/relationships/hyperlink" Target="https://mentor.ieee.org/802.11/dcn/20/11-20-0067-00-00be-restrictions-for-16-ss-based-mu-mimo-scheduling.pptx" TargetMode="External"/><Relationship Id="rId4" Type="http://schemas.openxmlformats.org/officeDocument/2006/relationships/hyperlink" Target="https://mentor.ieee.org/802.11/dcn/20/11-20-0041-00-00be-additional-overhead-reduction-in-mixed-beamforming-feedback.ppt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19/11-19-1542-02-00be-multi-link-broadcast-addressed-frame-reception.pptx" TargetMode="External"/><Relationship Id="rId7" Type="http://schemas.openxmlformats.org/officeDocument/2006/relationships/hyperlink" Target="https://mentor.ieee.org/802.11/dcn/19/11-19-1917-00-00be-considerations-for-multi-link-channel-access-without-simultaneous-tx-rx-capability.pptx" TargetMode="External"/><Relationship Id="rId2" Type="http://schemas.openxmlformats.org/officeDocument/2006/relationships/hyperlink" Target="https://mentor.ieee.org/802.11/dcn/19/11-19-1899-04-00be-mla-mac-addresses-considerations.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836-02-00be-multi-link-channel-access-follow-up.pptx" TargetMode="External"/><Relationship Id="rId5" Type="http://schemas.openxmlformats.org/officeDocument/2006/relationships/hyperlink" Target="https://mentor.ieee.org/802.11/dcn/19/11-19-1547-03-00be-multi-link-operation-and-channel-access-discussion.pptx" TargetMode="External"/><Relationship Id="rId4" Type="http://schemas.openxmlformats.org/officeDocument/2006/relationships/hyperlink" Target="https://mentor.ieee.org/802.11/dcn/19/11-19-1924-00-00be-multilink-steps-for-using-a-link.pptx" TargetMode="Externa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0/11-20-0203-00-00be-option-i-and-option-ii-which-way-to-go.pptx" TargetMode="External"/><Relationship Id="rId2" Type="http://schemas.openxmlformats.org/officeDocument/2006/relationships/hyperlink" Target="https://mentor.ieee.org/802.11/dcn/19/11-19-1979-01-00be-ul-coordination-for-throughput-improvement-and-interference-reduc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116-03-00be-discussion-on-timeline-for-802-11be.pptx" TargetMode="External"/><Relationship Id="rId5" Type="http://schemas.openxmlformats.org/officeDocument/2006/relationships/hyperlink" Target="https://mentor.ieee.org/802.11/dcn/20/11-20-0115-02-00be-multi-link-feature-candidates-for-r1.pptx" TargetMode="External"/><Relationship Id="rId4" Type="http://schemas.openxmlformats.org/officeDocument/2006/relationships/hyperlink" Target="https://mentor.ieee.org/802.11/dcn/19/11-19-2153-03-00be-adopting-a-release-framework-to-meet-timeline.ppt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2" Type="http://schemas.openxmlformats.org/officeDocument/2006/relationships/hyperlink" Target="https://mentor.ieee.org/802.11/dcn/19/11-19-1901-04-00be-priority-access-support-in-ieee-802-11be-what-and-why.pptx"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19/11-19-1544-05-00be-multi-link-power-save-operation.pptx"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hyperlink" Target="https://mentor.ieee.org/802.11/dcn/19/11-19-1544-05-00be-multi-link-power-save-operation.pptx"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19/11-19-1788-01-00be-coordinated-ofdma-operation.ppt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19/11-19-1358-04-00be-multi-link-operation-management.ppt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19/11-19-1931-02-00be-multi-ap-group-formation-follow-up.ppt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19/11-19-1582-02-00be-coordinated-ap-time-and-frequency-sharing-in-a-transmit-opportunity-in-11be.ppt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19/11-19-1919-03-00be-coordinated-ofdma.ppt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19/11-19-1617-02-00be-multi-link-power-save.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19/11-19-1877-01-00be-16-spatial-stream-support.ppt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19/11-19-1877-01-00be-16-spatial-stream-support.ppt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19/11-19-1591-05-00be-ba-setup-for-multi-link-aggregation.ppt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19/11-19-1549-05-00be-multi-link-association.ppt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19/11-19-1823-03-00be-multi-link-setup-follow-up.ppt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19/11-19-1823-03-00be-multi-link-setup-follow-up.ppt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19/11-19-1895-02-00be-setup-for-multi-ap-coordination.ppt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19/11-19-1895-02-00be-setup-for-multi-ap-coordination.ppt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19/11-19-1980-02-00be-eht-p-matrices-discussion.ppt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0/11-20-0117-01-00be-eht-ltfs-design-for-wideband.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January 2020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295"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76</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Small-size RUs can only be combined with small-size RUs and large-size RUs can only be combined with large-size </a:t>
            </a:r>
            <a:r>
              <a:rPr lang="en-US" sz="1800" dirty="0" err="1"/>
              <a:t>RUs.</a:t>
            </a:r>
            <a:endParaRPr lang="en-US" sz="1800" dirty="0"/>
          </a:p>
          <a:p>
            <a:pPr>
              <a:buFont typeface="Arial" panose="020B0604020202020204" pitchFamily="34" charset="0"/>
              <a:buChar char="•"/>
            </a:pPr>
            <a:r>
              <a:rPr lang="en-US" sz="1800" dirty="0"/>
              <a:t>RUs with equal to or more than 242 tones are defined as large-size RUs</a:t>
            </a:r>
          </a:p>
          <a:p>
            <a:pPr>
              <a:buFont typeface="Arial" panose="020B0604020202020204" pitchFamily="34" charset="0"/>
              <a:buChar char="•"/>
            </a:pPr>
            <a:r>
              <a:rPr lang="en-US" sz="1800" dirty="0"/>
              <a:t>RUs with less than 242 tones are defined as small-size RUs</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2000" dirty="0"/>
              <a:t>Move: James Yee					Second: Bin Tian</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22244317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77</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Combination of small-size RUs shall not cross 20MHz channel boundary.</a:t>
            </a:r>
            <a:endParaRPr lang="en-US" dirty="0"/>
          </a:p>
          <a:p>
            <a:pPr>
              <a:buFont typeface="Arial" panose="020B0604020202020204" pitchFamily="34" charset="0"/>
              <a:buChar char="•"/>
            </a:pPr>
            <a:endParaRPr lang="en-US" sz="2000" dirty="0"/>
          </a:p>
          <a:p>
            <a:r>
              <a:rPr lang="en-US" sz="2000" dirty="0"/>
              <a:t>Move: James Yee				Second: Youhan Kim</a:t>
            </a:r>
          </a:p>
          <a:p>
            <a:r>
              <a:rPr lang="en-US" sz="2000" dirty="0"/>
              <a:t>Discussion: None.</a:t>
            </a:r>
          </a:p>
          <a:p>
            <a:r>
              <a:rPr lang="en-US" sz="2000" dirty="0"/>
              <a:t>Result: 45Y,	17N	, 20A (Fails)</a:t>
            </a:r>
          </a:p>
          <a:p>
            <a:endParaRPr lang="en-US" sz="2000" dirty="0"/>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66794248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69</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Combination of small-size RUs shall not cross 20MHz channel boundary.</a:t>
            </a:r>
          </a:p>
          <a:p>
            <a:pPr lvl="1">
              <a:buFont typeface="Arial" panose="020B0604020202020204" pitchFamily="34" charset="0"/>
              <a:buChar char="•"/>
            </a:pPr>
            <a:r>
              <a:rPr lang="en-US" dirty="0"/>
              <a:t>The combination that includes RU 106 plus center 26-tone RU case is TBD.</a:t>
            </a:r>
          </a:p>
          <a:p>
            <a:pPr>
              <a:buFont typeface="Arial" panose="020B0604020202020204" pitchFamily="34" charset="0"/>
              <a:buChar char="•"/>
            </a:pPr>
            <a:endParaRPr lang="en-US" sz="2000" dirty="0"/>
          </a:p>
          <a:p>
            <a:r>
              <a:rPr lang="en-US" sz="2000" dirty="0"/>
              <a:t>Move: Bin Tian				Second: Ross Jian Yu</a:t>
            </a:r>
          </a:p>
          <a:p>
            <a:r>
              <a:rPr lang="en-US" sz="2000" dirty="0"/>
              <a:t>Discussion: None.</a:t>
            </a:r>
          </a:p>
          <a:p>
            <a:r>
              <a:rPr lang="en-US" sz="2000" dirty="0"/>
              <a:t>Result: 58Y,	 8N,	10A (Passes)</a:t>
            </a:r>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18721579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78</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Only allowed small-RU combinations are RU106+RU26 and RU52+RU26.</a:t>
            </a: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2000" dirty="0"/>
              <a:t>Move: James Yee				Second: Yongho Seok</a:t>
            </a:r>
          </a:p>
          <a:p>
            <a:r>
              <a:rPr lang="en-US" sz="2000" dirty="0"/>
              <a:t>Discussion: None.</a:t>
            </a:r>
          </a:p>
          <a:p>
            <a:r>
              <a:rPr lang="en-US" sz="2000" dirty="0"/>
              <a:t>Result: Passes unanimously.</a:t>
            </a:r>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99881855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79</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20 and 40 MHz PPDU, within 20MHz boundary, any contiguous RU26 and RU106 can be combined.</a:t>
            </a:r>
          </a:p>
          <a:p>
            <a:pPr marL="0" indent="0"/>
            <a:endParaRPr lang="en-US" sz="2000" dirty="0"/>
          </a:p>
          <a:p>
            <a:r>
              <a:rPr lang="en-US" sz="2000" dirty="0"/>
              <a:t>Move: James Yee					Second: Yongho Seok </a:t>
            </a:r>
          </a:p>
          <a:p>
            <a:r>
              <a:rPr lang="en-US" sz="2000" dirty="0"/>
              <a:t>Discussion: None.</a:t>
            </a:r>
          </a:p>
          <a:p>
            <a:r>
              <a:rPr lang="en-US" sz="2000" dirty="0"/>
              <a:t>Result: Passes unanimously.</a:t>
            </a:r>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414053891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80</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20 and 40 MHz PPDU, the blue colored combination of RU52 and RU26 are allowed.</a:t>
            </a:r>
          </a:p>
          <a:p>
            <a:pPr>
              <a:buFont typeface="Arial" panose="020B0604020202020204" pitchFamily="34" charset="0"/>
              <a:buChar char="•"/>
            </a:pPr>
            <a:endParaRPr lang="en-US" sz="18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2000" dirty="0"/>
              <a:t>Move: James Yee					Second: Yongho Seok </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pic>
        <p:nvPicPr>
          <p:cNvPr id="8" name="Picture 7">
            <a:extLst>
              <a:ext uri="{FF2B5EF4-FFF2-40B4-BE49-F238E27FC236}">
                <a16:creationId xmlns:a16="http://schemas.microsoft.com/office/drawing/2014/main" id="{746E39F2-3F8B-4D89-A502-AA6793C53155}"/>
              </a:ext>
            </a:extLst>
          </p:cNvPr>
          <p:cNvPicPr>
            <a:picLocks noChangeAspect="1"/>
          </p:cNvPicPr>
          <p:nvPr/>
        </p:nvPicPr>
        <p:blipFill>
          <a:blip r:embed="rId3"/>
          <a:stretch>
            <a:fillRect/>
          </a:stretch>
        </p:blipFill>
        <p:spPr>
          <a:xfrm>
            <a:off x="1599406" y="2819400"/>
            <a:ext cx="5943600" cy="1428750"/>
          </a:xfrm>
          <a:prstGeom prst="rect">
            <a:avLst/>
          </a:prstGeom>
        </p:spPr>
      </p:pic>
    </p:spTree>
    <p:extLst>
      <p:ext uri="{BB962C8B-B14F-4D97-AF65-F5344CB8AC3E}">
        <p14:creationId xmlns:p14="http://schemas.microsoft.com/office/powerpoint/2010/main" val="116296424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81</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80MHz PPDU, the blue colored combination of RU52 and RU26 are allowed.</a:t>
            </a:r>
          </a:p>
          <a:p>
            <a:pPr lvl="2">
              <a:buFont typeface="Arial" panose="020B0604020202020204" pitchFamily="34" charset="0"/>
              <a:buChar char="•"/>
            </a:pPr>
            <a:endParaRPr lang="en-US" sz="12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James Yee					Second: Yongho Seok</a:t>
            </a:r>
          </a:p>
          <a:p>
            <a:r>
              <a:rPr lang="en-US" sz="2000" dirty="0"/>
              <a:t>Discussion: None.</a:t>
            </a:r>
          </a:p>
          <a:p>
            <a:r>
              <a:rPr lang="en-US" sz="2000" dirty="0"/>
              <a:t>Result: Passes unanimously.</a:t>
            </a:r>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pic>
        <p:nvPicPr>
          <p:cNvPr id="10" name="Picture 9">
            <a:extLst>
              <a:ext uri="{FF2B5EF4-FFF2-40B4-BE49-F238E27FC236}">
                <a16:creationId xmlns:a16="http://schemas.microsoft.com/office/drawing/2014/main" id="{C1D042EA-FBE8-4659-9AC0-B0DA23124AF7}"/>
              </a:ext>
            </a:extLst>
          </p:cNvPr>
          <p:cNvPicPr>
            <a:picLocks noChangeAspect="1"/>
          </p:cNvPicPr>
          <p:nvPr/>
        </p:nvPicPr>
        <p:blipFill>
          <a:blip r:embed="rId3"/>
          <a:stretch>
            <a:fillRect/>
          </a:stretch>
        </p:blipFill>
        <p:spPr>
          <a:xfrm>
            <a:off x="1599406" y="2743200"/>
            <a:ext cx="5943600" cy="1666875"/>
          </a:xfrm>
          <a:prstGeom prst="rect">
            <a:avLst/>
          </a:prstGeom>
        </p:spPr>
      </p:pic>
    </p:spTree>
    <p:extLst>
      <p:ext uri="{BB962C8B-B14F-4D97-AF65-F5344CB8AC3E}">
        <p14:creationId xmlns:p14="http://schemas.microsoft.com/office/powerpoint/2010/main" val="110874127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82</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LDPC coding, for combined RUs sent to a user with RU size less than 242-tone, a single tone mapper shall be used.</a:t>
            </a:r>
            <a:endParaRPr lang="en-US" sz="12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Ross Jian Yu					Second: Wook Bong Lee</a:t>
            </a:r>
          </a:p>
          <a:p>
            <a:r>
              <a:rPr lang="en-US" sz="2000" dirty="0"/>
              <a:t>Discussion: None.</a:t>
            </a:r>
          </a:p>
          <a:p>
            <a:r>
              <a:rPr lang="en-US" sz="2000" dirty="0"/>
              <a:t>Result: Passes unanimously.</a:t>
            </a:r>
          </a:p>
          <a:p>
            <a:endParaRPr lang="en-US" sz="1400" dirty="0"/>
          </a:p>
          <a:p>
            <a:r>
              <a:rPr lang="en-US" sz="1400" dirty="0"/>
              <a:t>---------------------------------------------------------------------------------------------------------------------------------</a:t>
            </a:r>
          </a:p>
          <a:p>
            <a:r>
              <a:rPr lang="en-US" sz="1400" dirty="0"/>
              <a:t>Ref: </a:t>
            </a:r>
            <a:r>
              <a:rPr lang="en-US" sz="1400" b="0" dirty="0">
                <a:hlinkClick r:id="rId2"/>
              </a:rPr>
              <a:t>https://mentor.ieee.org/802.11/dcn/19/11-19-1914-04-00be-multiple-ru-discussion.pptx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28490536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83</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11be supports EHT-LTF for 16 spatial streams.</a:t>
            </a: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Jinsoo Choi					Second: Wook Bong Lee</a:t>
            </a:r>
          </a:p>
          <a:p>
            <a:r>
              <a:rPr lang="en-US" sz="2000" dirty="0"/>
              <a:t>Discussion: None.</a:t>
            </a:r>
          </a:p>
          <a:p>
            <a:r>
              <a:rPr lang="en-US" sz="2000" dirty="0"/>
              <a:t>Result: Passes unanimously.</a:t>
            </a:r>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https://mentor.ieee.org/802.11/dcn/19/11-19-1925-02-00be-consideration-of-eht-ltf.pptx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4810270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84</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endParaRPr lang="en-US" sz="1800" strike="sngStrike" dirty="0"/>
          </a:p>
          <a:p>
            <a:pPr>
              <a:buFont typeface="Arial" panose="020B0604020202020204" pitchFamily="34" charset="0"/>
              <a:buChar char="•"/>
            </a:pPr>
            <a:r>
              <a:rPr lang="en-US" sz="1800" dirty="0"/>
              <a:t>For a link setup between an AP MLD and a non-AP MLD, a non-AP STA operating on that link can send to an AP operating on that link an indication that (an)other non-AP STA(s) within the same non-AP MLD that has(have) transition to doze state is(are) in awake state</a:t>
            </a:r>
            <a:endParaRPr lang="en-US" sz="2000" dirty="0"/>
          </a:p>
          <a:p>
            <a:pPr>
              <a:buFont typeface="Arial" panose="020B0604020202020204" pitchFamily="34" charset="0"/>
              <a:buChar char="•"/>
            </a:pPr>
            <a:endParaRPr lang="en-US" sz="2000" dirty="0"/>
          </a:p>
          <a:p>
            <a:r>
              <a:rPr lang="en-US" sz="2000" dirty="0"/>
              <a:t>Move: Jeongki Kim					Second: Abhishek Patil</a:t>
            </a:r>
          </a:p>
          <a:p>
            <a:r>
              <a:rPr lang="en-US" sz="2000" dirty="0"/>
              <a:t>Discussion:  None.</a:t>
            </a:r>
          </a:p>
          <a:p>
            <a:r>
              <a:rPr lang="en-US" sz="2000" dirty="0"/>
              <a:t>Result: passes unanimously.</a:t>
            </a:r>
          </a:p>
          <a:p>
            <a:endParaRPr lang="en-US" sz="1400" dirty="0"/>
          </a:p>
          <a:p>
            <a:r>
              <a:rPr lang="en-US" sz="1400" dirty="0"/>
              <a:t>---------------------------------------------------------------------------------------------------------------------------------</a:t>
            </a:r>
          </a:p>
          <a:p>
            <a:r>
              <a:rPr lang="en-US" sz="1400" dirty="0"/>
              <a:t>Ref: </a:t>
            </a:r>
            <a:r>
              <a:rPr lang="en-US" sz="1400" b="0" dirty="0">
                <a:hlinkClick r:id="rId2"/>
              </a:rPr>
              <a:t>https://mentor.ieee.org/802.11/dcn/19/11-19-1510-06-00be-eht-power-saving-considering-multi-link.pptx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8705445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85</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 For the PPDU transmitted to MU, the User field having TBD bits is contained in the user specific field of EHT-SIG</a:t>
            </a:r>
          </a:p>
          <a:p>
            <a:pPr lvl="1">
              <a:buFont typeface="Arial" panose="020B0604020202020204" pitchFamily="34" charset="0"/>
              <a:buChar char="•"/>
            </a:pPr>
            <a:r>
              <a:rPr lang="en-US" sz="1600" dirty="0"/>
              <a:t>The User field indicates user information assigned to each RU similar to that used in HE MU PPDU</a:t>
            </a:r>
          </a:p>
          <a:p>
            <a:pPr lvl="1">
              <a:buFont typeface="Arial" panose="020B0604020202020204" pitchFamily="34" charset="0"/>
              <a:buChar char="•"/>
            </a:pPr>
            <a:r>
              <a:rPr lang="en-US" sz="1600" dirty="0"/>
              <a:t>Detailed descriptions are TBD</a:t>
            </a:r>
          </a:p>
          <a:p>
            <a:endParaRPr lang="en-US" sz="2000" dirty="0"/>
          </a:p>
          <a:p>
            <a:r>
              <a:rPr lang="en-US" sz="2000" dirty="0"/>
              <a:t>Move: Eunsung Park					Second: Ross Jian Yu</a:t>
            </a:r>
          </a:p>
          <a:p>
            <a:r>
              <a:rPr lang="en-US" sz="2000" dirty="0"/>
              <a:t>Discussion: None.</a:t>
            </a:r>
          </a:p>
          <a:p>
            <a:r>
              <a:rPr lang="en-US" sz="2000" dirty="0"/>
              <a:t>Result: passes unanimously.</a:t>
            </a:r>
          </a:p>
          <a:p>
            <a:r>
              <a:rPr lang="en-US" sz="1400" dirty="0"/>
              <a:t>---------------------------------------------------------------------------------------------------------------------------------</a:t>
            </a:r>
          </a:p>
          <a:p>
            <a:r>
              <a:rPr lang="en-US" sz="1400" dirty="0"/>
              <a:t>Ref: </a:t>
            </a:r>
            <a:r>
              <a:rPr lang="en-US" sz="1400" b="0" dirty="0">
                <a:hlinkClick r:id="rId2"/>
              </a:rPr>
              <a:t>https://mentor.ieee.org/802.11/dcn/20/11-20-0022-01-00be-consideration-on-240-160-80-mhz-and-preamble-puncturing.pptx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32823854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86</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For the OFDMA transmission in contiguous 240MHz, for one STA large size RU aggregation is allowed only within 160MHz which is composed of two adjacent 80MHz channels</a:t>
            </a:r>
          </a:p>
          <a:p>
            <a:pPr>
              <a:buFont typeface="Arial" panose="020B0604020202020204" pitchFamily="34" charset="0"/>
              <a:buChar char="•"/>
            </a:pPr>
            <a:r>
              <a:rPr lang="en-US" sz="1600" dirty="0"/>
              <a:t>For the OFDMA transmission in non-contiguous 160+80MHz, for one STA large size RU aggregation is allowed only within contiguous 160MHz or the other 80MHz, respectively</a:t>
            </a:r>
          </a:p>
          <a:p>
            <a:pPr>
              <a:buFont typeface="Arial" panose="020B0604020202020204" pitchFamily="34" charset="0"/>
              <a:buChar char="•"/>
            </a:pPr>
            <a:r>
              <a:rPr lang="en-US" sz="1600" dirty="0"/>
              <a:t>2x996+484 RU combinations is TBD</a:t>
            </a:r>
            <a:endParaRPr lang="en-US" sz="1800" dirty="0"/>
          </a:p>
          <a:p>
            <a:endParaRPr lang="en-US" sz="1800" dirty="0"/>
          </a:p>
          <a:p>
            <a:r>
              <a:rPr lang="en-US" sz="1800" dirty="0"/>
              <a:t>Move: Eunsung Park					Second: Bin Tian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https://mentor.ieee.org/802.11/dcn/20/11-20-0023-02-00be-multiple-ru-aggregation.pptx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05176086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87</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For the OFDMA transmission in 320/160+160 MHz, for one STA large size RU aggregation is allowed only within primary 160 or secondary 160, respectively</a:t>
            </a:r>
          </a:p>
          <a:p>
            <a:pPr lvl="1">
              <a:buFont typeface="Arial" panose="020B0604020202020204" pitchFamily="34" charset="0"/>
              <a:buChar char="•"/>
            </a:pPr>
            <a:r>
              <a:rPr lang="en-US" sz="1200" dirty="0"/>
              <a:t>Note that primary 160 is composed of primary 80 and secondary 80 and secondary 160 is 160MHz channel other than primary 160 in 320/160+160 MHz</a:t>
            </a:r>
            <a:endParaRPr lang="en-US" sz="1600" dirty="0"/>
          </a:p>
          <a:p>
            <a:pPr>
              <a:buFont typeface="Arial" panose="020B0604020202020204" pitchFamily="34" charset="0"/>
              <a:buChar char="•"/>
            </a:pPr>
            <a:r>
              <a:rPr lang="en-US" sz="1600" dirty="0"/>
              <a:t>Exception: 3x996 is supported</a:t>
            </a:r>
          </a:p>
          <a:p>
            <a:pPr>
              <a:buFont typeface="Arial" panose="020B0604020202020204" pitchFamily="34" charset="0"/>
              <a:buChar char="•"/>
            </a:pPr>
            <a:r>
              <a:rPr lang="en-US" sz="1600" dirty="0"/>
              <a:t>3x996+484 RU combinations is TBD</a:t>
            </a:r>
          </a:p>
          <a:p>
            <a:pPr marL="0" indent="0"/>
            <a:endParaRPr lang="en-US" sz="1800" dirty="0"/>
          </a:p>
          <a:p>
            <a:r>
              <a:rPr lang="en-US" sz="1800" dirty="0"/>
              <a:t>Move: Eunsung Park					Second: Bin Tian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https://mentor.ieee.org/802.11/dcn/20/11-20-0023-02-00be-multiple-ru-aggregation.pptx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608669323"/>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88</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dirty="0"/>
              <a:t>  Move to add the following to 11be SFD:  </a:t>
            </a:r>
          </a:p>
          <a:p>
            <a:pPr>
              <a:buFont typeface="Arial" panose="020B0604020202020204" pitchFamily="34" charset="0"/>
              <a:buChar char="•"/>
            </a:pPr>
            <a:r>
              <a:rPr lang="en-US" sz="2000" dirty="0"/>
              <a:t>The U-SIG shall contain Bandwidth Information, carried as a version independent field.</a:t>
            </a:r>
          </a:p>
          <a:p>
            <a:pPr lvl="1">
              <a:buFont typeface="Arial" panose="020B0604020202020204" pitchFamily="34" charset="0"/>
              <a:buChar char="•"/>
            </a:pPr>
            <a:r>
              <a:rPr lang="en-US" dirty="0"/>
              <a:t>This field may also convey some puncturing information.</a:t>
            </a:r>
          </a:p>
          <a:p>
            <a:pPr lvl="1">
              <a:buFont typeface="Arial" panose="020B0604020202020204" pitchFamily="34" charset="0"/>
              <a:buChar char="•"/>
            </a:pPr>
            <a:r>
              <a:rPr lang="en-US" dirty="0"/>
              <a:t>Number of bits for this field is TBD.</a:t>
            </a:r>
          </a:p>
          <a:p>
            <a:pPr marL="0" indent="0"/>
            <a:endParaRPr lang="en-US" sz="1800" dirty="0"/>
          </a:p>
          <a:p>
            <a:r>
              <a:rPr lang="en-US" sz="1800" dirty="0"/>
              <a:t>Move: Sameer Vermani					Second: Bin Tian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https://mentor.ieee.org/802.11/dcn/20/11-20-0049-02-00be-ppdu-types-and-u-sig-content.pptx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424910645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89</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a:t>
            </a:r>
            <a:r>
              <a:rPr lang="en-US" sz="2000" dirty="0"/>
              <a:t> Move to add the following to 11be SFD:  </a:t>
            </a:r>
          </a:p>
          <a:p>
            <a:pPr>
              <a:buFont typeface="Arial" panose="020B0604020202020204" pitchFamily="34" charset="0"/>
              <a:buChar char="•"/>
            </a:pPr>
            <a:r>
              <a:rPr lang="en-US" sz="1800" dirty="0"/>
              <a:t>The U-SIG shall contain a PPDU type field, carried as a version dependent field.</a:t>
            </a:r>
          </a:p>
          <a:p>
            <a:pPr lvl="1">
              <a:buFont typeface="Arial" panose="020B0604020202020204" pitchFamily="34" charset="0"/>
              <a:buChar char="•"/>
            </a:pPr>
            <a:r>
              <a:rPr lang="en-US" sz="1800" dirty="0"/>
              <a:t>Number of bits for this field is TBD.</a:t>
            </a:r>
            <a:endParaRPr lang="en-US" dirty="0"/>
          </a:p>
          <a:p>
            <a:endParaRPr lang="en-US" sz="1800" dirty="0"/>
          </a:p>
          <a:p>
            <a:r>
              <a:rPr lang="en-US" sz="1800" dirty="0"/>
              <a:t>Move: Sameer Vermani					Second: Bin Tian</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https://mentor.ieee.org/802.11/dcn/20/11-20-0049-02-00be-ppdu-types-and-u-sig-content.pptx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7347126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90</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CCA minimum BW resolution is 20MHz</a:t>
            </a:r>
          </a:p>
          <a:p>
            <a:pPr>
              <a:buFont typeface="Arial" panose="020B0604020202020204" pitchFamily="34" charset="0"/>
              <a:buChar char="•"/>
            </a:pPr>
            <a:r>
              <a:rPr lang="en-US" sz="1600" dirty="0"/>
              <a:t>Preamble puncturing resolution is 20MHz</a:t>
            </a:r>
          </a:p>
          <a:p>
            <a:pPr>
              <a:buFont typeface="Arial" panose="020B0604020202020204" pitchFamily="34" charset="0"/>
              <a:buChar char="•"/>
            </a:pPr>
            <a:endParaRPr lang="en-US" sz="1800" dirty="0"/>
          </a:p>
          <a:p>
            <a:r>
              <a:rPr lang="en-US" sz="1800" dirty="0"/>
              <a:t>Move: Bin Tian					Second: Ross Jian Yu</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04031957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91</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11be, there is only one PSDU per STA for each link</a:t>
            </a:r>
          </a:p>
          <a:p>
            <a:pPr>
              <a:buFont typeface="Arial" panose="020B0604020202020204" pitchFamily="34" charset="0"/>
              <a:buChar char="•"/>
            </a:pPr>
            <a:endParaRPr lang="en-US" sz="1600" dirty="0"/>
          </a:p>
          <a:p>
            <a:pPr>
              <a:buFont typeface="Arial" panose="020B0604020202020204" pitchFamily="34" charset="0"/>
              <a:buChar char="•"/>
            </a:pPr>
            <a:endParaRPr lang="en-US" sz="1800" dirty="0"/>
          </a:p>
          <a:p>
            <a:r>
              <a:rPr lang="en-US" sz="1800" dirty="0"/>
              <a:t>Move: Bin Tian					Second: Sameer Vermani</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12395600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92</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11be, for LDPC encoding each PSDU only uses one encoder</a:t>
            </a:r>
          </a:p>
          <a:p>
            <a:pPr>
              <a:buFont typeface="Arial" panose="020B0604020202020204" pitchFamily="34" charset="0"/>
              <a:buChar char="•"/>
            </a:pPr>
            <a:endParaRPr lang="en-US" sz="1800" dirty="0"/>
          </a:p>
          <a:p>
            <a:r>
              <a:rPr lang="en-US" sz="1800" dirty="0"/>
              <a:t>Move: Bin Tian					Second: Sameer Vermani</a:t>
            </a:r>
          </a:p>
          <a:p>
            <a:r>
              <a:rPr lang="en-US" sz="1800" dirty="0"/>
              <a:t>Discussion: None.</a:t>
            </a:r>
          </a:p>
          <a:p>
            <a:r>
              <a:rPr lang="en-US" sz="1800" dirty="0"/>
              <a:t>Result: Passes unanimously.</a:t>
            </a:r>
          </a:p>
          <a:p>
            <a:endParaRPr lang="en-US" sz="1800" dirty="0"/>
          </a:p>
          <a:p>
            <a:endParaRPr lang="en-US" sz="1800" dirty="0"/>
          </a:p>
          <a:p>
            <a:endParaRPr lang="en-US" sz="1800" dirty="0"/>
          </a:p>
          <a:p>
            <a:endParaRPr lang="en-US" sz="1800" dirty="0"/>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860158476"/>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93</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80MHz non-OFDMA the following conditional mandatory (conditional on supporting puncturing) large RU combinations are supported</a:t>
            </a:r>
          </a:p>
          <a:p>
            <a:pPr lvl="1">
              <a:buFont typeface="Arial" panose="020B0604020202020204" pitchFamily="34" charset="0"/>
              <a:buChar char="•"/>
            </a:pPr>
            <a:r>
              <a:rPr lang="en-US" sz="1800" dirty="0"/>
              <a:t>Any one of four 242RU can be punctured</a:t>
            </a:r>
            <a:endParaRPr lang="en-US" dirty="0"/>
          </a:p>
          <a:p>
            <a:endParaRPr lang="en-US" sz="1800" dirty="0"/>
          </a:p>
          <a:p>
            <a:endParaRPr lang="en-US" sz="1800" dirty="0"/>
          </a:p>
          <a:p>
            <a:endParaRPr lang="en-US" sz="1800" dirty="0"/>
          </a:p>
          <a:p>
            <a:endParaRPr lang="en-US" sz="1800" dirty="0"/>
          </a:p>
          <a:p>
            <a:r>
              <a:rPr lang="en-US" sz="1800" dirty="0"/>
              <a:t>Move: Ron Porat					Second: Youhan Kim</a:t>
            </a:r>
          </a:p>
          <a:p>
            <a:r>
              <a:rPr lang="en-US" sz="1800" dirty="0"/>
              <a:t>Discussion: Done.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graphicFrame>
        <p:nvGraphicFramePr>
          <p:cNvPr id="7" name="Table 6">
            <a:extLst>
              <a:ext uri="{FF2B5EF4-FFF2-40B4-BE49-F238E27FC236}">
                <a16:creationId xmlns:a16="http://schemas.microsoft.com/office/drawing/2014/main" id="{20037102-DC3E-46D6-984F-4FD301E23C94}"/>
              </a:ext>
            </a:extLst>
          </p:cNvPr>
          <p:cNvGraphicFramePr>
            <a:graphicFrameLocks noGrp="1"/>
          </p:cNvGraphicFramePr>
          <p:nvPr/>
        </p:nvGraphicFramePr>
        <p:xfrm>
          <a:off x="2812256" y="3108325"/>
          <a:ext cx="3594100" cy="1006475"/>
        </p:xfrm>
        <a:graphic>
          <a:graphicData uri="http://schemas.openxmlformats.org/drawingml/2006/table">
            <a:tbl>
              <a:tblPr/>
              <a:tblGrid>
                <a:gridCol w="1536700">
                  <a:extLst>
                    <a:ext uri="{9D8B030D-6E8A-4147-A177-3AD203B41FA5}">
                      <a16:colId xmlns:a16="http://schemas.microsoft.com/office/drawing/2014/main" val="436799599"/>
                    </a:ext>
                  </a:extLst>
                </a:gridCol>
                <a:gridCol w="1028700">
                  <a:extLst>
                    <a:ext uri="{9D8B030D-6E8A-4147-A177-3AD203B41FA5}">
                      <a16:colId xmlns:a16="http://schemas.microsoft.com/office/drawing/2014/main" val="1255421991"/>
                    </a:ext>
                  </a:extLst>
                </a:gridCol>
                <a:gridCol w="1028700">
                  <a:extLst>
                    <a:ext uri="{9D8B030D-6E8A-4147-A177-3AD203B41FA5}">
                      <a16:colId xmlns:a16="http://schemas.microsoft.com/office/drawing/2014/main" val="1363971797"/>
                    </a:ext>
                  </a:extLst>
                </a:gridCol>
              </a:tblGrid>
              <a:tr h="640080">
                <a:tc>
                  <a:txBody>
                    <a:bodyPr/>
                    <a:lstStyle/>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val="4121389867"/>
                  </a:ext>
                </a:extLst>
              </a:tr>
              <a:tr h="366395">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val="3500975097"/>
                  </a:ext>
                </a:extLst>
              </a:tr>
            </a:tbl>
          </a:graphicData>
        </a:graphic>
      </p:graphicFrame>
    </p:spTree>
    <p:extLst>
      <p:ext uri="{BB962C8B-B14F-4D97-AF65-F5344CB8AC3E}">
        <p14:creationId xmlns:p14="http://schemas.microsoft.com/office/powerpoint/2010/main" val="335966920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94</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160MHz non-OFDMA the following conditional mandatory (conditional on supporting puncturing) large RU combinations are supported</a:t>
            </a:r>
          </a:p>
          <a:p>
            <a:pPr lvl="1">
              <a:buFont typeface="Arial" panose="020B0604020202020204" pitchFamily="34" charset="0"/>
              <a:buChar char="•"/>
            </a:pPr>
            <a:r>
              <a:rPr lang="en-US" sz="1400" dirty="0"/>
              <a:t>Any one of eight 242RUs can be punctured</a:t>
            </a:r>
          </a:p>
          <a:p>
            <a:pPr lvl="1">
              <a:buFont typeface="Arial" panose="020B0604020202020204" pitchFamily="34" charset="0"/>
              <a:buChar char="•"/>
            </a:pPr>
            <a:r>
              <a:rPr lang="en-US" sz="1400" dirty="0"/>
              <a:t>Any one of four 484RUs can be punctured</a:t>
            </a:r>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graphicFrame>
        <p:nvGraphicFramePr>
          <p:cNvPr id="8" name="Table 7">
            <a:extLst>
              <a:ext uri="{FF2B5EF4-FFF2-40B4-BE49-F238E27FC236}">
                <a16:creationId xmlns:a16="http://schemas.microsoft.com/office/drawing/2014/main" id="{74D79BBA-EA35-47E4-9E1D-CED0FFA593AE}"/>
              </a:ext>
            </a:extLst>
          </p:cNvPr>
          <p:cNvGraphicFramePr>
            <a:graphicFrameLocks noGrp="1"/>
          </p:cNvGraphicFramePr>
          <p:nvPr/>
        </p:nvGraphicFramePr>
        <p:xfrm>
          <a:off x="2170906" y="3200400"/>
          <a:ext cx="4800600" cy="1046956"/>
        </p:xfrm>
        <a:graphic>
          <a:graphicData uri="http://schemas.openxmlformats.org/drawingml/2006/table">
            <a:tbl>
              <a:tblPr/>
              <a:tblGrid>
                <a:gridCol w="1387972">
                  <a:extLst>
                    <a:ext uri="{9D8B030D-6E8A-4147-A177-3AD203B41FA5}">
                      <a16:colId xmlns:a16="http://schemas.microsoft.com/office/drawing/2014/main" val="249456051"/>
                    </a:ext>
                  </a:extLst>
                </a:gridCol>
                <a:gridCol w="1528042">
                  <a:extLst>
                    <a:ext uri="{9D8B030D-6E8A-4147-A177-3AD203B41FA5}">
                      <a16:colId xmlns:a16="http://schemas.microsoft.com/office/drawing/2014/main" val="34097630"/>
                    </a:ext>
                  </a:extLst>
                </a:gridCol>
                <a:gridCol w="942293">
                  <a:extLst>
                    <a:ext uri="{9D8B030D-6E8A-4147-A177-3AD203B41FA5}">
                      <a16:colId xmlns:a16="http://schemas.microsoft.com/office/drawing/2014/main" val="976734116"/>
                    </a:ext>
                  </a:extLst>
                </a:gridCol>
                <a:gridCol w="942293">
                  <a:extLst>
                    <a:ext uri="{9D8B030D-6E8A-4147-A177-3AD203B41FA5}">
                      <a16:colId xmlns:a16="http://schemas.microsoft.com/office/drawing/2014/main" val="549574363"/>
                    </a:ext>
                  </a:extLst>
                </a:gridCol>
              </a:tblGrid>
              <a:tr h="371316">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 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val="284716417"/>
                  </a:ext>
                </a:extLst>
              </a:tr>
              <a:tr h="337820">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120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4 options </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val="1953465802"/>
                  </a:ext>
                </a:extLst>
              </a:tr>
              <a:tr h="337820">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140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8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val="4252171119"/>
                  </a:ext>
                </a:extLst>
              </a:tr>
            </a:tbl>
          </a:graphicData>
        </a:graphic>
      </p:graphicFrame>
    </p:spTree>
    <p:extLst>
      <p:ext uri="{BB962C8B-B14F-4D97-AF65-F5344CB8AC3E}">
        <p14:creationId xmlns:p14="http://schemas.microsoft.com/office/powerpoint/2010/main" val="3527449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November 2019 meeting and conf calls</a:t>
            </a:r>
          </a:p>
          <a:p>
            <a:pPr>
              <a:buFont typeface="Arial" panose="020B0604020202020204" pitchFamily="34" charset="0"/>
              <a:buChar char="•"/>
            </a:pPr>
            <a:r>
              <a:rPr lang="en-US" sz="1800" dirty="0"/>
              <a:t>Approve TGbe minutes from November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altLang="en-US" sz="1800" dirty="0"/>
              <a:t>Goals for March 2020</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95</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240MHz non-OFDMA the following conditional mandatory (conditional on supporting puncturing) large RU combinations are supported</a:t>
            </a:r>
          </a:p>
          <a:p>
            <a:pPr lvl="1">
              <a:buFont typeface="Arial" panose="020B0604020202020204" pitchFamily="34" charset="0"/>
              <a:buChar char="•"/>
            </a:pPr>
            <a:r>
              <a:rPr lang="en-US" sz="1400" dirty="0"/>
              <a:t>Any one of six 484RUs can be punctured</a:t>
            </a:r>
          </a:p>
          <a:p>
            <a:pPr lvl="1">
              <a:buFont typeface="Arial" panose="020B0604020202020204" pitchFamily="34" charset="0"/>
              <a:buChar char="•"/>
            </a:pPr>
            <a:r>
              <a:rPr lang="en-US" sz="1400" dirty="0"/>
              <a:t>Any one of three 996RUs can be punctured</a:t>
            </a:r>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graphicFrame>
        <p:nvGraphicFramePr>
          <p:cNvPr id="7" name="Table 6">
            <a:extLst>
              <a:ext uri="{FF2B5EF4-FFF2-40B4-BE49-F238E27FC236}">
                <a16:creationId xmlns:a16="http://schemas.microsoft.com/office/drawing/2014/main" id="{92DC2F10-7F58-4BAC-8D18-5E3F7841E68F}"/>
              </a:ext>
            </a:extLst>
          </p:cNvPr>
          <p:cNvGraphicFramePr>
            <a:graphicFrameLocks noGrp="1"/>
          </p:cNvGraphicFramePr>
          <p:nvPr/>
        </p:nvGraphicFramePr>
        <p:xfrm>
          <a:off x="1789906" y="3276600"/>
          <a:ext cx="5562600" cy="1020445"/>
        </p:xfrm>
        <a:graphic>
          <a:graphicData uri="http://schemas.openxmlformats.org/drawingml/2006/table">
            <a:tbl>
              <a:tblPr/>
              <a:tblGrid>
                <a:gridCol w="1219200">
                  <a:extLst>
                    <a:ext uri="{9D8B030D-6E8A-4147-A177-3AD203B41FA5}">
                      <a16:colId xmlns:a16="http://schemas.microsoft.com/office/drawing/2014/main" val="168344121"/>
                    </a:ext>
                  </a:extLst>
                </a:gridCol>
                <a:gridCol w="1346200">
                  <a:extLst>
                    <a:ext uri="{9D8B030D-6E8A-4147-A177-3AD203B41FA5}">
                      <a16:colId xmlns:a16="http://schemas.microsoft.com/office/drawing/2014/main" val="1042010448"/>
                    </a:ext>
                  </a:extLst>
                </a:gridCol>
                <a:gridCol w="1346200">
                  <a:extLst>
                    <a:ext uri="{9D8B030D-6E8A-4147-A177-3AD203B41FA5}">
                      <a16:colId xmlns:a16="http://schemas.microsoft.com/office/drawing/2014/main" val="2826231871"/>
                    </a:ext>
                  </a:extLst>
                </a:gridCol>
                <a:gridCol w="825500">
                  <a:extLst>
                    <a:ext uri="{9D8B030D-6E8A-4147-A177-3AD203B41FA5}">
                      <a16:colId xmlns:a16="http://schemas.microsoft.com/office/drawing/2014/main" val="4285048147"/>
                    </a:ext>
                  </a:extLst>
                </a:gridCol>
                <a:gridCol w="825500">
                  <a:extLst>
                    <a:ext uri="{9D8B030D-6E8A-4147-A177-3AD203B41FA5}">
                      <a16:colId xmlns:a16="http://schemas.microsoft.com/office/drawing/2014/main" val="1536178888"/>
                    </a:ext>
                  </a:extLst>
                </a:gridCol>
              </a:tblGrid>
              <a:tr h="218916">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 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val="695487704"/>
                  </a:ext>
                </a:extLst>
              </a:tr>
              <a:tr h="337820">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200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 options </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val="1752173758"/>
                  </a:ext>
                </a:extLst>
              </a:tr>
              <a:tr h="337820">
                <a:tc>
                  <a:txBody>
                    <a:bodyPr/>
                    <a:lstStyle/>
                    <a:p>
                      <a:pPr marL="0" marR="0"/>
                      <a:r>
                        <a:rPr lang="en-US" sz="1100">
                          <a:solidFill>
                            <a:srgbClr val="1F497D"/>
                          </a:solidFill>
                          <a:effectLst/>
                          <a:latin typeface="Calibri" panose="020F0502020204030204" pitchFamily="34" charset="0"/>
                        </a:rPr>
                        <a:t>-</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3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val="2661991629"/>
                  </a:ext>
                </a:extLst>
              </a:tr>
            </a:tbl>
          </a:graphicData>
        </a:graphic>
      </p:graphicFrame>
    </p:spTree>
    <p:extLst>
      <p:ext uri="{BB962C8B-B14F-4D97-AF65-F5344CB8AC3E}">
        <p14:creationId xmlns:p14="http://schemas.microsoft.com/office/powerpoint/2010/main" val="3498282952"/>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96</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320MHz non-OFDMA the following conditional mandatory (conditional on supporting puncturing) large RU combinations are supported</a:t>
            </a:r>
          </a:p>
          <a:p>
            <a:pPr lvl="1">
              <a:buFont typeface="Arial" panose="020B0604020202020204" pitchFamily="34" charset="0"/>
              <a:buChar char="•"/>
            </a:pPr>
            <a:r>
              <a:rPr lang="en-US" sz="1600" dirty="0"/>
              <a:t>Any one of eight 484RUs can be punctured</a:t>
            </a:r>
          </a:p>
          <a:p>
            <a:pPr lvl="1">
              <a:buFont typeface="Arial" panose="020B0604020202020204" pitchFamily="34" charset="0"/>
              <a:buChar char="•"/>
            </a:pPr>
            <a:r>
              <a:rPr lang="en-US" sz="1600" dirty="0"/>
              <a:t>Any one of four 996RUs can be punctured</a:t>
            </a:r>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graphicFrame>
        <p:nvGraphicFramePr>
          <p:cNvPr id="8" name="Table 7">
            <a:extLst>
              <a:ext uri="{FF2B5EF4-FFF2-40B4-BE49-F238E27FC236}">
                <a16:creationId xmlns:a16="http://schemas.microsoft.com/office/drawing/2014/main" id="{47B6E9D3-86FD-4E5A-B0D4-8DB969196686}"/>
              </a:ext>
            </a:extLst>
          </p:cNvPr>
          <p:cNvGraphicFramePr>
            <a:graphicFrameLocks noGrp="1"/>
          </p:cNvGraphicFramePr>
          <p:nvPr/>
        </p:nvGraphicFramePr>
        <p:xfrm>
          <a:off x="696912" y="3276600"/>
          <a:ext cx="7770813" cy="1013655"/>
        </p:xfrm>
        <a:graphic>
          <a:graphicData uri="http://schemas.openxmlformats.org/drawingml/2006/table">
            <a:tbl>
              <a:tblPr/>
              <a:tblGrid>
                <a:gridCol w="1372802">
                  <a:extLst>
                    <a:ext uri="{9D8B030D-6E8A-4147-A177-3AD203B41FA5}">
                      <a16:colId xmlns:a16="http://schemas.microsoft.com/office/drawing/2014/main" val="2828615192"/>
                    </a:ext>
                  </a:extLst>
                </a:gridCol>
                <a:gridCol w="1511341">
                  <a:extLst>
                    <a:ext uri="{9D8B030D-6E8A-4147-A177-3AD203B41FA5}">
                      <a16:colId xmlns:a16="http://schemas.microsoft.com/office/drawing/2014/main" val="2263822232"/>
                    </a:ext>
                  </a:extLst>
                </a:gridCol>
                <a:gridCol w="1511341">
                  <a:extLst>
                    <a:ext uri="{9D8B030D-6E8A-4147-A177-3AD203B41FA5}">
                      <a16:colId xmlns:a16="http://schemas.microsoft.com/office/drawing/2014/main" val="3427035817"/>
                    </a:ext>
                  </a:extLst>
                </a:gridCol>
                <a:gridCol w="1511341">
                  <a:extLst>
                    <a:ext uri="{9D8B030D-6E8A-4147-A177-3AD203B41FA5}">
                      <a16:colId xmlns:a16="http://schemas.microsoft.com/office/drawing/2014/main" val="3497256590"/>
                    </a:ext>
                  </a:extLst>
                </a:gridCol>
                <a:gridCol w="931994">
                  <a:extLst>
                    <a:ext uri="{9D8B030D-6E8A-4147-A177-3AD203B41FA5}">
                      <a16:colId xmlns:a16="http://schemas.microsoft.com/office/drawing/2014/main" val="3298567581"/>
                    </a:ext>
                  </a:extLst>
                </a:gridCol>
                <a:gridCol w="931994">
                  <a:extLst>
                    <a:ext uri="{9D8B030D-6E8A-4147-A177-3AD203B41FA5}">
                      <a16:colId xmlns:a16="http://schemas.microsoft.com/office/drawing/2014/main" val="1015848150"/>
                    </a:ext>
                  </a:extLst>
                </a:gridCol>
              </a:tblGrid>
              <a:tr h="212223">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 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431" marR="9431"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431" marR="9431"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val="3411585396"/>
                  </a:ext>
                </a:extLst>
              </a:tr>
              <a:tr h="334472">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996</a:t>
                      </a:r>
                      <a:endParaRPr lang="en-US" sz="1200" dirty="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280 MHz</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8 options </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val="3818249990"/>
                  </a:ext>
                </a:extLst>
              </a:tr>
              <a:tr h="334472">
                <a:tc>
                  <a:txBody>
                    <a:bodyPr/>
                    <a:lstStyle/>
                    <a:p>
                      <a:pPr marL="0" marR="0"/>
                      <a:r>
                        <a:rPr lang="en-US" sz="1100">
                          <a:solidFill>
                            <a:srgbClr val="1F497D"/>
                          </a:solidFill>
                          <a:effectLst/>
                          <a:latin typeface="Calibri" panose="020F0502020204030204" pitchFamily="34" charset="0"/>
                        </a:rPr>
                        <a:t>-</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240 MHz</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val="1241201014"/>
                  </a:ext>
                </a:extLst>
              </a:tr>
            </a:tbl>
          </a:graphicData>
        </a:graphic>
      </p:graphicFrame>
    </p:spTree>
    <p:extLst>
      <p:ext uri="{BB962C8B-B14F-4D97-AF65-F5344CB8AC3E}">
        <p14:creationId xmlns:p14="http://schemas.microsoft.com/office/powerpoint/2010/main" val="409621614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97</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In 80MHz OFDMA the following large RU combinations are supported</a:t>
            </a:r>
            <a:endParaRPr lang="en-US" sz="1800" dirty="0"/>
          </a:p>
          <a:p>
            <a:endParaRPr lang="en-US" sz="1800" dirty="0"/>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graphicFrame>
        <p:nvGraphicFramePr>
          <p:cNvPr id="7" name="Table 6">
            <a:extLst>
              <a:ext uri="{FF2B5EF4-FFF2-40B4-BE49-F238E27FC236}">
                <a16:creationId xmlns:a16="http://schemas.microsoft.com/office/drawing/2014/main" id="{5785BE86-E9D1-4EA4-B952-55C1110C77F7}"/>
              </a:ext>
            </a:extLst>
          </p:cNvPr>
          <p:cNvGraphicFramePr>
            <a:graphicFrameLocks noGrp="1"/>
          </p:cNvGraphicFramePr>
          <p:nvPr/>
        </p:nvGraphicFramePr>
        <p:xfrm>
          <a:off x="3076575" y="2603501"/>
          <a:ext cx="3594100" cy="1006475"/>
        </p:xfrm>
        <a:graphic>
          <a:graphicData uri="http://schemas.openxmlformats.org/drawingml/2006/table">
            <a:tbl>
              <a:tblPr/>
              <a:tblGrid>
                <a:gridCol w="1536700">
                  <a:extLst>
                    <a:ext uri="{9D8B030D-6E8A-4147-A177-3AD203B41FA5}">
                      <a16:colId xmlns:a16="http://schemas.microsoft.com/office/drawing/2014/main" val="3007579673"/>
                    </a:ext>
                  </a:extLst>
                </a:gridCol>
                <a:gridCol w="1028700">
                  <a:extLst>
                    <a:ext uri="{9D8B030D-6E8A-4147-A177-3AD203B41FA5}">
                      <a16:colId xmlns:a16="http://schemas.microsoft.com/office/drawing/2014/main" val="831650628"/>
                    </a:ext>
                  </a:extLst>
                </a:gridCol>
                <a:gridCol w="1028700">
                  <a:extLst>
                    <a:ext uri="{9D8B030D-6E8A-4147-A177-3AD203B41FA5}">
                      <a16:colId xmlns:a16="http://schemas.microsoft.com/office/drawing/2014/main" val="2959109844"/>
                    </a:ext>
                  </a:extLst>
                </a:gridCol>
              </a:tblGrid>
              <a:tr h="640080">
                <a:tc>
                  <a:txBody>
                    <a:bodyPr/>
                    <a:lstStyle/>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val="2327669970"/>
                  </a:ext>
                </a:extLst>
              </a:tr>
              <a:tr h="366395">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val="174111860"/>
                  </a:ext>
                </a:extLst>
              </a:tr>
            </a:tbl>
          </a:graphicData>
        </a:graphic>
      </p:graphicFrame>
    </p:spTree>
    <p:extLst>
      <p:ext uri="{BB962C8B-B14F-4D97-AF65-F5344CB8AC3E}">
        <p14:creationId xmlns:p14="http://schemas.microsoft.com/office/powerpoint/2010/main" val="97511073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98</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In 160MHz OFDMA the following large RU combinations are supported</a:t>
            </a:r>
            <a:endParaRPr lang="en-US" sz="1800" dirty="0"/>
          </a:p>
          <a:p>
            <a:endParaRPr lang="en-US" sz="1800" dirty="0"/>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graphicFrame>
        <p:nvGraphicFramePr>
          <p:cNvPr id="8" name="Table 7">
            <a:extLst>
              <a:ext uri="{FF2B5EF4-FFF2-40B4-BE49-F238E27FC236}">
                <a16:creationId xmlns:a16="http://schemas.microsoft.com/office/drawing/2014/main" id="{01C42114-694A-4BBB-B867-45BCCC3F2C88}"/>
              </a:ext>
            </a:extLst>
          </p:cNvPr>
          <p:cNvGraphicFramePr>
            <a:graphicFrameLocks noGrp="1"/>
          </p:cNvGraphicFramePr>
          <p:nvPr/>
        </p:nvGraphicFramePr>
        <p:xfrm>
          <a:off x="2812256" y="2667000"/>
          <a:ext cx="3594100" cy="1006475"/>
        </p:xfrm>
        <a:graphic>
          <a:graphicData uri="http://schemas.openxmlformats.org/drawingml/2006/table">
            <a:tbl>
              <a:tblPr/>
              <a:tblGrid>
                <a:gridCol w="1536700">
                  <a:extLst>
                    <a:ext uri="{9D8B030D-6E8A-4147-A177-3AD203B41FA5}">
                      <a16:colId xmlns:a16="http://schemas.microsoft.com/office/drawing/2014/main" val="3725887819"/>
                    </a:ext>
                  </a:extLst>
                </a:gridCol>
                <a:gridCol w="1028700">
                  <a:extLst>
                    <a:ext uri="{9D8B030D-6E8A-4147-A177-3AD203B41FA5}">
                      <a16:colId xmlns:a16="http://schemas.microsoft.com/office/drawing/2014/main" val="683494230"/>
                    </a:ext>
                  </a:extLst>
                </a:gridCol>
                <a:gridCol w="1028700">
                  <a:extLst>
                    <a:ext uri="{9D8B030D-6E8A-4147-A177-3AD203B41FA5}">
                      <a16:colId xmlns:a16="http://schemas.microsoft.com/office/drawing/2014/main" val="4245554839"/>
                    </a:ext>
                  </a:extLst>
                </a:gridCol>
              </a:tblGrid>
              <a:tr h="640080">
                <a:tc>
                  <a:txBody>
                    <a:bodyPr/>
                    <a:lstStyle/>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val="4085208814"/>
                  </a:ext>
                </a:extLst>
              </a:tr>
              <a:tr h="366395">
                <a:tc>
                  <a:txBody>
                    <a:bodyPr/>
                    <a:lstStyle/>
                    <a:p>
                      <a:pPr marL="0" marR="0"/>
                      <a:r>
                        <a:rPr lang="en-US" sz="1100">
                          <a:solidFill>
                            <a:srgbClr val="1F497D"/>
                          </a:solidFill>
                          <a:effectLst/>
                          <a:latin typeface="Calibri" panose="020F0502020204030204" pitchFamily="34" charset="0"/>
                        </a:rPr>
                        <a:t>484+996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120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val="2763530279"/>
                  </a:ext>
                </a:extLst>
              </a:tr>
            </a:tbl>
          </a:graphicData>
        </a:graphic>
      </p:graphicFrame>
    </p:spTree>
    <p:extLst>
      <p:ext uri="{BB962C8B-B14F-4D97-AF65-F5344CB8AC3E}">
        <p14:creationId xmlns:p14="http://schemas.microsoft.com/office/powerpoint/2010/main" val="173461192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99</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The following subfields exist in U-SIG and/or EHT-SIG of an EHT PPDU sent to single user:</a:t>
            </a:r>
          </a:p>
          <a:p>
            <a:pPr lvl="1">
              <a:buFont typeface="Arial" panose="020B0604020202020204" pitchFamily="34" charset="0"/>
              <a:buChar char="•"/>
            </a:pPr>
            <a:r>
              <a:rPr lang="en-US" sz="1600" dirty="0"/>
              <a:t>MCS</a:t>
            </a:r>
          </a:p>
          <a:p>
            <a:pPr lvl="1">
              <a:buFont typeface="Arial" panose="020B0604020202020204" pitchFamily="34" charset="0"/>
              <a:buChar char="•"/>
            </a:pPr>
            <a:r>
              <a:rPr lang="en-US" sz="1600" dirty="0"/>
              <a:t>NSTS</a:t>
            </a:r>
          </a:p>
          <a:p>
            <a:pPr lvl="1">
              <a:buFont typeface="Arial" panose="020B0604020202020204" pitchFamily="34" charset="0"/>
              <a:buChar char="•"/>
            </a:pPr>
            <a:r>
              <a:rPr lang="en-US" sz="1600" dirty="0"/>
              <a:t>GI+EHT-LTF Size</a:t>
            </a:r>
          </a:p>
          <a:p>
            <a:pPr lvl="1">
              <a:buFont typeface="Arial" panose="020B0604020202020204" pitchFamily="34" charset="0"/>
              <a:buChar char="•"/>
            </a:pPr>
            <a:r>
              <a:rPr lang="en-US" sz="1600" dirty="0"/>
              <a:t>Coding</a:t>
            </a:r>
          </a:p>
          <a:p>
            <a:endParaRPr lang="en-US" sz="1800" dirty="0"/>
          </a:p>
          <a:p>
            <a:r>
              <a:rPr lang="en-US" sz="1800" dirty="0"/>
              <a:t>Move: Ross Jian Yu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https://mentor.ieee.org/802.11/dcn/20/11-20-0029-03-00be-preamble-structure-and-sig-contents.pptx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352008090"/>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100</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The following subfield exists in U-SIG or EHT-SIG of an EHT PPDU sent to multiple users:</a:t>
            </a:r>
          </a:p>
          <a:p>
            <a:pPr lvl="1">
              <a:buFont typeface="Arial" panose="020B0604020202020204" pitchFamily="34" charset="0"/>
              <a:buChar char="•"/>
            </a:pPr>
            <a:r>
              <a:rPr lang="en-US" sz="1200" dirty="0"/>
              <a:t>GI+EHT-LTF Size</a:t>
            </a:r>
            <a:endParaRPr lang="en-US" sz="1400" dirty="0"/>
          </a:p>
          <a:p>
            <a:endParaRPr lang="en-US" sz="1800" dirty="0"/>
          </a:p>
          <a:p>
            <a:r>
              <a:rPr lang="en-US" sz="1800" dirty="0"/>
              <a:t>Move: Ross Jian Yu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https://mentor.ieee.org/802.11/dcn/20/11-20-0029-03-00be-preamble-structure-and-sig-contents.pptx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61154746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101</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At any point in time, a TID shall always be mapped to at least one link that is set up, unless admission control is used</a:t>
            </a:r>
          </a:p>
          <a:p>
            <a:endParaRPr lang="en-US" sz="1800" dirty="0"/>
          </a:p>
          <a:p>
            <a:r>
              <a:rPr lang="en-US" sz="1800" dirty="0"/>
              <a:t>Move: Laurent Cariou					Second: Po-Kai Huang</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928633523"/>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102</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Management frames are allowed on all enabled links, following baseline</a:t>
            </a:r>
          </a:p>
          <a:p>
            <a:pPr>
              <a:buFont typeface="Arial" panose="020B0604020202020204" pitchFamily="34" charset="0"/>
              <a:buChar char="•"/>
            </a:pPr>
            <a:endParaRPr lang="en-US" sz="1600" dirty="0"/>
          </a:p>
          <a:p>
            <a:pPr>
              <a:buFont typeface="Arial" panose="020B0604020202020204" pitchFamily="34" charset="0"/>
              <a:buChar char="•"/>
            </a:pPr>
            <a:endParaRPr lang="en-US" sz="1800" dirty="0"/>
          </a:p>
          <a:p>
            <a:r>
              <a:rPr lang="en-US" sz="1800" dirty="0"/>
              <a:t>Move: Laurent Cariou					Second: Po-Kai Huang</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1841818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103</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If a TID is mapped in UL to a set of enabled links for a non-AP MLD, then the non-AP MLD can use any link within this set of enabled links to transmit data frames from that TID</a:t>
            </a:r>
          </a:p>
          <a:p>
            <a:pPr>
              <a:buFont typeface="Arial" panose="020B0604020202020204" pitchFamily="34" charset="0"/>
              <a:buChar char="•"/>
            </a:pPr>
            <a:r>
              <a:rPr lang="en-US" sz="1600" dirty="0"/>
              <a:t>If a TID is mapped in DL to a set of enabled links for a non-AP MLD, then:</a:t>
            </a:r>
          </a:p>
          <a:p>
            <a:pPr lvl="1">
              <a:buFont typeface="Arial" panose="020B0604020202020204" pitchFamily="34" charset="0"/>
              <a:buChar char="•"/>
            </a:pPr>
            <a:r>
              <a:rPr lang="en-US" sz="1400" dirty="0"/>
              <a:t>the non-AP MLD can retrieve buffered BUs corresponding to that TID on any links within this set of enabled links</a:t>
            </a:r>
          </a:p>
          <a:p>
            <a:pPr lvl="1">
              <a:buFont typeface="Arial" panose="020B0604020202020204" pitchFamily="34" charset="0"/>
              <a:buChar char="•"/>
            </a:pPr>
            <a:r>
              <a:rPr lang="en-US" sz="1400" dirty="0"/>
              <a:t>The AP MLD can use any link within this set of enabled links to transmit data frames from that TID, subject to existing restrictions for transmissions of frames that apply to those enabled links</a:t>
            </a:r>
          </a:p>
          <a:p>
            <a:pPr lvl="1">
              <a:buFont typeface="Arial" panose="020B0604020202020204" pitchFamily="34" charset="0"/>
              <a:buChar char="•"/>
            </a:pPr>
            <a:r>
              <a:rPr lang="en-US" sz="1400" dirty="0"/>
              <a:t>An example of restriction is if the STA is in doze state</a:t>
            </a:r>
          </a:p>
          <a:p>
            <a:r>
              <a:rPr lang="en-US" sz="1800" dirty="0"/>
              <a:t>Move: Laurent Cariou					Second:  Minyoung Park</a:t>
            </a:r>
          </a:p>
          <a:p>
            <a:r>
              <a:rPr lang="en-US" sz="1800" dirty="0"/>
              <a:t>Discussion: Yes.</a:t>
            </a:r>
          </a:p>
          <a:p>
            <a:r>
              <a:rPr lang="en-US" sz="1800" dirty="0"/>
              <a:t>Result: 25Y,	3N,	21A (Passes)</a:t>
            </a:r>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21963500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104</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A non-AP MLD monitors and performs basic operations (such as traffic indication, BSS parameter updates, etc.) on one or more link(s)</a:t>
            </a:r>
          </a:p>
          <a:p>
            <a:pPr lvl="1">
              <a:buFont typeface="Arial" panose="020B0604020202020204" pitchFamily="34" charset="0"/>
              <a:buChar char="•"/>
            </a:pPr>
            <a:endParaRPr lang="en-US" sz="1200" dirty="0"/>
          </a:p>
          <a:p>
            <a:pPr lvl="1">
              <a:buFont typeface="Arial" panose="020B0604020202020204" pitchFamily="34" charset="0"/>
              <a:buChar char="•"/>
            </a:pPr>
            <a:endParaRPr lang="en-US" sz="1400" dirty="0"/>
          </a:p>
          <a:p>
            <a:r>
              <a:rPr lang="en-US" sz="1800" dirty="0"/>
              <a:t>Move: Abhishek Patil					Second: Youhan Kim</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https://mentor.ieee.org/802.11/dcn/19/11-19-1526-03-00be-multi-link-power-save.pptx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41498524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09600" y="1751012"/>
            <a:ext cx="4267199" cy="4724401"/>
          </a:xfrm>
        </p:spPr>
        <p:txBody>
          <a:bodyPr/>
          <a:lstStyle/>
          <a:p>
            <a:pPr lvl="0">
              <a:lnSpc>
                <a:spcPct val="80000"/>
              </a:lnSpc>
              <a:buFont typeface="Arial" panose="020B0604020202020204" pitchFamily="34" charset="0"/>
              <a:buChar char="•"/>
            </a:pPr>
            <a:r>
              <a:rPr lang="en-US" altLang="en-US" sz="1400" dirty="0">
                <a:solidFill>
                  <a:schemeClr val="tx1"/>
                </a:solidFill>
              </a:rPr>
              <a:t>Monday PM1 (13:30-15:30)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Set and approve agenda</a:t>
            </a:r>
          </a:p>
          <a:p>
            <a:pPr lvl="1">
              <a:lnSpc>
                <a:spcPct val="80000"/>
              </a:lnSpc>
              <a:buFont typeface="Arial" panose="020B0604020202020204" pitchFamily="34" charset="0"/>
              <a:buChar char="•"/>
            </a:pPr>
            <a:r>
              <a:rPr lang="en-US" altLang="en-US" sz="1200" dirty="0">
                <a:solidFill>
                  <a:schemeClr val="tx1"/>
                </a:solidFill>
              </a:rPr>
              <a:t>Summary from November 2019 meeting and conf calls</a:t>
            </a:r>
          </a:p>
          <a:p>
            <a:pPr lvl="1">
              <a:lnSpc>
                <a:spcPct val="80000"/>
              </a:lnSpc>
              <a:buFont typeface="Arial" panose="020B0604020202020204" pitchFamily="34" charset="0"/>
              <a:buChar char="•"/>
            </a:pPr>
            <a:r>
              <a:rPr lang="en-US" altLang="en-US" sz="1200" dirty="0">
                <a:solidFill>
                  <a:schemeClr val="tx1"/>
                </a:solidFill>
              </a:rPr>
              <a:t>Approve TG minutes</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Recess</a:t>
            </a:r>
          </a:p>
          <a:p>
            <a:pPr>
              <a:lnSpc>
                <a:spcPct val="80000"/>
              </a:lnSpc>
              <a:buFont typeface="Arial" panose="020B0604020202020204" pitchFamily="34" charset="0"/>
              <a:buChar char="•"/>
            </a:pPr>
            <a:endParaRPr lang="en-US" altLang="en-US" sz="16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Monday PM2 (16:00-18:00)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a:lnSpc>
                <a:spcPct val="80000"/>
              </a:lnSpc>
              <a:buFont typeface="Arial" panose="020B0604020202020204" pitchFamily="34" charset="0"/>
              <a:buChar char="•"/>
            </a:pPr>
            <a:endParaRPr lang="en-US" altLang="en-US" sz="16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Tuesday AM1 (08:00-10:00)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Recess</a:t>
            </a:r>
            <a:endParaRPr lang="en-US" altLang="en-US" sz="1000" dirty="0">
              <a:solidFill>
                <a:schemeClr val="tx1"/>
              </a:solidFill>
            </a:endParaRP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724400" y="1751011"/>
            <a:ext cx="4343400" cy="47244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solidFill>
                  <a:schemeClr val="tx1"/>
                </a:solidFill>
              </a:rPr>
              <a:t>Tuesday AM2 (10:30-12:30)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Recess</a:t>
            </a:r>
          </a:p>
          <a:p>
            <a:pPr>
              <a:lnSpc>
                <a:spcPct val="80000"/>
              </a:lnSpc>
              <a:buFont typeface="Arial" panose="020B0604020202020204" pitchFamily="34" charset="0"/>
              <a:buChar char="•"/>
            </a:pPr>
            <a:endParaRPr lang="en-US" altLang="en-US" sz="16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Tuesday PM1 (13:30-15:30)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a:t>
            </a:r>
          </a:p>
          <a:p>
            <a:pPr>
              <a:lnSpc>
                <a:spcPct val="80000"/>
              </a:lnSpc>
              <a:buFont typeface="Arial" panose="020B0604020202020204" pitchFamily="34" charset="0"/>
              <a:buChar char="•"/>
            </a:pPr>
            <a:endParaRPr lang="en-US" altLang="en-US" sz="14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Tuesday EVE (19:30-21:30)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243228416"/>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105</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A link, that is setup as part of a multi-link setup, is defined as Enabled if that link can be used for frame exchange and at least one TID is mapped to that link</a:t>
            </a:r>
          </a:p>
          <a:p>
            <a:pPr lvl="1">
              <a:buFont typeface="Arial" panose="020B0604020202020204" pitchFamily="34" charset="0"/>
              <a:buChar char="•"/>
            </a:pPr>
            <a:r>
              <a:rPr lang="en-US" sz="1600" dirty="0"/>
              <a:t>Note: frame exchange on a link is subject to the power state of the corresponding non-AP STA</a:t>
            </a:r>
          </a:p>
          <a:p>
            <a:pPr lvl="1">
              <a:buFont typeface="Arial" panose="020B0604020202020204" pitchFamily="34" charset="0"/>
              <a:buChar char="•"/>
            </a:pPr>
            <a:endParaRPr lang="en-US" sz="1400" dirty="0"/>
          </a:p>
          <a:p>
            <a:r>
              <a:rPr lang="en-US" sz="1800" dirty="0"/>
              <a:t>Move: Abhishek Patil					Second: Yongho Seok</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https://mentor.ieee.org/802.11/dcn/19/11-19-1528-05-00be-multi-link-operation-link-management.pptx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064511684"/>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106</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An AP MLD can recommend a non-AP MLD to use one or more enabled links</a:t>
            </a:r>
          </a:p>
          <a:p>
            <a:pPr lvl="1">
              <a:buFont typeface="Arial" panose="020B0604020202020204" pitchFamily="34" charset="0"/>
              <a:buChar char="•"/>
            </a:pPr>
            <a:r>
              <a:rPr lang="en-US" sz="1600" dirty="0"/>
              <a:t>The AP’s indication could be carried in a broadcast or a unicast frame</a:t>
            </a:r>
          </a:p>
          <a:p>
            <a:pPr>
              <a:buFont typeface="Arial" panose="020B0604020202020204" pitchFamily="34" charset="0"/>
              <a:buChar char="•"/>
            </a:pPr>
            <a:endParaRPr lang="en-US" sz="2000" dirty="0"/>
          </a:p>
          <a:p>
            <a:pPr>
              <a:buFont typeface="Arial" panose="020B0604020202020204" pitchFamily="34" charset="0"/>
              <a:buChar char="•"/>
            </a:pPr>
            <a:endParaRPr lang="en-US" sz="1400" dirty="0"/>
          </a:p>
          <a:p>
            <a:r>
              <a:rPr lang="en-US" sz="1800" dirty="0"/>
              <a:t>Move: Abhishek Patil					Second: George Cherian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https://mentor.ieee.org/802.11/dcn/19/11-19-1904-03-00be-mlo-link-management-follow-up.pptx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44590311"/>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107</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The extra 4 subcarriers are applied to L-SIG and RL-SIG.</a:t>
            </a:r>
          </a:p>
          <a:p>
            <a:pPr lvl="1">
              <a:buFont typeface="Arial" panose="020B0604020202020204" pitchFamily="34" charset="0"/>
              <a:buChar char="•"/>
            </a:pPr>
            <a:r>
              <a:rPr lang="en-US" dirty="0"/>
              <a:t>The indices for extra subcarriers are [-28, -27, 27, 28]</a:t>
            </a:r>
          </a:p>
          <a:p>
            <a:pPr lvl="1">
              <a:buFont typeface="Arial" panose="020B0604020202020204" pitchFamily="34" charset="0"/>
              <a:buChar char="•"/>
            </a:pPr>
            <a:r>
              <a:rPr lang="en-US" dirty="0"/>
              <a:t>The extra subcarriers are BPSK modulated</a:t>
            </a:r>
          </a:p>
          <a:p>
            <a:pPr lvl="1">
              <a:buFont typeface="Arial" panose="020B0604020202020204" pitchFamily="34" charset="0"/>
              <a:buChar char="•"/>
            </a:pPr>
            <a:r>
              <a:rPr lang="en-US" dirty="0"/>
              <a:t>The coefficients [-1 -1 -1 1 ] as in 11ax are mapped to the extra subcarriers</a:t>
            </a:r>
          </a:p>
          <a:p>
            <a:pPr>
              <a:buFont typeface="Arial" panose="020B0604020202020204" pitchFamily="34" charset="0"/>
              <a:buChar char="•"/>
            </a:pPr>
            <a:endParaRPr lang="en-US" sz="1400" dirty="0"/>
          </a:p>
          <a:p>
            <a:r>
              <a:rPr lang="en-US" sz="1800" dirty="0"/>
              <a:t>Move: Dongguk Lim					Second: Ross Jian Yu</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https://mentor.ieee.org/802.11/dcn/20/11-20-0019-01-00be-11be-ppdu-format.pptx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521642149"/>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108</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The value of the RA/TA fields sent over-the-air in the MAC header of a frame is the MAC address of the STA affiliated with the MLD corresponding to that link</a:t>
            </a:r>
          </a:p>
          <a:p>
            <a:pPr>
              <a:buFont typeface="Arial" panose="020B0604020202020204" pitchFamily="34" charset="0"/>
              <a:buChar char="•"/>
            </a:pPr>
            <a:endParaRPr lang="en-US" sz="1400" dirty="0"/>
          </a:p>
          <a:p>
            <a:r>
              <a:rPr lang="en-US" sz="1800" dirty="0"/>
              <a:t>Move: Duncan Ho					Second: Po-Kai Huang</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https://mentor.ieee.org/802.11/dcn/19/11-19-1899-07-00be-mla-mac-addresses-considerations.pptx</a:t>
            </a:r>
            <a:endParaRPr lang="en-US" sz="1400" b="0" dirty="0"/>
          </a:p>
          <a:p>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37877019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109</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676400"/>
            <a:ext cx="7770813" cy="4848226"/>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The MAC address of each affiliated AP within an AP MLD shall be different from each other unless the affiliated APs cannot perform simultaneous Tx/Rx operation (e.g., due to near band in-device interference), in which case the MAC address properties are TBD</a:t>
            </a:r>
          </a:p>
          <a:p>
            <a:pPr lvl="1">
              <a:buFont typeface="Arial" panose="020B0604020202020204" pitchFamily="34" charset="0"/>
              <a:buChar char="•"/>
            </a:pPr>
            <a:r>
              <a:rPr lang="en-US" sz="1600" dirty="0"/>
              <a:t>Note: it is TBD whether we allow the operation of an AP MLD without simultaneous Tx/Rx operation</a:t>
            </a:r>
          </a:p>
          <a:p>
            <a:pPr lvl="1">
              <a:buFont typeface="Arial" panose="020B0604020202020204" pitchFamily="34" charset="0"/>
              <a:buChar char="•"/>
            </a:pPr>
            <a:endParaRPr lang="en-US" sz="1000" dirty="0"/>
          </a:p>
          <a:p>
            <a:r>
              <a:rPr lang="en-US" sz="1800" dirty="0"/>
              <a:t>Move: Duncan Ho					Second: Yongho Seok</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https://mentor.ieee.org/802.11/dcn/19/11-19-1899-07-00be-mla-mac-addresses-considerations.pptx</a:t>
            </a:r>
            <a:endParaRPr lang="en-US" sz="1400" b="0" dirty="0"/>
          </a:p>
          <a:p>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681732451"/>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110</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2000" dirty="0"/>
              <a:t> </a:t>
            </a:r>
            <a:r>
              <a:rPr lang="en-US" dirty="0"/>
              <a:t>Move to add the following to 11be SFD: </a:t>
            </a:r>
          </a:p>
          <a:p>
            <a:pPr>
              <a:buFont typeface="Arial" panose="020B0604020202020204" pitchFamily="34" charset="0"/>
              <a:buChar char="•"/>
            </a:pPr>
            <a:r>
              <a:rPr lang="en-US" dirty="0"/>
              <a:t>Each non-AP STA affiliated with a non-AP MLD that is operating on an enabled link maintains its own power state/mode</a:t>
            </a:r>
          </a:p>
          <a:p>
            <a:pPr>
              <a:buFont typeface="Arial" panose="020B0604020202020204" pitchFamily="34" charset="0"/>
              <a:buChar char="•"/>
            </a:pPr>
            <a:endParaRPr lang="en-US" dirty="0"/>
          </a:p>
          <a:p>
            <a:pPr marL="0" indent="0"/>
            <a:r>
              <a:rPr lang="en-US" dirty="0"/>
              <a:t>Move: Abhishek Patil		Second: Rojan Chitrakar</a:t>
            </a:r>
          </a:p>
          <a:p>
            <a:r>
              <a:rPr lang="en-US" dirty="0"/>
              <a:t>Discussion: None.</a:t>
            </a:r>
          </a:p>
          <a:p>
            <a:r>
              <a:rPr lang="en-US" dirty="0"/>
              <a:t>Result: Passes unanimously.</a:t>
            </a:r>
          </a:p>
          <a:p>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24339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 (cont.)</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01662" y="1751012"/>
            <a:ext cx="4351337" cy="4724401"/>
          </a:xfrm>
        </p:spPr>
        <p:txBody>
          <a:bodyPr/>
          <a:lstStyle/>
          <a:p>
            <a:pPr>
              <a:lnSpc>
                <a:spcPct val="80000"/>
              </a:lnSpc>
              <a:buFont typeface="Arial" panose="020B0604020202020204" pitchFamily="34" charset="0"/>
              <a:buChar char="•"/>
            </a:pPr>
            <a:r>
              <a:rPr lang="en-US" altLang="en-US" sz="1400" dirty="0">
                <a:solidFill>
                  <a:schemeClr val="tx1"/>
                </a:solidFill>
              </a:rPr>
              <a:t>Wednesday AM1 (08:00-10:00)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lvl="1">
              <a:lnSpc>
                <a:spcPct val="80000"/>
              </a:lnSpc>
              <a:buFont typeface="Arial" panose="020B0604020202020204" pitchFamily="34" charset="0"/>
              <a:buChar char="•"/>
            </a:pPr>
            <a:endParaRPr lang="en-US" altLang="en-US" sz="12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Wednesday PM1 (13:30-15:30)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Motions</a:t>
            </a:r>
          </a:p>
          <a:p>
            <a:pPr lvl="1">
              <a:lnSpc>
                <a:spcPct val="80000"/>
              </a:lnSpc>
              <a:buFont typeface="Arial" panose="020B0604020202020204" pitchFamily="34" charset="0"/>
              <a:buChar char="•"/>
            </a:pPr>
            <a:r>
              <a:rPr lang="en-US" altLang="en-US" sz="1200" dirty="0">
                <a:solidFill>
                  <a:schemeClr val="tx1"/>
                </a:solidFill>
              </a:rPr>
              <a:t>Recess</a:t>
            </a:r>
          </a:p>
          <a:p>
            <a:pPr lvl="1">
              <a:lnSpc>
                <a:spcPct val="80000"/>
              </a:lnSpc>
              <a:buFont typeface="Arial" panose="020B0604020202020204" pitchFamily="34" charset="0"/>
              <a:buChar char="•"/>
            </a:pPr>
            <a:endParaRPr lang="en-US" altLang="en-US" sz="1400" dirty="0">
              <a:solidFill>
                <a:srgbClr val="FF0000"/>
              </a:solidFill>
            </a:endParaRPr>
          </a:p>
          <a:p>
            <a:pPr>
              <a:lnSpc>
                <a:spcPct val="80000"/>
              </a:lnSpc>
              <a:buFont typeface="Arial" panose="020B0604020202020204" pitchFamily="34" charset="0"/>
              <a:buChar char="•"/>
            </a:pPr>
            <a:r>
              <a:rPr lang="en-US" altLang="en-US" sz="1400" dirty="0">
                <a:solidFill>
                  <a:schemeClr val="tx1"/>
                </a:solidFill>
              </a:rPr>
              <a:t>Wednesday PM2 (16:00-18:00)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lvl="2">
              <a:lnSpc>
                <a:spcPct val="80000"/>
              </a:lnSpc>
              <a:buFont typeface="Arial" panose="020B0604020202020204" pitchFamily="34" charset="0"/>
              <a:buChar char="•"/>
            </a:pPr>
            <a:endParaRPr lang="en-US" altLang="en-US" sz="10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Thursday AM1 (08:00-10:00)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marL="0" indent="0">
              <a:lnSpc>
                <a:spcPct val="80000"/>
              </a:lnSpc>
            </a:pPr>
            <a:endParaRPr lang="en-US" altLang="en-US" sz="1600" dirty="0">
              <a:solidFill>
                <a:srgbClr val="FF0000"/>
              </a:solidFill>
            </a:endParaRP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724400" y="1751011"/>
            <a:ext cx="4038599" cy="47244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solidFill>
                  <a:schemeClr val="tx1"/>
                </a:solidFill>
              </a:rPr>
              <a:t>Thursday AM2 (10:30-12:30)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lvl="1">
              <a:lnSpc>
                <a:spcPct val="80000"/>
              </a:lnSpc>
              <a:buFont typeface="Arial" panose="020B0604020202020204" pitchFamily="34" charset="0"/>
              <a:buChar char="•"/>
            </a:pPr>
            <a:endParaRPr lang="en-US" altLang="en-US" sz="10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Thursday PM1 (13:30-15:30)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Motions</a:t>
            </a:r>
          </a:p>
          <a:p>
            <a:pPr lvl="1">
              <a:lnSpc>
                <a:spcPct val="80000"/>
              </a:lnSpc>
              <a:buFont typeface="Arial" panose="020B0604020202020204" pitchFamily="34" charset="0"/>
              <a:buChar char="•"/>
            </a:pPr>
            <a:r>
              <a:rPr lang="en-US" altLang="en-US" sz="1200" dirty="0">
                <a:solidFill>
                  <a:schemeClr val="tx1"/>
                </a:solidFill>
              </a:rPr>
              <a:t>Recess</a:t>
            </a:r>
          </a:p>
          <a:p>
            <a:pPr lvl="2">
              <a:lnSpc>
                <a:spcPct val="80000"/>
              </a:lnSpc>
              <a:buFont typeface="Arial" panose="020B0604020202020204" pitchFamily="34" charset="0"/>
              <a:buChar char="•"/>
            </a:pPr>
            <a:endParaRPr lang="en-US" altLang="en-US" sz="1200" dirty="0">
              <a:solidFill>
                <a:schemeClr val="tx1"/>
              </a:solidFill>
            </a:endParaRPr>
          </a:p>
          <a:p>
            <a:pPr>
              <a:lnSpc>
                <a:spcPct val="80000"/>
              </a:lnSpc>
              <a:buFont typeface="Arial" panose="020B0604020202020204" pitchFamily="34" charset="0"/>
              <a:buChar char="•"/>
            </a:pPr>
            <a:r>
              <a:rPr lang="en-US" altLang="en-US" sz="1400" kern="0" dirty="0">
                <a:solidFill>
                  <a:schemeClr val="tx1"/>
                </a:solidFill>
              </a:rPr>
              <a:t>Thursday PM2 (</a:t>
            </a:r>
            <a:r>
              <a:rPr lang="en-US" altLang="en-US" sz="1400" dirty="0">
                <a:solidFill>
                  <a:schemeClr val="tx1"/>
                </a:solidFill>
              </a:rPr>
              <a:t>16:00-18:00</a:t>
            </a:r>
            <a:r>
              <a:rPr lang="en-US" altLang="en-US" sz="1400" kern="0" dirty="0">
                <a:solidFill>
                  <a:schemeClr val="tx1"/>
                </a:solidFill>
              </a:rPr>
              <a:t>)</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Motions</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Teleconference Plan</a:t>
            </a:r>
          </a:p>
          <a:p>
            <a:pPr lvl="1">
              <a:lnSpc>
                <a:spcPct val="80000"/>
              </a:lnSpc>
              <a:buFont typeface="Arial" panose="020B0604020202020204" pitchFamily="34" charset="0"/>
              <a:buChar char="•"/>
            </a:pPr>
            <a:r>
              <a:rPr lang="en-US" altLang="en-US" sz="1200" dirty="0">
                <a:solidFill>
                  <a:schemeClr val="tx1"/>
                </a:solidFill>
              </a:rPr>
              <a:t>Ad-Hoc Meeting Plan</a:t>
            </a:r>
          </a:p>
          <a:p>
            <a:pPr lvl="1">
              <a:lnSpc>
                <a:spcPct val="80000"/>
              </a:lnSpc>
              <a:buFont typeface="Arial" panose="020B0604020202020204" pitchFamily="34" charset="0"/>
              <a:buChar char="•"/>
            </a:pPr>
            <a:r>
              <a:rPr lang="en-US" altLang="en-US" sz="1200" dirty="0">
                <a:solidFill>
                  <a:schemeClr val="tx1"/>
                </a:solidFill>
              </a:rPr>
              <a:t>Goals for March 2020</a:t>
            </a:r>
          </a:p>
          <a:p>
            <a:pPr lvl="1">
              <a:lnSpc>
                <a:spcPct val="80000"/>
              </a:lnSpc>
              <a:buFont typeface="Arial" panose="020B0604020202020204" pitchFamily="34" charset="0"/>
              <a:buChar char="•"/>
            </a:pPr>
            <a:r>
              <a:rPr lang="en-US" altLang="en-US" sz="1200" dirty="0">
                <a:solidFill>
                  <a:schemeClr val="tx1"/>
                </a:solidFill>
              </a:rPr>
              <a:t>Any other business</a:t>
            </a:r>
          </a:p>
          <a:p>
            <a:pPr lvl="1">
              <a:lnSpc>
                <a:spcPct val="80000"/>
              </a:lnSpc>
              <a:buFont typeface="Arial" panose="020B0604020202020204" pitchFamily="34" charset="0"/>
              <a:buChar char="•"/>
            </a:pPr>
            <a:r>
              <a:rPr lang="en-US" altLang="en-US" sz="1200" dirty="0">
                <a:solidFill>
                  <a:schemeClr val="tx1"/>
                </a:solidFill>
              </a:rPr>
              <a:t>Adjourn</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5966181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657476093"/>
              </p:ext>
            </p:extLst>
          </p:nvPr>
        </p:nvGraphicFramePr>
        <p:xfrm>
          <a:off x="883673" y="2209800"/>
          <a:ext cx="7193527" cy="3566160"/>
        </p:xfrm>
        <a:graphic>
          <a:graphicData uri="http://schemas.openxmlformats.org/drawingml/2006/table">
            <a:tbl>
              <a:tblPr firstRow="1" bandRow="1">
                <a:tableStyleId>{616DA210-FB5B-4158-B5E0-FEB733F419BA}</a:tableStyleId>
              </a:tblPr>
              <a:tblGrid>
                <a:gridCol w="779780">
                  <a:extLst>
                    <a:ext uri="{9D8B030D-6E8A-4147-A177-3AD203B41FA5}">
                      <a16:colId xmlns:a16="http://schemas.microsoft.com/office/drawing/2014/main" val="20000"/>
                    </a:ext>
                  </a:extLst>
                </a:gridCol>
                <a:gridCol w="1605343">
                  <a:extLst>
                    <a:ext uri="{9D8B030D-6E8A-4147-A177-3AD203B41FA5}">
                      <a16:colId xmlns:a16="http://schemas.microsoft.com/office/drawing/2014/main" val="20001"/>
                    </a:ext>
                  </a:extLst>
                </a:gridCol>
                <a:gridCol w="1605343">
                  <a:extLst>
                    <a:ext uri="{9D8B030D-6E8A-4147-A177-3AD203B41FA5}">
                      <a16:colId xmlns:a16="http://schemas.microsoft.com/office/drawing/2014/main" val="20002"/>
                    </a:ext>
                  </a:extLst>
                </a:gridCol>
                <a:gridCol w="1605343">
                  <a:extLst>
                    <a:ext uri="{9D8B030D-6E8A-4147-A177-3AD203B41FA5}">
                      <a16:colId xmlns:a16="http://schemas.microsoft.com/office/drawing/2014/main" val="20004"/>
                    </a:ext>
                  </a:extLst>
                </a:gridCol>
                <a:gridCol w="1597718">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r>
                        <a:rPr lang="en-US" sz="1800" b="1" dirty="0">
                          <a:solidFill>
                            <a:schemeClr val="tx1"/>
                          </a:solidFill>
                        </a:rPr>
                        <a:t>TGbe</a:t>
                      </a:r>
                    </a:p>
                  </a:txBody>
                  <a:tcPr/>
                </a:tc>
                <a:tc>
                  <a:txBody>
                    <a:bodyPr/>
                    <a:lstStyle/>
                    <a:p>
                      <a:pPr algn="ctr"/>
                      <a:endParaRPr lang="en-US" sz="1800" b="1" dirty="0"/>
                    </a:p>
                  </a:txBody>
                  <a:tcPr/>
                </a:tc>
                <a:tc>
                  <a:txBody>
                    <a:bodyPr/>
                    <a:lstStyle/>
                    <a:p>
                      <a:pPr algn="ctr"/>
                      <a:r>
                        <a:rPr lang="en-US" sz="1800" b="1" u="none" dirty="0">
                          <a:solidFill>
                            <a:schemeClr val="tx1"/>
                          </a:solidFill>
                        </a:rPr>
                        <a:t>TGbe Ad-Hoc</a:t>
                      </a:r>
                    </a:p>
                    <a:p>
                      <a:pPr algn="ctr"/>
                      <a:r>
                        <a:rPr lang="en-US" sz="1800" b="1" u="none" dirty="0">
                          <a:solidFill>
                            <a:schemeClr val="tx1"/>
                          </a:solidFill>
                        </a:rPr>
                        <a:t>[MAC/PHY]</a:t>
                      </a:r>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algn="ctr"/>
                      <a:r>
                        <a:rPr lang="en-US" sz="1800" b="1" dirty="0">
                          <a:solidFill>
                            <a:schemeClr val="tx1"/>
                          </a:solidFill>
                        </a:rPr>
                        <a:t>TGbe Ad-Hoc</a:t>
                      </a:r>
                    </a:p>
                    <a:p>
                      <a:pPr algn="ctr"/>
                      <a:r>
                        <a:rPr lang="en-US" sz="1800" b="1" dirty="0">
                          <a:solidFill>
                            <a:schemeClr val="tx1"/>
                          </a:solidFill>
                        </a:rPr>
                        <a:t>[MAC/PHY]</a:t>
                      </a: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b="1" dirty="0"/>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
        <p:nvSpPr>
          <p:cNvPr id="7" name="Date Placeholder 3">
            <a:extLst>
              <a:ext uri="{FF2B5EF4-FFF2-40B4-BE49-F238E27FC236}">
                <a16:creationId xmlns:a16="http://schemas.microsoft.com/office/drawing/2014/main" id="{9D8ECBFC-61DD-489D-88F6-41275A7E34E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9768188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sp>
        <p:nvSpPr>
          <p:cNvPr id="8" name="Date Placeholder 3">
            <a:extLst>
              <a:ext uri="{FF2B5EF4-FFF2-40B4-BE49-F238E27FC236}">
                <a16:creationId xmlns:a16="http://schemas.microsoft.com/office/drawing/2014/main" id="{52B1CE01-1952-4764-B848-BB211BD5D1A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3" name="Table 2">
            <a:extLst>
              <a:ext uri="{FF2B5EF4-FFF2-40B4-BE49-F238E27FC236}">
                <a16:creationId xmlns:a16="http://schemas.microsoft.com/office/drawing/2014/main" id="{73BCAE2F-8DFF-494F-8B32-3474E1FC3334}"/>
              </a:ext>
            </a:extLst>
          </p:cNvPr>
          <p:cNvGraphicFramePr>
            <a:graphicFrameLocks noGrp="1"/>
          </p:cNvGraphicFramePr>
          <p:nvPr>
            <p:extLst>
              <p:ext uri="{D42A27DB-BD31-4B8C-83A1-F6EECF244321}">
                <p14:modId xmlns:p14="http://schemas.microsoft.com/office/powerpoint/2010/main" val="1435945101"/>
              </p:ext>
            </p:extLst>
          </p:nvPr>
        </p:nvGraphicFramePr>
        <p:xfrm>
          <a:off x="685800" y="1524000"/>
          <a:ext cx="7856537" cy="4814895"/>
        </p:xfrm>
        <a:graphic>
          <a:graphicData uri="http://schemas.openxmlformats.org/drawingml/2006/table">
            <a:tbl>
              <a:tblPr>
                <a:tableStyleId>{7DF18680-E054-41AD-8BC1-D1AEF772440D}</a:tableStyleId>
              </a:tblPr>
              <a:tblGrid>
                <a:gridCol w="524946">
                  <a:extLst>
                    <a:ext uri="{9D8B030D-6E8A-4147-A177-3AD203B41FA5}">
                      <a16:colId xmlns:a16="http://schemas.microsoft.com/office/drawing/2014/main" val="3984802719"/>
                    </a:ext>
                  </a:extLst>
                </a:gridCol>
                <a:gridCol w="3481236">
                  <a:extLst>
                    <a:ext uri="{9D8B030D-6E8A-4147-A177-3AD203B41FA5}">
                      <a16:colId xmlns:a16="http://schemas.microsoft.com/office/drawing/2014/main" val="1963975420"/>
                    </a:ext>
                  </a:extLst>
                </a:gridCol>
                <a:gridCol w="1069340">
                  <a:extLst>
                    <a:ext uri="{9D8B030D-6E8A-4147-A177-3AD203B41FA5}">
                      <a16:colId xmlns:a16="http://schemas.microsoft.com/office/drawing/2014/main" val="1692648586"/>
                    </a:ext>
                  </a:extLst>
                </a:gridCol>
                <a:gridCol w="1069340">
                  <a:extLst>
                    <a:ext uri="{9D8B030D-6E8A-4147-A177-3AD203B41FA5}">
                      <a16:colId xmlns:a16="http://schemas.microsoft.com/office/drawing/2014/main" val="2464468905"/>
                    </a:ext>
                  </a:extLst>
                </a:gridCol>
                <a:gridCol w="1168447">
                  <a:extLst>
                    <a:ext uri="{9D8B030D-6E8A-4147-A177-3AD203B41FA5}">
                      <a16:colId xmlns:a16="http://schemas.microsoft.com/office/drawing/2014/main" val="2477045647"/>
                    </a:ext>
                  </a:extLst>
                </a:gridCol>
                <a:gridCol w="543228">
                  <a:extLst>
                    <a:ext uri="{9D8B030D-6E8A-4147-A177-3AD203B41FA5}">
                      <a16:colId xmlns:a16="http://schemas.microsoft.com/office/drawing/2014/main" val="3394358324"/>
                    </a:ext>
                  </a:extLst>
                </a:gridCol>
              </a:tblGrid>
              <a:tr h="290513">
                <a:tc>
                  <a:txBody>
                    <a:bodyPr/>
                    <a:lstStyle/>
                    <a:p>
                      <a:pPr algn="ctr" rtl="0" fontAlgn="ctr"/>
                      <a:r>
                        <a:rPr lang="en-US" sz="1200" b="1" u="none" strike="noStrike">
                          <a:effectLst/>
                        </a:rPr>
                        <a:t>DCN</a:t>
                      </a:r>
                      <a:endParaRPr lang="en-US" sz="1200" b="1" i="0" u="none" strike="noStrike">
                        <a:solidFill>
                          <a:srgbClr val="000000"/>
                        </a:solidFill>
                        <a:effectLst/>
                        <a:latin typeface="Times New Roman" panose="02020603050405020304" pitchFamily="18" charset="0"/>
                      </a:endParaRPr>
                    </a:p>
                  </a:txBody>
                  <a:tcPr marL="6676" marR="6676" marT="6676"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354551271"/>
                  </a:ext>
                </a:extLst>
              </a:tr>
              <a:tr h="290513">
                <a:tc>
                  <a:txBody>
                    <a:bodyPr/>
                    <a:lstStyle/>
                    <a:p>
                      <a:pPr algn="ctr" fontAlgn="b"/>
                      <a:r>
                        <a:rPr lang="en-US" sz="1200" u="sng" strike="noStrike">
                          <a:solidFill>
                            <a:srgbClr val="00B050"/>
                          </a:solidFill>
                          <a:effectLst/>
                          <a:hlinkClick r:id="rId2">
                            <a:extLst>
                              <a:ext uri="{A12FA001-AC4F-418D-AE19-62706E023703}">
                                <ahyp:hlinkClr xmlns:ahyp="http://schemas.microsoft.com/office/drawing/2018/hyperlinkcolor" val="tx"/>
                              </a:ext>
                            </a:extLst>
                          </a:hlinkClick>
                        </a:rPr>
                        <a:t>1143r3</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Efficient Operation for Multi-AP Coordination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Sungjin Park </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MAP-Operation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978279481"/>
                  </a:ext>
                </a:extLst>
              </a:tr>
              <a:tr h="290513">
                <a:tc>
                  <a:txBody>
                    <a:bodyPr/>
                    <a:lstStyle/>
                    <a:p>
                      <a:pPr algn="ctr" fontAlgn="b"/>
                      <a:r>
                        <a:rPr lang="en-US" sz="1200" u="sng" strike="noStrike">
                          <a:solidFill>
                            <a:srgbClr val="00B050"/>
                          </a:solidFill>
                          <a:effectLst/>
                          <a:hlinkClick r:id="rId3">
                            <a:extLst>
                              <a:ext uri="{A12FA001-AC4F-418D-AE19-62706E023703}">
                                <ahyp:hlinkClr xmlns:ahyp="http://schemas.microsoft.com/office/drawing/2018/hyperlinkcolor" val="tx"/>
                              </a:ext>
                            </a:extLst>
                          </a:hlinkClick>
                        </a:rPr>
                        <a:t>1535r3</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Sounding for AP Collaboration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Junghoon Suh</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MAP-Sounding</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137007246"/>
                  </a:ext>
                </a:extLst>
              </a:tr>
              <a:tr h="290513">
                <a:tc>
                  <a:txBody>
                    <a:bodyPr/>
                    <a:lstStyle/>
                    <a:p>
                      <a:pPr algn="ctr" fontAlgn="b"/>
                      <a:r>
                        <a:rPr lang="en-US" sz="1200" b="0" i="0" u="sng" strike="noStrike" dirty="0">
                          <a:solidFill>
                            <a:srgbClr val="00B050"/>
                          </a:solidFill>
                          <a:effectLst/>
                          <a:latin typeface="+mn-lt"/>
                          <a:hlinkClick r:id="rId4">
                            <a:extLst>
                              <a:ext uri="{A12FA001-AC4F-418D-AE19-62706E023703}">
                                <ahyp:hlinkClr xmlns:ahyp="http://schemas.microsoft.com/office/drawing/2018/hyperlinkcolor" val="tx"/>
                              </a:ext>
                            </a:extLst>
                          </a:hlinkClick>
                        </a:rPr>
                        <a:t>1582r</a:t>
                      </a:r>
                      <a:r>
                        <a:rPr lang="en-US" sz="1200" b="0" i="0" u="sng" strike="noStrike" dirty="0">
                          <a:solidFill>
                            <a:srgbClr val="00B050"/>
                          </a:solidFill>
                          <a:effectLst/>
                          <a:latin typeface="+mn-lt"/>
                        </a:rPr>
                        <a:t>1</a:t>
                      </a:r>
                    </a:p>
                  </a:txBody>
                  <a:tcPr marL="6676" marR="6676" marT="6676" marB="0" anchor="b"/>
                </a:tc>
                <a:tc>
                  <a:txBody>
                    <a:bodyPr/>
                    <a:lstStyle/>
                    <a:p>
                      <a:pPr algn="l"/>
                      <a:r>
                        <a:rPr lang="en-US" sz="1200" b="0" dirty="0">
                          <a:solidFill>
                            <a:srgbClr val="00B050"/>
                          </a:solidFill>
                          <a:effectLst/>
                          <a:latin typeface="+mn-lt"/>
                        </a:rPr>
                        <a:t>Coordinated AP Time and Frequency Sharing in a Transmit Opportunity in 11be</a:t>
                      </a:r>
                    </a:p>
                  </a:txBody>
                  <a:tcPr anchor="ctr"/>
                </a:tc>
                <a:tc>
                  <a:txBody>
                    <a:bodyPr/>
                    <a:lstStyle/>
                    <a:p>
                      <a:pPr algn="l" fontAlgn="b"/>
                      <a:r>
                        <a:rPr lang="en-US" sz="1200" b="0" i="0" u="none" strike="noStrike" dirty="0">
                          <a:solidFill>
                            <a:srgbClr val="00B050"/>
                          </a:solidFill>
                          <a:effectLst/>
                          <a:latin typeface="+mn-lt"/>
                        </a:rPr>
                        <a:t>Lochan Verma</a:t>
                      </a: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MAP-OF(T)DMA</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151688027"/>
                  </a:ext>
                </a:extLst>
              </a:tr>
              <a:tr h="290513">
                <a:tc>
                  <a:txBody>
                    <a:bodyPr/>
                    <a:lstStyle/>
                    <a:p>
                      <a:pPr algn="ctr" fontAlgn="b"/>
                      <a:r>
                        <a:rPr lang="en-US" sz="1200" u="sng" strike="noStrike">
                          <a:solidFill>
                            <a:srgbClr val="00B050"/>
                          </a:solidFill>
                          <a:effectLst/>
                          <a:hlinkClick r:id="rId5">
                            <a:extLst>
                              <a:ext uri="{A12FA001-AC4F-418D-AE19-62706E023703}">
                                <ahyp:hlinkClr xmlns:ahyp="http://schemas.microsoft.com/office/drawing/2018/hyperlinkcolor" val="tx"/>
                              </a:ext>
                            </a:extLst>
                          </a:hlinkClick>
                        </a:rPr>
                        <a:t>1788r0</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Coordinated OFDMA Operation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Yongho Seok</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MAP-OFDMA</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074057889"/>
                  </a:ext>
                </a:extLst>
              </a:tr>
              <a:tr h="290513">
                <a:tc>
                  <a:txBody>
                    <a:bodyPr/>
                    <a:lstStyle/>
                    <a:p>
                      <a:pPr algn="ctr" fontAlgn="b"/>
                      <a:r>
                        <a:rPr lang="en-US" sz="1200" u="sng" strike="noStrike">
                          <a:solidFill>
                            <a:srgbClr val="00B050"/>
                          </a:solidFill>
                          <a:effectLst/>
                          <a:hlinkClick r:id="rId6">
                            <a:extLst>
                              <a:ext uri="{A12FA001-AC4F-418D-AE19-62706E023703}">
                                <ahyp:hlinkClr xmlns:ahyp="http://schemas.microsoft.com/office/drawing/2018/hyperlinkcolor" val="tx"/>
                              </a:ext>
                            </a:extLst>
                          </a:hlinkClick>
                        </a:rPr>
                        <a:t>1895r1</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Setup for Multi-AP coordination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Sungjin Park </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MAP-Operation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712210250"/>
                  </a:ext>
                </a:extLst>
              </a:tr>
              <a:tr h="290513">
                <a:tc>
                  <a:txBody>
                    <a:bodyPr/>
                    <a:lstStyle/>
                    <a:p>
                      <a:pPr algn="ctr" fontAlgn="b"/>
                      <a:r>
                        <a:rPr lang="en-US" sz="1200" u="sng" strike="noStrike">
                          <a:solidFill>
                            <a:srgbClr val="00B050"/>
                          </a:solidFill>
                          <a:effectLst/>
                          <a:hlinkClick r:id="rId7">
                            <a:extLst>
                              <a:ext uri="{A12FA001-AC4F-418D-AE19-62706E023703}">
                                <ahyp:hlinkClr xmlns:ahyp="http://schemas.microsoft.com/office/drawing/2018/hyperlinkcolor" val="tx"/>
                              </a:ext>
                            </a:extLst>
                          </a:hlinkClick>
                        </a:rPr>
                        <a:t> 1116r5</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Channel access in multi-band operation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Yunbo Li</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ML-Med. Access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429498199"/>
                  </a:ext>
                </a:extLst>
              </a:tr>
              <a:tr h="290513">
                <a:tc>
                  <a:txBody>
                    <a:bodyPr/>
                    <a:lstStyle/>
                    <a:p>
                      <a:pPr algn="ctr" fontAlgn="b"/>
                      <a:r>
                        <a:rPr lang="en-US" sz="1200" u="sng" strike="noStrike">
                          <a:solidFill>
                            <a:srgbClr val="00B050"/>
                          </a:solidFill>
                          <a:effectLst/>
                          <a:hlinkClick r:id="rId8">
                            <a:extLst>
                              <a:ext uri="{A12FA001-AC4F-418D-AE19-62706E023703}">
                                <ahyp:hlinkClr xmlns:ahyp="http://schemas.microsoft.com/office/drawing/2018/hyperlinkcolor" val="tx"/>
                              </a:ext>
                            </a:extLst>
                          </a:hlinkClick>
                        </a:rPr>
                        <a:t>1358r1</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Multi-link Operation Management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Yongho Seok</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384444100"/>
                  </a:ext>
                </a:extLst>
              </a:tr>
              <a:tr h="290513">
                <a:tc>
                  <a:txBody>
                    <a:bodyPr/>
                    <a:lstStyle/>
                    <a:p>
                      <a:pPr algn="ctr" fontAlgn="b"/>
                      <a:r>
                        <a:rPr lang="en-US" sz="1200" u="sng" strike="noStrike">
                          <a:solidFill>
                            <a:srgbClr val="00B050"/>
                          </a:solidFill>
                          <a:effectLst/>
                          <a:hlinkClick r:id="rId9">
                            <a:extLst>
                              <a:ext uri="{A12FA001-AC4F-418D-AE19-62706E023703}">
                                <ahyp:hlinkClr xmlns:ahyp="http://schemas.microsoft.com/office/drawing/2018/hyperlinkcolor" val="tx"/>
                              </a:ext>
                            </a:extLst>
                          </a:hlinkClick>
                        </a:rPr>
                        <a:t>1510r3</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EHT Power saving considering multi-link</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Jeongki Kim</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887212942"/>
                  </a:ext>
                </a:extLst>
              </a:tr>
              <a:tr h="290513">
                <a:tc>
                  <a:txBody>
                    <a:bodyPr/>
                    <a:lstStyle/>
                    <a:p>
                      <a:pPr algn="ctr" fontAlgn="b"/>
                      <a:r>
                        <a:rPr lang="en-US" sz="1200" u="sng" strike="noStrike">
                          <a:solidFill>
                            <a:srgbClr val="00B050"/>
                          </a:solidFill>
                          <a:effectLst/>
                          <a:hlinkClick r:id="rId10">
                            <a:extLst>
                              <a:ext uri="{A12FA001-AC4F-418D-AE19-62706E023703}">
                                <ahyp:hlinkClr xmlns:ahyp="http://schemas.microsoft.com/office/drawing/2018/hyperlinkcolor" val="tx"/>
                              </a:ext>
                            </a:extLst>
                          </a:hlinkClick>
                        </a:rPr>
                        <a:t>1526r1</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Multi-Link Power-save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Abhishek Patil</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681743248"/>
                  </a:ext>
                </a:extLst>
              </a:tr>
              <a:tr h="290513">
                <a:tc>
                  <a:txBody>
                    <a:bodyPr/>
                    <a:lstStyle/>
                    <a:p>
                      <a:pPr algn="ctr" fontAlgn="b"/>
                      <a:r>
                        <a:rPr lang="en-US" sz="1200" u="sng" strike="noStrike">
                          <a:solidFill>
                            <a:srgbClr val="00B050"/>
                          </a:solidFill>
                          <a:effectLst/>
                          <a:hlinkClick r:id="rId11">
                            <a:extLst>
                              <a:ext uri="{A12FA001-AC4F-418D-AE19-62706E023703}">
                                <ahyp:hlinkClr xmlns:ahyp="http://schemas.microsoft.com/office/drawing/2018/hyperlinkcolor" val="tx"/>
                              </a:ext>
                            </a:extLst>
                          </a:hlinkClick>
                        </a:rPr>
                        <a:t>1528r2</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Multi-Link Operation - Link Management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Abhishek Patil</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65951069"/>
                  </a:ext>
                </a:extLst>
              </a:tr>
              <a:tr h="290513">
                <a:tc>
                  <a:txBody>
                    <a:bodyPr/>
                    <a:lstStyle/>
                    <a:p>
                      <a:pPr algn="ctr" fontAlgn="b"/>
                      <a:r>
                        <a:rPr lang="en-US" sz="1200" u="sng" strike="noStrike">
                          <a:solidFill>
                            <a:srgbClr val="00B050"/>
                          </a:solidFill>
                          <a:effectLst/>
                          <a:hlinkClick r:id="rId12">
                            <a:extLst>
                              <a:ext uri="{A12FA001-AC4F-418D-AE19-62706E023703}">
                                <ahyp:hlinkClr xmlns:ahyp="http://schemas.microsoft.com/office/drawing/2018/hyperlinkcolor" val="tx"/>
                              </a:ext>
                            </a:extLst>
                          </a:hlinkClick>
                        </a:rPr>
                        <a:t>1536r2</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Power Consideration for Multi-link Transmissions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Rojan Chitrakar</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34606009"/>
                  </a:ext>
                </a:extLst>
              </a:tr>
              <a:tr h="290513">
                <a:tc>
                  <a:txBody>
                    <a:bodyPr/>
                    <a:lstStyle/>
                    <a:p>
                      <a:pPr algn="ctr" fontAlgn="b"/>
                      <a:r>
                        <a:rPr lang="en-US" sz="1200" u="sng" strike="noStrike">
                          <a:solidFill>
                            <a:srgbClr val="00B050"/>
                          </a:solidFill>
                          <a:effectLst/>
                          <a:hlinkClick r:id="rId13">
                            <a:extLst>
                              <a:ext uri="{A12FA001-AC4F-418D-AE19-62706E023703}">
                                <ahyp:hlinkClr xmlns:ahyp="http://schemas.microsoft.com/office/drawing/2018/hyperlinkcolor" val="tx"/>
                              </a:ext>
                            </a:extLst>
                          </a:hlinkClick>
                        </a:rPr>
                        <a:t>1542r1</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Multi-link broadcast addressed frame reception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Po-Kai Huang</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514541004"/>
                  </a:ext>
                </a:extLst>
              </a:tr>
              <a:tr h="290513">
                <a:tc>
                  <a:txBody>
                    <a:bodyPr/>
                    <a:lstStyle/>
                    <a:p>
                      <a:pPr algn="ctr" fontAlgn="b"/>
                      <a:r>
                        <a:rPr lang="en-US" sz="1200" u="sng" strike="noStrike">
                          <a:solidFill>
                            <a:srgbClr val="00B050"/>
                          </a:solidFill>
                          <a:effectLst/>
                          <a:hlinkClick r:id="rId14">
                            <a:extLst>
                              <a:ext uri="{A12FA001-AC4F-418D-AE19-62706E023703}">
                                <ahyp:hlinkClr xmlns:ahyp="http://schemas.microsoft.com/office/drawing/2018/hyperlinkcolor" val="tx"/>
                              </a:ext>
                            </a:extLst>
                          </a:hlinkClick>
                        </a:rPr>
                        <a:t>1544r1</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Multi-link power save operation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Minyoung Park</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6641057"/>
                  </a:ext>
                </a:extLst>
              </a:tr>
              <a:tr h="290513">
                <a:tc>
                  <a:txBody>
                    <a:bodyPr/>
                    <a:lstStyle/>
                    <a:p>
                      <a:pPr algn="ctr" fontAlgn="b"/>
                      <a:r>
                        <a:rPr lang="en-US" sz="1200" u="sng" strike="noStrike">
                          <a:solidFill>
                            <a:srgbClr val="00B050"/>
                          </a:solidFill>
                          <a:effectLst/>
                          <a:hlinkClick r:id="rId15">
                            <a:extLst>
                              <a:ext uri="{A12FA001-AC4F-418D-AE19-62706E023703}">
                                <ahyp:hlinkClr xmlns:ahyp="http://schemas.microsoft.com/office/drawing/2018/hyperlinkcolor" val="tx"/>
                              </a:ext>
                            </a:extLst>
                          </a:hlinkClick>
                        </a:rPr>
                        <a:t>1548r1</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Channel access in design for synchronized multi-links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Yunbo Li</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ML-Sync TX/RX</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13531229"/>
                  </a:ext>
                </a:extLst>
              </a:tr>
              <a:tr h="290513">
                <a:tc>
                  <a:txBody>
                    <a:bodyPr/>
                    <a:lstStyle/>
                    <a:p>
                      <a:pPr algn="ctr" fontAlgn="b"/>
                      <a:r>
                        <a:rPr lang="en-US" sz="1200" u="sng" strike="noStrike">
                          <a:solidFill>
                            <a:srgbClr val="00B050"/>
                          </a:solidFill>
                          <a:effectLst/>
                          <a:hlinkClick r:id="rId16">
                            <a:extLst>
                              <a:ext uri="{A12FA001-AC4F-418D-AE19-62706E023703}">
                                <ahyp:hlinkClr xmlns:ahyp="http://schemas.microsoft.com/office/drawing/2018/hyperlinkcolor" val="tx"/>
                              </a:ext>
                            </a:extLst>
                          </a:hlinkClick>
                        </a:rPr>
                        <a:t>1549r1</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association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Yunbo Li</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ML-Link Mgmt.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438654106"/>
                  </a:ext>
                </a:extLst>
              </a:tr>
            </a:tbl>
          </a:graphicData>
        </a:graphic>
      </p:graphicFrame>
    </p:spTree>
    <p:extLst>
      <p:ext uri="{BB962C8B-B14F-4D97-AF65-F5344CB8AC3E}">
        <p14:creationId xmlns:p14="http://schemas.microsoft.com/office/powerpoint/2010/main" val="23044461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8" name="Date Placeholder 3">
            <a:extLst>
              <a:ext uri="{FF2B5EF4-FFF2-40B4-BE49-F238E27FC236}">
                <a16:creationId xmlns:a16="http://schemas.microsoft.com/office/drawing/2014/main" id="{52B1CE01-1952-4764-B848-BB211BD5D1A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9BBAB375-BD9A-4663-AA61-A9F3997EF20E}"/>
              </a:ext>
            </a:extLst>
          </p:cNvPr>
          <p:cNvGraphicFramePr>
            <a:graphicFrameLocks noGrp="1"/>
          </p:cNvGraphicFramePr>
          <p:nvPr>
            <p:extLst>
              <p:ext uri="{D42A27DB-BD31-4B8C-83A1-F6EECF244321}">
                <p14:modId xmlns:p14="http://schemas.microsoft.com/office/powerpoint/2010/main" val="2467154498"/>
              </p:ext>
            </p:extLst>
          </p:nvPr>
        </p:nvGraphicFramePr>
        <p:xfrm>
          <a:off x="533400" y="1642869"/>
          <a:ext cx="8077201" cy="4562763"/>
        </p:xfrm>
        <a:graphic>
          <a:graphicData uri="http://schemas.openxmlformats.org/drawingml/2006/table">
            <a:tbl>
              <a:tblPr>
                <a:tableStyleId>{7DF18680-E054-41AD-8BC1-D1AEF772440D}</a:tableStyleId>
              </a:tblPr>
              <a:tblGrid>
                <a:gridCol w="509574">
                  <a:extLst>
                    <a:ext uri="{9D8B030D-6E8A-4147-A177-3AD203B41FA5}">
                      <a16:colId xmlns:a16="http://schemas.microsoft.com/office/drawing/2014/main" val="1905210845"/>
                    </a:ext>
                  </a:extLst>
                </a:gridCol>
                <a:gridCol w="3424780">
                  <a:extLst>
                    <a:ext uri="{9D8B030D-6E8A-4147-A177-3AD203B41FA5}">
                      <a16:colId xmlns:a16="http://schemas.microsoft.com/office/drawing/2014/main" val="4232370698"/>
                    </a:ext>
                  </a:extLst>
                </a:gridCol>
                <a:gridCol w="1204394">
                  <a:extLst>
                    <a:ext uri="{9D8B030D-6E8A-4147-A177-3AD203B41FA5}">
                      <a16:colId xmlns:a16="http://schemas.microsoft.com/office/drawing/2014/main" val="2960388176"/>
                    </a:ext>
                  </a:extLst>
                </a:gridCol>
                <a:gridCol w="1086265">
                  <a:extLst>
                    <a:ext uri="{9D8B030D-6E8A-4147-A177-3AD203B41FA5}">
                      <a16:colId xmlns:a16="http://schemas.microsoft.com/office/drawing/2014/main" val="1071142048"/>
                    </a:ext>
                  </a:extLst>
                </a:gridCol>
                <a:gridCol w="1303726">
                  <a:extLst>
                    <a:ext uri="{9D8B030D-6E8A-4147-A177-3AD203B41FA5}">
                      <a16:colId xmlns:a16="http://schemas.microsoft.com/office/drawing/2014/main" val="1134802697"/>
                    </a:ext>
                  </a:extLst>
                </a:gridCol>
                <a:gridCol w="548462">
                  <a:extLst>
                    <a:ext uri="{9D8B030D-6E8A-4147-A177-3AD203B41FA5}">
                      <a16:colId xmlns:a16="http://schemas.microsoft.com/office/drawing/2014/main" val="3137111320"/>
                    </a:ext>
                  </a:extLst>
                </a:gridCol>
              </a:tblGrid>
              <a:tr h="26658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859" marR="5859" marT="585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480460928"/>
                  </a:ext>
                </a:extLst>
              </a:tr>
              <a:tr h="266583">
                <a:tc>
                  <a:txBody>
                    <a:bodyPr/>
                    <a:lstStyle/>
                    <a:p>
                      <a:pPr algn="ctr" fontAlgn="b"/>
                      <a:r>
                        <a:rPr lang="en-US" sz="1200" u="sng" strike="noStrike">
                          <a:solidFill>
                            <a:srgbClr val="00B050"/>
                          </a:solidFill>
                          <a:effectLst/>
                          <a:latin typeface="+mn-lt"/>
                          <a:hlinkClick r:id="rId2">
                            <a:extLst>
                              <a:ext uri="{A12FA001-AC4F-418D-AE19-62706E023703}">
                                <ahyp:hlinkClr xmlns:ahyp="http://schemas.microsoft.com/office/drawing/2018/hyperlinkcolor" val="tx"/>
                              </a:ext>
                            </a:extLst>
                          </a:hlinkClick>
                        </a:rPr>
                        <a:t>1591r3</a:t>
                      </a:r>
                      <a:endParaRPr lang="en-US" sz="1200" b="0" i="0" u="sng" strike="noStrike">
                        <a:solidFill>
                          <a:srgbClr val="00B050"/>
                        </a:solidFill>
                        <a:effectLst/>
                        <a:latin typeface="+mn-lt"/>
                      </a:endParaRPr>
                    </a:p>
                  </a:txBody>
                  <a:tcPr marL="6676" marR="6676" marT="6676" marB="0" anchor="b"/>
                </a:tc>
                <a:tc>
                  <a:txBody>
                    <a:bodyPr/>
                    <a:lstStyle/>
                    <a:p>
                      <a:pPr algn="l" fontAlgn="b"/>
                      <a:r>
                        <a:rPr lang="en-US" sz="1200" u="none" strike="noStrike" dirty="0">
                          <a:solidFill>
                            <a:srgbClr val="00B050"/>
                          </a:solidFill>
                          <a:effectLst/>
                          <a:latin typeface="+mn-lt"/>
                        </a:rPr>
                        <a:t>BA setup for multi-link Aggregation</a:t>
                      </a:r>
                      <a:endParaRPr lang="en-US" sz="1200" b="0" i="0" u="none" strike="noStrike" dirty="0">
                        <a:solidFill>
                          <a:srgbClr val="00B050"/>
                        </a:solidFill>
                        <a:effectLst/>
                        <a:latin typeface="+mn-lt"/>
                      </a:endParaRPr>
                    </a:p>
                  </a:txBody>
                  <a:tcPr marL="6676" marR="6676" marT="6676" marB="0" anchor="b"/>
                </a:tc>
                <a:tc>
                  <a:txBody>
                    <a:bodyPr/>
                    <a:lstStyle/>
                    <a:p>
                      <a:pPr algn="l" fontAlgn="b"/>
                      <a:r>
                        <a:rPr lang="en-US" sz="1200" u="none" strike="noStrike">
                          <a:solidFill>
                            <a:srgbClr val="00B050"/>
                          </a:solidFill>
                          <a:effectLst/>
                          <a:latin typeface="+mn-lt"/>
                        </a:rPr>
                        <a:t>Jason Y. Guo</a:t>
                      </a:r>
                      <a:endParaRPr lang="en-US" sz="1200" b="0" i="0" u="none" strike="noStrike">
                        <a:solidFill>
                          <a:srgbClr val="00B050"/>
                        </a:solidFill>
                        <a:effectLst/>
                        <a:latin typeface="+mn-lt"/>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latin typeface="+mn-lt"/>
                        </a:rPr>
                        <a:t>ML-Block Ack</a:t>
                      </a:r>
                      <a:endParaRPr lang="en-US" sz="1200" b="0" i="0" u="none" strike="noStrike">
                        <a:solidFill>
                          <a:srgbClr val="00B050"/>
                        </a:solidFill>
                        <a:effectLst/>
                        <a:latin typeface="+mn-lt"/>
                      </a:endParaRPr>
                    </a:p>
                  </a:txBody>
                  <a:tcPr marL="6676" marR="6676" marT="6676" marB="0" anchor="b"/>
                </a:tc>
                <a:tc>
                  <a:txBody>
                    <a:bodyPr/>
                    <a:lstStyle/>
                    <a:p>
                      <a:pPr algn="ctr" fontAlgn="b"/>
                      <a:r>
                        <a:rPr lang="en-US" sz="1200" u="none" strike="noStrike" dirty="0">
                          <a:solidFill>
                            <a:srgbClr val="00B050"/>
                          </a:solidFill>
                          <a:effectLst/>
                          <a:latin typeface="+mn-lt"/>
                        </a:rPr>
                        <a:t>MAC</a:t>
                      </a:r>
                      <a:endParaRPr lang="en-US" sz="1200" b="0" i="0" u="none" strike="noStrike" dirty="0">
                        <a:solidFill>
                          <a:srgbClr val="00B050"/>
                        </a:solidFill>
                        <a:effectLst/>
                        <a:latin typeface="+mn-lt"/>
                      </a:endParaRPr>
                    </a:p>
                  </a:txBody>
                  <a:tcPr marL="6676" marR="6676" marT="6676" marB="0" anchor="b"/>
                </a:tc>
                <a:extLst>
                  <a:ext uri="{0D108BD9-81ED-4DB2-BD59-A6C34878D82A}">
                    <a16:rowId xmlns:a16="http://schemas.microsoft.com/office/drawing/2014/main" val="3954558880"/>
                  </a:ext>
                </a:extLst>
              </a:tr>
              <a:tr h="266583">
                <a:tc>
                  <a:txBody>
                    <a:bodyPr/>
                    <a:lstStyle/>
                    <a:p>
                      <a:pPr algn="ctr" fontAlgn="b"/>
                      <a:r>
                        <a:rPr lang="en-US" sz="1200" b="0" i="0" u="sng" strike="noStrike" dirty="0">
                          <a:solidFill>
                            <a:srgbClr val="00B050"/>
                          </a:solidFill>
                          <a:effectLst/>
                          <a:latin typeface="+mn-lt"/>
                          <a:hlinkClick r:id="rId3">
                            <a:extLst>
                              <a:ext uri="{A12FA001-AC4F-418D-AE19-62706E023703}">
                                <ahyp:hlinkClr xmlns:ahyp="http://schemas.microsoft.com/office/drawing/2018/hyperlinkcolor" val="tx"/>
                              </a:ext>
                            </a:extLst>
                          </a:hlinkClick>
                        </a:rPr>
                        <a:t>1615r1</a:t>
                      </a:r>
                      <a:endParaRPr lang="en-US" sz="1200" b="0" i="0" u="sng" strike="noStrike" dirty="0">
                        <a:solidFill>
                          <a:srgbClr val="00B050"/>
                        </a:solidFill>
                        <a:effectLst/>
                        <a:latin typeface="+mn-lt"/>
                      </a:endParaRPr>
                    </a:p>
                  </a:txBody>
                  <a:tcPr marL="5859" marR="5859" marT="5859" marB="0" anchor="b"/>
                </a:tc>
                <a:tc>
                  <a:txBody>
                    <a:bodyPr/>
                    <a:lstStyle/>
                    <a:p>
                      <a:pPr algn="l" fontAlgn="b"/>
                      <a:r>
                        <a:rPr lang="en-US" sz="1200" b="0" i="0" u="none" strike="noStrike" dirty="0">
                          <a:solidFill>
                            <a:srgbClr val="00B050"/>
                          </a:solidFill>
                          <a:effectLst/>
                          <a:latin typeface="+mn-lt"/>
                        </a:rPr>
                        <a:t>Multi-band/Multi-channel Op. for Low Latency&amp;Jitter</a:t>
                      </a:r>
                    </a:p>
                  </a:txBody>
                  <a:tcPr marL="5859" marR="5859" marT="5859" marB="0" anchor="b"/>
                </a:tc>
                <a:tc>
                  <a:txBody>
                    <a:bodyPr/>
                    <a:lstStyle/>
                    <a:p>
                      <a:pPr algn="l" fontAlgn="b"/>
                      <a:r>
                        <a:rPr lang="en-US" sz="1200" b="0" i="0" u="none" strike="noStrike" dirty="0">
                          <a:solidFill>
                            <a:srgbClr val="00B050"/>
                          </a:solidFill>
                          <a:effectLst/>
                          <a:latin typeface="+mn-lt"/>
                        </a:rPr>
                        <a:t>Liuming Lu</a:t>
                      </a: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u="none" strike="noStrike" dirty="0">
                          <a:solidFill>
                            <a:srgbClr val="00B050"/>
                          </a:solidFill>
                          <a:effectLst/>
                          <a:latin typeface="+mn-lt"/>
                        </a:rPr>
                        <a:t>ML-Med. Access</a:t>
                      </a:r>
                      <a:endParaRPr lang="en-US" sz="1200" b="0" i="0" u="none" strike="noStrike" dirty="0">
                        <a:solidFill>
                          <a:srgbClr val="00B050"/>
                        </a:solidFill>
                        <a:effectLst/>
                        <a:latin typeface="+mn-lt"/>
                      </a:endParaRPr>
                    </a:p>
                  </a:txBody>
                  <a:tcPr marL="5859" marR="5859" marT="5859" marB="0" anchor="b"/>
                </a:tc>
                <a:tc>
                  <a:txBody>
                    <a:bodyPr/>
                    <a:lstStyle/>
                    <a:p>
                      <a:pPr algn="ctr" fontAlgn="b"/>
                      <a:r>
                        <a:rPr lang="en-US" sz="1200" b="0" i="0" u="none" strike="noStrike" dirty="0">
                          <a:solidFill>
                            <a:srgbClr val="00B050"/>
                          </a:solidFill>
                          <a:effectLst/>
                          <a:latin typeface="+mn-lt"/>
                        </a:rPr>
                        <a:t>MAC</a:t>
                      </a:r>
                    </a:p>
                  </a:txBody>
                  <a:tcPr marL="5859" marR="5859" marT="5859" marB="0" anchor="b"/>
                </a:tc>
                <a:extLst>
                  <a:ext uri="{0D108BD9-81ED-4DB2-BD59-A6C34878D82A}">
                    <a16:rowId xmlns:a16="http://schemas.microsoft.com/office/drawing/2014/main" val="3031579357"/>
                  </a:ext>
                </a:extLst>
              </a:tr>
              <a:tr h="266583">
                <a:tc>
                  <a:txBody>
                    <a:bodyPr/>
                    <a:lstStyle/>
                    <a:p>
                      <a:pPr algn="ctr" fontAlgn="b"/>
                      <a:r>
                        <a:rPr lang="en-US" sz="1200" u="sng" strike="noStrike" dirty="0">
                          <a:solidFill>
                            <a:srgbClr val="00B050"/>
                          </a:solidFill>
                          <a:effectLst/>
                          <a:latin typeface="+mn-lt"/>
                          <a:hlinkClick r:id="rId4">
                            <a:extLst>
                              <a:ext uri="{A12FA001-AC4F-418D-AE19-62706E023703}">
                                <ahyp:hlinkClr xmlns:ahyp="http://schemas.microsoft.com/office/drawing/2018/hyperlinkcolor" val="tx"/>
                              </a:ext>
                            </a:extLst>
                          </a:hlinkClick>
                        </a:rPr>
                        <a:t>1617r1</a:t>
                      </a:r>
                      <a:endParaRPr lang="en-US" sz="1200" b="0" i="0" u="sng" strike="noStrike" dirty="0">
                        <a:solidFill>
                          <a:srgbClr val="00B050"/>
                        </a:solidFill>
                        <a:effectLst/>
                        <a:latin typeface="+mn-lt"/>
                      </a:endParaRPr>
                    </a:p>
                  </a:txBody>
                  <a:tcPr marL="5859" marR="5859" marT="5859" marB="0" anchor="b"/>
                </a:tc>
                <a:tc>
                  <a:txBody>
                    <a:bodyPr/>
                    <a:lstStyle/>
                    <a:p>
                      <a:pPr algn="l" fontAlgn="b"/>
                      <a:r>
                        <a:rPr lang="en-US" sz="1200" u="none" strike="noStrike">
                          <a:solidFill>
                            <a:srgbClr val="00B050"/>
                          </a:solidFill>
                          <a:effectLst/>
                          <a:latin typeface="+mn-lt"/>
                        </a:rPr>
                        <a:t>Multi-link power save</a:t>
                      </a:r>
                      <a:endParaRPr lang="en-US" sz="1200" b="0" i="0" u="none" strike="noStrike">
                        <a:solidFill>
                          <a:srgbClr val="00B050"/>
                        </a:solidFill>
                        <a:effectLst/>
                        <a:latin typeface="+mn-lt"/>
                      </a:endParaRPr>
                    </a:p>
                  </a:txBody>
                  <a:tcPr marL="5859" marR="5859" marT="5859" marB="0" anchor="b"/>
                </a:tc>
                <a:tc>
                  <a:txBody>
                    <a:bodyPr/>
                    <a:lstStyle/>
                    <a:p>
                      <a:pPr algn="l" fontAlgn="b"/>
                      <a:r>
                        <a:rPr lang="en-US" sz="1200" u="none" strike="noStrike">
                          <a:solidFill>
                            <a:srgbClr val="00B050"/>
                          </a:solidFill>
                          <a:effectLst/>
                          <a:latin typeface="+mn-lt"/>
                        </a:rPr>
                        <a:t>Liwen Chu</a:t>
                      </a:r>
                      <a:endParaRPr lang="en-US" sz="1200" b="0" i="0" u="none" strike="noStrike">
                        <a:solidFill>
                          <a:srgbClr val="00B050"/>
                        </a:solidFill>
                        <a:effectLst/>
                        <a:latin typeface="+mn-lt"/>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latin typeface="+mn-lt"/>
                        </a:rPr>
                        <a:t>ML-Power Save</a:t>
                      </a:r>
                      <a:endParaRPr lang="en-US" sz="1200" b="0" i="0" u="none" strike="noStrike">
                        <a:solidFill>
                          <a:srgbClr val="00B050"/>
                        </a:solidFill>
                        <a:effectLst/>
                        <a:latin typeface="+mn-lt"/>
                      </a:endParaRPr>
                    </a:p>
                  </a:txBody>
                  <a:tcPr marL="5859" marR="5859" marT="5859" marB="0" anchor="b"/>
                </a:tc>
                <a:tc>
                  <a:txBody>
                    <a:bodyPr/>
                    <a:lstStyle/>
                    <a:p>
                      <a:pPr algn="ctr" fontAlgn="b"/>
                      <a:r>
                        <a:rPr lang="en-US" sz="1200" u="none" strike="noStrike" dirty="0">
                          <a:solidFill>
                            <a:srgbClr val="00B050"/>
                          </a:solidFill>
                          <a:effectLst/>
                          <a:latin typeface="+mn-lt"/>
                        </a:rPr>
                        <a:t>MAC</a:t>
                      </a:r>
                      <a:endParaRPr lang="en-US" sz="1200" b="0" i="0" u="none" strike="noStrike" dirty="0">
                        <a:solidFill>
                          <a:srgbClr val="00B050"/>
                        </a:solidFill>
                        <a:effectLst/>
                        <a:latin typeface="+mn-lt"/>
                      </a:endParaRPr>
                    </a:p>
                  </a:txBody>
                  <a:tcPr marL="5859" marR="5859" marT="5859" marB="0" anchor="b"/>
                </a:tc>
                <a:extLst>
                  <a:ext uri="{0D108BD9-81ED-4DB2-BD59-A6C34878D82A}">
                    <a16:rowId xmlns:a16="http://schemas.microsoft.com/office/drawing/2014/main" val="4066782163"/>
                  </a:ext>
                </a:extLst>
              </a:tr>
              <a:tr h="266583">
                <a:tc>
                  <a:txBody>
                    <a:bodyPr/>
                    <a:lstStyle/>
                    <a:p>
                      <a:pPr algn="ctr" fontAlgn="b"/>
                      <a:r>
                        <a:rPr lang="en-US" sz="1200" u="sng" strike="noStrike">
                          <a:solidFill>
                            <a:srgbClr val="00B050"/>
                          </a:solidFill>
                          <a:effectLst/>
                          <a:hlinkClick r:id="rId5">
                            <a:extLst>
                              <a:ext uri="{A12FA001-AC4F-418D-AE19-62706E023703}">
                                <ahyp:hlinkClr xmlns:ahyp="http://schemas.microsoft.com/office/drawing/2018/hyperlinkcolor" val="tx"/>
                              </a:ext>
                            </a:extLst>
                          </a:hlinkClick>
                        </a:rPr>
                        <a:t>1678r0</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Multiple Link Asynchronous and Synchronous TX</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Alan Jauh</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ML-Med. Access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494700388"/>
                  </a:ext>
                </a:extLst>
              </a:tr>
              <a:tr h="266583">
                <a:tc>
                  <a:txBody>
                    <a:bodyPr/>
                    <a:lstStyle/>
                    <a:p>
                      <a:pPr algn="ctr" fontAlgn="b"/>
                      <a:r>
                        <a:rPr lang="en-US" sz="1200" u="sng" strike="noStrike">
                          <a:solidFill>
                            <a:srgbClr val="00B050"/>
                          </a:solidFill>
                          <a:effectLst/>
                          <a:hlinkClick r:id="rId6">
                            <a:extLst>
                              <a:ext uri="{A12FA001-AC4F-418D-AE19-62706E023703}">
                                <ahyp:hlinkClr xmlns:ahyp="http://schemas.microsoft.com/office/drawing/2018/hyperlinkcolor" val="tx"/>
                              </a:ext>
                            </a:extLst>
                          </a:hlinkClick>
                        </a:rPr>
                        <a:t>1822r2</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Multi-link security consideration</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Po-Kai Huang</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89164472"/>
                  </a:ext>
                </a:extLst>
              </a:tr>
              <a:tr h="266583">
                <a:tc>
                  <a:txBody>
                    <a:bodyPr/>
                    <a:lstStyle/>
                    <a:p>
                      <a:pPr algn="ctr" fontAlgn="b"/>
                      <a:r>
                        <a:rPr lang="en-US" sz="1200" u="sng" strike="noStrike">
                          <a:solidFill>
                            <a:srgbClr val="00B050"/>
                          </a:solidFill>
                          <a:effectLst/>
                          <a:hlinkClick r:id="rId7">
                            <a:extLst>
                              <a:ext uri="{A12FA001-AC4F-418D-AE19-62706E023703}">
                                <ahyp:hlinkClr xmlns:ahyp="http://schemas.microsoft.com/office/drawing/2018/hyperlinkcolor" val="tx"/>
                              </a:ext>
                            </a:extLst>
                          </a:hlinkClick>
                        </a:rPr>
                        <a:t>1823r1</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Multi-link setup follow up</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Po-Kai Huang</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249786046"/>
                  </a:ext>
                </a:extLst>
              </a:tr>
              <a:tr h="266583">
                <a:tc>
                  <a:txBody>
                    <a:bodyPr/>
                    <a:lstStyle/>
                    <a:p>
                      <a:pPr algn="ctr" fontAlgn="b"/>
                      <a:r>
                        <a:rPr lang="en-US" sz="1200" u="sng" strike="noStrike">
                          <a:solidFill>
                            <a:srgbClr val="00B050"/>
                          </a:solidFill>
                          <a:effectLst/>
                          <a:hlinkClick r:id="rId8">
                            <a:extLst>
                              <a:ext uri="{A12FA001-AC4F-418D-AE19-62706E023703}">
                                <ahyp:hlinkClr xmlns:ahyp="http://schemas.microsoft.com/office/drawing/2018/hyperlinkcolor" val="tx"/>
                              </a:ext>
                            </a:extLst>
                          </a:hlinkClick>
                        </a:rPr>
                        <a:t>1856r1</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A-MPDU and BA</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Liwen Chu</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ML-Block Ack</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529398406"/>
                  </a:ext>
                </a:extLst>
              </a:tr>
              <a:tr h="266583">
                <a:tc>
                  <a:txBody>
                    <a:bodyPr/>
                    <a:lstStyle/>
                    <a:p>
                      <a:pPr algn="ctr" fontAlgn="b"/>
                      <a:r>
                        <a:rPr lang="en-US" sz="1200" u="sng" strike="noStrike">
                          <a:solidFill>
                            <a:srgbClr val="00B050"/>
                          </a:solidFill>
                          <a:effectLst/>
                          <a:hlinkClick r:id="rId9">
                            <a:extLst>
                              <a:ext uri="{A12FA001-AC4F-418D-AE19-62706E023703}">
                                <ahyp:hlinkClr xmlns:ahyp="http://schemas.microsoft.com/office/drawing/2018/hyperlinkcolor" val="tx"/>
                              </a:ext>
                            </a:extLst>
                          </a:hlinkClick>
                        </a:rPr>
                        <a:t>1887r1</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Multi-link Acknowledgement</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Taewon Song</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ML-Block Ack</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354083981"/>
                  </a:ext>
                </a:extLst>
              </a:tr>
              <a:tr h="326070">
                <a:tc>
                  <a:txBody>
                    <a:bodyPr/>
                    <a:lstStyle/>
                    <a:p>
                      <a:pPr algn="ctr" fontAlgn="b"/>
                      <a:r>
                        <a:rPr lang="en-US" sz="1200" u="sng" strike="noStrike">
                          <a:solidFill>
                            <a:srgbClr val="00B050"/>
                          </a:solidFill>
                          <a:effectLst/>
                          <a:hlinkClick r:id="rId10">
                            <a:extLst>
                              <a:ext uri="{A12FA001-AC4F-418D-AE19-62706E023703}">
                                <ahyp:hlinkClr xmlns:ahyp="http://schemas.microsoft.com/office/drawing/2018/hyperlinkcolor" val="tx"/>
                              </a:ext>
                            </a:extLst>
                          </a:hlinkClick>
                        </a:rPr>
                        <a:t>1868r2</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Signaling support for multi-RU assignment</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Lei Huang</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Multi-RU/Puncture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129844562"/>
                  </a:ext>
                </a:extLst>
              </a:tr>
              <a:tr h="326070">
                <a:tc>
                  <a:txBody>
                    <a:bodyPr/>
                    <a:lstStyle/>
                    <a:p>
                      <a:pPr algn="ctr" fontAlgn="b"/>
                      <a:r>
                        <a:rPr lang="en-US" sz="1200" u="sng" strike="noStrike">
                          <a:solidFill>
                            <a:srgbClr val="00B050"/>
                          </a:solidFill>
                          <a:effectLst/>
                          <a:hlinkClick r:id="rId11">
                            <a:extLst>
                              <a:ext uri="{A12FA001-AC4F-418D-AE19-62706E023703}">
                                <ahyp:hlinkClr xmlns:ahyp="http://schemas.microsoft.com/office/drawing/2018/hyperlinkcolor" val="tx"/>
                              </a:ext>
                            </a:extLst>
                          </a:hlinkClick>
                        </a:rPr>
                        <a:t>1869r0</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Preamble Puncturing and RU Aggregation</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Bin Tian</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Multi-RU/Puncture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126572675"/>
                  </a:ext>
                </a:extLst>
              </a:tr>
              <a:tr h="266583">
                <a:tc>
                  <a:txBody>
                    <a:bodyPr/>
                    <a:lstStyle/>
                    <a:p>
                      <a:pPr algn="ctr" fontAlgn="b"/>
                      <a:r>
                        <a:rPr lang="en-US" sz="1200" u="sng" strike="noStrike">
                          <a:solidFill>
                            <a:srgbClr val="00B050"/>
                          </a:solidFill>
                          <a:effectLst/>
                          <a:hlinkClick r:id="rId12">
                            <a:extLst>
                              <a:ext uri="{A12FA001-AC4F-418D-AE19-62706E023703}">
                                <ahyp:hlinkClr xmlns:ahyp="http://schemas.microsoft.com/office/drawing/2018/hyperlinkcolor" val="tx"/>
                              </a:ext>
                            </a:extLst>
                          </a:hlinkClick>
                        </a:rPr>
                        <a:t>1877r0</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16 Spatial Stream Support</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Wook Bong Lee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MIMO</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644639841"/>
                  </a:ext>
                </a:extLst>
              </a:tr>
              <a:tr h="266583">
                <a:tc>
                  <a:txBody>
                    <a:bodyPr/>
                    <a:lstStyle/>
                    <a:p>
                      <a:pPr algn="ctr" fontAlgn="b"/>
                      <a:r>
                        <a:rPr lang="en-US" sz="1200" u="sng" strike="noStrike">
                          <a:solidFill>
                            <a:srgbClr val="00B050"/>
                          </a:solidFill>
                          <a:effectLst/>
                          <a:hlinkClick r:id="rId13">
                            <a:extLst>
                              <a:ext uri="{A12FA001-AC4F-418D-AE19-62706E023703}">
                                <ahyp:hlinkClr xmlns:ahyp="http://schemas.microsoft.com/office/drawing/2018/hyperlinkcolor" val="tx"/>
                              </a:ext>
                            </a:extLst>
                          </a:hlinkClick>
                        </a:rPr>
                        <a:t>1890r0</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Phase Rotation Follow-up (pending  r1)</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Eunsung Park</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L-Preamble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072852573"/>
                  </a:ext>
                </a:extLst>
              </a:tr>
              <a:tr h="326070">
                <a:tc>
                  <a:txBody>
                    <a:bodyPr/>
                    <a:lstStyle/>
                    <a:p>
                      <a:pPr algn="ctr" fontAlgn="b"/>
                      <a:r>
                        <a:rPr lang="en-US" sz="1200" u="sng" strike="noStrike">
                          <a:solidFill>
                            <a:srgbClr val="00B050"/>
                          </a:solidFill>
                          <a:effectLst/>
                          <a:hlinkClick r:id="rId14">
                            <a:extLst>
                              <a:ext uri="{A12FA001-AC4F-418D-AE19-62706E023703}">
                                <ahyp:hlinkClr xmlns:ahyp="http://schemas.microsoft.com/office/drawing/2018/hyperlinkcolor" val="tx"/>
                              </a:ext>
                            </a:extLst>
                          </a:hlinkClick>
                        </a:rPr>
                        <a:t>1907r1</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Multiple RU Combinations for EHT</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Jianhan Liu</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Multi-RU/Puncture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201581262"/>
                  </a:ext>
                </a:extLst>
              </a:tr>
              <a:tr h="326070">
                <a:tc>
                  <a:txBody>
                    <a:bodyPr/>
                    <a:lstStyle/>
                    <a:p>
                      <a:pPr algn="ctr" fontAlgn="b"/>
                      <a:r>
                        <a:rPr lang="en-US" sz="1200" u="sng" strike="noStrike">
                          <a:solidFill>
                            <a:srgbClr val="00B050"/>
                          </a:solidFill>
                          <a:effectLst/>
                          <a:hlinkClick r:id="rId15">
                            <a:extLst>
                              <a:ext uri="{A12FA001-AC4F-418D-AE19-62706E023703}">
                                <ahyp:hlinkClr xmlns:ahyp="http://schemas.microsoft.com/office/drawing/2018/hyperlinkcolor" val="tx"/>
                              </a:ext>
                            </a:extLst>
                          </a:hlinkClick>
                        </a:rPr>
                        <a:t>1908r0</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Multi RU support (pending r1)</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Ron Porat</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Multi-RU/Puncture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074709337"/>
                  </a:ext>
                </a:extLst>
              </a:tr>
              <a:tr h="326070">
                <a:tc>
                  <a:txBody>
                    <a:bodyPr/>
                    <a:lstStyle/>
                    <a:p>
                      <a:pPr algn="ctr" fontAlgn="b"/>
                      <a:r>
                        <a:rPr lang="en-US" sz="1200" u="sng" strike="noStrike" dirty="0">
                          <a:solidFill>
                            <a:srgbClr val="00B050"/>
                          </a:solidFill>
                          <a:effectLst/>
                          <a:hlinkClick r:id="rId16">
                            <a:extLst>
                              <a:ext uri="{A12FA001-AC4F-418D-AE19-62706E023703}">
                                <ahyp:hlinkClr xmlns:ahyp="http://schemas.microsoft.com/office/drawing/2018/hyperlinkcolor" val="tx"/>
                              </a:ext>
                            </a:extLst>
                          </a:hlinkClick>
                        </a:rPr>
                        <a:t>1914r2</a:t>
                      </a:r>
                      <a:endParaRPr lang="en-US" sz="1200" b="0" i="0" u="sng" strike="noStrike" dirty="0">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Multiple RU discussion</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Ross Jian Yu</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Multi-RU/Puncture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30763070"/>
                  </a:ext>
                </a:extLst>
              </a:tr>
            </a:tbl>
          </a:graphicData>
        </a:graphic>
      </p:graphicFrame>
    </p:spTree>
    <p:extLst>
      <p:ext uri="{BB962C8B-B14F-4D97-AF65-F5344CB8AC3E}">
        <p14:creationId xmlns:p14="http://schemas.microsoft.com/office/powerpoint/2010/main" val="8612081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List-3</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8" name="Date Placeholder 3">
            <a:extLst>
              <a:ext uri="{FF2B5EF4-FFF2-40B4-BE49-F238E27FC236}">
                <a16:creationId xmlns:a16="http://schemas.microsoft.com/office/drawing/2014/main" id="{52B1CE01-1952-4764-B848-BB211BD5D1A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9BBAB375-BD9A-4663-AA61-A9F3997EF20E}"/>
              </a:ext>
            </a:extLst>
          </p:cNvPr>
          <p:cNvGraphicFramePr>
            <a:graphicFrameLocks noGrp="1"/>
          </p:cNvGraphicFramePr>
          <p:nvPr>
            <p:extLst>
              <p:ext uri="{D42A27DB-BD31-4B8C-83A1-F6EECF244321}">
                <p14:modId xmlns:p14="http://schemas.microsoft.com/office/powerpoint/2010/main" val="4238290219"/>
              </p:ext>
            </p:extLst>
          </p:nvPr>
        </p:nvGraphicFramePr>
        <p:xfrm>
          <a:off x="533400" y="1642869"/>
          <a:ext cx="8077201" cy="918723"/>
        </p:xfrm>
        <a:graphic>
          <a:graphicData uri="http://schemas.openxmlformats.org/drawingml/2006/table">
            <a:tbl>
              <a:tblPr>
                <a:tableStyleId>{7DF18680-E054-41AD-8BC1-D1AEF772440D}</a:tableStyleId>
              </a:tblPr>
              <a:tblGrid>
                <a:gridCol w="509574">
                  <a:extLst>
                    <a:ext uri="{9D8B030D-6E8A-4147-A177-3AD203B41FA5}">
                      <a16:colId xmlns:a16="http://schemas.microsoft.com/office/drawing/2014/main" val="1905210845"/>
                    </a:ext>
                  </a:extLst>
                </a:gridCol>
                <a:gridCol w="3424780">
                  <a:extLst>
                    <a:ext uri="{9D8B030D-6E8A-4147-A177-3AD203B41FA5}">
                      <a16:colId xmlns:a16="http://schemas.microsoft.com/office/drawing/2014/main" val="4232370698"/>
                    </a:ext>
                  </a:extLst>
                </a:gridCol>
                <a:gridCol w="1204394">
                  <a:extLst>
                    <a:ext uri="{9D8B030D-6E8A-4147-A177-3AD203B41FA5}">
                      <a16:colId xmlns:a16="http://schemas.microsoft.com/office/drawing/2014/main" val="2960388176"/>
                    </a:ext>
                  </a:extLst>
                </a:gridCol>
                <a:gridCol w="1086265">
                  <a:extLst>
                    <a:ext uri="{9D8B030D-6E8A-4147-A177-3AD203B41FA5}">
                      <a16:colId xmlns:a16="http://schemas.microsoft.com/office/drawing/2014/main" val="1071142048"/>
                    </a:ext>
                  </a:extLst>
                </a:gridCol>
                <a:gridCol w="1303726">
                  <a:extLst>
                    <a:ext uri="{9D8B030D-6E8A-4147-A177-3AD203B41FA5}">
                      <a16:colId xmlns:a16="http://schemas.microsoft.com/office/drawing/2014/main" val="1134802697"/>
                    </a:ext>
                  </a:extLst>
                </a:gridCol>
                <a:gridCol w="548462">
                  <a:extLst>
                    <a:ext uri="{9D8B030D-6E8A-4147-A177-3AD203B41FA5}">
                      <a16:colId xmlns:a16="http://schemas.microsoft.com/office/drawing/2014/main" val="3137111320"/>
                    </a:ext>
                  </a:extLst>
                </a:gridCol>
              </a:tblGrid>
              <a:tr h="26658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859" marR="5859" marT="585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480460928"/>
                  </a:ext>
                </a:extLst>
              </a:tr>
              <a:tr h="326070">
                <a:tc>
                  <a:txBody>
                    <a:bodyPr/>
                    <a:lstStyle/>
                    <a:p>
                      <a:pPr algn="ctr" fontAlgn="b"/>
                      <a:r>
                        <a:rPr lang="en-US" sz="1100" u="sng" strike="noStrike">
                          <a:solidFill>
                            <a:srgbClr val="00B050"/>
                          </a:solidFill>
                          <a:effectLst/>
                          <a:hlinkClick r:id="rId2">
                            <a:extLst>
                              <a:ext uri="{A12FA001-AC4F-418D-AE19-62706E023703}">
                                <ahyp:hlinkClr xmlns:ahyp="http://schemas.microsoft.com/office/drawing/2018/hyperlinkcolor" val="tx"/>
                              </a:ext>
                            </a:extLst>
                          </a:hlinkClick>
                        </a:rPr>
                        <a:t>1980r1</a:t>
                      </a:r>
                      <a:endParaRPr lang="en-US" sz="1100" b="0" i="0" u="sng" strike="noStrike">
                        <a:solidFill>
                          <a:srgbClr val="00B050"/>
                        </a:solidFill>
                        <a:effectLst/>
                        <a:latin typeface="Calibri" panose="020F0502020204030204" pitchFamily="34" charset="0"/>
                      </a:endParaRPr>
                    </a:p>
                  </a:txBody>
                  <a:tcPr marL="9525" marR="9525" marT="9525" marB="0" anchor="b"/>
                </a:tc>
                <a:tc>
                  <a:txBody>
                    <a:bodyPr/>
                    <a:lstStyle/>
                    <a:p>
                      <a:pPr algn="l" fontAlgn="b"/>
                      <a:r>
                        <a:rPr lang="en-US" sz="1200" u="none" strike="noStrike">
                          <a:solidFill>
                            <a:srgbClr val="00B050"/>
                          </a:solidFill>
                          <a:effectLst/>
                        </a:rPr>
                        <a:t>EHT P matrices Discussion</a:t>
                      </a:r>
                      <a:endParaRPr lang="en-US" sz="1200" b="0" i="0" u="none" strike="noStrike">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u="none" strike="noStrike">
                          <a:solidFill>
                            <a:srgbClr val="00B050"/>
                          </a:solidFill>
                          <a:effectLst/>
                        </a:rPr>
                        <a:t>Dandan Liang</a:t>
                      </a:r>
                      <a:endParaRPr lang="en-US" sz="1200" b="0" i="0" u="none" strike="noStrike">
                        <a:solidFill>
                          <a:srgbClr val="00B05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u="none" strike="noStrike">
                          <a:solidFill>
                            <a:srgbClr val="00B050"/>
                          </a:solidFill>
                          <a:effectLst/>
                        </a:rPr>
                        <a:t>MIMO</a:t>
                      </a:r>
                      <a:endParaRPr lang="en-US" sz="1200" b="0" i="0" u="none" strike="noStrike">
                        <a:solidFill>
                          <a:srgbClr val="00B05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15149094"/>
                  </a:ext>
                </a:extLst>
              </a:tr>
              <a:tr h="326070">
                <a:tc>
                  <a:txBody>
                    <a:bodyPr/>
                    <a:lstStyle/>
                    <a:p>
                      <a:pPr algn="ctr" fontAlgn="b"/>
                      <a:r>
                        <a:rPr lang="en-US" sz="1100" u="sng" strike="noStrike" dirty="0">
                          <a:solidFill>
                            <a:srgbClr val="00B050"/>
                          </a:solidFill>
                          <a:effectLst/>
                          <a:hlinkClick r:id="rId3">
                            <a:extLst>
                              <a:ext uri="{A12FA001-AC4F-418D-AE19-62706E023703}">
                                <ahyp:hlinkClr xmlns:ahyp="http://schemas.microsoft.com/office/drawing/2018/hyperlinkcolor" val="tx"/>
                              </a:ext>
                            </a:extLst>
                          </a:hlinkClick>
                        </a:rPr>
                        <a:t>1981r1</a:t>
                      </a:r>
                      <a:endParaRPr lang="en-US" sz="1100" b="0" i="0" u="sng" strike="noStrike" dirty="0">
                        <a:solidFill>
                          <a:srgbClr val="00B050"/>
                        </a:solidFill>
                        <a:effectLst/>
                        <a:latin typeface="Calibri" panose="020F0502020204030204" pitchFamily="34" charset="0"/>
                      </a:endParaRPr>
                    </a:p>
                  </a:txBody>
                  <a:tcPr marL="9525" marR="9525" marT="9525" marB="0" anchor="b"/>
                </a:tc>
                <a:tc>
                  <a:txBody>
                    <a:bodyPr/>
                    <a:lstStyle/>
                    <a:p>
                      <a:pPr algn="l" fontAlgn="b"/>
                      <a:r>
                        <a:rPr lang="en-US" sz="1200" u="none" strike="noStrike" dirty="0">
                          <a:solidFill>
                            <a:srgbClr val="00B050"/>
                          </a:solidFill>
                          <a:effectLst/>
                        </a:rPr>
                        <a:t>Phase Rotations Design for EHT</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u="none" strike="noStrike">
                          <a:solidFill>
                            <a:srgbClr val="00B050"/>
                          </a:solidFill>
                          <a:effectLst/>
                        </a:rPr>
                        <a:t>Dandan Liang</a:t>
                      </a:r>
                      <a:endParaRPr lang="en-US" sz="1200" b="0" i="0" u="none" strike="noStrike">
                        <a:solidFill>
                          <a:srgbClr val="00B05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u="none" strike="noStrike" dirty="0">
                          <a:solidFill>
                            <a:srgbClr val="00B050"/>
                          </a:solidFill>
                          <a:effectLst/>
                        </a:rPr>
                        <a:t>L-Preamble</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517421623"/>
                  </a:ext>
                </a:extLst>
              </a:tr>
            </a:tbl>
          </a:graphicData>
        </a:graphic>
      </p:graphicFrame>
    </p:spTree>
    <p:extLst>
      <p:ext uri="{BB962C8B-B14F-4D97-AF65-F5344CB8AC3E}">
        <p14:creationId xmlns:p14="http://schemas.microsoft.com/office/powerpoint/2010/main" val="12588529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3" name="Table 2">
            <a:extLst>
              <a:ext uri="{FF2B5EF4-FFF2-40B4-BE49-F238E27FC236}">
                <a16:creationId xmlns:a16="http://schemas.microsoft.com/office/drawing/2014/main" id="{5F9A956F-4C02-4E00-8B16-4587FB8EFCAC}"/>
              </a:ext>
            </a:extLst>
          </p:cNvPr>
          <p:cNvGraphicFramePr>
            <a:graphicFrameLocks noGrp="1"/>
          </p:cNvGraphicFramePr>
          <p:nvPr>
            <p:extLst>
              <p:ext uri="{D42A27DB-BD31-4B8C-83A1-F6EECF244321}">
                <p14:modId xmlns:p14="http://schemas.microsoft.com/office/powerpoint/2010/main" val="985945074"/>
              </p:ext>
            </p:extLst>
          </p:nvPr>
        </p:nvGraphicFramePr>
        <p:xfrm>
          <a:off x="457200" y="1602216"/>
          <a:ext cx="8149210" cy="4265190"/>
        </p:xfrm>
        <a:graphic>
          <a:graphicData uri="http://schemas.openxmlformats.org/drawingml/2006/table">
            <a:tbl>
              <a:tblPr>
                <a:tableStyleId>{7DF18680-E054-41AD-8BC1-D1AEF772440D}</a:tableStyleId>
              </a:tblPr>
              <a:tblGrid>
                <a:gridCol w="506991">
                  <a:extLst>
                    <a:ext uri="{9D8B030D-6E8A-4147-A177-3AD203B41FA5}">
                      <a16:colId xmlns:a16="http://schemas.microsoft.com/office/drawing/2014/main" val="35643193"/>
                    </a:ext>
                  </a:extLst>
                </a:gridCol>
                <a:gridCol w="3981366">
                  <a:extLst>
                    <a:ext uri="{9D8B030D-6E8A-4147-A177-3AD203B41FA5}">
                      <a16:colId xmlns:a16="http://schemas.microsoft.com/office/drawing/2014/main" val="3814814238"/>
                    </a:ext>
                  </a:extLst>
                </a:gridCol>
                <a:gridCol w="1299998">
                  <a:extLst>
                    <a:ext uri="{9D8B030D-6E8A-4147-A177-3AD203B41FA5}">
                      <a16:colId xmlns:a16="http://schemas.microsoft.com/office/drawing/2014/main" val="629559642"/>
                    </a:ext>
                  </a:extLst>
                </a:gridCol>
                <a:gridCol w="643003">
                  <a:extLst>
                    <a:ext uri="{9D8B030D-6E8A-4147-A177-3AD203B41FA5}">
                      <a16:colId xmlns:a16="http://schemas.microsoft.com/office/drawing/2014/main" val="2496461503"/>
                    </a:ext>
                  </a:extLst>
                </a:gridCol>
                <a:gridCol w="1167362">
                  <a:extLst>
                    <a:ext uri="{9D8B030D-6E8A-4147-A177-3AD203B41FA5}">
                      <a16:colId xmlns:a16="http://schemas.microsoft.com/office/drawing/2014/main" val="392062141"/>
                    </a:ext>
                  </a:extLst>
                </a:gridCol>
                <a:gridCol w="550490">
                  <a:extLst>
                    <a:ext uri="{9D8B030D-6E8A-4147-A177-3AD203B41FA5}">
                      <a16:colId xmlns:a16="http://schemas.microsoft.com/office/drawing/2014/main" val="2031842831"/>
                    </a:ext>
                  </a:extLst>
                </a:gridCol>
              </a:tblGrid>
              <a:tr h="251332">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495210">
                <a:tc>
                  <a:txBody>
                    <a:bodyPr/>
                    <a:lstStyle/>
                    <a:p>
                      <a:pPr algn="ctr" fontAlgn="b"/>
                      <a:r>
                        <a:rPr lang="en-US" sz="1200" u="sng" strike="noStrike">
                          <a:solidFill>
                            <a:srgbClr val="00B050"/>
                          </a:solidFill>
                          <a:effectLst/>
                          <a:hlinkClick r:id="rId2">
                            <a:extLst>
                              <a:ext uri="{A12FA001-AC4F-418D-AE19-62706E023703}">
                                <ahyp:hlinkClr xmlns:ahyp="http://schemas.microsoft.com/office/drawing/2018/hyperlinkcolor" val="tx"/>
                              </a:ext>
                            </a:extLst>
                          </a:hlinkClick>
                        </a:rPr>
                        <a:t>1779r5</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Downlink SR parameter framework with coordinated </a:t>
                      </a:r>
                    </a:p>
                    <a:p>
                      <a:pPr algn="l" fontAlgn="b"/>
                      <a:r>
                        <a:rPr lang="en-US" sz="1200" u="none" strike="noStrike" dirty="0">
                          <a:solidFill>
                            <a:srgbClr val="00B050"/>
                          </a:solidFill>
                          <a:effectLst/>
                        </a:rPr>
                        <a:t>beamforming/null steering</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solidFill>
                            <a:srgbClr val="00B050"/>
                          </a:solidFill>
                          <a:effectLst/>
                        </a:rPr>
                        <a:t>David Lopez-Perez</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MAP-SR</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207578408"/>
                  </a:ext>
                </a:extLst>
              </a:tr>
              <a:tr h="251332">
                <a:tc>
                  <a:txBody>
                    <a:bodyPr/>
                    <a:lstStyle/>
                    <a:p>
                      <a:pPr algn="ctr" fontAlgn="b"/>
                      <a:r>
                        <a:rPr lang="en-US" sz="1200" u="sng" strike="noStrike">
                          <a:solidFill>
                            <a:srgbClr val="00B050"/>
                          </a:solidFill>
                          <a:effectLst/>
                          <a:hlinkClick r:id="rId3">
                            <a:extLst>
                              <a:ext uri="{A12FA001-AC4F-418D-AE19-62706E023703}">
                                <ahyp:hlinkClr xmlns:ahyp="http://schemas.microsoft.com/office/drawing/2018/hyperlinkcolor" val="tx"/>
                              </a:ext>
                            </a:extLst>
                          </a:hlinkClick>
                        </a:rPr>
                        <a:t>1858r0</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HARQ System Level Simulation Results</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Sebastian Max</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HARQ-General</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solidFill>
                            <a:srgbClr val="00B050"/>
                          </a:solidFill>
                          <a:effectLst/>
                        </a:rPr>
                        <a:t>Joint</a:t>
                      </a:r>
                      <a:endParaRPr lang="en-US" sz="1200" b="0" i="0" u="none" strike="noStrike">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36307838"/>
                  </a:ext>
                </a:extLst>
              </a:tr>
              <a:tr h="251332">
                <a:tc>
                  <a:txBody>
                    <a:bodyPr/>
                    <a:lstStyle/>
                    <a:p>
                      <a:pPr algn="ctr" fontAlgn="b"/>
                      <a:r>
                        <a:rPr lang="en-US" sz="1200" u="sng" strike="noStrike">
                          <a:solidFill>
                            <a:srgbClr val="00B050"/>
                          </a:solidFill>
                          <a:effectLst/>
                          <a:hlinkClick r:id="rId4">
                            <a:extLst>
                              <a:ext uri="{A12FA001-AC4F-418D-AE19-62706E023703}">
                                <ahyp:hlinkClr xmlns:ahyp="http://schemas.microsoft.com/office/drawing/2018/hyperlinkcolor" val="tx"/>
                              </a:ext>
                            </a:extLst>
                          </a:hlinkClick>
                        </a:rPr>
                        <a:t>1903r0</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Uplink Coordinated Multi-AP</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Roya Doostnejad</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MAP-UL Mux</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solidFill>
                            <a:srgbClr val="00B050"/>
                          </a:solidFill>
                          <a:effectLst/>
                        </a:rPr>
                        <a:t>Joint</a:t>
                      </a:r>
                      <a:endParaRPr lang="en-US" sz="1200" b="0" i="0" u="none" strike="noStrike">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56176268"/>
                  </a:ext>
                </a:extLst>
              </a:tr>
              <a:tr h="251332">
                <a:tc>
                  <a:txBody>
                    <a:bodyPr/>
                    <a:lstStyle/>
                    <a:p>
                      <a:pPr algn="ctr" fontAlgn="b"/>
                      <a:r>
                        <a:rPr lang="en-US" sz="1200" u="sng" strike="noStrike">
                          <a:solidFill>
                            <a:srgbClr val="00B050"/>
                          </a:solidFill>
                          <a:effectLst/>
                          <a:hlinkClick r:id="rId5">
                            <a:extLst>
                              <a:ext uri="{A12FA001-AC4F-418D-AE19-62706E023703}">
                                <ahyp:hlinkClr xmlns:ahyp="http://schemas.microsoft.com/office/drawing/2018/hyperlinkcolor" val="tx"/>
                              </a:ext>
                            </a:extLst>
                          </a:hlinkClick>
                        </a:rPr>
                        <a:t>1919r0</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Coordinated OFDMA</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Liwen Chu</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MAP-OFDMA</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solidFill>
                            <a:srgbClr val="00B050"/>
                          </a:solidFill>
                          <a:effectLst/>
                        </a:rPr>
                        <a:t>Joint</a:t>
                      </a:r>
                      <a:endParaRPr lang="en-US" sz="1200" b="0" i="0" u="none" strike="noStrike">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523543530"/>
                  </a:ext>
                </a:extLst>
              </a:tr>
              <a:tr h="251332">
                <a:tc>
                  <a:txBody>
                    <a:bodyPr/>
                    <a:lstStyle/>
                    <a:p>
                      <a:pPr algn="ctr" fontAlgn="b"/>
                      <a:r>
                        <a:rPr lang="en-US" sz="1200" u="sng" strike="noStrike">
                          <a:solidFill>
                            <a:srgbClr val="00B050"/>
                          </a:solidFill>
                          <a:effectLst/>
                          <a:hlinkClick r:id="rId6">
                            <a:extLst>
                              <a:ext uri="{A12FA001-AC4F-418D-AE19-62706E023703}">
                                <ahyp:hlinkClr xmlns:ahyp="http://schemas.microsoft.com/office/drawing/2018/hyperlinkcolor" val="tx"/>
                              </a:ext>
                            </a:extLst>
                          </a:hlinkClick>
                        </a:rPr>
                        <a:t>1931r0</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Multi-AP group formation follow-up</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Cheng Chen</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MAP-Operation</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04604020"/>
                  </a:ext>
                </a:extLst>
              </a:tr>
              <a:tr h="251332">
                <a:tc>
                  <a:txBody>
                    <a:bodyPr/>
                    <a:lstStyle/>
                    <a:p>
                      <a:pPr algn="ctr" fontAlgn="b"/>
                      <a:r>
                        <a:rPr lang="en-US" sz="1200" u="sng" strike="noStrike">
                          <a:solidFill>
                            <a:srgbClr val="00B050"/>
                          </a:solidFill>
                          <a:effectLst/>
                          <a:hlinkClick r:id="rId7">
                            <a:extLst>
                              <a:ext uri="{A12FA001-AC4F-418D-AE19-62706E023703}">
                                <ahyp:hlinkClr xmlns:ahyp="http://schemas.microsoft.com/office/drawing/2018/hyperlinkcolor" val="tx"/>
                              </a:ext>
                            </a:extLst>
                          </a:hlinkClick>
                        </a:rPr>
                        <a:t>1961r1</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Multi-ap-group-establishment</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Bo Sun</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MAP-Operation</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63658074"/>
                  </a:ext>
                </a:extLst>
              </a:tr>
              <a:tr h="251332">
                <a:tc>
                  <a:txBody>
                    <a:bodyPr/>
                    <a:lstStyle/>
                    <a:p>
                      <a:pPr algn="ctr" fontAlgn="b"/>
                      <a:r>
                        <a:rPr lang="en-US" sz="1200" u="sng" strike="noStrike">
                          <a:solidFill>
                            <a:srgbClr val="00B050"/>
                          </a:solidFill>
                          <a:effectLst/>
                          <a:hlinkClick r:id="rId8">
                            <a:extLst>
                              <a:ext uri="{A12FA001-AC4F-418D-AE19-62706E023703}">
                                <ahyp:hlinkClr xmlns:ahyp="http://schemas.microsoft.com/office/drawing/2018/hyperlinkcolor" val="tx"/>
                              </a:ext>
                            </a:extLst>
                          </a:hlinkClick>
                        </a:rPr>
                        <a:t>1972r1</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Operation of virtual BSS Arch. for Multi-AP Coord.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err="1">
                          <a:solidFill>
                            <a:srgbClr val="00B050"/>
                          </a:solidFill>
                          <a:effectLst/>
                        </a:rPr>
                        <a:t>Guogang</a:t>
                      </a:r>
                      <a:r>
                        <a:rPr lang="en-US" sz="1200" u="none" strike="noStrike" dirty="0">
                          <a:solidFill>
                            <a:srgbClr val="00B050"/>
                          </a:solidFill>
                          <a:effectLst/>
                        </a:rPr>
                        <a:t> Huang</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MAP-Operation</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576665425"/>
                  </a:ext>
                </a:extLst>
              </a:tr>
              <a:tr h="251332">
                <a:tc>
                  <a:txBody>
                    <a:bodyPr/>
                    <a:lstStyle/>
                    <a:p>
                      <a:pPr algn="ctr" fontAlgn="b"/>
                      <a:r>
                        <a:rPr lang="en-US" sz="1200" u="none" strike="noStrike" dirty="0">
                          <a:solidFill>
                            <a:srgbClr val="00B050"/>
                          </a:solidFill>
                          <a:effectLst/>
                          <a:hlinkClick r:id="rId9">
                            <a:extLst>
                              <a:ext uri="{A12FA001-AC4F-418D-AE19-62706E023703}">
                                <ahyp:hlinkClr xmlns:ahyp="http://schemas.microsoft.com/office/drawing/2018/hyperlinkcolor" val="tx"/>
                              </a:ext>
                            </a:extLst>
                          </a:hlinkClick>
                        </a:rPr>
                        <a:t>1979r0</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solidFill>
                            <a:srgbClr val="00B050"/>
                          </a:solidFill>
                          <a:effectLst/>
                        </a:rPr>
                        <a:t>UL Coord. 4 Throughput Improvement and </a:t>
                      </a:r>
                      <a:r>
                        <a:rPr lang="en-US" sz="1200" u="none" strike="noStrike" dirty="0" err="1">
                          <a:solidFill>
                            <a:srgbClr val="00B050"/>
                          </a:solidFill>
                          <a:effectLst/>
                        </a:rPr>
                        <a:t>Interf</a:t>
                      </a:r>
                      <a:r>
                        <a:rPr lang="en-US" sz="1200" u="none" strike="noStrike" dirty="0">
                          <a:solidFill>
                            <a:srgbClr val="00B050"/>
                          </a:solidFill>
                          <a:effectLst/>
                        </a:rPr>
                        <a:t>. Reduction</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solidFill>
                            <a:srgbClr val="00B050"/>
                          </a:solidFill>
                          <a:effectLst/>
                        </a:rPr>
                        <a:t>Genady Tsodik</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MAP-UL Mux</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474533908"/>
                  </a:ext>
                </a:extLst>
              </a:tr>
              <a:tr h="251332">
                <a:tc>
                  <a:txBody>
                    <a:bodyPr/>
                    <a:lstStyle/>
                    <a:p>
                      <a:pPr algn="ctr" fontAlgn="b"/>
                      <a:r>
                        <a:rPr lang="en-US" sz="1200" u="sng" strike="noStrike" dirty="0">
                          <a:effectLst/>
                          <a:hlinkClick r:id="rId10"/>
                        </a:rPr>
                        <a:t>1547r3</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Multi-link-operation-and-channel-access-discussion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Kaiying Lu</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65847402"/>
                  </a:ext>
                </a:extLst>
              </a:tr>
              <a:tr h="251332">
                <a:tc>
                  <a:txBody>
                    <a:bodyPr/>
                    <a:lstStyle/>
                    <a:p>
                      <a:pPr algn="ctr" fontAlgn="b"/>
                      <a:r>
                        <a:rPr lang="en-US" sz="1200" u="sng" strike="noStrike">
                          <a:effectLst/>
                          <a:hlinkClick r:id="rId11"/>
                        </a:rPr>
                        <a:t>1604r0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EHT Direct Link Transmission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Dibakar Das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RDG for P2P</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71682351"/>
                  </a:ext>
                </a:extLst>
              </a:tr>
              <a:tr h="251332">
                <a:tc>
                  <a:txBody>
                    <a:bodyPr/>
                    <a:lstStyle/>
                    <a:p>
                      <a:pPr algn="ctr" fontAlgn="b"/>
                      <a:r>
                        <a:rPr lang="en-US" sz="1200" u="sng" strike="noStrike">
                          <a:effectLst/>
                          <a:hlinkClick r:id="rId12"/>
                        </a:rPr>
                        <a:t>1622r0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Use Auto Repetition in low latency queue</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Tony Zeng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Low Latency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812765047"/>
                  </a:ext>
                </a:extLst>
              </a:tr>
              <a:tr h="251332">
                <a:tc>
                  <a:txBody>
                    <a:bodyPr/>
                    <a:lstStyle/>
                    <a:p>
                      <a:pPr algn="ctr" fontAlgn="b"/>
                      <a:r>
                        <a:rPr lang="en-US" sz="1200" u="sng" strike="noStrike" dirty="0">
                          <a:solidFill>
                            <a:srgbClr val="00B050"/>
                          </a:solidFill>
                          <a:effectLst/>
                          <a:hlinkClick r:id="rId13">
                            <a:extLst>
                              <a:ext uri="{A12FA001-AC4F-418D-AE19-62706E023703}">
                                <ahyp:hlinkClr xmlns:ahyp="http://schemas.microsoft.com/office/drawing/2018/hyperlinkcolor" val="tx"/>
                              </a:ext>
                            </a:extLst>
                          </a:hlinkClick>
                        </a:rPr>
                        <a:t>1836r2</a:t>
                      </a:r>
                      <a:endParaRPr lang="en-US" sz="1200" b="0" i="0" u="sng" strike="noStrike" dirty="0">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Multi-link Channel Access Follow-up</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Sharan Naribole</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ML-Med. Access</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001072059"/>
                  </a:ext>
                </a:extLst>
              </a:tr>
              <a:tr h="251332">
                <a:tc>
                  <a:txBody>
                    <a:bodyPr/>
                    <a:lstStyle/>
                    <a:p>
                      <a:pPr algn="ctr" fontAlgn="b"/>
                      <a:r>
                        <a:rPr lang="en-US" sz="1200" u="sng" strike="noStrike" dirty="0">
                          <a:solidFill>
                            <a:srgbClr val="00B050"/>
                          </a:solidFill>
                          <a:effectLst/>
                          <a:hlinkClick r:id="rId14">
                            <a:extLst>
                              <a:ext uri="{A12FA001-AC4F-418D-AE19-62706E023703}">
                                <ahyp:hlinkClr xmlns:ahyp="http://schemas.microsoft.com/office/drawing/2018/hyperlinkcolor" val="tx"/>
                              </a:ext>
                            </a:extLst>
                          </a:hlinkClick>
                        </a:rPr>
                        <a:t>1899r2</a:t>
                      </a:r>
                      <a:endParaRPr lang="en-US" sz="1200" b="0" i="0" u="sng" strike="noStrike" dirty="0">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MLA MAC Addresses considerations </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Duncan Ho</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20890647"/>
                  </a:ext>
                </a:extLst>
              </a:tr>
              <a:tr h="251332">
                <a:tc>
                  <a:txBody>
                    <a:bodyPr/>
                    <a:lstStyle/>
                    <a:p>
                      <a:pPr algn="ctr" fontAlgn="b"/>
                      <a:r>
                        <a:rPr lang="en-US" sz="1200" u="sng" strike="noStrike">
                          <a:solidFill>
                            <a:srgbClr val="00B050"/>
                          </a:solidFill>
                          <a:effectLst/>
                          <a:hlinkClick r:id="rId15">
                            <a:extLst>
                              <a:ext uri="{A12FA001-AC4F-418D-AE19-62706E023703}">
                                <ahyp:hlinkClr xmlns:ahyp="http://schemas.microsoft.com/office/drawing/2018/hyperlinkcolor" val="tx"/>
                              </a:ext>
                            </a:extLst>
                          </a:hlinkClick>
                        </a:rPr>
                        <a:t>1900r2</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MLA-security-considerations</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Duncan Ho</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435199285"/>
                  </a:ext>
                </a:extLst>
              </a:tr>
              <a:tr h="251332">
                <a:tc>
                  <a:txBody>
                    <a:bodyPr/>
                    <a:lstStyle/>
                    <a:p>
                      <a:pPr algn="ctr" fontAlgn="b"/>
                      <a:r>
                        <a:rPr lang="en-US" sz="1200" u="sng" strike="noStrike" dirty="0">
                          <a:solidFill>
                            <a:srgbClr val="00B050"/>
                          </a:solidFill>
                          <a:effectLst/>
                          <a:hlinkClick r:id="rId16">
                            <a:extLst>
                              <a:ext uri="{A12FA001-AC4F-418D-AE19-62706E023703}">
                                <ahyp:hlinkClr xmlns:ahyp="http://schemas.microsoft.com/office/drawing/2018/hyperlinkcolor" val="tx"/>
                              </a:ext>
                            </a:extLst>
                          </a:hlinkClick>
                        </a:rPr>
                        <a:t>1904r1</a:t>
                      </a:r>
                      <a:endParaRPr lang="en-US" sz="1200" b="0" i="0" u="sng" strike="noStrike" dirty="0">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MLO: Link Management (follow-up) </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Abhishek Patil</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898368390"/>
                  </a:ext>
                </a:extLst>
              </a:tr>
            </a:tbl>
          </a:graphicData>
        </a:graphic>
      </p:graphicFrame>
    </p:spTree>
    <p:extLst>
      <p:ext uri="{BB962C8B-B14F-4D97-AF65-F5344CB8AC3E}">
        <p14:creationId xmlns:p14="http://schemas.microsoft.com/office/powerpoint/2010/main" val="2090181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Irvine, CA, USA</a:t>
            </a:r>
          </a:p>
          <a:p>
            <a:pPr algn="ctr">
              <a:lnSpc>
                <a:spcPct val="90000"/>
              </a:lnSpc>
              <a:buFontTx/>
              <a:buNone/>
            </a:pPr>
            <a:r>
              <a:rPr lang="en-US" sz="4000" dirty="0">
                <a:latin typeface="Arial" panose="020B0604020202020204" pitchFamily="34" charset="0"/>
              </a:rPr>
              <a:t>January 12-17, 2020</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7" name="Table 6">
            <a:extLst>
              <a:ext uri="{FF2B5EF4-FFF2-40B4-BE49-F238E27FC236}">
                <a16:creationId xmlns:a16="http://schemas.microsoft.com/office/drawing/2014/main" id="{9F0EC4C0-C9C5-4F1D-A77C-EBFEB990E2F8}"/>
              </a:ext>
            </a:extLst>
          </p:cNvPr>
          <p:cNvGraphicFramePr>
            <a:graphicFrameLocks noGrp="1"/>
          </p:cNvGraphicFramePr>
          <p:nvPr>
            <p:extLst>
              <p:ext uri="{D42A27DB-BD31-4B8C-83A1-F6EECF244321}">
                <p14:modId xmlns:p14="http://schemas.microsoft.com/office/powerpoint/2010/main" val="4211472464"/>
              </p:ext>
            </p:extLst>
          </p:nvPr>
        </p:nvGraphicFramePr>
        <p:xfrm>
          <a:off x="387351" y="1725724"/>
          <a:ext cx="8368689" cy="4446483"/>
        </p:xfrm>
        <a:graphic>
          <a:graphicData uri="http://schemas.openxmlformats.org/drawingml/2006/table">
            <a:tbl>
              <a:tblPr>
                <a:tableStyleId>{7DF18680-E054-41AD-8BC1-D1AEF772440D}</a:tableStyleId>
              </a:tblPr>
              <a:tblGrid>
                <a:gridCol w="502465">
                  <a:extLst>
                    <a:ext uri="{9D8B030D-6E8A-4147-A177-3AD203B41FA5}">
                      <a16:colId xmlns:a16="http://schemas.microsoft.com/office/drawing/2014/main" val="35643193"/>
                    </a:ext>
                  </a:extLst>
                </a:gridCol>
                <a:gridCol w="3940389">
                  <a:extLst>
                    <a:ext uri="{9D8B030D-6E8A-4147-A177-3AD203B41FA5}">
                      <a16:colId xmlns:a16="http://schemas.microsoft.com/office/drawing/2014/main" val="3814814238"/>
                    </a:ext>
                  </a:extLst>
                </a:gridCol>
                <a:gridCol w="1569803">
                  <a:extLst>
                    <a:ext uri="{9D8B030D-6E8A-4147-A177-3AD203B41FA5}">
                      <a16:colId xmlns:a16="http://schemas.microsoft.com/office/drawing/2014/main" val="629559642"/>
                    </a:ext>
                  </a:extLst>
                </a:gridCol>
                <a:gridCol w="643003">
                  <a:extLst>
                    <a:ext uri="{9D8B030D-6E8A-4147-A177-3AD203B41FA5}">
                      <a16:colId xmlns:a16="http://schemas.microsoft.com/office/drawing/2014/main" val="2496461503"/>
                    </a:ext>
                  </a:extLst>
                </a:gridCol>
                <a:gridCol w="1176110">
                  <a:extLst>
                    <a:ext uri="{9D8B030D-6E8A-4147-A177-3AD203B41FA5}">
                      <a16:colId xmlns:a16="http://schemas.microsoft.com/office/drawing/2014/main" val="392062141"/>
                    </a:ext>
                  </a:extLst>
                </a:gridCol>
                <a:gridCol w="536919">
                  <a:extLst>
                    <a:ext uri="{9D8B030D-6E8A-4147-A177-3AD203B41FA5}">
                      <a16:colId xmlns:a16="http://schemas.microsoft.com/office/drawing/2014/main" val="2031842831"/>
                    </a:ext>
                  </a:extLst>
                </a:gridCol>
              </a:tblGrid>
              <a:tr h="262015">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516258">
                <a:tc>
                  <a:txBody>
                    <a:bodyPr/>
                    <a:lstStyle/>
                    <a:p>
                      <a:pPr algn="ctr" fontAlgn="b"/>
                      <a:r>
                        <a:rPr lang="en-US" sz="1200" u="sng" strike="noStrike" dirty="0">
                          <a:solidFill>
                            <a:srgbClr val="00B050"/>
                          </a:solidFill>
                          <a:effectLst/>
                          <a:hlinkClick r:id="rId2">
                            <a:extLst>
                              <a:ext uri="{A12FA001-AC4F-418D-AE19-62706E023703}">
                                <ahyp:hlinkClr xmlns:ahyp="http://schemas.microsoft.com/office/drawing/2018/hyperlinkcolor" val="tx"/>
                              </a:ext>
                            </a:extLst>
                          </a:hlinkClick>
                        </a:rPr>
                        <a:t>1917r0</a:t>
                      </a:r>
                      <a:endParaRPr lang="en-US" sz="1200" b="0" i="0" u="sng" strike="noStrike" dirty="0">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Considerations for ML channel access without simultaneous </a:t>
                      </a:r>
                    </a:p>
                    <a:p>
                      <a:pPr algn="l" fontAlgn="b"/>
                      <a:r>
                        <a:rPr lang="en-US" sz="1200" u="none" strike="noStrike" dirty="0">
                          <a:solidFill>
                            <a:srgbClr val="00B050"/>
                          </a:solidFill>
                          <a:effectLst/>
                        </a:rPr>
                        <a:t>TX/RX capability</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Insun Jang</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ML-Sync TX/RX</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434349975"/>
                  </a:ext>
                </a:extLst>
              </a:tr>
              <a:tr h="262015">
                <a:tc>
                  <a:txBody>
                    <a:bodyPr/>
                    <a:lstStyle/>
                    <a:p>
                      <a:pPr algn="ctr" fontAlgn="b"/>
                      <a:r>
                        <a:rPr lang="en-US" sz="1200" u="sng" strike="noStrike">
                          <a:effectLst/>
                          <a:hlinkClick r:id="rId3"/>
                        </a:rPr>
                        <a:t>1918r0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UL MU effic. enhancement considering multi-link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Jeongki Kim</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ML-UL Mux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7961726"/>
                  </a:ext>
                </a:extLst>
              </a:tr>
              <a:tr h="262015">
                <a:tc>
                  <a:txBody>
                    <a:bodyPr/>
                    <a:lstStyle/>
                    <a:p>
                      <a:pPr algn="ctr" fontAlgn="b"/>
                      <a:r>
                        <a:rPr lang="en-US" sz="1200" u="none" strike="noStrike" dirty="0">
                          <a:solidFill>
                            <a:srgbClr val="FF0000"/>
                          </a:solidFill>
                          <a:effectLst/>
                        </a:rPr>
                        <a:t>1920r0</a:t>
                      </a:r>
                      <a:endParaRPr lang="en-US" sz="1200" b="0" i="0" u="none" strike="noStrike" dirty="0">
                        <a:solidFill>
                          <a:srgbClr val="FF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Power Save for Multi-link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Ming Gan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672729595"/>
                  </a:ext>
                </a:extLst>
              </a:tr>
              <a:tr h="262015">
                <a:tc>
                  <a:txBody>
                    <a:bodyPr/>
                    <a:lstStyle/>
                    <a:p>
                      <a:pPr algn="ctr" fontAlgn="b"/>
                      <a:r>
                        <a:rPr lang="en-US" sz="1200" u="sng" strike="noStrike" dirty="0">
                          <a:solidFill>
                            <a:srgbClr val="00B050"/>
                          </a:solidFill>
                          <a:effectLst/>
                          <a:hlinkClick r:id="rId4">
                            <a:extLst>
                              <a:ext uri="{A12FA001-AC4F-418D-AE19-62706E023703}">
                                <ahyp:hlinkClr xmlns:ahyp="http://schemas.microsoft.com/office/drawing/2018/hyperlinkcolor" val="tx"/>
                              </a:ext>
                            </a:extLst>
                          </a:hlinkClick>
                        </a:rPr>
                        <a:t>1921r0</a:t>
                      </a:r>
                      <a:endParaRPr lang="en-US" sz="1200" b="0" i="0" u="sng" strike="noStrike" dirty="0">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a:solidFill>
                            <a:srgbClr val="00B050"/>
                          </a:solidFill>
                          <a:effectLst/>
                        </a:rPr>
                        <a:t>Multi-link architecture</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Ming Gan</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633975653"/>
                  </a:ext>
                </a:extLst>
              </a:tr>
              <a:tr h="262015">
                <a:tc>
                  <a:txBody>
                    <a:bodyPr/>
                    <a:lstStyle/>
                    <a:p>
                      <a:pPr algn="ctr" fontAlgn="b"/>
                      <a:r>
                        <a:rPr lang="en-US" sz="1200" u="sng" strike="noStrike">
                          <a:solidFill>
                            <a:srgbClr val="00B050"/>
                          </a:solidFill>
                          <a:effectLst/>
                          <a:hlinkClick r:id="rId5">
                            <a:extLst>
                              <a:ext uri="{A12FA001-AC4F-418D-AE19-62706E023703}">
                                <ahyp:hlinkClr xmlns:ahyp="http://schemas.microsoft.com/office/drawing/2018/hyperlinkcolor" val="tx"/>
                              </a:ext>
                            </a:extLst>
                          </a:hlinkClick>
                        </a:rPr>
                        <a:t>1924r0</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Multilink – steps for using a link</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Laurent Cariou</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42308166"/>
                  </a:ext>
                </a:extLst>
              </a:tr>
              <a:tr h="262015">
                <a:tc>
                  <a:txBody>
                    <a:bodyPr/>
                    <a:lstStyle/>
                    <a:p>
                      <a:pPr algn="ctr" fontAlgn="b"/>
                      <a:r>
                        <a:rPr lang="en-US" sz="1200" u="sng" strike="noStrike">
                          <a:effectLst/>
                          <a:hlinkClick r:id="rId6"/>
                        </a:rPr>
                        <a:t>1927r0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Multi-link-operation-simulation-methodology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ML-General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451617544"/>
                  </a:ext>
                </a:extLst>
              </a:tr>
              <a:tr h="262015">
                <a:tc>
                  <a:txBody>
                    <a:bodyPr/>
                    <a:lstStyle/>
                    <a:p>
                      <a:pPr algn="ctr" fontAlgn="b"/>
                      <a:r>
                        <a:rPr lang="en-US" sz="1200" u="sng" strike="noStrike">
                          <a:effectLst/>
                          <a:hlinkClick r:id="rId7"/>
                        </a:rPr>
                        <a:t>1928r0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Multi-link-operation-performance-evaluation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ML-General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061329137"/>
                  </a:ext>
                </a:extLst>
              </a:tr>
              <a:tr h="262015">
                <a:tc>
                  <a:txBody>
                    <a:bodyPr/>
                    <a:lstStyle/>
                    <a:p>
                      <a:pPr algn="ctr" fontAlgn="b"/>
                      <a:r>
                        <a:rPr lang="en-US" sz="1200" u="sng" strike="noStrike">
                          <a:effectLst/>
                          <a:hlinkClick r:id="rId8"/>
                        </a:rPr>
                        <a:t>1930r1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AP assisted Multi-link operation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Dibakar Das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ML-P2P Mux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80221223"/>
                  </a:ext>
                </a:extLst>
              </a:tr>
              <a:tr h="262015">
                <a:tc>
                  <a:txBody>
                    <a:bodyPr/>
                    <a:lstStyle/>
                    <a:p>
                      <a:pPr algn="ctr" fontAlgn="b"/>
                      <a:r>
                        <a:rPr lang="en-US" sz="1200" u="sng" strike="noStrike">
                          <a:effectLst/>
                          <a:hlinkClick r:id="rId9"/>
                        </a:rPr>
                        <a:t>1932r0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policy framework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Cheng Chen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38704370"/>
                  </a:ext>
                </a:extLst>
              </a:tr>
              <a:tr h="262015">
                <a:tc>
                  <a:txBody>
                    <a:bodyPr/>
                    <a:lstStyle/>
                    <a:p>
                      <a:pPr algn="ctr" fontAlgn="b"/>
                      <a:r>
                        <a:rPr lang="en-US" sz="1200" u="sng" strike="noStrike">
                          <a:solidFill>
                            <a:srgbClr val="00B050"/>
                          </a:solidFill>
                          <a:effectLst/>
                          <a:hlinkClick r:id="rId10">
                            <a:extLst>
                              <a:ext uri="{A12FA001-AC4F-418D-AE19-62706E023703}">
                                <ahyp:hlinkClr xmlns:ahyp="http://schemas.microsoft.com/office/drawing/2018/hyperlinkcolor" val="tx"/>
                              </a:ext>
                            </a:extLst>
                          </a:hlinkClick>
                        </a:rPr>
                        <a:t>1938r0</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Discussion on low latency capability for 802.11be</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Kazuyuki Sakoda</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Low Latency</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266982635"/>
                  </a:ext>
                </a:extLst>
              </a:tr>
              <a:tr h="262015">
                <a:tc>
                  <a:txBody>
                    <a:bodyPr/>
                    <a:lstStyle/>
                    <a:p>
                      <a:pPr algn="ctr" fontAlgn="b"/>
                      <a:r>
                        <a:rPr lang="en-US" sz="1200" u="sng" strike="noStrike">
                          <a:solidFill>
                            <a:srgbClr val="00B050"/>
                          </a:solidFill>
                          <a:effectLst/>
                          <a:hlinkClick r:id="rId11">
                            <a:extLst>
                              <a:ext uri="{A12FA001-AC4F-418D-AE19-62706E023703}">
                                <ahyp:hlinkClr xmlns:ahyp="http://schemas.microsoft.com/office/drawing/2018/hyperlinkcolor" val="tx"/>
                              </a:ext>
                            </a:extLst>
                          </a:hlinkClick>
                        </a:rPr>
                        <a:t>1942r3</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a:solidFill>
                            <a:srgbClr val="00B050"/>
                          </a:solidFill>
                          <a:effectLst/>
                        </a:rPr>
                        <a:t>Timing Measurement for Low Latency Features</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solidFill>
                            <a:srgbClr val="00B050"/>
                          </a:solidFill>
                          <a:effectLst/>
                        </a:rPr>
                        <a:t>Akira Kishida</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Low Latency</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225657271"/>
                  </a:ext>
                </a:extLst>
              </a:tr>
              <a:tr h="262015">
                <a:tc>
                  <a:txBody>
                    <a:bodyPr/>
                    <a:lstStyle/>
                    <a:p>
                      <a:pPr algn="ctr" fontAlgn="b"/>
                      <a:r>
                        <a:rPr lang="en-US" sz="1200" u="sng" strike="noStrike">
                          <a:effectLst/>
                          <a:hlinkClick r:id="rId12"/>
                        </a:rPr>
                        <a:t>1943r1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 Management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20155768"/>
                  </a:ext>
                </a:extLst>
              </a:tr>
              <a:tr h="262015">
                <a:tc>
                  <a:txBody>
                    <a:bodyPr/>
                    <a:lstStyle/>
                    <a:p>
                      <a:pPr algn="ctr" fontAlgn="b"/>
                      <a:r>
                        <a:rPr lang="en-US" sz="1200" u="sng" strike="noStrike">
                          <a:solidFill>
                            <a:srgbClr val="00B050"/>
                          </a:solidFill>
                          <a:effectLst/>
                          <a:hlinkClick r:id="rId13">
                            <a:extLst>
                              <a:ext uri="{A12FA001-AC4F-418D-AE19-62706E023703}">
                                <ahyp:hlinkClr xmlns:ahyp="http://schemas.microsoft.com/office/drawing/2018/hyperlinkcolor" val="tx"/>
                              </a:ext>
                            </a:extLst>
                          </a:hlinkClick>
                        </a:rPr>
                        <a:t>1960r1</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Reducing Channel Access Delay for RTA Traffic</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Mohamed Abouelseoud</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solidFill>
                            <a:srgbClr val="00B050"/>
                          </a:solidFill>
                          <a:effectLst/>
                        </a:rPr>
                        <a:t>Low Latency</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126885493"/>
                  </a:ext>
                </a:extLst>
              </a:tr>
              <a:tr h="262015">
                <a:tc>
                  <a:txBody>
                    <a:bodyPr/>
                    <a:lstStyle/>
                    <a:p>
                      <a:pPr algn="ctr" fontAlgn="b"/>
                      <a:r>
                        <a:rPr lang="en-US" sz="1200" u="sng" strike="noStrike">
                          <a:effectLst/>
                          <a:hlinkClick r:id="rId14"/>
                        </a:rPr>
                        <a:t>1962r0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 Upper-MAC Entity Inst. &amp; New Frame MAC Header</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Huizhao Wang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932231017"/>
                  </a:ext>
                </a:extLst>
              </a:tr>
              <a:tr h="262015">
                <a:tc>
                  <a:txBody>
                    <a:bodyPr/>
                    <a:lstStyle/>
                    <a:p>
                      <a:pPr algn="ctr" fontAlgn="b"/>
                      <a:r>
                        <a:rPr lang="en-US" sz="1200" u="sng" strike="noStrike">
                          <a:effectLst/>
                          <a:hlinkClick r:id="rId15"/>
                        </a:rPr>
                        <a:t>1963r0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Security And Aggregation Operations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Huizhao Wang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187992581"/>
                  </a:ext>
                </a:extLst>
              </a:tr>
            </a:tbl>
          </a:graphicData>
        </a:graphic>
      </p:graphicFrame>
    </p:spTree>
    <p:extLst>
      <p:ext uri="{BB962C8B-B14F-4D97-AF65-F5344CB8AC3E}">
        <p14:creationId xmlns:p14="http://schemas.microsoft.com/office/powerpoint/2010/main" val="39473393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List-3</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7" name="Table 6">
            <a:extLst>
              <a:ext uri="{FF2B5EF4-FFF2-40B4-BE49-F238E27FC236}">
                <a16:creationId xmlns:a16="http://schemas.microsoft.com/office/drawing/2014/main" id="{70D71360-E51E-44BA-B48E-9BA985A72BDF}"/>
              </a:ext>
            </a:extLst>
          </p:cNvPr>
          <p:cNvGraphicFramePr>
            <a:graphicFrameLocks noGrp="1"/>
          </p:cNvGraphicFramePr>
          <p:nvPr>
            <p:extLst>
              <p:ext uri="{D42A27DB-BD31-4B8C-83A1-F6EECF244321}">
                <p14:modId xmlns:p14="http://schemas.microsoft.com/office/powerpoint/2010/main" val="456399080"/>
              </p:ext>
            </p:extLst>
          </p:nvPr>
        </p:nvGraphicFramePr>
        <p:xfrm>
          <a:off x="609600" y="2009774"/>
          <a:ext cx="8085139" cy="1524002"/>
        </p:xfrm>
        <a:graphic>
          <a:graphicData uri="http://schemas.openxmlformats.org/drawingml/2006/table">
            <a:tbl>
              <a:tblPr>
                <a:tableStyleId>{7DF18680-E054-41AD-8BC1-D1AEF772440D}</a:tableStyleId>
              </a:tblPr>
              <a:tblGrid>
                <a:gridCol w="552785">
                  <a:extLst>
                    <a:ext uri="{9D8B030D-6E8A-4147-A177-3AD203B41FA5}">
                      <a16:colId xmlns:a16="http://schemas.microsoft.com/office/drawing/2014/main" val="35643193"/>
                    </a:ext>
                  </a:extLst>
                </a:gridCol>
                <a:gridCol w="3931322">
                  <a:extLst>
                    <a:ext uri="{9D8B030D-6E8A-4147-A177-3AD203B41FA5}">
                      <a16:colId xmlns:a16="http://schemas.microsoft.com/office/drawing/2014/main" val="3814814238"/>
                    </a:ext>
                  </a:extLst>
                </a:gridCol>
                <a:gridCol w="1058928">
                  <a:extLst>
                    <a:ext uri="{9D8B030D-6E8A-4147-A177-3AD203B41FA5}">
                      <a16:colId xmlns:a16="http://schemas.microsoft.com/office/drawing/2014/main" val="629559642"/>
                    </a:ext>
                  </a:extLst>
                </a:gridCol>
                <a:gridCol w="635417">
                  <a:extLst>
                    <a:ext uri="{9D8B030D-6E8A-4147-A177-3AD203B41FA5}">
                      <a16:colId xmlns:a16="http://schemas.microsoft.com/office/drawing/2014/main" val="2496461503"/>
                    </a:ext>
                  </a:extLst>
                </a:gridCol>
                <a:gridCol w="1302487">
                  <a:extLst>
                    <a:ext uri="{9D8B030D-6E8A-4147-A177-3AD203B41FA5}">
                      <a16:colId xmlns:a16="http://schemas.microsoft.com/office/drawing/2014/main" val="392062141"/>
                    </a:ext>
                  </a:extLst>
                </a:gridCol>
                <a:gridCol w="604200">
                  <a:extLst>
                    <a:ext uri="{9D8B030D-6E8A-4147-A177-3AD203B41FA5}">
                      <a16:colId xmlns:a16="http://schemas.microsoft.com/office/drawing/2014/main" val="2031842831"/>
                    </a:ext>
                  </a:extLst>
                </a:gridCol>
              </a:tblGrid>
              <a:tr h="255262">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502954">
                <a:tc>
                  <a:txBody>
                    <a:bodyPr/>
                    <a:lstStyle/>
                    <a:p>
                      <a:pPr algn="ctr" fontAlgn="b"/>
                      <a:r>
                        <a:rPr lang="en-US" sz="1200" u="sng" strike="noStrike" dirty="0">
                          <a:effectLst/>
                          <a:hlinkClick r:id="rId2"/>
                        </a:rPr>
                        <a:t>1993r0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Discussion about single and multiple primary channels in synchronous multi-link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Yunbo Li</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ML-Sync TX/RX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714128128"/>
                  </a:ext>
                </a:extLst>
              </a:tr>
              <a:tr h="255262">
                <a:tc>
                  <a:txBody>
                    <a:bodyPr/>
                    <a:lstStyle/>
                    <a:p>
                      <a:pPr algn="ctr" fontAlgn="b"/>
                      <a:r>
                        <a:rPr lang="en-US" sz="1200" u="sng" strike="noStrike">
                          <a:effectLst/>
                          <a:hlinkClick r:id="rId3"/>
                        </a:rPr>
                        <a:t>2071r1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Perf. eval. of Multi-link channel access schemes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Sindhu Verma</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00572757"/>
                  </a:ext>
                </a:extLst>
              </a:tr>
              <a:tr h="255262">
                <a:tc>
                  <a:txBody>
                    <a:bodyPr/>
                    <a:lstStyle/>
                    <a:p>
                      <a:pPr algn="ctr" fontAlgn="b"/>
                      <a:r>
                        <a:rPr lang="en-US" sz="1200" u="sng" strike="noStrike">
                          <a:solidFill>
                            <a:srgbClr val="00B050"/>
                          </a:solidFill>
                          <a:effectLst/>
                          <a:hlinkClick r:id="rId4">
                            <a:extLst>
                              <a:ext uri="{A12FA001-AC4F-418D-AE19-62706E023703}">
                                <ahyp:hlinkClr xmlns:ahyp="http://schemas.microsoft.com/office/drawing/2018/hyperlinkcolor" val="tx"/>
                              </a:ext>
                            </a:extLst>
                          </a:hlinkClick>
                        </a:rPr>
                        <a:t>1910r1</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a:solidFill>
                            <a:srgbClr val="00B050"/>
                          </a:solidFill>
                          <a:effectLst/>
                        </a:rPr>
                        <a:t>P matrices to support more than 8 TX chains</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Miguel López</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b="0" i="0" u="none" strike="noStrike" dirty="0">
                          <a:solidFill>
                            <a:srgbClr val="00B050"/>
                          </a:solidFill>
                          <a:effectLst/>
                          <a:latin typeface="Times New Roman" panose="02020603050405020304" pitchFamily="18" charset="0"/>
                        </a:rPr>
                        <a:t>Presented</a:t>
                      </a:r>
                    </a:p>
                  </a:txBody>
                  <a:tcPr marL="5589" marR="5589" marT="5589" marB="0" anchor="b"/>
                </a:tc>
                <a:tc>
                  <a:txBody>
                    <a:bodyPr/>
                    <a:lstStyle/>
                    <a:p>
                      <a:pPr algn="l" fontAlgn="b"/>
                      <a:r>
                        <a:rPr lang="en-US" sz="1200" u="none" strike="noStrike">
                          <a:solidFill>
                            <a:srgbClr val="00B050"/>
                          </a:solidFill>
                          <a:effectLst/>
                        </a:rPr>
                        <a:t>MIMO</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solidFill>
                            <a:srgbClr val="00B050"/>
                          </a:solidFill>
                          <a:effectLst/>
                        </a:rPr>
                        <a:t>PHY</a:t>
                      </a:r>
                      <a:endParaRPr lang="en-US" sz="1200" b="0" i="0" u="none" strike="noStrike">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145285214"/>
                  </a:ext>
                </a:extLst>
              </a:tr>
              <a:tr h="255262">
                <a:tc>
                  <a:txBody>
                    <a:bodyPr/>
                    <a:lstStyle/>
                    <a:p>
                      <a:pPr algn="ctr" fontAlgn="b"/>
                      <a:r>
                        <a:rPr lang="en-US" sz="1200" u="sng" strike="noStrike">
                          <a:solidFill>
                            <a:srgbClr val="00B050"/>
                          </a:solidFill>
                          <a:effectLst/>
                          <a:hlinkClick r:id="rId5">
                            <a:extLst>
                              <a:ext uri="{A12FA001-AC4F-418D-AE19-62706E023703}">
                                <ahyp:hlinkClr xmlns:ahyp="http://schemas.microsoft.com/office/drawing/2018/hyperlinkcolor" val="tx"/>
                              </a:ext>
                            </a:extLst>
                          </a:hlinkClick>
                        </a:rPr>
                        <a:t>1925r0</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a:solidFill>
                            <a:srgbClr val="00B050"/>
                          </a:solidFill>
                          <a:effectLst/>
                        </a:rPr>
                        <a:t>Consideration of EHT-LTF</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Jinmin Kim</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EHT Preamble</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255284284"/>
                  </a:ext>
                </a:extLst>
              </a:tr>
            </a:tbl>
          </a:graphicData>
        </a:graphic>
      </p:graphicFrame>
    </p:spTree>
    <p:extLst>
      <p:ext uri="{BB962C8B-B14F-4D97-AF65-F5344CB8AC3E}">
        <p14:creationId xmlns:p14="http://schemas.microsoft.com/office/powerpoint/2010/main" val="12771930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9" name="Table 8">
            <a:extLst>
              <a:ext uri="{FF2B5EF4-FFF2-40B4-BE49-F238E27FC236}">
                <a16:creationId xmlns:a16="http://schemas.microsoft.com/office/drawing/2014/main" id="{09F435B4-7CC0-4EAA-ADD1-FD476F7BD229}"/>
              </a:ext>
            </a:extLst>
          </p:cNvPr>
          <p:cNvGraphicFramePr>
            <a:graphicFrameLocks noGrp="1"/>
          </p:cNvGraphicFramePr>
          <p:nvPr>
            <p:extLst>
              <p:ext uri="{D42A27DB-BD31-4B8C-83A1-F6EECF244321}">
                <p14:modId xmlns:p14="http://schemas.microsoft.com/office/powerpoint/2010/main" val="2977749746"/>
              </p:ext>
            </p:extLst>
          </p:nvPr>
        </p:nvGraphicFramePr>
        <p:xfrm>
          <a:off x="351102" y="1793088"/>
          <a:ext cx="8441796" cy="4620363"/>
        </p:xfrm>
        <a:graphic>
          <a:graphicData uri="http://schemas.openxmlformats.org/drawingml/2006/table">
            <a:tbl>
              <a:tblPr>
                <a:tableStyleId>{073A0DAA-6AF3-43AB-8588-CEC1D06C72B9}</a:tableStyleId>
              </a:tblPr>
              <a:tblGrid>
                <a:gridCol w="709600">
                  <a:extLst>
                    <a:ext uri="{9D8B030D-6E8A-4147-A177-3AD203B41FA5}">
                      <a16:colId xmlns:a16="http://schemas.microsoft.com/office/drawing/2014/main" val="1065176225"/>
                    </a:ext>
                  </a:extLst>
                </a:gridCol>
                <a:gridCol w="3619889">
                  <a:extLst>
                    <a:ext uri="{9D8B030D-6E8A-4147-A177-3AD203B41FA5}">
                      <a16:colId xmlns:a16="http://schemas.microsoft.com/office/drawing/2014/main" val="1248512773"/>
                    </a:ext>
                  </a:extLst>
                </a:gridCol>
                <a:gridCol w="1144909">
                  <a:extLst>
                    <a:ext uri="{9D8B030D-6E8A-4147-A177-3AD203B41FA5}">
                      <a16:colId xmlns:a16="http://schemas.microsoft.com/office/drawing/2014/main" val="2535334633"/>
                    </a:ext>
                  </a:extLst>
                </a:gridCol>
                <a:gridCol w="1180470">
                  <a:extLst>
                    <a:ext uri="{9D8B030D-6E8A-4147-A177-3AD203B41FA5}">
                      <a16:colId xmlns:a16="http://schemas.microsoft.com/office/drawing/2014/main" val="3081187262"/>
                    </a:ext>
                  </a:extLst>
                </a:gridCol>
                <a:gridCol w="1235855">
                  <a:extLst>
                    <a:ext uri="{9D8B030D-6E8A-4147-A177-3AD203B41FA5}">
                      <a16:colId xmlns:a16="http://schemas.microsoft.com/office/drawing/2014/main" val="895427525"/>
                    </a:ext>
                  </a:extLst>
                </a:gridCol>
                <a:gridCol w="551073">
                  <a:extLst>
                    <a:ext uri="{9D8B030D-6E8A-4147-A177-3AD203B41FA5}">
                      <a16:colId xmlns:a16="http://schemas.microsoft.com/office/drawing/2014/main" val="430978566"/>
                    </a:ext>
                  </a:extLst>
                </a:gridCol>
              </a:tblGrid>
              <a:tr h="272932">
                <a:tc>
                  <a:txBody>
                    <a:bodyPr/>
                    <a:lstStyle/>
                    <a:p>
                      <a:pPr algn="ctr" rtl="0" fontAlgn="ctr"/>
                      <a:r>
                        <a:rPr lang="en-US" sz="1200" b="1" u="none" strike="noStrike" dirty="0">
                          <a:effectLs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669475695"/>
                  </a:ext>
                </a:extLst>
              </a:tr>
              <a:tr h="268660">
                <a:tc>
                  <a:txBody>
                    <a:bodyPr/>
                    <a:lstStyle/>
                    <a:p>
                      <a:pPr algn="ctr" fontAlgn="b"/>
                      <a:r>
                        <a:rPr lang="en-US" sz="1200" b="0" i="0" u="sng" strike="noStrike">
                          <a:solidFill>
                            <a:srgbClr val="FFC000"/>
                          </a:solidFill>
                          <a:effectLst/>
                          <a:latin typeface="+mn-lt"/>
                          <a:hlinkClick r:id="rId2">
                            <a:extLst>
                              <a:ext uri="{A12FA001-AC4F-418D-AE19-62706E023703}">
                                <ahyp:hlinkClr xmlns:ahyp="http://schemas.microsoft.com/office/drawing/2018/hyperlinkcolor" val="tx"/>
                              </a:ext>
                            </a:extLst>
                          </a:hlinkClick>
                        </a:rPr>
                        <a:t>19/1262r6</a:t>
                      </a:r>
                      <a:endParaRPr lang="en-US" sz="1200" b="0" i="0" u="sng" strike="noStrike">
                        <a:solidFill>
                          <a:srgbClr val="FFC000"/>
                        </a:solidFill>
                        <a:effectLst/>
                        <a:latin typeface="+mn-lt"/>
                      </a:endParaRPr>
                    </a:p>
                  </a:txBody>
                  <a:tcPr marL="9525" marR="9525" marT="9525" marB="0" anchor="b"/>
                </a:tc>
                <a:tc>
                  <a:txBody>
                    <a:bodyPr/>
                    <a:lstStyle/>
                    <a:p>
                      <a:pPr algn="l" fontAlgn="b"/>
                      <a:r>
                        <a:rPr lang="en-US" sz="1200" b="0" i="0" u="none" strike="noStrike">
                          <a:solidFill>
                            <a:srgbClr val="FFC000"/>
                          </a:solidFill>
                          <a:effectLst/>
                          <a:latin typeface="+mn-lt"/>
                        </a:rPr>
                        <a:t>Specification Framework for Tgbe </a:t>
                      </a:r>
                    </a:p>
                  </a:txBody>
                  <a:tcPr marL="9525" marR="9525" marT="9525" marB="0" anchor="b"/>
                </a:tc>
                <a:tc>
                  <a:txBody>
                    <a:bodyPr/>
                    <a:lstStyle/>
                    <a:p>
                      <a:pPr algn="l" fontAlgn="b"/>
                      <a:r>
                        <a:rPr lang="en-US" sz="1200" b="0" i="0" u="none" strike="noStrike" dirty="0">
                          <a:solidFill>
                            <a:srgbClr val="FFC000"/>
                          </a:solidFill>
                          <a:effectLst/>
                          <a:latin typeface="+mn-lt"/>
                        </a:rPr>
                        <a:t>Edward Au</a:t>
                      </a:r>
                    </a:p>
                  </a:txBody>
                  <a:tcPr marL="9525" marR="9525" marT="9525" marB="0" anchor="b"/>
                </a:tc>
                <a:tc>
                  <a:txBody>
                    <a:bodyPr/>
                    <a:lstStyle/>
                    <a:p>
                      <a:pPr algn="ctr" fontAlgn="b"/>
                      <a:r>
                        <a:rPr lang="en-US" sz="1200" b="0" i="0" u="none" strike="noStrike" dirty="0">
                          <a:solidFill>
                            <a:srgbClr val="FFC000"/>
                          </a:solidFill>
                          <a:effectLst/>
                          <a:latin typeface="+mn-lt"/>
                        </a:rPr>
                        <a:t>Absent</a:t>
                      </a:r>
                    </a:p>
                  </a:txBody>
                  <a:tcPr marL="9525" marR="9525" marT="9525" marB="0" anchor="b"/>
                </a:tc>
                <a:tc>
                  <a:txBody>
                    <a:bodyPr/>
                    <a:lstStyle/>
                    <a:p>
                      <a:pPr algn="l" fontAlgn="b"/>
                      <a:r>
                        <a:rPr lang="en-US" sz="1200" b="0" i="0" u="none" strike="noStrike">
                          <a:solidFill>
                            <a:srgbClr val="FFC000"/>
                          </a:solidFill>
                          <a:effectLst/>
                          <a:latin typeface="+mn-lt"/>
                        </a:rPr>
                        <a:t>Timeline/Planning</a:t>
                      </a:r>
                    </a:p>
                  </a:txBody>
                  <a:tcPr marL="9525" marR="9525" marT="9525" marB="0" anchor="b"/>
                </a:tc>
                <a:tc>
                  <a:txBody>
                    <a:bodyPr/>
                    <a:lstStyle/>
                    <a:p>
                      <a:pPr algn="ctr" fontAlgn="b"/>
                      <a:r>
                        <a:rPr lang="en-US" sz="1200" b="0" i="0" u="none" strike="noStrike" dirty="0">
                          <a:solidFill>
                            <a:srgbClr val="FFC000"/>
                          </a:solidFill>
                          <a:effectLst/>
                          <a:latin typeface="+mn-lt"/>
                        </a:rPr>
                        <a:t>Joint</a:t>
                      </a:r>
                    </a:p>
                  </a:txBody>
                  <a:tcPr marL="9525" marR="9525" marT="9525" marB="0" anchor="b"/>
                </a:tc>
                <a:extLst>
                  <a:ext uri="{0D108BD9-81ED-4DB2-BD59-A6C34878D82A}">
                    <a16:rowId xmlns:a16="http://schemas.microsoft.com/office/drawing/2014/main" val="2395780429"/>
                  </a:ext>
                </a:extLst>
              </a:tr>
              <a:tr h="268660">
                <a:tc>
                  <a:txBody>
                    <a:bodyPr/>
                    <a:lstStyle/>
                    <a:p>
                      <a:pPr algn="ctr" fontAlgn="b"/>
                      <a:r>
                        <a:rPr lang="en-US" sz="1200" b="0" i="0" u="sng" strike="noStrike">
                          <a:solidFill>
                            <a:srgbClr val="0563C1"/>
                          </a:solidFill>
                          <a:effectLst/>
                          <a:latin typeface="+mn-lt"/>
                          <a:hlinkClick r:id="rId3"/>
                        </a:rPr>
                        <a:t>19/1923r0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Revisiting HARQ Complexity (pending Rev 1)</a:t>
                      </a:r>
                    </a:p>
                  </a:txBody>
                  <a:tcPr marL="9525" marR="9525" marT="9525" marB="0" anchor="b"/>
                </a:tc>
                <a:tc>
                  <a:txBody>
                    <a:bodyPr/>
                    <a:lstStyle/>
                    <a:p>
                      <a:pPr algn="l" fontAlgn="b"/>
                      <a:r>
                        <a:rPr lang="en-US" sz="1200" b="0" i="0" u="none" strike="noStrike" dirty="0">
                          <a:solidFill>
                            <a:srgbClr val="000000"/>
                          </a:solidFill>
                          <a:effectLst/>
                          <a:latin typeface="+mn-lt"/>
                        </a:rPr>
                        <a:t>Shimi Shilo</a:t>
                      </a:r>
                    </a:p>
                  </a:txBody>
                  <a:tcPr marL="9525" marR="9525" marT="9525" marB="0" anchor="b"/>
                </a:tc>
                <a:tc>
                  <a:txBody>
                    <a:bodyPr/>
                    <a:lstStyle/>
                    <a:p>
                      <a:pPr algn="ctr" fontAlgn="b"/>
                      <a:r>
                        <a:rPr lang="en-US" sz="1200" b="0" i="0" u="none" strike="noStrike">
                          <a:solidFill>
                            <a:srgbClr val="000000"/>
                          </a:solidFill>
                          <a:effectLst/>
                          <a:latin typeface="+mn-lt"/>
                        </a:rPr>
                        <a:t>Pending (Update)</a:t>
                      </a:r>
                    </a:p>
                  </a:txBody>
                  <a:tcPr marL="9525" marR="9525" marT="9525" marB="0" anchor="b"/>
                </a:tc>
                <a:tc>
                  <a:txBody>
                    <a:bodyPr/>
                    <a:lstStyle/>
                    <a:p>
                      <a:pPr algn="l" fontAlgn="b"/>
                      <a:r>
                        <a:rPr lang="en-US" sz="1200" b="0" i="0" u="none" strike="noStrike">
                          <a:solidFill>
                            <a:srgbClr val="000000"/>
                          </a:solidFill>
                          <a:effectLst/>
                          <a:latin typeface="+mn-lt"/>
                        </a:rPr>
                        <a:t>HARQ</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586944387"/>
                  </a:ext>
                </a:extLst>
              </a:tr>
              <a:tr h="268660">
                <a:tc>
                  <a:txBody>
                    <a:bodyPr/>
                    <a:lstStyle/>
                    <a:p>
                      <a:pPr algn="ctr" fontAlgn="b"/>
                      <a:r>
                        <a:rPr lang="en-US" sz="1200" b="0" i="0" u="sng" strike="noStrike">
                          <a:solidFill>
                            <a:srgbClr val="0563C1"/>
                          </a:solidFill>
                          <a:effectLst/>
                          <a:latin typeface="+mn-lt"/>
                          <a:hlinkClick r:id="rId4"/>
                        </a:rPr>
                        <a:t>19/2120r0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Link Adaptation Improvement</a:t>
                      </a:r>
                    </a:p>
                  </a:txBody>
                  <a:tcPr marL="9525" marR="9525" marT="9525" marB="0" anchor="b"/>
                </a:tc>
                <a:tc>
                  <a:txBody>
                    <a:bodyPr/>
                    <a:lstStyle/>
                    <a:p>
                      <a:pPr algn="l" fontAlgn="b"/>
                      <a:r>
                        <a:rPr lang="en-US" sz="1200" b="0" i="0" u="none" strike="noStrike">
                          <a:solidFill>
                            <a:srgbClr val="000000"/>
                          </a:solidFill>
                          <a:effectLst/>
                          <a:latin typeface="+mn-lt"/>
                        </a:rPr>
                        <a:t>Wook Bong Lee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Link Adaptation</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955868095"/>
                  </a:ext>
                </a:extLst>
              </a:tr>
              <a:tr h="268660">
                <a:tc>
                  <a:txBody>
                    <a:bodyPr/>
                    <a:lstStyle/>
                    <a:p>
                      <a:pPr algn="ctr" fontAlgn="b"/>
                      <a:r>
                        <a:rPr lang="en-US" sz="1200" b="0" i="0" u="sng" strike="noStrike">
                          <a:solidFill>
                            <a:srgbClr val="00B050"/>
                          </a:solidFill>
                          <a:effectLst/>
                          <a:latin typeface="+mn-lt"/>
                          <a:hlinkClick r:id="rId5">
                            <a:extLst>
                              <a:ext uri="{A12FA001-AC4F-418D-AE19-62706E023703}">
                                <ahyp:hlinkClr xmlns:ahyp="http://schemas.microsoft.com/office/drawing/2018/hyperlinkcolor" val="tx"/>
                              </a:ext>
                            </a:extLst>
                          </a:hlinkClick>
                        </a:rPr>
                        <a:t>19/2153r0</a:t>
                      </a:r>
                      <a:endParaRPr lang="en-US" sz="1200" b="0" i="0" u="sng" strike="noStrike">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Adopting a release framework to meet timeline </a:t>
                      </a:r>
                    </a:p>
                  </a:txBody>
                  <a:tcPr marL="9525" marR="9525" marT="9525" marB="0" anchor="b"/>
                </a:tc>
                <a:tc>
                  <a:txBody>
                    <a:bodyPr/>
                    <a:lstStyle/>
                    <a:p>
                      <a:pPr algn="l" fontAlgn="b"/>
                      <a:r>
                        <a:rPr lang="en-US" sz="1200" b="0" i="0" u="none" strike="noStrike" dirty="0">
                          <a:solidFill>
                            <a:srgbClr val="00B050"/>
                          </a:solidFill>
                          <a:effectLst/>
                          <a:latin typeface="+mn-lt"/>
                        </a:rPr>
                        <a:t>Laurent Cariou</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Timeline/Planning</a:t>
                      </a:r>
                    </a:p>
                  </a:txBody>
                  <a:tcPr marL="9525" marR="9525" marT="9525" marB="0" anchor="b"/>
                </a:tc>
                <a:tc>
                  <a:txBody>
                    <a:bodyPr/>
                    <a:lstStyle/>
                    <a:p>
                      <a:pPr algn="ctr" fontAlgn="b"/>
                      <a:r>
                        <a:rPr lang="en-US" sz="1200" b="0" i="0" u="none" strike="noStrike" dirty="0">
                          <a:solidFill>
                            <a:srgbClr val="00B050"/>
                          </a:solidFill>
                          <a:effectLst/>
                          <a:latin typeface="+mn-lt"/>
                        </a:rPr>
                        <a:t>Joint</a:t>
                      </a:r>
                    </a:p>
                  </a:txBody>
                  <a:tcPr marL="9525" marR="9525" marT="9525" marB="0" anchor="b"/>
                </a:tc>
                <a:extLst>
                  <a:ext uri="{0D108BD9-81ED-4DB2-BD59-A6C34878D82A}">
                    <a16:rowId xmlns:a16="http://schemas.microsoft.com/office/drawing/2014/main" val="2737316541"/>
                  </a:ext>
                </a:extLst>
              </a:tr>
              <a:tr h="268660">
                <a:tc>
                  <a:txBody>
                    <a:bodyPr/>
                    <a:lstStyle/>
                    <a:p>
                      <a:pPr algn="ctr" fontAlgn="b"/>
                      <a:r>
                        <a:rPr lang="en-US" sz="1200" b="0" i="0" u="sng" strike="noStrike">
                          <a:solidFill>
                            <a:srgbClr val="00B050"/>
                          </a:solidFill>
                          <a:effectLst/>
                          <a:latin typeface="+mn-lt"/>
                          <a:hlinkClick r:id="rId6">
                            <a:extLst>
                              <a:ext uri="{A12FA001-AC4F-418D-AE19-62706E023703}">
                                <ahyp:hlinkClr xmlns:ahyp="http://schemas.microsoft.com/office/drawing/2018/hyperlinkcolor" val="tx"/>
                              </a:ext>
                            </a:extLst>
                          </a:hlinkClick>
                        </a:rPr>
                        <a:t>20/0011r0</a:t>
                      </a:r>
                      <a:endParaRPr lang="en-US" sz="1200" b="0" i="0" u="sng" strike="noStrike">
                        <a:solidFill>
                          <a:srgbClr val="00B050"/>
                        </a:solidFill>
                        <a:effectLst/>
                        <a:latin typeface="+mn-lt"/>
                      </a:endParaRPr>
                    </a:p>
                  </a:txBody>
                  <a:tcPr marL="9525" marR="9525" marT="9525" marB="0" anchor="b"/>
                </a:tc>
                <a:tc>
                  <a:txBody>
                    <a:bodyPr/>
                    <a:lstStyle/>
                    <a:p>
                      <a:pPr algn="l" fontAlgn="b"/>
                      <a:r>
                        <a:rPr lang="en-US" sz="1200" b="0" i="0" u="none" strike="noStrike" dirty="0">
                          <a:solidFill>
                            <a:srgbClr val="00B050"/>
                          </a:solidFill>
                          <a:effectLst/>
                          <a:latin typeface="+mn-lt"/>
                        </a:rPr>
                        <a:t>Considerations on Coordinated OFDMA</a:t>
                      </a:r>
                    </a:p>
                  </a:txBody>
                  <a:tcPr marL="9525" marR="9525" marT="9525" marB="0" anchor="b"/>
                </a:tc>
                <a:tc>
                  <a:txBody>
                    <a:bodyPr/>
                    <a:lstStyle/>
                    <a:p>
                      <a:pPr algn="l" fontAlgn="b"/>
                      <a:r>
                        <a:rPr lang="en-US" sz="1200" b="0" i="0" u="none" strike="noStrike" dirty="0">
                          <a:solidFill>
                            <a:srgbClr val="00B050"/>
                          </a:solidFill>
                          <a:effectLst/>
                          <a:latin typeface="+mn-lt"/>
                        </a:rPr>
                        <a:t>Sungjin Park</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MAP-OFDMA</a:t>
                      </a:r>
                    </a:p>
                  </a:txBody>
                  <a:tcPr marL="9525" marR="9525" marT="9525" marB="0" anchor="b"/>
                </a:tc>
                <a:tc>
                  <a:txBody>
                    <a:bodyPr/>
                    <a:lstStyle/>
                    <a:p>
                      <a:pPr algn="ctr" fontAlgn="b"/>
                      <a:r>
                        <a:rPr lang="en-US" sz="1200" b="0" i="0" u="none" strike="noStrike" dirty="0">
                          <a:solidFill>
                            <a:srgbClr val="00B050"/>
                          </a:solidFill>
                          <a:effectLst/>
                          <a:latin typeface="+mn-lt"/>
                        </a:rPr>
                        <a:t>Joint</a:t>
                      </a:r>
                    </a:p>
                  </a:txBody>
                  <a:tcPr marL="9525" marR="9525" marT="9525" marB="0" anchor="b"/>
                </a:tc>
                <a:extLst>
                  <a:ext uri="{0D108BD9-81ED-4DB2-BD59-A6C34878D82A}">
                    <a16:rowId xmlns:a16="http://schemas.microsoft.com/office/drawing/2014/main" val="1713543383"/>
                  </a:ext>
                </a:extLst>
              </a:tr>
              <a:tr h="268660">
                <a:tc>
                  <a:txBody>
                    <a:bodyPr/>
                    <a:lstStyle/>
                    <a:p>
                      <a:pPr algn="ctr" fontAlgn="b"/>
                      <a:r>
                        <a:rPr lang="en-US" sz="1200" b="0" i="0" u="none" strike="noStrike" dirty="0">
                          <a:solidFill>
                            <a:srgbClr val="FF0000"/>
                          </a:solidFill>
                          <a:effectLst/>
                          <a:latin typeface="+mn-lt"/>
                        </a:rPr>
                        <a:t>20/0032r0</a:t>
                      </a:r>
                    </a:p>
                  </a:txBody>
                  <a:tcPr marL="9525" marR="9525" marT="9525" marB="0" anchor="b"/>
                </a:tc>
                <a:tc>
                  <a:txBody>
                    <a:bodyPr/>
                    <a:lstStyle/>
                    <a:p>
                      <a:pPr algn="l" fontAlgn="b"/>
                      <a:r>
                        <a:rPr lang="en-US" sz="1200" b="0" i="0" u="none" strike="noStrike">
                          <a:solidFill>
                            <a:srgbClr val="000000"/>
                          </a:solidFill>
                          <a:effectLst/>
                          <a:latin typeface="+mn-lt"/>
                        </a:rPr>
                        <a:t>Consideration on Multi-AP Home Mesh Scenario</a:t>
                      </a:r>
                    </a:p>
                  </a:txBody>
                  <a:tcPr marL="9525" marR="9525" marT="9525" marB="0" anchor="b"/>
                </a:tc>
                <a:tc>
                  <a:txBody>
                    <a:bodyPr/>
                    <a:lstStyle/>
                    <a:p>
                      <a:pPr algn="l" fontAlgn="b"/>
                      <a:r>
                        <a:rPr lang="en-US" sz="1200" b="0" i="0" u="none" strike="noStrike" dirty="0">
                          <a:solidFill>
                            <a:srgbClr val="000000"/>
                          </a:solidFill>
                          <a:effectLst/>
                          <a:latin typeface="+mn-lt"/>
                        </a:rPr>
                        <a:t>Kosuke Aio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MAP-General</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597687596"/>
                  </a:ext>
                </a:extLst>
              </a:tr>
              <a:tr h="458356">
                <a:tc>
                  <a:txBody>
                    <a:bodyPr/>
                    <a:lstStyle/>
                    <a:p>
                      <a:pPr algn="ctr" fontAlgn="b"/>
                      <a:r>
                        <a:rPr lang="en-US" sz="1200" b="0" i="0" u="sng" strike="noStrike" dirty="0">
                          <a:solidFill>
                            <a:srgbClr val="0563C1"/>
                          </a:solidFill>
                          <a:effectLst/>
                          <a:latin typeface="+mn-lt"/>
                          <a:hlinkClick r:id="rId7"/>
                        </a:rPr>
                        <a:t>20/0033r0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Coordinated spatial reuse operation </a:t>
                      </a:r>
                    </a:p>
                  </a:txBody>
                  <a:tcPr marL="9525" marR="9525" marT="9525" marB="0" anchor="b"/>
                </a:tc>
                <a:tc>
                  <a:txBody>
                    <a:bodyPr/>
                    <a:lstStyle/>
                    <a:p>
                      <a:pPr algn="l" fontAlgn="b"/>
                      <a:r>
                        <a:rPr lang="en-US" sz="1200" b="0" i="0" u="none" strike="noStrike" dirty="0">
                          <a:solidFill>
                            <a:srgbClr val="000000"/>
                          </a:solidFill>
                          <a:effectLst/>
                          <a:latin typeface="+mn-lt"/>
                        </a:rPr>
                        <a:t>Jason Yuchen Guo</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MAP-SR</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811733661"/>
                  </a:ext>
                </a:extLst>
              </a:tr>
              <a:tr h="458356">
                <a:tc>
                  <a:txBody>
                    <a:bodyPr/>
                    <a:lstStyle/>
                    <a:p>
                      <a:pPr algn="ctr" fontAlgn="b"/>
                      <a:r>
                        <a:rPr lang="en-US" sz="1200" b="0" i="0" u="sng" strike="noStrike" dirty="0">
                          <a:solidFill>
                            <a:srgbClr val="0563C1"/>
                          </a:solidFill>
                          <a:effectLst/>
                          <a:latin typeface="+mn-lt"/>
                          <a:hlinkClick r:id="rId8"/>
                        </a:rPr>
                        <a:t>20/0035r0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Discussion on Expansion of Multi-Link </a:t>
                      </a:r>
                      <a:r>
                        <a:rPr lang="en-US" sz="1200" b="0" i="0" u="none" strike="noStrike" dirty="0" err="1">
                          <a:solidFill>
                            <a:srgbClr val="000000"/>
                          </a:solidFill>
                          <a:effectLst/>
                          <a:latin typeface="+mn-lt"/>
                        </a:rPr>
                        <a:t>Aggr</a:t>
                      </a:r>
                      <a:r>
                        <a:rPr lang="en-US" sz="1200" b="0" i="0" u="none" strike="noStrike" dirty="0">
                          <a:solidFill>
                            <a:srgbClr val="000000"/>
                          </a:solidFill>
                          <a:effectLst/>
                          <a:latin typeface="+mn-lt"/>
                        </a:rPr>
                        <a:t>. to Multi-AP</a:t>
                      </a:r>
                    </a:p>
                  </a:txBody>
                  <a:tcPr marL="9525" marR="9525" marT="9525" marB="0" anchor="b"/>
                </a:tc>
                <a:tc>
                  <a:txBody>
                    <a:bodyPr/>
                    <a:lstStyle/>
                    <a:p>
                      <a:pPr algn="l" fontAlgn="b"/>
                      <a:r>
                        <a:rPr lang="en-US" sz="1200" b="0" i="0" u="none" strike="noStrike" dirty="0">
                          <a:solidFill>
                            <a:srgbClr val="000000"/>
                          </a:solidFill>
                          <a:effectLst/>
                          <a:latin typeface="+mn-lt"/>
                        </a:rPr>
                        <a:t>Yoshihisa Kondo</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MAP-ML</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310146603"/>
                  </a:ext>
                </a:extLst>
              </a:tr>
              <a:tr h="268660">
                <a:tc>
                  <a:txBody>
                    <a:bodyPr/>
                    <a:lstStyle/>
                    <a:p>
                      <a:pPr algn="ctr" fontAlgn="b"/>
                      <a:r>
                        <a:rPr lang="en-US" sz="1200" b="0" i="0" u="sng" strike="noStrike">
                          <a:solidFill>
                            <a:srgbClr val="0563C1"/>
                          </a:solidFill>
                          <a:effectLst/>
                          <a:latin typeface="+mn-lt"/>
                          <a:hlinkClick r:id="rId9"/>
                        </a:rPr>
                        <a:t>20/0047r0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Feedback Enhancement</a:t>
                      </a:r>
                    </a:p>
                  </a:txBody>
                  <a:tcPr marL="9525" marR="9525" marT="9525" marB="0" anchor="b"/>
                </a:tc>
                <a:tc>
                  <a:txBody>
                    <a:bodyPr/>
                    <a:lstStyle/>
                    <a:p>
                      <a:pPr algn="l" fontAlgn="b"/>
                      <a:r>
                        <a:rPr lang="en-US" sz="1200" b="0" i="0" u="none" strike="noStrike">
                          <a:solidFill>
                            <a:srgbClr val="000000"/>
                          </a:solidFill>
                          <a:effectLst/>
                          <a:latin typeface="+mn-lt"/>
                        </a:rPr>
                        <a:t>Wook Bong Lee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Link Adaptation </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717180494"/>
                  </a:ext>
                </a:extLst>
              </a:tr>
              <a:tr h="268660">
                <a:tc>
                  <a:txBody>
                    <a:bodyPr/>
                    <a:lstStyle/>
                    <a:p>
                      <a:pPr algn="ctr" fontAlgn="b"/>
                      <a:r>
                        <a:rPr lang="en-US" sz="1200" b="0" i="0" u="none" strike="noStrike" dirty="0">
                          <a:solidFill>
                            <a:srgbClr val="FF0000"/>
                          </a:solidFill>
                          <a:effectLst/>
                          <a:latin typeface="+mn-lt"/>
                        </a:rPr>
                        <a:t>20/0052r0</a:t>
                      </a:r>
                    </a:p>
                  </a:txBody>
                  <a:tcPr marL="9525" marR="9525" marT="9525" marB="0" anchor="b"/>
                </a:tc>
                <a:tc>
                  <a:txBody>
                    <a:bodyPr/>
                    <a:lstStyle/>
                    <a:p>
                      <a:pPr algn="l" fontAlgn="b"/>
                      <a:r>
                        <a:rPr lang="en-US" sz="1200" b="0" i="0" u="none" strike="noStrike">
                          <a:solidFill>
                            <a:srgbClr val="000000"/>
                          </a:solidFill>
                          <a:effectLst/>
                          <a:latin typeface="+mn-lt"/>
                        </a:rPr>
                        <a:t>Multi-AP Sounding Discussion</a:t>
                      </a:r>
                    </a:p>
                  </a:txBody>
                  <a:tcPr marL="9525" marR="9525" marT="9525" marB="0" anchor="b"/>
                </a:tc>
                <a:tc>
                  <a:txBody>
                    <a:bodyPr/>
                    <a:lstStyle/>
                    <a:p>
                      <a:pPr algn="l" fontAlgn="b"/>
                      <a:r>
                        <a:rPr lang="en-US" sz="1200" b="0" i="0" u="none" strike="noStrike">
                          <a:solidFill>
                            <a:srgbClr val="000000"/>
                          </a:solidFill>
                          <a:effectLst/>
                          <a:latin typeface="+mn-lt"/>
                        </a:rPr>
                        <a:t>Qichen Jia</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MAP-Sounding</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287997325"/>
                  </a:ext>
                </a:extLst>
              </a:tr>
              <a:tr h="268660">
                <a:tc>
                  <a:txBody>
                    <a:bodyPr/>
                    <a:lstStyle/>
                    <a:p>
                      <a:pPr algn="ctr" fontAlgn="b"/>
                      <a:r>
                        <a:rPr lang="en-US" sz="1200" b="0" i="0" u="sng" strike="noStrike">
                          <a:solidFill>
                            <a:srgbClr val="00B050"/>
                          </a:solidFill>
                          <a:effectLst/>
                          <a:latin typeface="+mn-lt"/>
                          <a:hlinkClick r:id="rId10">
                            <a:extLst>
                              <a:ext uri="{A12FA001-AC4F-418D-AE19-62706E023703}">
                                <ahyp:hlinkClr xmlns:ahyp="http://schemas.microsoft.com/office/drawing/2018/hyperlinkcolor" val="tx"/>
                              </a:ext>
                            </a:extLst>
                          </a:hlinkClick>
                        </a:rPr>
                        <a:t>20/0056r0</a:t>
                      </a:r>
                      <a:endParaRPr lang="en-US" sz="1200" b="0" i="0" u="sng" strike="noStrike">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Preparations for coordinated OFDMA</a:t>
                      </a:r>
                    </a:p>
                  </a:txBody>
                  <a:tcPr marL="9525" marR="9525" marT="9525" marB="0" anchor="b"/>
                </a:tc>
                <a:tc>
                  <a:txBody>
                    <a:bodyPr/>
                    <a:lstStyle/>
                    <a:p>
                      <a:pPr algn="l" fontAlgn="b"/>
                      <a:r>
                        <a:rPr lang="en-US" sz="1200" b="0" i="0" u="none" strike="noStrike" dirty="0">
                          <a:solidFill>
                            <a:srgbClr val="00B050"/>
                          </a:solidFill>
                          <a:effectLst/>
                          <a:latin typeface="+mn-lt"/>
                        </a:rPr>
                        <a:t>Rojan Chitrakar</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MAP-OFDMA</a:t>
                      </a:r>
                    </a:p>
                  </a:txBody>
                  <a:tcPr marL="9525" marR="9525" marT="9525" marB="0" anchor="b"/>
                </a:tc>
                <a:tc>
                  <a:txBody>
                    <a:bodyPr/>
                    <a:lstStyle/>
                    <a:p>
                      <a:pPr algn="ctr" fontAlgn="b"/>
                      <a:r>
                        <a:rPr lang="en-US" sz="1200" b="0" i="0" u="none" strike="noStrike" dirty="0">
                          <a:solidFill>
                            <a:srgbClr val="00B050"/>
                          </a:solidFill>
                          <a:effectLst/>
                          <a:latin typeface="+mn-lt"/>
                        </a:rPr>
                        <a:t>Joint</a:t>
                      </a:r>
                    </a:p>
                  </a:txBody>
                  <a:tcPr marL="9525" marR="9525" marT="9525" marB="0" anchor="b"/>
                </a:tc>
                <a:extLst>
                  <a:ext uri="{0D108BD9-81ED-4DB2-BD59-A6C34878D82A}">
                    <a16:rowId xmlns:a16="http://schemas.microsoft.com/office/drawing/2014/main" val="3097404641"/>
                  </a:ext>
                </a:extLst>
              </a:tr>
              <a:tr h="268660">
                <a:tc>
                  <a:txBody>
                    <a:bodyPr/>
                    <a:lstStyle/>
                    <a:p>
                      <a:pPr algn="ctr" fontAlgn="b"/>
                      <a:r>
                        <a:rPr lang="en-US" sz="1200" b="0" i="0" u="sng" strike="noStrike">
                          <a:solidFill>
                            <a:srgbClr val="0563C1"/>
                          </a:solidFill>
                          <a:effectLst/>
                          <a:latin typeface="+mn-lt"/>
                          <a:hlinkClick r:id="rId11"/>
                        </a:rPr>
                        <a:t>20/0064r1</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Overview of Multi-AP Operation in 11be</a:t>
                      </a:r>
                    </a:p>
                  </a:txBody>
                  <a:tcPr marL="9525" marR="9525" marT="9525" marB="0" anchor="b"/>
                </a:tc>
                <a:tc>
                  <a:txBody>
                    <a:bodyPr/>
                    <a:lstStyle/>
                    <a:p>
                      <a:pPr algn="l" fontAlgn="b"/>
                      <a:r>
                        <a:rPr lang="en-US" sz="1200" b="0" i="0" u="none" strike="noStrike" dirty="0" err="1">
                          <a:solidFill>
                            <a:srgbClr val="000000"/>
                          </a:solidFill>
                          <a:effectLst/>
                          <a:latin typeface="+mn-lt"/>
                        </a:rPr>
                        <a:t>Chenhe</a:t>
                      </a:r>
                      <a:r>
                        <a:rPr lang="en-US" sz="1200" b="0" i="0" u="none" strike="noStrike" dirty="0">
                          <a:solidFill>
                            <a:srgbClr val="000000"/>
                          </a:solidFill>
                          <a:effectLst/>
                          <a:latin typeface="+mn-lt"/>
                        </a:rPr>
                        <a:t> Ji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MAP-General</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345752590"/>
                  </a:ext>
                </a:extLst>
              </a:tr>
              <a:tr h="268660">
                <a:tc>
                  <a:txBody>
                    <a:bodyPr/>
                    <a:lstStyle/>
                    <a:p>
                      <a:pPr algn="ctr" fontAlgn="b"/>
                      <a:r>
                        <a:rPr lang="en-US" sz="1200" b="0" i="0" u="sng" strike="noStrike">
                          <a:solidFill>
                            <a:srgbClr val="0563C1"/>
                          </a:solidFill>
                          <a:effectLst/>
                          <a:latin typeface="+mn-lt"/>
                          <a:hlinkClick r:id="rId12"/>
                        </a:rPr>
                        <a:t>20/0068r0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and multi-ap reference-model discussion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ML-MAP</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516181149"/>
                  </a:ext>
                </a:extLst>
              </a:tr>
              <a:tr h="268660">
                <a:tc>
                  <a:txBody>
                    <a:bodyPr/>
                    <a:lstStyle/>
                    <a:p>
                      <a:pPr algn="ctr" fontAlgn="b"/>
                      <a:r>
                        <a:rPr lang="en-US" sz="1200" b="0" i="0" u="none" strike="noStrike" dirty="0">
                          <a:solidFill>
                            <a:srgbClr val="000000"/>
                          </a:solidFill>
                          <a:effectLst/>
                          <a:latin typeface="+mn-lt"/>
                          <a:hlinkClick r:id="rId13"/>
                        </a:rPr>
                        <a:t>20/0071r0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Joint Transmission for 11be</a:t>
                      </a:r>
                    </a:p>
                  </a:txBody>
                  <a:tcPr marL="9525" marR="9525" marT="9525" marB="0" anchor="b"/>
                </a:tc>
                <a:tc>
                  <a:txBody>
                    <a:bodyPr/>
                    <a:lstStyle/>
                    <a:p>
                      <a:pPr algn="l" fontAlgn="b"/>
                      <a:r>
                        <a:rPr lang="en-US" sz="1200" b="0" i="0" u="none" strike="noStrike">
                          <a:solidFill>
                            <a:srgbClr val="000000"/>
                          </a:solidFill>
                          <a:effectLst/>
                          <a:latin typeface="+mn-lt"/>
                        </a:rPr>
                        <a:t>Ron Porat</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MAP-Joint Tx</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806444040"/>
                  </a:ext>
                </a:extLst>
              </a:tr>
              <a:tr h="206799">
                <a:tc>
                  <a:txBody>
                    <a:bodyPr/>
                    <a:lstStyle/>
                    <a:p>
                      <a:pPr algn="ctr" fontAlgn="b"/>
                      <a:r>
                        <a:rPr lang="en-US" sz="1200" b="0" i="0" u="sng" strike="noStrike">
                          <a:solidFill>
                            <a:srgbClr val="0563C1"/>
                          </a:solidFill>
                          <a:effectLst/>
                          <a:latin typeface="+mn-lt"/>
                          <a:hlinkClick r:id="rId14"/>
                        </a:rPr>
                        <a:t>20/0073r0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On Coordinated Spatial Reuse in 11be</a:t>
                      </a:r>
                    </a:p>
                  </a:txBody>
                  <a:tcPr marL="9525" marR="9525" marT="9525" marB="0" anchor="b"/>
                </a:tc>
                <a:tc>
                  <a:txBody>
                    <a:bodyPr/>
                    <a:lstStyle/>
                    <a:p>
                      <a:pPr algn="l" fontAlgn="b"/>
                      <a:r>
                        <a:rPr lang="en-US" sz="1200" b="0" i="0" u="none" strike="noStrike">
                          <a:solidFill>
                            <a:srgbClr val="000000"/>
                          </a:solidFill>
                          <a:effectLst/>
                          <a:latin typeface="+mn-lt"/>
                        </a:rPr>
                        <a:t>Jianhan Liu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MAP-SR</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2872080146"/>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A1D1C8BF-B3EC-4341-B61B-419A62069C61}"/>
              </a:ext>
            </a:extLst>
          </p:cNvPr>
          <p:cNvGraphicFramePr>
            <a:graphicFrameLocks noGrp="1"/>
          </p:cNvGraphicFramePr>
          <p:nvPr>
            <p:extLst>
              <p:ext uri="{D42A27DB-BD31-4B8C-83A1-F6EECF244321}">
                <p14:modId xmlns:p14="http://schemas.microsoft.com/office/powerpoint/2010/main" val="2152704106"/>
              </p:ext>
            </p:extLst>
          </p:nvPr>
        </p:nvGraphicFramePr>
        <p:xfrm>
          <a:off x="291016" y="1676400"/>
          <a:ext cx="8471985" cy="4444654"/>
        </p:xfrm>
        <a:graphic>
          <a:graphicData uri="http://schemas.openxmlformats.org/drawingml/2006/table">
            <a:tbl>
              <a:tblPr>
                <a:tableStyleId>{073A0DAA-6AF3-43AB-8588-CEC1D06C72B9}</a:tableStyleId>
              </a:tblPr>
              <a:tblGrid>
                <a:gridCol w="697878">
                  <a:extLst>
                    <a:ext uri="{9D8B030D-6E8A-4147-A177-3AD203B41FA5}">
                      <a16:colId xmlns:a16="http://schemas.microsoft.com/office/drawing/2014/main" val="921281218"/>
                    </a:ext>
                  </a:extLst>
                </a:gridCol>
                <a:gridCol w="3202272">
                  <a:extLst>
                    <a:ext uri="{9D8B030D-6E8A-4147-A177-3AD203B41FA5}">
                      <a16:colId xmlns:a16="http://schemas.microsoft.com/office/drawing/2014/main" val="2839811370"/>
                    </a:ext>
                  </a:extLst>
                </a:gridCol>
                <a:gridCol w="1646731">
                  <a:extLst>
                    <a:ext uri="{9D8B030D-6E8A-4147-A177-3AD203B41FA5}">
                      <a16:colId xmlns:a16="http://schemas.microsoft.com/office/drawing/2014/main" val="4094248306"/>
                    </a:ext>
                  </a:extLst>
                </a:gridCol>
                <a:gridCol w="1162843">
                  <a:extLst>
                    <a:ext uri="{9D8B030D-6E8A-4147-A177-3AD203B41FA5}">
                      <a16:colId xmlns:a16="http://schemas.microsoft.com/office/drawing/2014/main" val="2163489985"/>
                    </a:ext>
                  </a:extLst>
                </a:gridCol>
                <a:gridCol w="1217691">
                  <a:extLst>
                    <a:ext uri="{9D8B030D-6E8A-4147-A177-3AD203B41FA5}">
                      <a16:colId xmlns:a16="http://schemas.microsoft.com/office/drawing/2014/main" val="3432429727"/>
                    </a:ext>
                  </a:extLst>
                </a:gridCol>
                <a:gridCol w="544570">
                  <a:extLst>
                    <a:ext uri="{9D8B030D-6E8A-4147-A177-3AD203B41FA5}">
                      <a16:colId xmlns:a16="http://schemas.microsoft.com/office/drawing/2014/main" val="3927082197"/>
                    </a:ext>
                  </a:extLst>
                </a:gridCol>
              </a:tblGrid>
              <a:tr h="255172">
                <a:tc>
                  <a:txBody>
                    <a:bodyPr/>
                    <a:lstStyle/>
                    <a:p>
                      <a:pPr algn="ctr" rtl="0" fontAlgn="ctr"/>
                      <a:r>
                        <a:rPr lang="en-US" sz="1200" b="1" u="none" strike="noStrike" dirty="0">
                          <a:effectLs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181376987"/>
                  </a:ext>
                </a:extLst>
              </a:tr>
              <a:tr h="251175">
                <a:tc>
                  <a:txBody>
                    <a:bodyPr/>
                    <a:lstStyle/>
                    <a:p>
                      <a:pPr algn="ctr" fontAlgn="b"/>
                      <a:r>
                        <a:rPr lang="en-US" sz="1200" b="0" i="0" u="none" strike="noStrike" dirty="0">
                          <a:solidFill>
                            <a:srgbClr val="000000"/>
                          </a:solidFill>
                          <a:effectLst/>
                          <a:latin typeface="+mn-lt"/>
                          <a:hlinkClick r:id="rId2"/>
                        </a:rPr>
                        <a:t>20/0083r0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Impacts of MCS set expansion on 11be link adaptation</a:t>
                      </a:r>
                    </a:p>
                  </a:txBody>
                  <a:tcPr marL="9525" marR="9525" marT="9525" marB="0" anchor="b"/>
                </a:tc>
                <a:tc>
                  <a:txBody>
                    <a:bodyPr/>
                    <a:lstStyle/>
                    <a:p>
                      <a:pPr algn="l" fontAlgn="b"/>
                      <a:r>
                        <a:rPr lang="en-US" sz="1200" b="0" i="0" u="none" strike="noStrike">
                          <a:solidFill>
                            <a:srgbClr val="000000"/>
                          </a:solidFill>
                          <a:effectLst/>
                          <a:latin typeface="+mn-lt"/>
                        </a:rPr>
                        <a:t>Yan Zhang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Link Adaptation</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876786925"/>
                  </a:ext>
                </a:extLst>
              </a:tr>
              <a:tr h="251175">
                <a:tc>
                  <a:txBody>
                    <a:bodyPr/>
                    <a:lstStyle/>
                    <a:p>
                      <a:pPr algn="ctr" fontAlgn="b"/>
                      <a:r>
                        <a:rPr lang="en-US" sz="1200" b="0" i="0" u="none" strike="noStrike" dirty="0">
                          <a:solidFill>
                            <a:srgbClr val="000000"/>
                          </a:solidFill>
                          <a:effectLst/>
                          <a:latin typeface="+mn-lt"/>
                          <a:hlinkClick r:id="rId3"/>
                        </a:rPr>
                        <a:t>20/0086r0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Opportunistic Implicit Channel Sounding</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3407090628"/>
                  </a:ext>
                </a:extLst>
              </a:tr>
              <a:tr h="388476">
                <a:tc>
                  <a:txBody>
                    <a:bodyPr/>
                    <a:lstStyle/>
                    <a:p>
                      <a:pPr algn="ctr" fontAlgn="b"/>
                      <a:r>
                        <a:rPr lang="en-US" sz="1200" b="0" i="0" u="sng" strike="noStrike" dirty="0">
                          <a:solidFill>
                            <a:srgbClr val="0563C1"/>
                          </a:solidFill>
                          <a:effectLst/>
                          <a:latin typeface="+mn-lt"/>
                          <a:hlinkClick r:id="rId4"/>
                        </a:rPr>
                        <a:t>20/0091r1</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of parameterized spatial reuse (PSR) with coordinated beamforming/null steering</a:t>
                      </a:r>
                    </a:p>
                  </a:txBody>
                  <a:tcPr marL="9525" marR="9525" marT="9525" marB="0" anchor="b"/>
                </a:tc>
                <a:tc>
                  <a:txBody>
                    <a:bodyPr/>
                    <a:lstStyle/>
                    <a:p>
                      <a:pPr algn="l" fontAlgn="b"/>
                      <a:r>
                        <a:rPr lang="en-US" sz="1200" b="0" i="0" u="none" strike="noStrike">
                          <a:solidFill>
                            <a:srgbClr val="000000"/>
                          </a:solidFill>
                          <a:effectLst/>
                          <a:latin typeface="+mn-lt"/>
                        </a:rPr>
                        <a:t>Adrian Garcia-Rodriguez</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MAP-SR</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113048253"/>
                  </a:ext>
                </a:extLst>
              </a:tr>
              <a:tr h="251175">
                <a:tc>
                  <a:txBody>
                    <a:bodyPr/>
                    <a:lstStyle/>
                    <a:p>
                      <a:pPr algn="ctr" fontAlgn="b"/>
                      <a:r>
                        <a:rPr lang="en-US" sz="1200" b="0" i="0" u="none" strike="noStrike" dirty="0">
                          <a:solidFill>
                            <a:srgbClr val="000000"/>
                          </a:solidFill>
                          <a:effectLst/>
                          <a:latin typeface="+mn-lt"/>
                          <a:hlinkClick r:id="rId5"/>
                        </a:rPr>
                        <a:t>20/0099r0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Multi-AP Coordinated BF in IEEE 802.11be</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MAP</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351306822"/>
                  </a:ext>
                </a:extLst>
              </a:tr>
              <a:tr h="251175">
                <a:tc>
                  <a:txBody>
                    <a:bodyPr/>
                    <a:lstStyle/>
                    <a:p>
                      <a:pPr algn="ctr" fontAlgn="b"/>
                      <a:r>
                        <a:rPr lang="en-US" sz="1200" b="0" i="0" u="sng" strike="noStrike">
                          <a:solidFill>
                            <a:srgbClr val="0563C1"/>
                          </a:solidFill>
                          <a:effectLst/>
                          <a:latin typeface="+mn-lt"/>
                          <a:hlinkClick r:id="rId6"/>
                        </a:rPr>
                        <a:t>20/0101r0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11be HARQ Discussions</a:t>
                      </a:r>
                    </a:p>
                  </a:txBody>
                  <a:tcPr marL="9525" marR="9525" marT="9525" marB="0" anchor="b"/>
                </a:tc>
                <a:tc>
                  <a:txBody>
                    <a:bodyPr/>
                    <a:lstStyle/>
                    <a:p>
                      <a:pPr algn="l" fontAlgn="b"/>
                      <a:r>
                        <a:rPr lang="en-US" sz="1200" b="0" i="0" u="none" strike="noStrike">
                          <a:solidFill>
                            <a:srgbClr val="000000"/>
                          </a:solidFill>
                          <a:effectLst/>
                          <a:latin typeface="+mn-lt"/>
                        </a:rPr>
                        <a:t>Li-Hsiang Sun</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HARQ</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757868863"/>
                  </a:ext>
                </a:extLst>
              </a:tr>
              <a:tr h="251175">
                <a:tc>
                  <a:txBody>
                    <a:bodyPr/>
                    <a:lstStyle/>
                    <a:p>
                      <a:pPr algn="ctr" fontAlgn="b"/>
                      <a:r>
                        <a:rPr lang="en-US" sz="1200" b="0" i="0" u="none" strike="noStrike" dirty="0">
                          <a:solidFill>
                            <a:srgbClr val="000000"/>
                          </a:solidFill>
                          <a:effectLst/>
                          <a:latin typeface="+mn-lt"/>
                          <a:hlinkClick r:id="rId7"/>
                        </a:rPr>
                        <a:t>20/0107r0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Multi-AP coordination for spatial reuse</a:t>
                      </a:r>
                    </a:p>
                  </a:txBody>
                  <a:tcPr marL="9525" marR="9525" marT="9525" marB="0" anchor="b"/>
                </a:tc>
                <a:tc>
                  <a:txBody>
                    <a:bodyPr/>
                    <a:lstStyle/>
                    <a:p>
                      <a:pPr algn="l" fontAlgn="b"/>
                      <a:r>
                        <a:rPr lang="en-US" sz="1200" b="0" i="0" u="none" strike="noStrike">
                          <a:solidFill>
                            <a:srgbClr val="000000"/>
                          </a:solidFill>
                          <a:effectLst/>
                          <a:latin typeface="+mn-lt"/>
                        </a:rPr>
                        <a:t>Dmitry Akhmetov</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MAP-SR</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1068860013"/>
                  </a:ext>
                </a:extLst>
              </a:tr>
              <a:tr h="251175">
                <a:tc>
                  <a:txBody>
                    <a:bodyPr/>
                    <a:lstStyle/>
                    <a:p>
                      <a:pPr algn="ctr" fontAlgn="b"/>
                      <a:r>
                        <a:rPr lang="en-US" sz="1200" b="0" i="0" u="none" strike="noStrike" kern="1200" dirty="0">
                          <a:solidFill>
                            <a:srgbClr val="00B050"/>
                          </a:solidFill>
                          <a:effectLst/>
                          <a:latin typeface="+mn-lt"/>
                          <a:ea typeface="+mn-ea"/>
                          <a:cs typeface="+mn-cs"/>
                          <a:hlinkClick r:id="rId8">
                            <a:extLst>
                              <a:ext uri="{A12FA001-AC4F-418D-AE19-62706E023703}">
                                <ahyp:hlinkClr xmlns:ahyp="http://schemas.microsoft.com/office/drawing/2018/hyperlinkcolor" val="tx"/>
                              </a:ext>
                            </a:extLst>
                          </a:hlinkClick>
                        </a:rPr>
                        <a:t>20/0115r1</a:t>
                      </a:r>
                      <a:endParaRPr lang="en-US" sz="1200" b="0" i="0" u="none" strike="noStrike" kern="1200" dirty="0">
                        <a:solidFill>
                          <a:srgbClr val="00B050"/>
                        </a:solidFill>
                        <a:effectLst/>
                        <a:latin typeface="+mn-lt"/>
                        <a:ea typeface="+mn-ea"/>
                        <a:cs typeface="+mn-cs"/>
                      </a:endParaRPr>
                    </a:p>
                  </a:txBody>
                  <a:tcPr marL="9525" marR="9525" marT="9525" marB="0" anchor="b"/>
                </a:tc>
                <a:tc>
                  <a:txBody>
                    <a:bodyPr/>
                    <a:lstStyle/>
                    <a:p>
                      <a:pPr algn="l" fontAlgn="b"/>
                      <a:r>
                        <a:rPr lang="en-US" sz="1200" b="0" i="0" u="none" strike="noStrike" kern="1200" dirty="0">
                          <a:solidFill>
                            <a:srgbClr val="00B050"/>
                          </a:solidFill>
                          <a:effectLst/>
                          <a:latin typeface="+mn-lt"/>
                          <a:ea typeface="+mn-ea"/>
                          <a:cs typeface="+mn-cs"/>
                        </a:rPr>
                        <a:t>Multi-Link Feature Candidates For R1</a:t>
                      </a:r>
                    </a:p>
                  </a:txBody>
                  <a:tcPr marL="9525" marR="9525" marT="9525" marB="0" anchor="b"/>
                </a:tc>
                <a:tc>
                  <a:txBody>
                    <a:bodyPr/>
                    <a:lstStyle/>
                    <a:p>
                      <a:pPr algn="l" fontAlgn="b"/>
                      <a:r>
                        <a:rPr lang="en-US" sz="1200" b="0" i="0" u="none" strike="noStrike" kern="1200" dirty="0">
                          <a:solidFill>
                            <a:srgbClr val="00B050"/>
                          </a:solidFill>
                          <a:effectLst/>
                          <a:latin typeface="+mn-lt"/>
                          <a:ea typeface="+mn-ea"/>
                          <a:cs typeface="+mn-cs"/>
                        </a:rPr>
                        <a:t>Huizhao Wang</a:t>
                      </a:r>
                    </a:p>
                  </a:txBody>
                  <a:tcPr marL="9525" marR="9525" marT="9525" marB="0" anchor="b"/>
                </a:tc>
                <a:tc>
                  <a:txBody>
                    <a:bodyPr/>
                    <a:lstStyle/>
                    <a:p>
                      <a:pPr algn="ctr" fontAlgn="b"/>
                      <a:r>
                        <a:rPr lang="en-US" sz="1200" b="0" i="0" u="none" strike="noStrike" dirty="0">
                          <a:solidFill>
                            <a:srgbClr val="00B050"/>
                          </a:solidFill>
                          <a:effectLst/>
                          <a:latin typeface="+mn-lt"/>
                        </a:rPr>
                        <a:t>Presented</a:t>
                      </a:r>
                      <a:endParaRPr lang="en-US" sz="1200" b="0" i="0" u="none" strike="noStrike" kern="1200" dirty="0">
                        <a:solidFill>
                          <a:srgbClr val="00B050"/>
                        </a:solidFill>
                        <a:effectLst/>
                        <a:latin typeface="+mn-lt"/>
                        <a:ea typeface="+mn-ea"/>
                        <a:cs typeface="+mn-cs"/>
                      </a:endParaRPr>
                    </a:p>
                  </a:txBody>
                  <a:tcPr marL="9525" marR="9525" marT="9525" marB="0" anchor="b"/>
                </a:tc>
                <a:tc>
                  <a:txBody>
                    <a:bodyPr/>
                    <a:lstStyle/>
                    <a:p>
                      <a:pPr algn="l" fontAlgn="b"/>
                      <a:r>
                        <a:rPr lang="en-US" sz="1200" b="0" i="0" u="none" strike="noStrike" kern="1200" dirty="0">
                          <a:solidFill>
                            <a:srgbClr val="00B050"/>
                          </a:solidFill>
                          <a:effectLst/>
                          <a:latin typeface="+mn-lt"/>
                          <a:ea typeface="+mn-ea"/>
                          <a:cs typeface="+mn-cs"/>
                        </a:rPr>
                        <a:t>Timeline/Planning</a:t>
                      </a:r>
                    </a:p>
                  </a:txBody>
                  <a:tcPr marL="9525" marR="9525" marT="9525" marB="0" anchor="b"/>
                </a:tc>
                <a:tc>
                  <a:txBody>
                    <a:bodyPr/>
                    <a:lstStyle/>
                    <a:p>
                      <a:pPr algn="ctr" fontAlgn="b"/>
                      <a:r>
                        <a:rPr lang="en-US" sz="1200" b="0" i="0" u="none" strike="noStrike" kern="1200" dirty="0">
                          <a:solidFill>
                            <a:srgbClr val="00B050"/>
                          </a:solidFill>
                          <a:effectLst/>
                          <a:latin typeface="+mn-lt"/>
                          <a:ea typeface="+mn-ea"/>
                          <a:cs typeface="+mn-cs"/>
                        </a:rPr>
                        <a:t>Joint</a:t>
                      </a:r>
                    </a:p>
                  </a:txBody>
                  <a:tcPr marL="9525" marR="9525" marT="9525" marB="0" anchor="b"/>
                </a:tc>
                <a:extLst>
                  <a:ext uri="{0D108BD9-81ED-4DB2-BD59-A6C34878D82A}">
                    <a16:rowId xmlns:a16="http://schemas.microsoft.com/office/drawing/2014/main" val="2139082343"/>
                  </a:ext>
                </a:extLst>
              </a:tr>
              <a:tr h="0">
                <a:tc>
                  <a:txBody>
                    <a:bodyPr/>
                    <a:lstStyle/>
                    <a:p>
                      <a:pPr algn="ctr" fontAlgn="b"/>
                      <a:r>
                        <a:rPr lang="en-US" sz="1200" b="0" i="0" u="sng" strike="noStrike" dirty="0">
                          <a:solidFill>
                            <a:srgbClr val="00B050"/>
                          </a:solidFill>
                          <a:effectLst/>
                          <a:latin typeface="+mn-lt"/>
                          <a:hlinkClick r:id="rId9">
                            <a:extLst>
                              <a:ext uri="{A12FA001-AC4F-418D-AE19-62706E023703}">
                                <ahyp:hlinkClr xmlns:ahyp="http://schemas.microsoft.com/office/drawing/2018/hyperlinkcolor" val="tx"/>
                              </a:ext>
                            </a:extLst>
                          </a:hlinkClick>
                        </a:rPr>
                        <a:t>20/0116r0</a:t>
                      </a:r>
                      <a:endParaRPr lang="en-US" sz="1200" b="0" i="0" u="sng" strike="noStrike" dirty="0">
                        <a:solidFill>
                          <a:srgbClr val="00B050"/>
                        </a:solidFill>
                        <a:effectLst/>
                        <a:latin typeface="+mn-lt"/>
                      </a:endParaRPr>
                    </a:p>
                  </a:txBody>
                  <a:tcPr marL="9525" marR="9525" marT="9525" marB="0" anchor="b"/>
                </a:tc>
                <a:tc>
                  <a:txBody>
                    <a:bodyPr/>
                    <a:lstStyle/>
                    <a:p>
                      <a:pPr algn="l"/>
                      <a:r>
                        <a:rPr lang="en-US" sz="1200" b="0" dirty="0">
                          <a:solidFill>
                            <a:srgbClr val="00B050"/>
                          </a:solidFill>
                          <a:effectLst/>
                        </a:rPr>
                        <a:t>Discussion on timeline for 802.11be</a:t>
                      </a:r>
                    </a:p>
                  </a:txBody>
                  <a:tcPr anchor="ctr"/>
                </a:tc>
                <a:tc>
                  <a:txBody>
                    <a:bodyPr/>
                    <a:lstStyle/>
                    <a:p>
                      <a:pPr algn="l" fontAlgn="b"/>
                      <a:r>
                        <a:rPr lang="en-US" sz="1200" b="0" i="0" kern="1200" dirty="0">
                          <a:solidFill>
                            <a:srgbClr val="00B050"/>
                          </a:solidFill>
                          <a:effectLst/>
                          <a:latin typeface="+mn-lt"/>
                          <a:ea typeface="+mn-ea"/>
                          <a:cs typeface="+mn-cs"/>
                        </a:rPr>
                        <a:t>Ming Gan</a:t>
                      </a:r>
                      <a:endParaRPr lang="en-US" sz="1200" b="0" i="0" u="none" strike="noStrike" dirty="0">
                        <a:solidFill>
                          <a:srgbClr val="00B050"/>
                        </a:solidFill>
                        <a:effectLst/>
                        <a:latin typeface="+mn-lt"/>
                      </a:endParaRP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dirty="0">
                          <a:solidFill>
                            <a:srgbClr val="00B050"/>
                          </a:solidFill>
                          <a:effectLst/>
                          <a:latin typeface="+mn-lt"/>
                        </a:rPr>
                        <a:t>Timeline/Planning</a:t>
                      </a:r>
                    </a:p>
                  </a:txBody>
                  <a:tcPr marL="9525" marR="9525" marT="9525" marB="0" anchor="b"/>
                </a:tc>
                <a:tc>
                  <a:txBody>
                    <a:bodyPr/>
                    <a:lstStyle/>
                    <a:p>
                      <a:pPr algn="ctr" fontAlgn="b"/>
                      <a:r>
                        <a:rPr lang="en-US" sz="1200" b="0" i="0" u="none" strike="noStrike" dirty="0">
                          <a:solidFill>
                            <a:srgbClr val="00B050"/>
                          </a:solidFill>
                          <a:effectLst/>
                          <a:latin typeface="+mn-lt"/>
                        </a:rPr>
                        <a:t>Joint</a:t>
                      </a:r>
                    </a:p>
                  </a:txBody>
                  <a:tcPr marL="9525" marR="9525" marT="9525" marB="0" anchor="b"/>
                </a:tc>
                <a:extLst>
                  <a:ext uri="{0D108BD9-81ED-4DB2-BD59-A6C34878D82A}">
                    <a16:rowId xmlns:a16="http://schemas.microsoft.com/office/drawing/2014/main" val="4194589378"/>
                  </a:ext>
                </a:extLst>
              </a:tr>
              <a:tr h="251175">
                <a:tc>
                  <a:txBody>
                    <a:bodyPr/>
                    <a:lstStyle/>
                    <a:p>
                      <a:pPr algn="ctr" fontAlgn="b"/>
                      <a:r>
                        <a:rPr lang="en-US" sz="1200" b="0" i="0" u="sng" strike="noStrike" dirty="0">
                          <a:solidFill>
                            <a:srgbClr val="0563C1"/>
                          </a:solidFill>
                          <a:effectLst/>
                          <a:latin typeface="+mn-lt"/>
                          <a:hlinkClick r:id="rId10"/>
                        </a:rPr>
                        <a:t>20/0123r0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Channel Sounding for Multi-AP CBF</a:t>
                      </a:r>
                    </a:p>
                  </a:txBody>
                  <a:tcPr marL="9525" marR="9525" marT="9525" marB="0" anchor="b"/>
                </a:tc>
                <a:tc>
                  <a:txBody>
                    <a:bodyPr/>
                    <a:lstStyle/>
                    <a:p>
                      <a:pPr algn="l" fontAlgn="b"/>
                      <a:r>
                        <a:rPr lang="en-US" sz="1200" b="0" i="0" u="none" strike="noStrike" dirty="0">
                          <a:solidFill>
                            <a:srgbClr val="000000"/>
                          </a:solidFill>
                          <a:effectLst/>
                          <a:latin typeface="+mn-lt"/>
                        </a:rPr>
                        <a:t>Feng Jiang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MAP-Sounding</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2598974849"/>
                  </a:ext>
                </a:extLst>
              </a:tr>
              <a:tr h="251175">
                <a:tc>
                  <a:txBody>
                    <a:bodyPr/>
                    <a:lstStyle/>
                    <a:p>
                      <a:pPr algn="ctr" fontAlgn="b"/>
                      <a:r>
                        <a:rPr lang="en-US" sz="1200" b="0" i="0" u="none" strike="noStrike" dirty="0">
                          <a:solidFill>
                            <a:srgbClr val="000000"/>
                          </a:solidFill>
                          <a:effectLst/>
                          <a:latin typeface="+mn-lt"/>
                          <a:hlinkClick r:id="rId11"/>
                        </a:rPr>
                        <a:t>19/1305r0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Synchronous multi-link transmission</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323101179"/>
                  </a:ext>
                </a:extLst>
              </a:tr>
              <a:tr h="251175">
                <a:tc>
                  <a:txBody>
                    <a:bodyPr/>
                    <a:lstStyle/>
                    <a:p>
                      <a:pPr algn="ctr" fontAlgn="b"/>
                      <a:r>
                        <a:rPr lang="en-US" sz="1200" b="0" i="0" u="none" strike="noStrike" dirty="0">
                          <a:solidFill>
                            <a:srgbClr val="000000"/>
                          </a:solidFill>
                          <a:effectLst/>
                          <a:latin typeface="+mn-lt"/>
                          <a:hlinkClick r:id="rId12"/>
                        </a:rPr>
                        <a:t>19/1955r0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Operation: Per-link AID</a:t>
                      </a:r>
                    </a:p>
                  </a:txBody>
                  <a:tcPr marL="9525" marR="9525" marT="9525" marB="0" anchor="b"/>
                </a:tc>
                <a:tc>
                  <a:txBody>
                    <a:bodyPr/>
                    <a:lstStyle/>
                    <a:p>
                      <a:pPr algn="l" fontAlgn="b"/>
                      <a:r>
                        <a:rPr lang="en-US" sz="1200" b="0" i="0" u="none" strike="noStrike">
                          <a:solidFill>
                            <a:srgbClr val="000000"/>
                          </a:solidFill>
                          <a:effectLst/>
                          <a:latin typeface="+mn-lt"/>
                        </a:rPr>
                        <a:t>Abhishek Patil</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789196551"/>
                  </a:ext>
                </a:extLst>
              </a:tr>
              <a:tr h="388476">
                <a:tc>
                  <a:txBody>
                    <a:bodyPr/>
                    <a:lstStyle/>
                    <a:p>
                      <a:pPr algn="ctr" fontAlgn="b"/>
                      <a:r>
                        <a:rPr lang="en-US" sz="1200" b="0" i="0" u="sng" strike="noStrike">
                          <a:solidFill>
                            <a:srgbClr val="0563C1"/>
                          </a:solidFill>
                          <a:effectLst/>
                          <a:latin typeface="+mn-lt"/>
                          <a:hlinkClick r:id="rId13"/>
                        </a:rPr>
                        <a:t>19/2071r1</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evaluation of Multi-link channel access schemes</a:t>
                      </a:r>
                    </a:p>
                  </a:txBody>
                  <a:tcPr marL="9525" marR="9525" marT="9525" marB="0" anchor="b"/>
                </a:tc>
                <a:tc>
                  <a:txBody>
                    <a:bodyPr/>
                    <a:lstStyle/>
                    <a:p>
                      <a:pPr algn="l" fontAlgn="b"/>
                      <a:r>
                        <a:rPr lang="en-US" sz="1200" b="0" i="0" u="none" strike="noStrike">
                          <a:solidFill>
                            <a:srgbClr val="000000"/>
                          </a:solidFill>
                          <a:effectLst/>
                          <a:latin typeface="+mn-lt"/>
                        </a:rPr>
                        <a:t>Sindhu Verma</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ML-Med.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73467857"/>
                  </a:ext>
                </a:extLst>
              </a:tr>
              <a:tr h="251175">
                <a:tc>
                  <a:txBody>
                    <a:bodyPr/>
                    <a:lstStyle/>
                    <a:p>
                      <a:pPr algn="ctr" fontAlgn="b"/>
                      <a:r>
                        <a:rPr lang="en-US" sz="1200" b="0" i="0" u="none" strike="noStrike" dirty="0">
                          <a:solidFill>
                            <a:srgbClr val="000000"/>
                          </a:solidFill>
                          <a:effectLst/>
                          <a:latin typeface="+mn-lt"/>
                          <a:hlinkClick r:id="rId14"/>
                        </a:rPr>
                        <a:t>19/2125r0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EHT RTS and CTS procedure</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88854075"/>
                  </a:ext>
                </a:extLst>
              </a:tr>
              <a:tr h="251175">
                <a:tc>
                  <a:txBody>
                    <a:bodyPr/>
                    <a:lstStyle/>
                    <a:p>
                      <a:pPr algn="ctr" fontAlgn="b"/>
                      <a:r>
                        <a:rPr lang="en-US" sz="1200" b="0" i="0" u="none" strike="noStrike" dirty="0">
                          <a:solidFill>
                            <a:srgbClr val="000000"/>
                          </a:solidFill>
                          <a:effectLst/>
                          <a:latin typeface="+mn-lt"/>
                          <a:hlinkClick r:id="rId15"/>
                        </a:rPr>
                        <a:t>20/0003r0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Discussion on latency metric</a:t>
                      </a:r>
                    </a:p>
                  </a:txBody>
                  <a:tcPr marL="9525" marR="9525" marT="9525" marB="0" anchor="b"/>
                </a:tc>
                <a:tc>
                  <a:txBody>
                    <a:bodyPr/>
                    <a:lstStyle/>
                    <a:p>
                      <a:pPr algn="l" fontAlgn="b"/>
                      <a:r>
                        <a:rPr lang="en-US" sz="1200" b="0" i="0" u="none" strike="noStrike">
                          <a:solidFill>
                            <a:srgbClr val="000000"/>
                          </a:solidFill>
                          <a:effectLst/>
                          <a:latin typeface="+mn-lt"/>
                        </a:rPr>
                        <a:t>Suhwook Kim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Low Latency</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24885401"/>
                  </a:ext>
                </a:extLst>
              </a:tr>
              <a:tr h="251175">
                <a:tc>
                  <a:txBody>
                    <a:bodyPr/>
                    <a:lstStyle/>
                    <a:p>
                      <a:pPr algn="ctr" fontAlgn="b"/>
                      <a:r>
                        <a:rPr lang="en-US" sz="1200" b="0" i="0" u="none" strike="noStrike" dirty="0">
                          <a:solidFill>
                            <a:srgbClr val="000000"/>
                          </a:solidFill>
                          <a:effectLst/>
                          <a:latin typeface="+mn-lt"/>
                          <a:hlinkClick r:id="rId16"/>
                        </a:rPr>
                        <a:t>20/0005r0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Proposals on Latency Reduction</a:t>
                      </a:r>
                    </a:p>
                  </a:txBody>
                  <a:tcPr marL="9525" marR="9525" marT="9525" marB="0" anchor="b"/>
                </a:tc>
                <a:tc>
                  <a:txBody>
                    <a:bodyPr/>
                    <a:lstStyle/>
                    <a:p>
                      <a:pPr algn="l" fontAlgn="b"/>
                      <a:r>
                        <a:rPr lang="en-US" sz="1200" b="0" i="0" u="none" strike="noStrike">
                          <a:solidFill>
                            <a:srgbClr val="000000"/>
                          </a:solidFill>
                          <a:effectLst/>
                          <a:latin typeface="+mn-lt"/>
                        </a:rPr>
                        <a:t>Shubhodeep Adhikari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Low Latency</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568612247"/>
                  </a:ext>
                </a:extLst>
              </a:tr>
            </a:tbl>
          </a:graphicData>
        </a:graphic>
      </p:graphicFrame>
    </p:spTree>
    <p:extLst>
      <p:ext uri="{BB962C8B-B14F-4D97-AF65-F5344CB8AC3E}">
        <p14:creationId xmlns:p14="http://schemas.microsoft.com/office/powerpoint/2010/main" val="28623386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List-3</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ABE8AB51-5072-41EA-8ECC-ABDA4CFDC5B3}"/>
              </a:ext>
            </a:extLst>
          </p:cNvPr>
          <p:cNvGraphicFramePr>
            <a:graphicFrameLocks noGrp="1"/>
          </p:cNvGraphicFramePr>
          <p:nvPr>
            <p:extLst>
              <p:ext uri="{D42A27DB-BD31-4B8C-83A1-F6EECF244321}">
                <p14:modId xmlns:p14="http://schemas.microsoft.com/office/powerpoint/2010/main" val="2011376732"/>
              </p:ext>
            </p:extLst>
          </p:nvPr>
        </p:nvGraphicFramePr>
        <p:xfrm>
          <a:off x="381000" y="1600200"/>
          <a:ext cx="8439131" cy="4571994"/>
        </p:xfrm>
        <a:graphic>
          <a:graphicData uri="http://schemas.openxmlformats.org/drawingml/2006/table">
            <a:tbl>
              <a:tblPr>
                <a:tableStyleId>{073A0DAA-6AF3-43AB-8588-CEC1D06C72B9}</a:tableStyleId>
              </a:tblPr>
              <a:tblGrid>
                <a:gridCol w="788597">
                  <a:extLst>
                    <a:ext uri="{9D8B030D-6E8A-4147-A177-3AD203B41FA5}">
                      <a16:colId xmlns:a16="http://schemas.microsoft.com/office/drawing/2014/main" val="879515883"/>
                    </a:ext>
                  </a:extLst>
                </a:gridCol>
                <a:gridCol w="3631003">
                  <a:extLst>
                    <a:ext uri="{9D8B030D-6E8A-4147-A177-3AD203B41FA5}">
                      <a16:colId xmlns:a16="http://schemas.microsoft.com/office/drawing/2014/main" val="3652947890"/>
                    </a:ext>
                  </a:extLst>
                </a:gridCol>
                <a:gridCol w="1383856">
                  <a:extLst>
                    <a:ext uri="{9D8B030D-6E8A-4147-A177-3AD203B41FA5}">
                      <a16:colId xmlns:a16="http://schemas.microsoft.com/office/drawing/2014/main" val="1883788998"/>
                    </a:ext>
                  </a:extLst>
                </a:gridCol>
                <a:gridCol w="657559">
                  <a:extLst>
                    <a:ext uri="{9D8B030D-6E8A-4147-A177-3AD203B41FA5}">
                      <a16:colId xmlns:a16="http://schemas.microsoft.com/office/drawing/2014/main" val="2116985919"/>
                    </a:ext>
                  </a:extLst>
                </a:gridCol>
                <a:gridCol w="1345564">
                  <a:extLst>
                    <a:ext uri="{9D8B030D-6E8A-4147-A177-3AD203B41FA5}">
                      <a16:colId xmlns:a16="http://schemas.microsoft.com/office/drawing/2014/main" val="2860837261"/>
                    </a:ext>
                  </a:extLst>
                </a:gridCol>
                <a:gridCol w="632552">
                  <a:extLst>
                    <a:ext uri="{9D8B030D-6E8A-4147-A177-3AD203B41FA5}">
                      <a16:colId xmlns:a16="http://schemas.microsoft.com/office/drawing/2014/main" val="2766350546"/>
                    </a:ext>
                  </a:extLst>
                </a:gridCol>
              </a:tblGrid>
              <a:tr h="275093">
                <a:tc>
                  <a:txBody>
                    <a:bodyPr/>
                    <a:lstStyle/>
                    <a:p>
                      <a:pPr algn="ctr" rtl="0" fontAlgn="ctr"/>
                      <a:r>
                        <a:rPr lang="en-US" sz="1200" b="1" u="none" strike="noStrike" dirty="0">
                          <a:effectLs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a:effectLs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68368433"/>
                  </a:ext>
                </a:extLst>
              </a:tr>
              <a:tr h="270785">
                <a:tc>
                  <a:txBody>
                    <a:bodyPr/>
                    <a:lstStyle/>
                    <a:p>
                      <a:pPr algn="ctr" fontAlgn="b"/>
                      <a:r>
                        <a:rPr lang="en-US" sz="1200" b="0" i="0" u="none" strike="noStrike" dirty="0">
                          <a:solidFill>
                            <a:srgbClr val="000000"/>
                          </a:solidFill>
                          <a:effectLst/>
                          <a:latin typeface="+mn-lt"/>
                          <a:hlinkClick r:id="rId2"/>
                        </a:rPr>
                        <a:t>20/0006r0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Proposed Corrections to Channel Access Issues in 802.11</a:t>
                      </a:r>
                    </a:p>
                  </a:txBody>
                  <a:tcPr marL="9525" marR="9525" marT="9525" marB="0" anchor="b"/>
                </a:tc>
                <a:tc>
                  <a:txBody>
                    <a:bodyPr/>
                    <a:lstStyle/>
                    <a:p>
                      <a:pPr algn="l" fontAlgn="b"/>
                      <a:r>
                        <a:rPr lang="en-US" sz="1200" b="0" i="0" u="none" strike="noStrike">
                          <a:solidFill>
                            <a:srgbClr val="000000"/>
                          </a:solidFill>
                          <a:effectLst/>
                          <a:latin typeface="+mn-lt"/>
                        </a:rPr>
                        <a:t>Shubhodeep Adhikari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73398470"/>
                  </a:ext>
                </a:extLst>
              </a:tr>
              <a:tr h="270785">
                <a:tc>
                  <a:txBody>
                    <a:bodyPr/>
                    <a:lstStyle/>
                    <a:p>
                      <a:pPr algn="ctr" fontAlgn="b"/>
                      <a:r>
                        <a:rPr lang="en-US" sz="1200" b="0" i="0" u="none" strike="noStrike" dirty="0">
                          <a:solidFill>
                            <a:srgbClr val="000000"/>
                          </a:solidFill>
                          <a:effectLst/>
                          <a:latin typeface="+mn-lt"/>
                          <a:hlinkClick r:id="rId3"/>
                        </a:rPr>
                        <a:t>20/0012r0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Acknowledgement Follow Up</a:t>
                      </a:r>
                    </a:p>
                  </a:txBody>
                  <a:tcPr marL="9525" marR="9525" marT="9525" marB="0" anchor="b"/>
                </a:tc>
                <a:tc>
                  <a:txBody>
                    <a:bodyPr/>
                    <a:lstStyle/>
                    <a:p>
                      <a:pPr algn="l" fontAlgn="b"/>
                      <a:r>
                        <a:rPr lang="en-US" sz="1200" b="0" i="0" u="none" strike="noStrike">
                          <a:solidFill>
                            <a:srgbClr val="000000"/>
                          </a:solidFill>
                          <a:effectLst/>
                          <a:latin typeface="+mn-lt"/>
                        </a:rPr>
                        <a:t>Taewon Song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967075576"/>
                  </a:ext>
                </a:extLst>
              </a:tr>
              <a:tr h="270785">
                <a:tc>
                  <a:txBody>
                    <a:bodyPr/>
                    <a:lstStyle/>
                    <a:p>
                      <a:pPr algn="ctr" fontAlgn="b"/>
                      <a:r>
                        <a:rPr lang="en-US" sz="1200" b="0" i="0" u="none" strike="noStrike" dirty="0">
                          <a:solidFill>
                            <a:srgbClr val="000000"/>
                          </a:solidFill>
                          <a:effectLst/>
                          <a:latin typeface="+mn-lt"/>
                          <a:hlinkClick r:id="rId4"/>
                        </a:rPr>
                        <a:t>20/0014r0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Operation of Non-AP MLD with Constraints</a:t>
                      </a:r>
                    </a:p>
                  </a:txBody>
                  <a:tcPr marL="9525" marR="9525" marT="9525" marB="0" anchor="b"/>
                </a:tc>
                <a:tc>
                  <a:txBody>
                    <a:bodyPr/>
                    <a:lstStyle/>
                    <a:p>
                      <a:pPr algn="l" fontAlgn="b"/>
                      <a:r>
                        <a:rPr lang="en-US" sz="1200" b="0" i="0" u="none" strike="noStrike">
                          <a:solidFill>
                            <a:srgbClr val="000000"/>
                          </a:solidFill>
                          <a:effectLst/>
                          <a:latin typeface="+mn-lt"/>
                        </a:rPr>
                        <a:t>Insun Jang </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ML-Med.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80139204"/>
                  </a:ext>
                </a:extLst>
              </a:tr>
              <a:tr h="270785">
                <a:tc>
                  <a:txBody>
                    <a:bodyPr/>
                    <a:lstStyle/>
                    <a:p>
                      <a:pPr algn="ctr" fontAlgn="b"/>
                      <a:r>
                        <a:rPr lang="en-US" sz="1200" b="0" i="0" u="sng" strike="noStrike">
                          <a:solidFill>
                            <a:srgbClr val="0563C1"/>
                          </a:solidFill>
                          <a:effectLst/>
                          <a:latin typeface="+mn-lt"/>
                          <a:hlinkClick r:id="rId5"/>
                        </a:rPr>
                        <a:t>20/0021r0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Priority Access Support for NS/EP Services</a:t>
                      </a:r>
                    </a:p>
                  </a:txBody>
                  <a:tcPr marL="9525" marR="9525" marT="9525" marB="0" anchor="b"/>
                </a:tc>
                <a:tc>
                  <a:txBody>
                    <a:bodyPr/>
                    <a:lstStyle/>
                    <a:p>
                      <a:pPr algn="l" fontAlgn="b"/>
                      <a:r>
                        <a:rPr lang="en-US" sz="1200" b="0" i="0" u="none" strike="noStrike">
                          <a:solidFill>
                            <a:srgbClr val="000000"/>
                          </a:solidFill>
                          <a:effectLst/>
                          <a:latin typeface="+mn-lt"/>
                        </a:rPr>
                        <a:t>Subir Das</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Medium Access</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861978081"/>
                  </a:ext>
                </a:extLst>
              </a:tr>
              <a:tr h="270785">
                <a:tc>
                  <a:txBody>
                    <a:bodyPr/>
                    <a:lstStyle/>
                    <a:p>
                      <a:pPr algn="ctr" fontAlgn="b"/>
                      <a:r>
                        <a:rPr lang="en-US" sz="1200" b="0" i="0" u="none" strike="noStrike" dirty="0">
                          <a:solidFill>
                            <a:srgbClr val="000000"/>
                          </a:solidFill>
                          <a:effectLst/>
                          <a:latin typeface="+mn-lt"/>
                          <a:hlinkClick r:id="rId6"/>
                        </a:rPr>
                        <a:t>20/0024r0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MLO: Acknowledgement procedure</a:t>
                      </a:r>
                    </a:p>
                  </a:txBody>
                  <a:tcPr marL="9525" marR="9525" marT="9525" marB="0" anchor="b"/>
                </a:tc>
                <a:tc>
                  <a:txBody>
                    <a:bodyPr/>
                    <a:lstStyle/>
                    <a:p>
                      <a:pPr algn="l" fontAlgn="b"/>
                      <a:r>
                        <a:rPr lang="en-US" sz="1200" b="0" i="0" u="none" strike="noStrike">
                          <a:solidFill>
                            <a:srgbClr val="000000"/>
                          </a:solidFill>
                          <a:effectLst/>
                          <a:latin typeface="+mn-lt"/>
                        </a:rPr>
                        <a:t>Abhishek Patil</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703090247"/>
                  </a:ext>
                </a:extLst>
              </a:tr>
              <a:tr h="270785">
                <a:tc>
                  <a:txBody>
                    <a:bodyPr/>
                    <a:lstStyle/>
                    <a:p>
                      <a:pPr algn="ctr" fontAlgn="b"/>
                      <a:r>
                        <a:rPr lang="en-US" sz="1200" b="0" i="0" u="none" strike="noStrike" dirty="0">
                          <a:solidFill>
                            <a:srgbClr val="000000"/>
                          </a:solidFill>
                          <a:effectLst/>
                          <a:latin typeface="+mn-lt"/>
                          <a:hlinkClick r:id="rId7"/>
                        </a:rPr>
                        <a:t>20/0026r0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MLA Support for Constrained Devices</a:t>
                      </a:r>
                    </a:p>
                  </a:txBody>
                  <a:tcPr marL="9525" marR="9525" marT="9525" marB="0" anchor="b"/>
                </a:tc>
                <a:tc>
                  <a:txBody>
                    <a:bodyPr/>
                    <a:lstStyle/>
                    <a:p>
                      <a:pPr algn="l" fontAlgn="b"/>
                      <a:r>
                        <a:rPr lang="en-US" sz="1200" b="0" i="0" u="none" strike="noStrike">
                          <a:solidFill>
                            <a:srgbClr val="000000"/>
                          </a:solidFill>
                          <a:effectLst/>
                          <a:latin typeface="+mn-lt"/>
                        </a:rPr>
                        <a:t>Duncan Ho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4042150234"/>
                  </a:ext>
                </a:extLst>
              </a:tr>
              <a:tr h="270785">
                <a:tc>
                  <a:txBody>
                    <a:bodyPr/>
                    <a:lstStyle/>
                    <a:p>
                      <a:pPr algn="ctr" fontAlgn="b"/>
                      <a:r>
                        <a:rPr lang="en-US" sz="1200" b="0" i="0" u="none" strike="noStrike" dirty="0">
                          <a:solidFill>
                            <a:srgbClr val="000000"/>
                          </a:solidFill>
                          <a:effectLst/>
                          <a:latin typeface="+mn-lt"/>
                          <a:hlinkClick r:id="rId8"/>
                        </a:rPr>
                        <a:t>20/0027r0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Expansion of SN Space </a:t>
                      </a:r>
                    </a:p>
                  </a:txBody>
                  <a:tcPr marL="9525" marR="9525" marT="9525" marB="0" anchor="b"/>
                </a:tc>
                <a:tc>
                  <a:txBody>
                    <a:bodyPr/>
                    <a:lstStyle/>
                    <a:p>
                      <a:pPr algn="l" fontAlgn="b"/>
                      <a:r>
                        <a:rPr lang="en-US" sz="1200" b="0" i="0" u="none" strike="noStrike">
                          <a:solidFill>
                            <a:srgbClr val="000000"/>
                          </a:solidFill>
                          <a:effectLst/>
                          <a:latin typeface="+mn-lt"/>
                        </a:rPr>
                        <a:t>Duncan Ho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MAC-Block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53985375"/>
                  </a:ext>
                </a:extLst>
              </a:tr>
              <a:tr h="270785">
                <a:tc>
                  <a:txBody>
                    <a:bodyPr/>
                    <a:lstStyle/>
                    <a:p>
                      <a:pPr algn="ctr" fontAlgn="b"/>
                      <a:r>
                        <a:rPr lang="en-US" sz="1200" b="0" i="0" u="none" strike="noStrike" dirty="0">
                          <a:solidFill>
                            <a:srgbClr val="000000"/>
                          </a:solidFill>
                          <a:effectLst/>
                          <a:latin typeface="+mn-lt"/>
                          <a:hlinkClick r:id="rId9"/>
                        </a:rPr>
                        <a:t>20/0028r0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Indication of Multi-link Information</a:t>
                      </a:r>
                    </a:p>
                  </a:txBody>
                  <a:tcPr marL="9525" marR="9525" marT="9525" marB="0" anchor="b"/>
                </a:tc>
                <a:tc>
                  <a:txBody>
                    <a:bodyPr/>
                    <a:lstStyle/>
                    <a:p>
                      <a:pPr algn="l" fontAlgn="b"/>
                      <a:r>
                        <a:rPr lang="en-US" sz="1200" b="0" i="0" u="none" strike="noStrike">
                          <a:solidFill>
                            <a:srgbClr val="000000"/>
                          </a:solidFill>
                          <a:effectLst/>
                          <a:latin typeface="+mn-lt"/>
                        </a:rPr>
                        <a:t>Insun Jang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ML-Mgmt</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910145586"/>
                  </a:ext>
                </a:extLst>
              </a:tr>
              <a:tr h="270785">
                <a:tc>
                  <a:txBody>
                    <a:bodyPr/>
                    <a:lstStyle/>
                    <a:p>
                      <a:pPr algn="ctr" fontAlgn="b"/>
                      <a:r>
                        <a:rPr lang="en-US" sz="1200" b="0" i="0" u="sng" strike="noStrike">
                          <a:solidFill>
                            <a:srgbClr val="0563C1"/>
                          </a:solidFill>
                          <a:effectLst/>
                          <a:latin typeface="+mn-lt"/>
                          <a:hlinkClick r:id="rId10"/>
                        </a:rPr>
                        <a:t>20/0030r0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Association Follow Up</a:t>
                      </a:r>
                    </a:p>
                  </a:txBody>
                  <a:tcPr marL="9525" marR="9525" marT="9525" marB="0" anchor="b"/>
                </a:tc>
                <a:tc>
                  <a:txBody>
                    <a:bodyPr/>
                    <a:lstStyle/>
                    <a:p>
                      <a:pPr algn="l" fontAlgn="b"/>
                      <a:r>
                        <a:rPr lang="en-US" sz="1200" b="0" i="0" u="none" strike="noStrike">
                          <a:solidFill>
                            <a:srgbClr val="000000"/>
                          </a:solidFill>
                          <a:effectLst/>
                          <a:latin typeface="+mn-lt"/>
                        </a:rPr>
                        <a:t>Guogang Huang</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t>
                      </a:r>
                      <a:r>
                        <a:rPr lang="en-US" sz="1200" b="0" i="0" u="none" strike="noStrike" dirty="0" err="1">
                          <a:solidFill>
                            <a:srgbClr val="000000"/>
                          </a:solidFill>
                          <a:effectLst/>
                          <a:latin typeface="+mn-lt"/>
                        </a:rPr>
                        <a:t>Mgmt</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07052033"/>
                  </a:ext>
                </a:extLst>
              </a:tr>
              <a:tr h="388348">
                <a:tc>
                  <a:txBody>
                    <a:bodyPr/>
                    <a:lstStyle/>
                    <a:p>
                      <a:pPr algn="ctr" fontAlgn="b"/>
                      <a:r>
                        <a:rPr lang="en-US" sz="1200" b="0" i="0" u="none" strike="noStrike" dirty="0">
                          <a:solidFill>
                            <a:srgbClr val="000000"/>
                          </a:solidFill>
                          <a:effectLst/>
                          <a:latin typeface="+mn-lt"/>
                          <a:hlinkClick r:id="rId11"/>
                        </a:rPr>
                        <a:t>20/0034r1</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grouping</a:t>
                      </a:r>
                    </a:p>
                  </a:txBody>
                  <a:tcPr marL="9525" marR="9525" marT="9525" marB="0" anchor="b"/>
                </a:tc>
                <a:tc>
                  <a:txBody>
                    <a:bodyPr/>
                    <a:lstStyle/>
                    <a:p>
                      <a:pPr algn="l" fontAlgn="b"/>
                      <a:r>
                        <a:rPr lang="en-US" sz="1200" b="0" i="0" u="none" strike="noStrike" dirty="0">
                          <a:solidFill>
                            <a:srgbClr val="000000"/>
                          </a:solidFill>
                          <a:effectLst/>
                          <a:latin typeface="+mn-lt"/>
                        </a:rPr>
                        <a:t>Jason Yuchen Guo</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t>
                      </a:r>
                      <a:r>
                        <a:rPr lang="en-US" sz="1200" b="0" i="0" u="none" strike="noStrike" dirty="0" err="1">
                          <a:solidFill>
                            <a:srgbClr val="000000"/>
                          </a:solidFill>
                          <a:effectLst/>
                          <a:latin typeface="+mn-lt"/>
                        </a:rPr>
                        <a:t>Mgmt</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580582082"/>
                  </a:ext>
                </a:extLst>
              </a:tr>
              <a:tr h="388348">
                <a:tc>
                  <a:txBody>
                    <a:bodyPr/>
                    <a:lstStyle/>
                    <a:p>
                      <a:pPr algn="ctr" fontAlgn="b"/>
                      <a:r>
                        <a:rPr lang="en-US" sz="1200" b="0" i="0" u="none" strike="noStrike" dirty="0">
                          <a:solidFill>
                            <a:srgbClr val="000000"/>
                          </a:solidFill>
                          <a:effectLst/>
                          <a:latin typeface="+mn-lt"/>
                          <a:hlinkClick r:id="rId12"/>
                        </a:rPr>
                        <a:t>20/0037r0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Power Saving Considering non-AP without STR Capability</a:t>
                      </a:r>
                    </a:p>
                  </a:txBody>
                  <a:tcPr marL="9525" marR="9525" marT="9525" marB="0" anchor="b"/>
                </a:tc>
                <a:tc>
                  <a:txBody>
                    <a:bodyPr/>
                    <a:lstStyle/>
                    <a:p>
                      <a:pPr algn="l" fontAlgn="b"/>
                      <a:r>
                        <a:rPr lang="en-US" sz="1200" b="0" i="0" u="none" strike="noStrike">
                          <a:solidFill>
                            <a:srgbClr val="000000"/>
                          </a:solidFill>
                          <a:effectLst/>
                          <a:latin typeface="+mn-lt"/>
                        </a:rPr>
                        <a:t>Namyeong Kim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860903360"/>
                  </a:ext>
                </a:extLst>
              </a:tr>
              <a:tr h="270785">
                <a:tc>
                  <a:txBody>
                    <a:bodyPr/>
                    <a:lstStyle/>
                    <a:p>
                      <a:pPr algn="ctr" fontAlgn="b"/>
                      <a:r>
                        <a:rPr lang="en-US" sz="1200" b="0" i="0" u="none" strike="noStrike" dirty="0">
                          <a:solidFill>
                            <a:srgbClr val="000000"/>
                          </a:solidFill>
                          <a:effectLst/>
                          <a:latin typeface="+mn-lt"/>
                          <a:hlinkClick r:id="rId13"/>
                        </a:rPr>
                        <a:t>20/0053r0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BA</a:t>
                      </a:r>
                    </a:p>
                  </a:txBody>
                  <a:tcPr marL="9525" marR="9525" marT="9525" marB="0" anchor="b"/>
                </a:tc>
                <a:tc>
                  <a:txBody>
                    <a:bodyPr/>
                    <a:lstStyle/>
                    <a:p>
                      <a:pPr algn="l" fontAlgn="b"/>
                      <a:r>
                        <a:rPr lang="en-US" sz="1200" b="0" i="0" u="none" strike="noStrike">
                          <a:solidFill>
                            <a:srgbClr val="000000"/>
                          </a:solidFill>
                          <a:effectLst/>
                          <a:latin typeface="+mn-lt"/>
                        </a:rPr>
                        <a:t>Po-Kai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097010116"/>
                  </a:ext>
                </a:extLst>
              </a:tr>
              <a:tr h="270785">
                <a:tc>
                  <a:txBody>
                    <a:bodyPr/>
                    <a:lstStyle/>
                    <a:p>
                      <a:pPr algn="ctr" fontAlgn="b"/>
                      <a:r>
                        <a:rPr lang="en-US" sz="1200" b="0" i="0" u="none" strike="noStrike" dirty="0">
                          <a:solidFill>
                            <a:srgbClr val="000000"/>
                          </a:solidFill>
                          <a:effectLst/>
                          <a:latin typeface="+mn-lt"/>
                          <a:hlinkClick r:id="rId14"/>
                        </a:rPr>
                        <a:t>20/0054r0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MLD MAC address and WM address</a:t>
                      </a:r>
                    </a:p>
                  </a:txBody>
                  <a:tcPr marL="9525" marR="9525" marT="9525" marB="0" anchor="b"/>
                </a:tc>
                <a:tc>
                  <a:txBody>
                    <a:bodyPr/>
                    <a:lstStyle/>
                    <a:p>
                      <a:pPr algn="l" fontAlgn="b"/>
                      <a:r>
                        <a:rPr lang="en-US" sz="1200" b="0" i="0" u="none" strike="noStrike">
                          <a:solidFill>
                            <a:srgbClr val="000000"/>
                          </a:solidFill>
                          <a:effectLst/>
                          <a:latin typeface="+mn-lt"/>
                        </a:rPr>
                        <a:t>Po-Kai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998493356"/>
                  </a:ext>
                </a:extLst>
              </a:tr>
              <a:tr h="270785">
                <a:tc>
                  <a:txBody>
                    <a:bodyPr/>
                    <a:lstStyle/>
                    <a:p>
                      <a:pPr algn="ctr" fontAlgn="b"/>
                      <a:r>
                        <a:rPr lang="en-US" sz="1200" b="0" i="0" u="sng" strike="noStrike">
                          <a:solidFill>
                            <a:srgbClr val="0563C1"/>
                          </a:solidFill>
                          <a:effectLst/>
                          <a:latin typeface="+mn-lt"/>
                          <a:hlinkClick r:id="rId15"/>
                        </a:rPr>
                        <a:t>20/0055r0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block ack architecture</a:t>
                      </a:r>
                    </a:p>
                  </a:txBody>
                  <a:tcPr marL="9525" marR="9525" marT="9525" marB="0" anchor="b"/>
                </a:tc>
                <a:tc>
                  <a:txBody>
                    <a:bodyPr/>
                    <a:lstStyle/>
                    <a:p>
                      <a:pPr algn="l" fontAlgn="b"/>
                      <a:r>
                        <a:rPr lang="en-US" sz="1200" b="0" i="0" u="none" strike="noStrike">
                          <a:solidFill>
                            <a:srgbClr val="000000"/>
                          </a:solidFill>
                          <a:effectLst/>
                          <a:latin typeface="+mn-lt"/>
                        </a:rPr>
                        <a:t>Rojan Chitrakar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402397956"/>
                  </a:ext>
                </a:extLst>
              </a:tr>
              <a:tr h="270785">
                <a:tc>
                  <a:txBody>
                    <a:bodyPr/>
                    <a:lstStyle/>
                    <a:p>
                      <a:pPr algn="ctr" fontAlgn="b"/>
                      <a:r>
                        <a:rPr lang="en-US" sz="1200" b="0" i="0" u="none" strike="noStrike" dirty="0">
                          <a:solidFill>
                            <a:srgbClr val="000000"/>
                          </a:solidFill>
                          <a:effectLst/>
                          <a:latin typeface="+mn-lt"/>
                          <a:hlinkClick r:id="rId16"/>
                        </a:rPr>
                        <a:t>20/0061r0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BA Consideration</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478133395"/>
                  </a:ext>
                </a:extLst>
              </a:tr>
            </a:tbl>
          </a:graphicData>
        </a:graphic>
      </p:graphicFrame>
    </p:spTree>
    <p:extLst>
      <p:ext uri="{BB962C8B-B14F-4D97-AF65-F5344CB8AC3E}">
        <p14:creationId xmlns:p14="http://schemas.microsoft.com/office/powerpoint/2010/main" val="713957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List-4</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8DF25C99-7BD3-4F0A-BA6D-9494D98FF949}"/>
              </a:ext>
            </a:extLst>
          </p:cNvPr>
          <p:cNvGraphicFramePr>
            <a:graphicFrameLocks noGrp="1"/>
          </p:cNvGraphicFramePr>
          <p:nvPr>
            <p:extLst>
              <p:ext uri="{D42A27DB-BD31-4B8C-83A1-F6EECF244321}">
                <p14:modId xmlns:p14="http://schemas.microsoft.com/office/powerpoint/2010/main" val="321367629"/>
              </p:ext>
            </p:extLst>
          </p:nvPr>
        </p:nvGraphicFramePr>
        <p:xfrm>
          <a:off x="382191" y="1704975"/>
          <a:ext cx="8353894" cy="4444412"/>
        </p:xfrm>
        <a:graphic>
          <a:graphicData uri="http://schemas.openxmlformats.org/drawingml/2006/table">
            <a:tbl>
              <a:tblPr>
                <a:tableStyleId>{073A0DAA-6AF3-43AB-8588-CEC1D06C72B9}</a:tableStyleId>
              </a:tblPr>
              <a:tblGrid>
                <a:gridCol w="684213">
                  <a:extLst>
                    <a:ext uri="{9D8B030D-6E8A-4147-A177-3AD203B41FA5}">
                      <a16:colId xmlns:a16="http://schemas.microsoft.com/office/drawing/2014/main" val="3345348967"/>
                    </a:ext>
                  </a:extLst>
                </a:gridCol>
                <a:gridCol w="3124596">
                  <a:extLst>
                    <a:ext uri="{9D8B030D-6E8A-4147-A177-3AD203B41FA5}">
                      <a16:colId xmlns:a16="http://schemas.microsoft.com/office/drawing/2014/main" val="2491026966"/>
                    </a:ext>
                  </a:extLst>
                </a:gridCol>
                <a:gridCol w="1614488">
                  <a:extLst>
                    <a:ext uri="{9D8B030D-6E8A-4147-A177-3AD203B41FA5}">
                      <a16:colId xmlns:a16="http://schemas.microsoft.com/office/drawing/2014/main" val="1540553466"/>
                    </a:ext>
                  </a:extLst>
                </a:gridCol>
                <a:gridCol w="1138237">
                  <a:extLst>
                    <a:ext uri="{9D8B030D-6E8A-4147-A177-3AD203B41FA5}">
                      <a16:colId xmlns:a16="http://schemas.microsoft.com/office/drawing/2014/main" val="3983441159"/>
                    </a:ext>
                  </a:extLst>
                </a:gridCol>
                <a:gridCol w="1255072">
                  <a:extLst>
                    <a:ext uri="{9D8B030D-6E8A-4147-A177-3AD203B41FA5}">
                      <a16:colId xmlns:a16="http://schemas.microsoft.com/office/drawing/2014/main" val="2873162818"/>
                    </a:ext>
                  </a:extLst>
                </a:gridCol>
                <a:gridCol w="537288">
                  <a:extLst>
                    <a:ext uri="{9D8B030D-6E8A-4147-A177-3AD203B41FA5}">
                      <a16:colId xmlns:a16="http://schemas.microsoft.com/office/drawing/2014/main" val="3992138055"/>
                    </a:ext>
                  </a:extLst>
                </a:gridCol>
              </a:tblGrid>
              <a:tr h="241129">
                <a:tc>
                  <a:txBody>
                    <a:bodyPr/>
                    <a:lstStyle/>
                    <a:p>
                      <a:pPr algn="ctr" rtl="0" fontAlgn="ctr"/>
                      <a:r>
                        <a:rPr lang="en-US" sz="1200" b="1" u="none" strike="noStrike" dirty="0">
                          <a:effectLst/>
                          <a:latin typeface="+mn-l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latin typeface="+mn-l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201800783"/>
                  </a:ext>
                </a:extLst>
              </a:tr>
              <a:tr h="237353">
                <a:tc>
                  <a:txBody>
                    <a:bodyPr/>
                    <a:lstStyle/>
                    <a:p>
                      <a:pPr algn="ctr" fontAlgn="b"/>
                      <a:r>
                        <a:rPr lang="en-US" sz="1200" b="0" i="0" u="none" strike="noStrike" dirty="0">
                          <a:solidFill>
                            <a:srgbClr val="000000"/>
                          </a:solidFill>
                          <a:effectLst/>
                          <a:latin typeface="+mn-lt"/>
                          <a:hlinkClick r:id="rId2"/>
                        </a:rPr>
                        <a:t>20/0062r0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Protection with more than 160MHz PPDU and puncture operation</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166064413"/>
                  </a:ext>
                </a:extLst>
              </a:tr>
              <a:tr h="237353">
                <a:tc>
                  <a:txBody>
                    <a:bodyPr/>
                    <a:lstStyle/>
                    <a:p>
                      <a:pPr algn="ctr" fontAlgn="b"/>
                      <a:r>
                        <a:rPr lang="en-US" sz="1200" b="0" i="0" u="none" strike="noStrike" dirty="0">
                          <a:solidFill>
                            <a:srgbClr val="000000"/>
                          </a:solidFill>
                          <a:effectLst/>
                          <a:latin typeface="+mn-lt"/>
                          <a:hlinkClick r:id="rId3"/>
                        </a:rPr>
                        <a:t>20/0063r0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STA MLD link address</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308090332"/>
                  </a:ext>
                </a:extLst>
              </a:tr>
              <a:tr h="237353">
                <a:tc>
                  <a:txBody>
                    <a:bodyPr/>
                    <a:lstStyle/>
                    <a:p>
                      <a:pPr algn="ctr" fontAlgn="b"/>
                      <a:r>
                        <a:rPr lang="en-US" sz="1200" b="0" i="0" u="none" strike="noStrike" dirty="0">
                          <a:solidFill>
                            <a:srgbClr val="000000"/>
                          </a:solidFill>
                          <a:effectLst/>
                          <a:latin typeface="+mn-lt"/>
                          <a:hlinkClick r:id="rId4"/>
                        </a:rPr>
                        <a:t>20/0066r0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TIM</a:t>
                      </a:r>
                    </a:p>
                  </a:txBody>
                  <a:tcPr marL="9525" marR="9525" marT="9525" marB="0" anchor="b"/>
                </a:tc>
                <a:tc>
                  <a:txBody>
                    <a:bodyPr/>
                    <a:lstStyle/>
                    <a:p>
                      <a:pPr algn="l" fontAlgn="b"/>
                      <a:r>
                        <a:rPr lang="en-US" sz="1200" b="0" i="0" u="none" strike="noStrike" dirty="0">
                          <a:solidFill>
                            <a:srgbClr val="000000"/>
                          </a:solidFill>
                          <a:effectLst/>
                          <a:latin typeface="+mn-lt"/>
                        </a:rPr>
                        <a:t>Young Hoon Kwon</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4151435952"/>
                  </a:ext>
                </a:extLst>
              </a:tr>
              <a:tr h="237353">
                <a:tc>
                  <a:txBody>
                    <a:bodyPr/>
                    <a:lstStyle/>
                    <a:p>
                      <a:pPr algn="ctr" fontAlgn="b"/>
                      <a:r>
                        <a:rPr lang="en-US" sz="1200" b="0" i="0" u="sng" strike="noStrike">
                          <a:solidFill>
                            <a:srgbClr val="0563C1"/>
                          </a:solidFill>
                          <a:effectLst/>
                          <a:latin typeface="+mn-lt"/>
                          <a:hlinkClick r:id="rId5"/>
                        </a:rPr>
                        <a:t>20/0069r0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communication mode definition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ML-General</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651023207"/>
                  </a:ext>
                </a:extLst>
              </a:tr>
              <a:tr h="237353">
                <a:tc>
                  <a:txBody>
                    <a:bodyPr/>
                    <a:lstStyle/>
                    <a:p>
                      <a:pPr algn="ctr" fontAlgn="b"/>
                      <a:r>
                        <a:rPr lang="en-US" sz="1200" b="0" i="0" u="sng" strike="noStrike">
                          <a:solidFill>
                            <a:srgbClr val="0563C1"/>
                          </a:solidFill>
                          <a:effectLst/>
                          <a:latin typeface="+mn-lt"/>
                          <a:hlinkClick r:id="rId6"/>
                        </a:rPr>
                        <a:t>20/0070r0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power saving operation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829022273"/>
                  </a:ext>
                </a:extLst>
              </a:tr>
              <a:tr h="237353">
                <a:tc>
                  <a:txBody>
                    <a:bodyPr/>
                    <a:lstStyle/>
                    <a:p>
                      <a:pPr algn="ctr" fontAlgn="b"/>
                      <a:r>
                        <a:rPr lang="en-US" sz="1200" b="0" i="0" u="sng" strike="noStrike">
                          <a:solidFill>
                            <a:srgbClr val="0563C1"/>
                          </a:solidFill>
                          <a:effectLst/>
                          <a:latin typeface="+mn-lt"/>
                          <a:hlinkClick r:id="rId7"/>
                        </a:rPr>
                        <a:t>20/0081r0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MLO-Sync-TX</a:t>
                      </a:r>
                    </a:p>
                  </a:txBody>
                  <a:tcPr marL="9525" marR="9525" marT="9525" marB="0" anchor="b"/>
                </a:tc>
                <a:tc>
                  <a:txBody>
                    <a:bodyPr/>
                    <a:lstStyle/>
                    <a:p>
                      <a:pPr algn="l" fontAlgn="b"/>
                      <a:r>
                        <a:rPr lang="en-US" sz="1200" b="0" i="0" u="none" strike="noStrike">
                          <a:solidFill>
                            <a:srgbClr val="000000"/>
                          </a:solidFill>
                          <a:effectLst/>
                          <a:latin typeface="+mn-lt"/>
                        </a:rPr>
                        <a:t>Matthew Fischer</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600687679"/>
                  </a:ext>
                </a:extLst>
              </a:tr>
              <a:tr h="466545">
                <a:tc>
                  <a:txBody>
                    <a:bodyPr/>
                    <a:lstStyle/>
                    <a:p>
                      <a:pPr algn="ctr" fontAlgn="b"/>
                      <a:r>
                        <a:rPr lang="en-US" sz="1200" b="0" i="0" u="sng" strike="noStrike">
                          <a:solidFill>
                            <a:srgbClr val="0563C1"/>
                          </a:solidFill>
                          <a:effectLst/>
                          <a:latin typeface="+mn-lt"/>
                          <a:hlinkClick r:id="rId8"/>
                        </a:rPr>
                        <a:t>20/0082r0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Synchronous-Transmitter-Medium-State-Information</a:t>
                      </a:r>
                    </a:p>
                  </a:txBody>
                  <a:tcPr marL="9525" marR="9525" marT="9525" marB="0" anchor="b"/>
                </a:tc>
                <a:tc>
                  <a:txBody>
                    <a:bodyPr/>
                    <a:lstStyle/>
                    <a:p>
                      <a:pPr algn="l" fontAlgn="b"/>
                      <a:r>
                        <a:rPr lang="en-US" sz="1200" b="0" i="0" u="none" strike="noStrike">
                          <a:solidFill>
                            <a:srgbClr val="000000"/>
                          </a:solidFill>
                          <a:effectLst/>
                          <a:latin typeface="+mn-lt"/>
                        </a:rPr>
                        <a:t>Matthew Fischer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191096847"/>
                  </a:ext>
                </a:extLst>
              </a:tr>
              <a:tr h="237353">
                <a:tc>
                  <a:txBody>
                    <a:bodyPr/>
                    <a:lstStyle/>
                    <a:p>
                      <a:pPr algn="ctr" fontAlgn="b"/>
                      <a:r>
                        <a:rPr lang="en-US" sz="1200" b="0" i="0" u="none" strike="noStrike" dirty="0">
                          <a:solidFill>
                            <a:srgbClr val="000000"/>
                          </a:solidFill>
                          <a:effectLst/>
                          <a:latin typeface="+mn-lt"/>
                          <a:hlinkClick r:id="rId9"/>
                        </a:rPr>
                        <a:t>20/0084r0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TIM design</a:t>
                      </a:r>
                    </a:p>
                  </a:txBody>
                  <a:tcPr marL="9525" marR="9525" marT="9525" marB="0" anchor="b"/>
                </a:tc>
                <a:tc>
                  <a:txBody>
                    <a:bodyPr/>
                    <a:lstStyle/>
                    <a:p>
                      <a:pPr algn="l" fontAlgn="b"/>
                      <a:r>
                        <a:rPr lang="en-US" sz="1200" b="0" i="0" u="none" strike="noStrike">
                          <a:solidFill>
                            <a:srgbClr val="000000"/>
                          </a:solidFill>
                          <a:effectLst/>
                          <a:latin typeface="+mn-lt"/>
                        </a:rPr>
                        <a:t>Minyoung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680999252"/>
                  </a:ext>
                </a:extLst>
              </a:tr>
              <a:tr h="237353">
                <a:tc>
                  <a:txBody>
                    <a:bodyPr/>
                    <a:lstStyle/>
                    <a:p>
                      <a:pPr algn="ctr" fontAlgn="b"/>
                      <a:r>
                        <a:rPr lang="en-US" sz="1200" b="0" i="0" u="none" strike="noStrike" dirty="0">
                          <a:solidFill>
                            <a:srgbClr val="000000"/>
                          </a:solidFill>
                          <a:effectLst/>
                          <a:latin typeface="+mn-lt"/>
                          <a:hlinkClick r:id="rId10"/>
                        </a:rPr>
                        <a:t>20/0085r0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power save - link bitmap</a:t>
                      </a:r>
                    </a:p>
                  </a:txBody>
                  <a:tcPr marL="9525" marR="9525" marT="9525" marB="0" anchor="b"/>
                </a:tc>
                <a:tc>
                  <a:txBody>
                    <a:bodyPr/>
                    <a:lstStyle/>
                    <a:p>
                      <a:pPr algn="l" fontAlgn="b"/>
                      <a:r>
                        <a:rPr lang="en-US" sz="1200" b="0" i="0" u="none" strike="noStrike">
                          <a:solidFill>
                            <a:srgbClr val="000000"/>
                          </a:solidFill>
                          <a:effectLst/>
                          <a:latin typeface="+mn-lt"/>
                        </a:rPr>
                        <a:t>Minyoung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959316968"/>
                  </a:ext>
                </a:extLst>
              </a:tr>
              <a:tr h="237353">
                <a:tc>
                  <a:txBody>
                    <a:bodyPr/>
                    <a:lstStyle/>
                    <a:p>
                      <a:pPr algn="ctr" fontAlgn="b"/>
                      <a:r>
                        <a:rPr lang="en-US" sz="1200" b="0" i="0" u="sng" strike="noStrike" dirty="0">
                          <a:solidFill>
                            <a:srgbClr val="0563C1"/>
                          </a:solidFill>
                          <a:effectLst/>
                          <a:latin typeface="+mn-lt"/>
                          <a:hlinkClick r:id="rId11"/>
                        </a:rPr>
                        <a:t>20/0093r1</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for Low Latency</a:t>
                      </a:r>
                    </a:p>
                  </a:txBody>
                  <a:tcPr marL="9525" marR="9525" marT="9525" marB="0" anchor="b"/>
                </a:tc>
                <a:tc>
                  <a:txBody>
                    <a:bodyPr/>
                    <a:lstStyle/>
                    <a:p>
                      <a:pPr algn="l" fontAlgn="b"/>
                      <a:r>
                        <a:rPr lang="en-US" sz="1200" b="0" i="0" u="none" strike="noStrike">
                          <a:solidFill>
                            <a:srgbClr val="000000"/>
                          </a:solidFill>
                          <a:effectLst/>
                          <a:latin typeface="+mn-lt"/>
                        </a:rPr>
                        <a:t>Adrian Garcia-Rodriguez</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ML-Operation</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842051071"/>
                  </a:ext>
                </a:extLst>
              </a:tr>
              <a:tr h="237353">
                <a:tc>
                  <a:txBody>
                    <a:bodyPr/>
                    <a:lstStyle/>
                    <a:p>
                      <a:pPr algn="ctr" fontAlgn="b"/>
                      <a:r>
                        <a:rPr lang="en-US" sz="1200" b="0" i="0" u="none" strike="noStrike" dirty="0">
                          <a:solidFill>
                            <a:srgbClr val="FF0000"/>
                          </a:solidFill>
                          <a:effectLst/>
                          <a:latin typeface="+mn-lt"/>
                        </a:rPr>
                        <a:t>20/0105r0</a:t>
                      </a:r>
                    </a:p>
                  </a:txBody>
                  <a:tcPr marL="9525" marR="9525" marT="9525" marB="0" anchor="b"/>
                </a:tc>
                <a:tc>
                  <a:txBody>
                    <a:bodyPr/>
                    <a:lstStyle/>
                    <a:p>
                      <a:pPr algn="l" fontAlgn="b"/>
                      <a:r>
                        <a:rPr lang="en-US" sz="1200" b="0" i="0" u="none" strike="noStrike" dirty="0">
                          <a:solidFill>
                            <a:srgbClr val="000000"/>
                          </a:solidFill>
                          <a:effectLst/>
                          <a:latin typeface="+mn-lt"/>
                        </a:rPr>
                        <a:t>Link Latency Statistics of Multi-band Operations in EHT </a:t>
                      </a:r>
                    </a:p>
                  </a:txBody>
                  <a:tcPr marL="9525" marR="9525" marT="9525" marB="0" anchor="b"/>
                </a:tc>
                <a:tc>
                  <a:txBody>
                    <a:bodyPr/>
                    <a:lstStyle/>
                    <a:p>
                      <a:pPr algn="l" fontAlgn="b"/>
                      <a:r>
                        <a:rPr lang="en-US" sz="1200" b="0" i="0" u="none" strike="noStrike" dirty="0">
                          <a:solidFill>
                            <a:srgbClr val="000000"/>
                          </a:solidFill>
                          <a:effectLst/>
                          <a:latin typeface="+mn-lt"/>
                        </a:rPr>
                        <a:t>Frank Hsu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Pending</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ML-General</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880056007"/>
                  </a:ext>
                </a:extLst>
              </a:tr>
              <a:tr h="237353">
                <a:tc>
                  <a:txBody>
                    <a:bodyPr/>
                    <a:lstStyle/>
                    <a:p>
                      <a:pPr algn="ctr" fontAlgn="b"/>
                      <a:r>
                        <a:rPr lang="en-US" sz="1200" b="0" i="0" u="none" strike="noStrike" dirty="0">
                          <a:solidFill>
                            <a:srgbClr val="000000"/>
                          </a:solidFill>
                          <a:effectLst/>
                          <a:latin typeface="+mn-lt"/>
                          <a:hlinkClick r:id="rId12"/>
                        </a:rPr>
                        <a:t>20/0106r0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Follow up on performance aspects of multi link operations with constrains</a:t>
                      </a:r>
                    </a:p>
                  </a:txBody>
                  <a:tcPr marL="9525" marR="9525" marT="9525" marB="0" anchor="b"/>
                </a:tc>
                <a:tc>
                  <a:txBody>
                    <a:bodyPr/>
                    <a:lstStyle/>
                    <a:p>
                      <a:pPr algn="l" fontAlgn="b"/>
                      <a:r>
                        <a:rPr lang="en-US" sz="1200" b="0" i="0" u="none" strike="noStrike">
                          <a:solidFill>
                            <a:srgbClr val="000000"/>
                          </a:solidFill>
                          <a:effectLst/>
                          <a:latin typeface="+mn-lt"/>
                        </a:rPr>
                        <a:t>Dmitry Akhmetov</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547032022"/>
                  </a:ext>
                </a:extLst>
              </a:tr>
              <a:tr h="237353">
                <a:tc>
                  <a:txBody>
                    <a:bodyPr/>
                    <a:lstStyle/>
                    <a:p>
                      <a:pPr algn="ctr" fontAlgn="b"/>
                      <a:r>
                        <a:rPr lang="en-US" sz="1200" b="0" i="0" u="none" strike="noStrike" dirty="0">
                          <a:solidFill>
                            <a:srgbClr val="000000"/>
                          </a:solidFill>
                          <a:effectLst/>
                          <a:latin typeface="+mn-lt"/>
                          <a:hlinkClick r:id="rId13"/>
                        </a:rPr>
                        <a:t>20/0114r0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Block Ack Window extension</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MAC-Block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555676225"/>
                  </a:ext>
                </a:extLst>
              </a:tr>
              <a:tr h="237353">
                <a:tc>
                  <a:txBody>
                    <a:bodyPr/>
                    <a:lstStyle/>
                    <a:p>
                      <a:pPr algn="ctr" fontAlgn="b"/>
                      <a:r>
                        <a:rPr lang="en-US" sz="1200" b="0" i="0" u="none" strike="noStrike" dirty="0">
                          <a:solidFill>
                            <a:srgbClr val="FF0000"/>
                          </a:solidFill>
                          <a:effectLst/>
                          <a:latin typeface="+mn-lt"/>
                        </a:rPr>
                        <a:t>20/0119r0</a:t>
                      </a:r>
                    </a:p>
                  </a:txBody>
                  <a:tcPr marL="9525" marR="9525" marT="9525" marB="0" anchor="b"/>
                </a:tc>
                <a:tc>
                  <a:txBody>
                    <a:bodyPr/>
                    <a:lstStyle/>
                    <a:p>
                      <a:pPr algn="l" fontAlgn="b"/>
                      <a:r>
                        <a:rPr lang="en-US" sz="1200" b="0" i="0" u="none" strike="noStrike">
                          <a:solidFill>
                            <a:srgbClr val="000000"/>
                          </a:solidFill>
                          <a:effectLst/>
                          <a:latin typeface="+mn-lt"/>
                        </a:rPr>
                        <a:t>Follow Up Discussion on Multi-link Operations</a:t>
                      </a:r>
                    </a:p>
                  </a:txBody>
                  <a:tcPr marL="9525" marR="9525" marT="9525" marB="0" anchor="b"/>
                </a:tc>
                <a:tc>
                  <a:txBody>
                    <a:bodyPr/>
                    <a:lstStyle/>
                    <a:p>
                      <a:pPr algn="l" fontAlgn="b"/>
                      <a:r>
                        <a:rPr lang="en-US" sz="1200" b="0" i="0" u="none" strike="noStrike">
                          <a:solidFill>
                            <a:srgbClr val="000000"/>
                          </a:solidFill>
                          <a:effectLst/>
                          <a:latin typeface="+mn-lt"/>
                        </a:rPr>
                        <a:t>Xiaofei Wang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ML-Operation</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804039991"/>
                  </a:ext>
                </a:extLst>
              </a:tr>
              <a:tr h="237353">
                <a:tc>
                  <a:txBody>
                    <a:bodyPr/>
                    <a:lstStyle/>
                    <a:p>
                      <a:pPr algn="ctr" fontAlgn="b"/>
                      <a:r>
                        <a:rPr lang="en-US" sz="1200" b="0" i="0" u="none" strike="noStrike" dirty="0">
                          <a:solidFill>
                            <a:srgbClr val="FF0000"/>
                          </a:solidFill>
                          <a:effectLst/>
                          <a:latin typeface="+mn-lt"/>
                        </a:rPr>
                        <a:t>20/0122r0</a:t>
                      </a:r>
                    </a:p>
                  </a:txBody>
                  <a:tcPr marL="9525" marR="9525" marT="9525" marB="0" anchor="b"/>
                </a:tc>
                <a:tc>
                  <a:txBody>
                    <a:bodyPr/>
                    <a:lstStyle/>
                    <a:p>
                      <a:pPr algn="l" fontAlgn="b"/>
                      <a:r>
                        <a:rPr lang="en-US" sz="1200" b="0" i="0" u="none" strike="noStrike">
                          <a:solidFill>
                            <a:srgbClr val="000000"/>
                          </a:solidFill>
                          <a:effectLst/>
                          <a:latin typeface="+mn-lt"/>
                        </a:rPr>
                        <a:t>A BAR Variant For Multi-Link Operation</a:t>
                      </a:r>
                    </a:p>
                  </a:txBody>
                  <a:tcPr marL="9525" marR="9525" marT="9525" marB="0" anchor="b"/>
                </a:tc>
                <a:tc>
                  <a:txBody>
                    <a:bodyPr/>
                    <a:lstStyle/>
                    <a:p>
                      <a:pPr algn="l" fontAlgn="b"/>
                      <a:r>
                        <a:rPr lang="en-US" sz="1200" b="0" i="0" u="none" strike="noStrike">
                          <a:solidFill>
                            <a:srgbClr val="000000"/>
                          </a:solidFill>
                          <a:effectLst/>
                          <a:latin typeface="+mn-lt"/>
                        </a:rPr>
                        <a:t>Chunyu Hu</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565005283"/>
                  </a:ext>
                </a:extLst>
              </a:tr>
            </a:tbl>
          </a:graphicData>
        </a:graphic>
      </p:graphicFrame>
    </p:spTree>
    <p:extLst>
      <p:ext uri="{BB962C8B-B14F-4D97-AF65-F5344CB8AC3E}">
        <p14:creationId xmlns:p14="http://schemas.microsoft.com/office/powerpoint/2010/main" val="21341470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List-5</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12" name="Table 11">
            <a:extLst>
              <a:ext uri="{FF2B5EF4-FFF2-40B4-BE49-F238E27FC236}">
                <a16:creationId xmlns:a16="http://schemas.microsoft.com/office/drawing/2014/main" id="{41D6B693-7CEC-4554-B256-E5716DF1A58F}"/>
              </a:ext>
            </a:extLst>
          </p:cNvPr>
          <p:cNvGraphicFramePr>
            <a:graphicFrameLocks noGrp="1"/>
          </p:cNvGraphicFramePr>
          <p:nvPr>
            <p:extLst>
              <p:ext uri="{D42A27DB-BD31-4B8C-83A1-F6EECF244321}">
                <p14:modId xmlns:p14="http://schemas.microsoft.com/office/powerpoint/2010/main" val="2536364587"/>
              </p:ext>
            </p:extLst>
          </p:nvPr>
        </p:nvGraphicFramePr>
        <p:xfrm>
          <a:off x="304800" y="1600200"/>
          <a:ext cx="8412381" cy="4801937"/>
        </p:xfrm>
        <a:graphic>
          <a:graphicData uri="http://schemas.openxmlformats.org/drawingml/2006/table">
            <a:tbl>
              <a:tblPr>
                <a:tableStyleId>{073A0DAA-6AF3-43AB-8588-CEC1D06C72B9}</a:tableStyleId>
              </a:tblPr>
              <a:tblGrid>
                <a:gridCol w="684213">
                  <a:extLst>
                    <a:ext uri="{9D8B030D-6E8A-4147-A177-3AD203B41FA5}">
                      <a16:colId xmlns:a16="http://schemas.microsoft.com/office/drawing/2014/main" val="1602601442"/>
                    </a:ext>
                  </a:extLst>
                </a:gridCol>
                <a:gridCol w="3691032">
                  <a:extLst>
                    <a:ext uri="{9D8B030D-6E8A-4147-A177-3AD203B41FA5}">
                      <a16:colId xmlns:a16="http://schemas.microsoft.com/office/drawing/2014/main" val="511114378"/>
                    </a:ext>
                  </a:extLst>
                </a:gridCol>
                <a:gridCol w="1137476">
                  <a:extLst>
                    <a:ext uri="{9D8B030D-6E8A-4147-A177-3AD203B41FA5}">
                      <a16:colId xmlns:a16="http://schemas.microsoft.com/office/drawing/2014/main" val="986212217"/>
                    </a:ext>
                  </a:extLst>
                </a:gridCol>
                <a:gridCol w="1138237">
                  <a:extLst>
                    <a:ext uri="{9D8B030D-6E8A-4147-A177-3AD203B41FA5}">
                      <a16:colId xmlns:a16="http://schemas.microsoft.com/office/drawing/2014/main" val="2656331477"/>
                    </a:ext>
                  </a:extLst>
                </a:gridCol>
                <a:gridCol w="1233409">
                  <a:extLst>
                    <a:ext uri="{9D8B030D-6E8A-4147-A177-3AD203B41FA5}">
                      <a16:colId xmlns:a16="http://schemas.microsoft.com/office/drawing/2014/main" val="3786120295"/>
                    </a:ext>
                  </a:extLst>
                </a:gridCol>
                <a:gridCol w="528014">
                  <a:extLst>
                    <a:ext uri="{9D8B030D-6E8A-4147-A177-3AD203B41FA5}">
                      <a16:colId xmlns:a16="http://schemas.microsoft.com/office/drawing/2014/main" val="862608428"/>
                    </a:ext>
                  </a:extLst>
                </a:gridCol>
              </a:tblGrid>
              <a:tr h="299003">
                <a:tc>
                  <a:txBody>
                    <a:bodyPr/>
                    <a:lstStyle/>
                    <a:p>
                      <a:pPr algn="ctr" rtl="0" fontAlgn="ctr"/>
                      <a:r>
                        <a:rPr lang="en-US" sz="1200" b="1" u="none" strike="noStrike">
                          <a:effectLst/>
                          <a:latin typeface="+mn-lt"/>
                        </a:rPr>
                        <a:t>DCN</a:t>
                      </a:r>
                      <a:endParaRPr lang="en-US" sz="1200" b="1" i="0" u="none" strike="noStrike">
                        <a:solidFill>
                          <a:srgbClr val="000000"/>
                        </a:solidFill>
                        <a:effectLst/>
                        <a:latin typeface="+mn-lt"/>
                      </a:endParaRPr>
                    </a:p>
                  </a:txBody>
                  <a:tcPr marL="9525" marR="9525" marT="9525" marB="0" anchor="ctr"/>
                </a:tc>
                <a:tc>
                  <a:txBody>
                    <a:bodyPr/>
                    <a:lstStyle/>
                    <a:p>
                      <a:pPr algn="ctr" fontAlgn="b"/>
                      <a:r>
                        <a:rPr lang="en-US" sz="1200" b="1" u="none" strike="noStrike">
                          <a:effectLst/>
                          <a:latin typeface="+mn-l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869075683"/>
                  </a:ext>
                </a:extLst>
              </a:tr>
              <a:tr h="299003">
                <a:tc>
                  <a:txBody>
                    <a:bodyPr/>
                    <a:lstStyle/>
                    <a:p>
                      <a:pPr algn="ctr" fontAlgn="b"/>
                      <a:r>
                        <a:rPr lang="en-US" sz="1200" b="0" i="0" u="none" strike="noStrike" dirty="0">
                          <a:solidFill>
                            <a:srgbClr val="FF0000"/>
                          </a:solidFill>
                          <a:effectLst/>
                          <a:latin typeface="+mn-lt"/>
                        </a:rPr>
                        <a:t>20/0134r0</a:t>
                      </a:r>
                    </a:p>
                  </a:txBody>
                  <a:tcPr marL="9525" marR="9525" marT="9525" marB="0" anchor="b"/>
                </a:tc>
                <a:tc>
                  <a:txBody>
                    <a:bodyPr/>
                    <a:lstStyle/>
                    <a:p>
                      <a:pPr algn="l" fontAlgn="b"/>
                      <a:r>
                        <a:rPr lang="en-US" sz="1200" b="0" i="0" u="none" strike="noStrike" dirty="0">
                          <a:solidFill>
                            <a:srgbClr val="000000"/>
                          </a:solidFill>
                          <a:effectLst/>
                          <a:latin typeface="+mn-lt"/>
                        </a:rPr>
                        <a:t>Multilink channel access considering STR capability</a:t>
                      </a:r>
                    </a:p>
                  </a:txBody>
                  <a:tcPr marL="9525" marR="9525" marT="9525" marB="0" anchor="b"/>
                </a:tc>
                <a:tc>
                  <a:txBody>
                    <a:bodyPr/>
                    <a:lstStyle/>
                    <a:p>
                      <a:pPr algn="l" fontAlgn="b"/>
                      <a:r>
                        <a:rPr lang="en-US" sz="1200" b="0" i="0" u="none" strike="noStrike" dirty="0">
                          <a:solidFill>
                            <a:srgbClr val="000000"/>
                          </a:solidFill>
                          <a:effectLst/>
                          <a:latin typeface="+mn-lt"/>
                        </a:rPr>
                        <a:t>Hanseul Hong</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129364779"/>
                  </a:ext>
                </a:extLst>
              </a:tr>
              <a:tr h="299003">
                <a:tc>
                  <a:txBody>
                    <a:bodyPr/>
                    <a:lstStyle/>
                    <a:p>
                      <a:pPr algn="ctr" fontAlgn="b"/>
                      <a:r>
                        <a:rPr lang="en-US" sz="1200" b="0" i="0" u="none" strike="noStrike" dirty="0">
                          <a:solidFill>
                            <a:srgbClr val="FF0000"/>
                          </a:solidFill>
                          <a:effectLst/>
                          <a:latin typeface="+mn-lt"/>
                        </a:rPr>
                        <a:t>20/0136r0</a:t>
                      </a:r>
                    </a:p>
                  </a:txBody>
                  <a:tcPr marL="9525" marR="9525" marT="9525" marB="0" anchor="b"/>
                </a:tc>
                <a:tc>
                  <a:txBody>
                    <a:bodyPr/>
                    <a:lstStyle/>
                    <a:p>
                      <a:pPr algn="l" fontAlgn="b"/>
                      <a:r>
                        <a:rPr lang="en-US" sz="1200" b="0" i="0" u="none" strike="noStrike" dirty="0">
                          <a:solidFill>
                            <a:srgbClr val="000000"/>
                          </a:solidFill>
                          <a:effectLst/>
                          <a:latin typeface="+mn-lt"/>
                        </a:rPr>
                        <a:t>Virtual Carrier Sense in Multi-Link</a:t>
                      </a:r>
                    </a:p>
                  </a:txBody>
                  <a:tcPr marL="9525" marR="9525" marT="9525" marB="0" anchor="b"/>
                </a:tc>
                <a:tc>
                  <a:txBody>
                    <a:bodyPr/>
                    <a:lstStyle/>
                    <a:p>
                      <a:pPr algn="l" fontAlgn="b"/>
                      <a:r>
                        <a:rPr lang="en-US" sz="1200" b="0" i="0" u="none" strike="noStrike" dirty="0">
                          <a:solidFill>
                            <a:srgbClr val="000000"/>
                          </a:solidFill>
                          <a:effectLst/>
                          <a:latin typeface="+mn-lt"/>
                        </a:rPr>
                        <a:t> Thomas Handte</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Pending</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Times New Roman"/>
                          <a:ea typeface="MS Gothic"/>
                          <a:cs typeface="+mn-cs"/>
                        </a:rPr>
                        <a:t>ML-Med. Access</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MAC</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extLst>
                  <a:ext uri="{0D108BD9-81ED-4DB2-BD59-A6C34878D82A}">
                    <a16:rowId xmlns:a16="http://schemas.microsoft.com/office/drawing/2014/main" val="529556412"/>
                  </a:ext>
                </a:extLst>
              </a:tr>
              <a:tr h="299003">
                <a:tc>
                  <a:txBody>
                    <a:bodyPr/>
                    <a:lstStyle/>
                    <a:p>
                      <a:pPr algn="ctr" fontAlgn="b"/>
                      <a:r>
                        <a:rPr lang="en-US" sz="1200" b="0" i="0" u="sng" strike="noStrike" dirty="0">
                          <a:solidFill>
                            <a:srgbClr val="0563C1"/>
                          </a:solidFill>
                          <a:effectLst/>
                          <a:latin typeface="+mn-lt"/>
                          <a:hlinkClick r:id="rId2"/>
                        </a:rPr>
                        <a:t>19/1579r2</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Adapting the 11be channel model to modern (Doppler) use cases</a:t>
                      </a:r>
                    </a:p>
                  </a:txBody>
                  <a:tcPr marL="9525" marR="9525" marT="9525" marB="0" anchor="b"/>
                </a:tc>
                <a:tc>
                  <a:txBody>
                    <a:bodyPr/>
                    <a:lstStyle/>
                    <a:p>
                      <a:pPr algn="l" fontAlgn="b"/>
                      <a:r>
                        <a:rPr lang="en-US" sz="1200" b="0" i="0" u="none" strike="noStrike" dirty="0">
                          <a:solidFill>
                            <a:srgbClr val="000000"/>
                          </a:solidFill>
                          <a:effectLst/>
                          <a:latin typeface="+mn-lt"/>
                        </a:rPr>
                        <a:t>Shimi Shilo</a:t>
                      </a:r>
                    </a:p>
                  </a:txBody>
                  <a:tcPr marL="9525" marR="9525" marT="9525" marB="0" anchor="b"/>
                </a:tc>
                <a:tc>
                  <a:txBody>
                    <a:bodyPr/>
                    <a:lstStyle/>
                    <a:p>
                      <a:pPr algn="ctr" fontAlgn="b"/>
                      <a:r>
                        <a:rPr lang="en-US" sz="1200" b="0" i="0" u="none" strike="noStrike" dirty="0">
                          <a:solidFill>
                            <a:srgbClr val="000000"/>
                          </a:solidFill>
                          <a:effectLst/>
                          <a:latin typeface="+mn-lt"/>
                        </a:rPr>
                        <a:t>Pending (Update)</a:t>
                      </a:r>
                    </a:p>
                  </a:txBody>
                  <a:tcPr marL="9525" marR="9525" marT="9525" marB="0" anchor="b"/>
                </a:tc>
                <a:tc>
                  <a:txBody>
                    <a:bodyPr/>
                    <a:lstStyle/>
                    <a:p>
                      <a:pPr algn="l" fontAlgn="b"/>
                      <a:r>
                        <a:rPr lang="en-US" sz="1200" b="0" i="0" u="none" strike="noStrike">
                          <a:solidFill>
                            <a:srgbClr val="000000"/>
                          </a:solidFill>
                          <a:effectLst/>
                          <a:latin typeface="+mn-lt"/>
                        </a:rPr>
                        <a:t>Channel Model</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940453231"/>
                  </a:ext>
                </a:extLst>
              </a:tr>
              <a:tr h="299003">
                <a:tc>
                  <a:txBody>
                    <a:bodyPr/>
                    <a:lstStyle/>
                    <a:p>
                      <a:pPr algn="ctr" fontAlgn="b"/>
                      <a:r>
                        <a:rPr lang="en-US" sz="1200" b="0" i="0" u="sng" strike="noStrike">
                          <a:solidFill>
                            <a:srgbClr val="00B050"/>
                          </a:solidFill>
                          <a:effectLst/>
                          <a:latin typeface="+mn-lt"/>
                          <a:hlinkClick r:id="rId3">
                            <a:extLst>
                              <a:ext uri="{A12FA001-AC4F-418D-AE19-62706E023703}">
                                <ahyp:hlinkClr xmlns:ahyp="http://schemas.microsoft.com/office/drawing/2018/hyperlinkcolor" val="tx"/>
                              </a:ext>
                            </a:extLst>
                          </a:hlinkClick>
                        </a:rPr>
                        <a:t>19/2161r1</a:t>
                      </a:r>
                      <a:endParaRPr lang="en-US" sz="1200" b="0" i="0" u="sng" strike="noStrike">
                        <a:solidFill>
                          <a:srgbClr val="00B050"/>
                        </a:solidFill>
                        <a:effectLst/>
                        <a:latin typeface="+mn-lt"/>
                      </a:endParaRPr>
                    </a:p>
                  </a:txBody>
                  <a:tcPr marL="9525" marR="9525" marT="9525" marB="0" anchor="b"/>
                </a:tc>
                <a:tc>
                  <a:txBody>
                    <a:bodyPr/>
                    <a:lstStyle/>
                    <a:p>
                      <a:pPr algn="l" fontAlgn="b"/>
                      <a:r>
                        <a:rPr lang="en-US" sz="1200" b="0" i="0" u="none" strike="noStrike" dirty="0">
                          <a:solidFill>
                            <a:srgbClr val="00B050"/>
                          </a:solidFill>
                          <a:effectLst/>
                          <a:latin typeface="+mn-lt"/>
                        </a:rPr>
                        <a:t>Multiple RU Support for 11be</a:t>
                      </a:r>
                    </a:p>
                  </a:txBody>
                  <a:tcPr marL="9525" marR="9525" marT="9525" marB="0" anchor="b"/>
                </a:tc>
                <a:tc>
                  <a:txBody>
                    <a:bodyPr/>
                    <a:lstStyle/>
                    <a:p>
                      <a:pPr algn="l" fontAlgn="b"/>
                      <a:r>
                        <a:rPr lang="en-US" sz="1200" b="0" i="0" u="none" strike="noStrike" dirty="0" err="1">
                          <a:solidFill>
                            <a:srgbClr val="00B050"/>
                          </a:solidFill>
                          <a:effectLst/>
                          <a:latin typeface="+mn-lt"/>
                        </a:rPr>
                        <a:t>Myeongjin</a:t>
                      </a:r>
                      <a:r>
                        <a:rPr lang="en-US" sz="1200" b="0" i="0" u="none" strike="noStrike" dirty="0">
                          <a:solidFill>
                            <a:srgbClr val="00B050"/>
                          </a:solidFill>
                          <a:effectLst/>
                          <a:latin typeface="+mn-lt"/>
                        </a:rPr>
                        <a:t> Kim</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dirty="0">
                          <a:solidFill>
                            <a:srgbClr val="00B050"/>
                          </a:solidFill>
                          <a:effectLst/>
                          <a:latin typeface="+mn-lt"/>
                        </a:rPr>
                        <a:t>Multi-RU/Puncture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3675133809"/>
                  </a:ext>
                </a:extLst>
              </a:tr>
              <a:tr h="299003">
                <a:tc>
                  <a:txBody>
                    <a:bodyPr/>
                    <a:lstStyle/>
                    <a:p>
                      <a:pPr algn="ctr" fontAlgn="b"/>
                      <a:r>
                        <a:rPr lang="en-US" sz="1200" b="0" i="0" u="none" strike="noStrike" dirty="0">
                          <a:solidFill>
                            <a:srgbClr val="00B050"/>
                          </a:solidFill>
                          <a:effectLst/>
                          <a:latin typeface="+mn-lt"/>
                          <a:hlinkClick r:id="rId4">
                            <a:extLst>
                              <a:ext uri="{A12FA001-AC4F-418D-AE19-62706E023703}">
                                <ahyp:hlinkClr xmlns:ahyp="http://schemas.microsoft.com/office/drawing/2018/hyperlinkcolor" val="tx"/>
                              </a:ext>
                            </a:extLst>
                          </a:hlinkClick>
                        </a:rPr>
                        <a:t>20/0019r0</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11be PPDU format</a:t>
                      </a:r>
                    </a:p>
                  </a:txBody>
                  <a:tcPr marL="9525" marR="9525" marT="9525" marB="0" anchor="b"/>
                </a:tc>
                <a:tc>
                  <a:txBody>
                    <a:bodyPr/>
                    <a:lstStyle/>
                    <a:p>
                      <a:pPr algn="l" fontAlgn="b"/>
                      <a:r>
                        <a:rPr lang="en-US" sz="1200" b="0" i="0" u="none" strike="noStrike" dirty="0">
                          <a:solidFill>
                            <a:srgbClr val="00B050"/>
                          </a:solidFill>
                          <a:effectLst/>
                          <a:latin typeface="+mn-lt"/>
                        </a:rPr>
                        <a:t>Dongguk Lim</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dirty="0">
                          <a:solidFill>
                            <a:srgbClr val="00B050"/>
                          </a:solidFill>
                          <a:effectLst/>
                          <a:latin typeface="+mn-lt"/>
                        </a:rPr>
                        <a:t>PPDU format</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3970987382"/>
                  </a:ext>
                </a:extLst>
              </a:tr>
              <a:tr h="299003">
                <a:tc>
                  <a:txBody>
                    <a:bodyPr/>
                    <a:lstStyle/>
                    <a:p>
                      <a:pPr algn="ctr" fontAlgn="b"/>
                      <a:r>
                        <a:rPr lang="en-US" sz="1200" b="0" i="0" u="none" strike="noStrike" dirty="0">
                          <a:solidFill>
                            <a:srgbClr val="00B050"/>
                          </a:solidFill>
                          <a:effectLst/>
                          <a:latin typeface="+mn-lt"/>
                          <a:hlinkClick r:id="rId5">
                            <a:extLst>
                              <a:ext uri="{A12FA001-AC4F-418D-AE19-62706E023703}">
                                <ahyp:hlinkClr xmlns:ahyp="http://schemas.microsoft.com/office/drawing/2018/hyperlinkcolor" val="tx"/>
                              </a:ext>
                            </a:extLst>
                          </a:hlinkClick>
                        </a:rPr>
                        <a:t>20/0020r0</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dirty="0">
                          <a:solidFill>
                            <a:srgbClr val="00B050"/>
                          </a:solidFill>
                          <a:effectLst/>
                          <a:latin typeface="+mn-lt"/>
                        </a:rPr>
                        <a:t>Consideration for EHT-SIG transmission</a:t>
                      </a:r>
                    </a:p>
                  </a:txBody>
                  <a:tcPr marL="9525" marR="9525" marT="9525" marB="0" anchor="b"/>
                </a:tc>
                <a:tc>
                  <a:txBody>
                    <a:bodyPr/>
                    <a:lstStyle/>
                    <a:p>
                      <a:pPr algn="l" fontAlgn="b"/>
                      <a:r>
                        <a:rPr lang="en-US" sz="1200" b="0" i="0" u="none" strike="noStrike" dirty="0">
                          <a:solidFill>
                            <a:srgbClr val="00B050"/>
                          </a:solidFill>
                          <a:effectLst/>
                          <a:latin typeface="+mn-lt"/>
                        </a:rPr>
                        <a:t>Dongguk Lim</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EHT Preamble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703746555"/>
                  </a:ext>
                </a:extLst>
              </a:tr>
              <a:tr h="220717">
                <a:tc>
                  <a:txBody>
                    <a:bodyPr/>
                    <a:lstStyle/>
                    <a:p>
                      <a:pPr algn="ctr" fontAlgn="b"/>
                      <a:r>
                        <a:rPr lang="en-US" sz="1200" b="0" i="0" u="none" strike="noStrike" dirty="0">
                          <a:solidFill>
                            <a:srgbClr val="00B050"/>
                          </a:solidFill>
                          <a:effectLst/>
                          <a:latin typeface="+mn-lt"/>
                          <a:hlinkClick r:id="rId6">
                            <a:extLst>
                              <a:ext uri="{A12FA001-AC4F-418D-AE19-62706E023703}">
                                <ahyp:hlinkClr xmlns:ahyp="http://schemas.microsoft.com/office/drawing/2018/hyperlinkcolor" val="tx"/>
                              </a:ext>
                            </a:extLst>
                          </a:hlinkClick>
                        </a:rPr>
                        <a:t>20/0022r0</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Consideration on 240/160+80 MHz and Preamble Puncturing</a:t>
                      </a:r>
                    </a:p>
                  </a:txBody>
                  <a:tcPr marL="9525" marR="9525" marT="9525" marB="0" anchor="b"/>
                </a:tc>
                <a:tc>
                  <a:txBody>
                    <a:bodyPr/>
                    <a:lstStyle/>
                    <a:p>
                      <a:pPr algn="l" fontAlgn="b"/>
                      <a:r>
                        <a:rPr lang="en-US" sz="1200" b="0" i="0" u="none" strike="noStrike" dirty="0">
                          <a:solidFill>
                            <a:srgbClr val="00B050"/>
                          </a:solidFill>
                          <a:effectLst/>
                          <a:latin typeface="+mn-lt"/>
                        </a:rPr>
                        <a:t>Eunsung Park</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Multi-RU/Puncture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2102625233"/>
                  </a:ext>
                </a:extLst>
              </a:tr>
              <a:tr h="220717">
                <a:tc>
                  <a:txBody>
                    <a:bodyPr/>
                    <a:lstStyle/>
                    <a:p>
                      <a:pPr algn="ctr" fontAlgn="b"/>
                      <a:r>
                        <a:rPr lang="en-US" sz="1200" b="0" i="0" u="none" strike="noStrike" dirty="0">
                          <a:solidFill>
                            <a:srgbClr val="00B050"/>
                          </a:solidFill>
                          <a:effectLst/>
                          <a:latin typeface="+mn-lt"/>
                          <a:hlinkClick r:id="rId7">
                            <a:extLst>
                              <a:ext uri="{A12FA001-AC4F-418D-AE19-62706E023703}">
                                <ahyp:hlinkClr xmlns:ahyp="http://schemas.microsoft.com/office/drawing/2018/hyperlinkcolor" val="tx"/>
                              </a:ext>
                            </a:extLst>
                          </a:hlinkClick>
                        </a:rPr>
                        <a:t>20/0023r0</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Multiple RU Aggregation</a:t>
                      </a:r>
                    </a:p>
                  </a:txBody>
                  <a:tcPr marL="9525" marR="9525" marT="9525" marB="0" anchor="b"/>
                </a:tc>
                <a:tc>
                  <a:txBody>
                    <a:bodyPr/>
                    <a:lstStyle/>
                    <a:p>
                      <a:pPr algn="l" fontAlgn="b"/>
                      <a:r>
                        <a:rPr lang="en-US" sz="1200" b="0" i="0" u="none" strike="noStrike">
                          <a:solidFill>
                            <a:srgbClr val="00B050"/>
                          </a:solidFill>
                          <a:effectLst/>
                          <a:latin typeface="+mn-lt"/>
                        </a:rPr>
                        <a:t>Eunsung Park</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dirty="0">
                          <a:solidFill>
                            <a:srgbClr val="00B050"/>
                          </a:solidFill>
                          <a:effectLst/>
                          <a:latin typeface="+mn-lt"/>
                        </a:rPr>
                        <a:t>Multi-RU/Puncture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2741528402"/>
                  </a:ext>
                </a:extLst>
              </a:tr>
              <a:tr h="255379">
                <a:tc>
                  <a:txBody>
                    <a:bodyPr/>
                    <a:lstStyle/>
                    <a:p>
                      <a:pPr algn="ctr" fontAlgn="b"/>
                      <a:r>
                        <a:rPr lang="en-US" sz="1200" b="0" i="0" u="sng" strike="noStrike">
                          <a:solidFill>
                            <a:srgbClr val="00B050"/>
                          </a:solidFill>
                          <a:effectLst/>
                          <a:latin typeface="+mn-lt"/>
                          <a:hlinkClick r:id="rId8">
                            <a:extLst>
                              <a:ext uri="{A12FA001-AC4F-418D-AE19-62706E023703}">
                                <ahyp:hlinkClr xmlns:ahyp="http://schemas.microsoft.com/office/drawing/2018/hyperlinkcolor" val="tx"/>
                              </a:ext>
                            </a:extLst>
                          </a:hlinkClick>
                        </a:rPr>
                        <a:t>20/0029r0</a:t>
                      </a:r>
                      <a:endParaRPr lang="en-US" sz="1200" b="0" i="0" u="sng" strike="noStrike">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Preamble structure and SIG contents</a:t>
                      </a:r>
                    </a:p>
                  </a:txBody>
                  <a:tcPr marL="9525" marR="9525" marT="9525" marB="0" anchor="b"/>
                </a:tc>
                <a:tc>
                  <a:txBody>
                    <a:bodyPr/>
                    <a:lstStyle/>
                    <a:p>
                      <a:pPr algn="l" fontAlgn="b"/>
                      <a:r>
                        <a:rPr lang="en-US" sz="1200" b="0" i="0" u="none" strike="noStrike" dirty="0">
                          <a:solidFill>
                            <a:srgbClr val="00B050"/>
                          </a:solidFill>
                          <a:effectLst/>
                          <a:latin typeface="+mn-lt"/>
                        </a:rPr>
                        <a:t>Ross Jian Yu</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EHT Preamble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3517083761"/>
                  </a:ext>
                </a:extLst>
              </a:tr>
              <a:tr h="299003">
                <a:tc>
                  <a:txBody>
                    <a:bodyPr/>
                    <a:lstStyle/>
                    <a:p>
                      <a:pPr algn="ctr" fontAlgn="b"/>
                      <a:r>
                        <a:rPr lang="en-US" sz="1200" b="0" i="0" u="none" strike="noStrike" dirty="0">
                          <a:solidFill>
                            <a:srgbClr val="00B050"/>
                          </a:solidFill>
                          <a:effectLst/>
                          <a:latin typeface="+mn-lt"/>
                          <a:hlinkClick r:id="rId9">
                            <a:extLst>
                              <a:ext uri="{A12FA001-AC4F-418D-AE19-62706E023703}">
                                <ahyp:hlinkClr xmlns:ahyp="http://schemas.microsoft.com/office/drawing/2018/hyperlinkcolor" val="tx"/>
                              </a:ext>
                            </a:extLst>
                          </a:hlinkClick>
                        </a:rPr>
                        <a:t>20/0031r0</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fr-FR" sz="1200" b="0" i="0" u="none" strike="noStrike">
                          <a:solidFill>
                            <a:srgbClr val="00B050"/>
                          </a:solidFill>
                          <a:effectLst/>
                          <a:latin typeface="+mn-lt"/>
                        </a:rPr>
                        <a:t>Considerations on EHT PPDU formats</a:t>
                      </a:r>
                    </a:p>
                  </a:txBody>
                  <a:tcPr marL="9525" marR="9525" marT="9525" marB="0" anchor="b"/>
                </a:tc>
                <a:tc>
                  <a:txBody>
                    <a:bodyPr/>
                    <a:lstStyle/>
                    <a:p>
                      <a:pPr algn="l" fontAlgn="b"/>
                      <a:r>
                        <a:rPr lang="en-US" sz="1200" b="0" i="0" u="none" strike="noStrike">
                          <a:solidFill>
                            <a:srgbClr val="00B050"/>
                          </a:solidFill>
                          <a:effectLst/>
                          <a:latin typeface="+mn-lt"/>
                        </a:rPr>
                        <a:t>Lei Huang</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PPDU format</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947085294"/>
                  </a:ext>
                </a:extLst>
              </a:tr>
              <a:tr h="220717">
                <a:tc>
                  <a:txBody>
                    <a:bodyPr/>
                    <a:lstStyle/>
                    <a:p>
                      <a:pPr algn="ctr" fontAlgn="b"/>
                      <a:r>
                        <a:rPr lang="en-US" sz="1200" b="0" i="0" u="none" strike="noStrike" dirty="0">
                          <a:solidFill>
                            <a:srgbClr val="00B050"/>
                          </a:solidFill>
                          <a:effectLst/>
                          <a:latin typeface="+mn-lt"/>
                          <a:hlinkClick r:id="rId10">
                            <a:extLst>
                              <a:ext uri="{A12FA001-AC4F-418D-AE19-62706E023703}">
                                <ahyp:hlinkClr xmlns:ahyp="http://schemas.microsoft.com/office/drawing/2018/hyperlinkcolor" val="tx"/>
                              </a:ext>
                            </a:extLst>
                          </a:hlinkClick>
                        </a:rPr>
                        <a:t>20/0041r0</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Additional overhead reduction in mixed beamforming feedback</a:t>
                      </a:r>
                    </a:p>
                  </a:txBody>
                  <a:tcPr marL="9525" marR="9525" marT="9525" marB="0" anchor="b"/>
                </a:tc>
                <a:tc>
                  <a:txBody>
                    <a:bodyPr/>
                    <a:lstStyle/>
                    <a:p>
                      <a:pPr algn="l" fontAlgn="b"/>
                      <a:r>
                        <a:rPr lang="en-US" sz="1200" b="0" i="0" u="none" strike="noStrike">
                          <a:solidFill>
                            <a:srgbClr val="00B050"/>
                          </a:solidFill>
                          <a:effectLst/>
                          <a:latin typeface="+mn-lt"/>
                        </a:rPr>
                        <a:t>Genadiy Tsodik</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MIMO</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583756879"/>
                  </a:ext>
                </a:extLst>
              </a:tr>
              <a:tr h="290246">
                <a:tc>
                  <a:txBody>
                    <a:bodyPr/>
                    <a:lstStyle/>
                    <a:p>
                      <a:pPr algn="ctr" fontAlgn="b"/>
                      <a:r>
                        <a:rPr lang="en-US" sz="1200" b="0" i="0" u="none" strike="noStrike" dirty="0">
                          <a:solidFill>
                            <a:srgbClr val="00B050"/>
                          </a:solidFill>
                          <a:effectLst/>
                          <a:latin typeface="+mn-lt"/>
                          <a:hlinkClick r:id="rId11">
                            <a:extLst>
                              <a:ext uri="{A12FA001-AC4F-418D-AE19-62706E023703}">
                                <ahyp:hlinkClr xmlns:ahyp="http://schemas.microsoft.com/office/drawing/2018/hyperlinkcolor" val="tx"/>
                              </a:ext>
                            </a:extLst>
                          </a:hlinkClick>
                        </a:rPr>
                        <a:t>20/0048r0</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RU Aggregation for 240MHz and 320MHz</a:t>
                      </a:r>
                    </a:p>
                  </a:txBody>
                  <a:tcPr marL="9525" marR="9525" marT="9525" marB="0" anchor="b"/>
                </a:tc>
                <a:tc>
                  <a:txBody>
                    <a:bodyPr/>
                    <a:lstStyle/>
                    <a:p>
                      <a:pPr algn="l" fontAlgn="b"/>
                      <a:r>
                        <a:rPr lang="en-US" sz="1200" b="0" i="0" u="none" strike="noStrike">
                          <a:solidFill>
                            <a:srgbClr val="00B050"/>
                          </a:solidFill>
                          <a:effectLst/>
                          <a:latin typeface="+mn-lt"/>
                        </a:rPr>
                        <a:t>Bin Tian</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Multi-RU/Puncture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2232652542"/>
                  </a:ext>
                </a:extLst>
              </a:tr>
              <a:tr h="220717">
                <a:tc>
                  <a:txBody>
                    <a:bodyPr/>
                    <a:lstStyle/>
                    <a:p>
                      <a:pPr algn="ctr" fontAlgn="b"/>
                      <a:r>
                        <a:rPr lang="en-US" sz="1200" b="0" i="0" u="none" strike="noStrike" dirty="0">
                          <a:solidFill>
                            <a:srgbClr val="00B050"/>
                          </a:solidFill>
                          <a:effectLst/>
                          <a:latin typeface="+mn-lt"/>
                          <a:hlinkClick r:id="rId12">
                            <a:extLst>
                              <a:ext uri="{A12FA001-AC4F-418D-AE19-62706E023703}">
                                <ahyp:hlinkClr xmlns:ahyp="http://schemas.microsoft.com/office/drawing/2018/hyperlinkcolor" val="tx"/>
                              </a:ext>
                            </a:extLst>
                          </a:hlinkClick>
                        </a:rPr>
                        <a:t>20/0049r0</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PPDU Types and U-SIG Content</a:t>
                      </a:r>
                    </a:p>
                  </a:txBody>
                  <a:tcPr marL="9525" marR="9525" marT="9525" marB="0" anchor="b"/>
                </a:tc>
                <a:tc>
                  <a:txBody>
                    <a:bodyPr/>
                    <a:lstStyle/>
                    <a:p>
                      <a:pPr algn="l" fontAlgn="b"/>
                      <a:r>
                        <a:rPr lang="en-US" sz="1200" b="0" i="0" u="none" strike="noStrike" dirty="0">
                          <a:solidFill>
                            <a:srgbClr val="00B050"/>
                          </a:solidFill>
                          <a:effectLst/>
                          <a:latin typeface="+mn-lt"/>
                        </a:rPr>
                        <a:t>Sameer Vermani</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PPDU format</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1738269619"/>
                  </a:ext>
                </a:extLst>
              </a:tr>
              <a:tr h="220717">
                <a:tc>
                  <a:txBody>
                    <a:bodyPr/>
                    <a:lstStyle/>
                    <a:p>
                      <a:pPr algn="ctr" fontAlgn="b"/>
                      <a:r>
                        <a:rPr lang="en-US" sz="1200" b="0" i="0" u="none" strike="noStrike" dirty="0">
                          <a:solidFill>
                            <a:srgbClr val="00B050"/>
                          </a:solidFill>
                          <a:effectLst/>
                          <a:latin typeface="+mn-lt"/>
                          <a:hlinkClick r:id="rId13">
                            <a:extLst>
                              <a:ext uri="{A12FA001-AC4F-418D-AE19-62706E023703}">
                                <ahyp:hlinkClr xmlns:ahyp="http://schemas.microsoft.com/office/drawing/2018/hyperlinkcolor" val="tx"/>
                              </a:ext>
                            </a:extLst>
                          </a:hlinkClick>
                        </a:rPr>
                        <a:t>20/0058r1</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Preamble Puncturing for Transmission to Multiple STAs in 802.11be</a:t>
                      </a:r>
                    </a:p>
                  </a:txBody>
                  <a:tcPr marL="9525" marR="9525" marT="9525" marB="0" anchor="b"/>
                </a:tc>
                <a:tc>
                  <a:txBody>
                    <a:bodyPr/>
                    <a:lstStyle/>
                    <a:p>
                      <a:pPr algn="l" fontAlgn="b"/>
                      <a:r>
                        <a:rPr lang="en-US" sz="1200" b="0" i="0" u="none" strike="noStrike">
                          <a:solidFill>
                            <a:srgbClr val="00B050"/>
                          </a:solidFill>
                          <a:effectLst/>
                          <a:latin typeface="+mn-lt"/>
                        </a:rPr>
                        <a:t>Oded Redlich</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Multi-RU/Puncture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303766673"/>
                  </a:ext>
                </a:extLst>
              </a:tr>
              <a:tr h="220717">
                <a:tc>
                  <a:txBody>
                    <a:bodyPr/>
                    <a:lstStyle/>
                    <a:p>
                      <a:pPr algn="ctr" fontAlgn="b"/>
                      <a:r>
                        <a:rPr lang="en-US" sz="1200" b="0" i="0" u="sng" strike="noStrike">
                          <a:solidFill>
                            <a:srgbClr val="0563C1"/>
                          </a:solidFill>
                          <a:effectLst/>
                          <a:latin typeface="+mn-lt"/>
                          <a:hlinkClick r:id="rId14"/>
                        </a:rPr>
                        <a:t>20/0065r0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 Implicit sounding scheme</a:t>
                      </a:r>
                    </a:p>
                  </a:txBody>
                  <a:tcPr marL="9525" marR="9525" marT="9525" marB="0" anchor="b"/>
                </a:tc>
                <a:tc>
                  <a:txBody>
                    <a:bodyPr/>
                    <a:lstStyle/>
                    <a:p>
                      <a:pPr algn="l" fontAlgn="b"/>
                      <a:r>
                        <a:rPr lang="en-US" sz="1200" b="0" i="0" u="none" strike="noStrike">
                          <a:solidFill>
                            <a:srgbClr val="000000"/>
                          </a:solidFill>
                          <a:effectLst/>
                          <a:latin typeface="+mn-lt"/>
                        </a:rPr>
                        <a:t>Lily Yunping Lyu</a:t>
                      </a:r>
                    </a:p>
                  </a:txBody>
                  <a:tcPr marL="9525" marR="9525" marT="9525" marB="0" anchor="b"/>
                </a:tc>
                <a:tc>
                  <a:txBody>
                    <a:bodyPr/>
                    <a:lstStyle/>
                    <a:p>
                      <a:pPr algn="ctr" fontAlgn="b"/>
                      <a:r>
                        <a:rPr lang="en-US" sz="1200" b="0" i="0" u="none" strike="noStrike">
                          <a:solidFill>
                            <a:srgbClr val="000000"/>
                          </a:solidFill>
                          <a:effectLst/>
                          <a:latin typeface="+mn-lt"/>
                        </a:rPr>
                        <a:t>Defer (C. Call)</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1293929691"/>
                  </a:ext>
                </a:extLst>
              </a:tr>
            </a:tbl>
          </a:graphicData>
        </a:graphic>
      </p:graphicFrame>
    </p:spTree>
    <p:extLst>
      <p:ext uri="{BB962C8B-B14F-4D97-AF65-F5344CB8AC3E}">
        <p14:creationId xmlns:p14="http://schemas.microsoft.com/office/powerpoint/2010/main" val="32677101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869D4-07DF-470B-B389-2E60BA89A5E1}"/>
              </a:ext>
            </a:extLst>
          </p:cNvPr>
          <p:cNvSpPr>
            <a:spLocks noGrp="1"/>
          </p:cNvSpPr>
          <p:nvPr>
            <p:ph type="title"/>
          </p:nvPr>
        </p:nvSpPr>
        <p:spPr/>
        <p:txBody>
          <a:bodyPr/>
          <a:lstStyle/>
          <a:p>
            <a:r>
              <a:rPr lang="en-US" dirty="0"/>
              <a:t>Submission’s List-6</a:t>
            </a:r>
          </a:p>
        </p:txBody>
      </p:sp>
      <p:sp>
        <p:nvSpPr>
          <p:cNvPr id="3" name="Date Placeholder 2">
            <a:extLst>
              <a:ext uri="{FF2B5EF4-FFF2-40B4-BE49-F238E27FC236}">
                <a16:creationId xmlns:a16="http://schemas.microsoft.com/office/drawing/2014/main" id="{ABE745EA-DBD4-4198-9B2C-DCAAB581FFC0}"/>
              </a:ext>
            </a:extLst>
          </p:cNvPr>
          <p:cNvSpPr>
            <a:spLocks noGrp="1"/>
          </p:cNvSpPr>
          <p:nvPr>
            <p:ph type="dt" idx="10"/>
          </p:nvPr>
        </p:nvSpPr>
        <p:spPr/>
        <p:txBody>
          <a:bodyPr/>
          <a:lstStyle/>
          <a:p>
            <a:r>
              <a:rPr lang="en-US" dirty="0"/>
              <a:t>January 2020</a:t>
            </a:r>
            <a:endParaRPr lang="en-GB" dirty="0"/>
          </a:p>
        </p:txBody>
      </p:sp>
      <p:sp>
        <p:nvSpPr>
          <p:cNvPr id="4" name="Footer Placeholder 3">
            <a:extLst>
              <a:ext uri="{FF2B5EF4-FFF2-40B4-BE49-F238E27FC236}">
                <a16:creationId xmlns:a16="http://schemas.microsoft.com/office/drawing/2014/main" id="{39148509-7181-44BB-816C-650EF7DB9EFC}"/>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573FB80B-4B84-43F2-992F-F1CCF34E8A02}"/>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0C8816-4A31-444B-815D-E1E816592006}"/>
              </a:ext>
            </a:extLst>
          </p:cNvPr>
          <p:cNvGraphicFramePr>
            <a:graphicFrameLocks noGrp="1"/>
          </p:cNvGraphicFramePr>
          <p:nvPr>
            <p:extLst>
              <p:ext uri="{D42A27DB-BD31-4B8C-83A1-F6EECF244321}">
                <p14:modId xmlns:p14="http://schemas.microsoft.com/office/powerpoint/2010/main" val="1294841582"/>
              </p:ext>
            </p:extLst>
          </p:nvPr>
        </p:nvGraphicFramePr>
        <p:xfrm>
          <a:off x="445117" y="1633454"/>
          <a:ext cx="8362702" cy="4535365"/>
        </p:xfrm>
        <a:graphic>
          <a:graphicData uri="http://schemas.openxmlformats.org/drawingml/2006/table">
            <a:tbl>
              <a:tblPr>
                <a:tableStyleId>{073A0DAA-6AF3-43AB-8588-CEC1D06C72B9}</a:tableStyleId>
              </a:tblPr>
              <a:tblGrid>
                <a:gridCol w="684213">
                  <a:extLst>
                    <a:ext uri="{9D8B030D-6E8A-4147-A177-3AD203B41FA5}">
                      <a16:colId xmlns:a16="http://schemas.microsoft.com/office/drawing/2014/main" val="1358446250"/>
                    </a:ext>
                  </a:extLst>
                </a:gridCol>
                <a:gridCol w="3507208">
                  <a:extLst>
                    <a:ext uri="{9D8B030D-6E8A-4147-A177-3AD203B41FA5}">
                      <a16:colId xmlns:a16="http://schemas.microsoft.com/office/drawing/2014/main" val="2446963667"/>
                    </a:ext>
                  </a:extLst>
                </a:gridCol>
                <a:gridCol w="1245814">
                  <a:extLst>
                    <a:ext uri="{9D8B030D-6E8A-4147-A177-3AD203B41FA5}">
                      <a16:colId xmlns:a16="http://schemas.microsoft.com/office/drawing/2014/main" val="627866047"/>
                    </a:ext>
                  </a:extLst>
                </a:gridCol>
                <a:gridCol w="1141756">
                  <a:extLst>
                    <a:ext uri="{9D8B030D-6E8A-4147-A177-3AD203B41FA5}">
                      <a16:colId xmlns:a16="http://schemas.microsoft.com/office/drawing/2014/main" val="2607594272"/>
                    </a:ext>
                  </a:extLst>
                </a:gridCol>
                <a:gridCol w="1249016">
                  <a:extLst>
                    <a:ext uri="{9D8B030D-6E8A-4147-A177-3AD203B41FA5}">
                      <a16:colId xmlns:a16="http://schemas.microsoft.com/office/drawing/2014/main" val="3766288030"/>
                    </a:ext>
                  </a:extLst>
                </a:gridCol>
                <a:gridCol w="534695">
                  <a:extLst>
                    <a:ext uri="{9D8B030D-6E8A-4147-A177-3AD203B41FA5}">
                      <a16:colId xmlns:a16="http://schemas.microsoft.com/office/drawing/2014/main" val="2378465908"/>
                    </a:ext>
                  </a:extLst>
                </a:gridCol>
              </a:tblGrid>
              <a:tr h="306542">
                <a:tc>
                  <a:txBody>
                    <a:bodyPr/>
                    <a:lstStyle/>
                    <a:p>
                      <a:pPr algn="ctr" rtl="0" fontAlgn="ctr"/>
                      <a:r>
                        <a:rPr lang="en-US" sz="1200" b="1" u="none" strike="noStrike" dirty="0">
                          <a:effectLst/>
                          <a:latin typeface="+mn-l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a:effectLst/>
                          <a:latin typeface="+mn-l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996369861"/>
                  </a:ext>
                </a:extLst>
              </a:tr>
              <a:tr h="306542">
                <a:tc>
                  <a:txBody>
                    <a:bodyPr/>
                    <a:lstStyle/>
                    <a:p>
                      <a:pPr algn="ctr" fontAlgn="b"/>
                      <a:r>
                        <a:rPr lang="en-US" sz="1200" b="0" i="0" u="none" strike="noStrike" dirty="0">
                          <a:solidFill>
                            <a:srgbClr val="00B050"/>
                          </a:solidFill>
                          <a:effectLst/>
                          <a:latin typeface="+mn-lt"/>
                        </a:rPr>
                        <a:t>20/0067r0</a:t>
                      </a:r>
                    </a:p>
                  </a:txBody>
                  <a:tcPr marL="9525" marR="9525" marT="9525" marB="0" anchor="b"/>
                </a:tc>
                <a:tc>
                  <a:txBody>
                    <a:bodyPr/>
                    <a:lstStyle/>
                    <a:p>
                      <a:pPr algn="l" fontAlgn="b"/>
                      <a:r>
                        <a:rPr lang="en-US" sz="1200" b="0" i="0" u="none" strike="noStrike">
                          <a:solidFill>
                            <a:srgbClr val="00B050"/>
                          </a:solidFill>
                          <a:effectLst/>
                          <a:latin typeface="+mn-lt"/>
                        </a:rPr>
                        <a:t> Restrictions for 16 SS based MU MIMO Scheduling</a:t>
                      </a:r>
                    </a:p>
                  </a:txBody>
                  <a:tcPr marL="9525" marR="9525" marT="9525" marB="0" anchor="b"/>
                </a:tc>
                <a:tc>
                  <a:txBody>
                    <a:bodyPr/>
                    <a:lstStyle/>
                    <a:p>
                      <a:pPr algn="l" fontAlgn="b"/>
                      <a:r>
                        <a:rPr lang="en-US" sz="1200" b="0" i="0" u="none" strike="noStrike">
                          <a:solidFill>
                            <a:srgbClr val="00B050"/>
                          </a:solidFill>
                          <a:effectLst/>
                          <a:latin typeface="+mn-lt"/>
                        </a:rPr>
                        <a:t>Junghoon Suh</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MIMO</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1544864734"/>
                  </a:ext>
                </a:extLst>
              </a:tr>
              <a:tr h="306542">
                <a:tc>
                  <a:txBody>
                    <a:bodyPr/>
                    <a:lstStyle/>
                    <a:p>
                      <a:pPr algn="ctr" fontAlgn="b"/>
                      <a:r>
                        <a:rPr lang="en-US" sz="1200" b="0" i="0" u="sng" strike="noStrike">
                          <a:solidFill>
                            <a:srgbClr val="0563C1"/>
                          </a:solidFill>
                          <a:effectLst/>
                          <a:latin typeface="+mn-lt"/>
                          <a:hlinkClick r:id="rId2"/>
                        </a:rPr>
                        <a:t>20/0072r0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and EVM Evaluation on 4096-QAM in 11be</a:t>
                      </a:r>
                    </a:p>
                  </a:txBody>
                  <a:tcPr marL="9525" marR="9525" marT="9525" marB="0" anchor="b"/>
                </a:tc>
                <a:tc>
                  <a:txBody>
                    <a:bodyPr/>
                    <a:lstStyle/>
                    <a:p>
                      <a:pPr algn="l" fontAlgn="b"/>
                      <a:r>
                        <a:rPr lang="en-US" sz="1200" b="0" i="0" u="none" strike="noStrike">
                          <a:solidFill>
                            <a:srgbClr val="000000"/>
                          </a:solidFill>
                          <a:effectLst/>
                          <a:latin typeface="+mn-lt"/>
                        </a:rPr>
                        <a:t>Jianhan Liu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4K QAM</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577610987"/>
                  </a:ext>
                </a:extLst>
              </a:tr>
              <a:tr h="306542">
                <a:tc>
                  <a:txBody>
                    <a:bodyPr/>
                    <a:lstStyle/>
                    <a:p>
                      <a:pPr algn="ctr" fontAlgn="b"/>
                      <a:r>
                        <a:rPr lang="en-US" sz="1200" b="0" i="0" u="none" strike="noStrike" dirty="0">
                          <a:solidFill>
                            <a:srgbClr val="00B050"/>
                          </a:solidFill>
                          <a:effectLst/>
                          <a:latin typeface="+mn-lt"/>
                          <a:hlinkClick r:id="rId3">
                            <a:extLst>
                              <a:ext uri="{A12FA001-AC4F-418D-AE19-62706E023703}">
                                <ahyp:hlinkClr xmlns:ahyp="http://schemas.microsoft.com/office/drawing/2018/hyperlinkcolor" val="tx"/>
                              </a:ext>
                            </a:extLst>
                          </a:hlinkClick>
                        </a:rPr>
                        <a:t>20/0075r0</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dirty="0">
                          <a:solidFill>
                            <a:srgbClr val="00B050"/>
                          </a:solidFill>
                          <a:effectLst/>
                          <a:latin typeface="+mn-lt"/>
                        </a:rPr>
                        <a:t>Performance comparison of LTF designs in JT</a:t>
                      </a:r>
                    </a:p>
                  </a:txBody>
                  <a:tcPr marL="9525" marR="9525" marT="9525" marB="0" anchor="b"/>
                </a:tc>
                <a:tc>
                  <a:txBody>
                    <a:bodyPr/>
                    <a:lstStyle/>
                    <a:p>
                      <a:pPr algn="l" fontAlgn="b"/>
                      <a:r>
                        <a:rPr lang="en-US" sz="1200" b="0" i="0" u="none" strike="noStrike" dirty="0">
                          <a:solidFill>
                            <a:srgbClr val="00B050"/>
                          </a:solidFill>
                          <a:effectLst/>
                          <a:latin typeface="+mn-lt"/>
                        </a:rPr>
                        <a:t>Ron Porat</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dirty="0">
                          <a:solidFill>
                            <a:srgbClr val="00B050"/>
                          </a:solidFill>
                          <a:effectLst/>
                          <a:latin typeface="+mn-lt"/>
                        </a:rPr>
                        <a:t>EHT Preamble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2265789590"/>
                  </a:ext>
                </a:extLst>
              </a:tr>
              <a:tr h="306542">
                <a:tc>
                  <a:txBody>
                    <a:bodyPr/>
                    <a:lstStyle/>
                    <a:p>
                      <a:pPr algn="ctr" fontAlgn="b"/>
                      <a:r>
                        <a:rPr lang="en-US" sz="1200" b="0" i="0" u="none" strike="noStrike" dirty="0">
                          <a:solidFill>
                            <a:srgbClr val="000000"/>
                          </a:solidFill>
                          <a:effectLst/>
                          <a:latin typeface="+mn-lt"/>
                          <a:hlinkClick r:id="rId4"/>
                        </a:rPr>
                        <a:t>20/0076r0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Simulation results of 4K QAM</a:t>
                      </a:r>
                    </a:p>
                  </a:txBody>
                  <a:tcPr marL="9525" marR="9525" marT="9525" marB="0" anchor="b"/>
                </a:tc>
                <a:tc>
                  <a:txBody>
                    <a:bodyPr/>
                    <a:lstStyle/>
                    <a:p>
                      <a:pPr algn="l" fontAlgn="b"/>
                      <a:r>
                        <a:rPr lang="en-US" sz="1200" b="0" i="0" u="none" strike="noStrike">
                          <a:solidFill>
                            <a:srgbClr val="000000"/>
                          </a:solidFill>
                          <a:effectLst/>
                          <a:latin typeface="+mn-lt"/>
                        </a:rPr>
                        <a:t>Ron Porat</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4K QAM</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976391224"/>
                  </a:ext>
                </a:extLst>
              </a:tr>
              <a:tr h="306542">
                <a:tc>
                  <a:txBody>
                    <a:bodyPr/>
                    <a:lstStyle/>
                    <a:p>
                      <a:pPr algn="ctr" fontAlgn="b"/>
                      <a:r>
                        <a:rPr lang="en-US" sz="1200" b="0" i="0" u="sng" strike="noStrike">
                          <a:solidFill>
                            <a:srgbClr val="00B050"/>
                          </a:solidFill>
                          <a:effectLst/>
                          <a:latin typeface="+mn-lt"/>
                          <a:hlinkClick r:id="rId5">
                            <a:extLst>
                              <a:ext uri="{A12FA001-AC4F-418D-AE19-62706E023703}">
                                <ahyp:hlinkClr xmlns:ahyp="http://schemas.microsoft.com/office/drawing/2018/hyperlinkcolor" val="tx"/>
                              </a:ext>
                            </a:extLst>
                          </a:hlinkClick>
                        </a:rPr>
                        <a:t>20/0080r0</a:t>
                      </a:r>
                      <a:endParaRPr lang="en-US" sz="1200" b="0" i="0" u="sng" strike="noStrike">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Calibration for Implicit Feedback</a:t>
                      </a:r>
                    </a:p>
                  </a:txBody>
                  <a:tcPr marL="9525" marR="9525" marT="9525" marB="0" anchor="b"/>
                </a:tc>
                <a:tc>
                  <a:txBody>
                    <a:bodyPr/>
                    <a:lstStyle/>
                    <a:p>
                      <a:pPr algn="l" fontAlgn="b"/>
                      <a:r>
                        <a:rPr lang="en-US" sz="1200" b="0" i="0" u="none" strike="noStrike">
                          <a:solidFill>
                            <a:srgbClr val="00B050"/>
                          </a:solidFill>
                          <a:effectLst/>
                          <a:latin typeface="+mn-lt"/>
                        </a:rPr>
                        <a:t>Qinghua Li</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Sounding</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3715667198"/>
                  </a:ext>
                </a:extLst>
              </a:tr>
              <a:tr h="306542">
                <a:tc>
                  <a:txBody>
                    <a:bodyPr/>
                    <a:lstStyle/>
                    <a:p>
                      <a:pPr algn="ctr" fontAlgn="b"/>
                      <a:r>
                        <a:rPr lang="en-US" sz="1200" b="0" i="0" u="none" strike="noStrike" dirty="0">
                          <a:solidFill>
                            <a:srgbClr val="00B050"/>
                          </a:solidFill>
                          <a:effectLst/>
                          <a:latin typeface="+mn-lt"/>
                        </a:rPr>
                        <a:t>20/0087r0</a:t>
                      </a:r>
                    </a:p>
                  </a:txBody>
                  <a:tcPr marL="9525" marR="9525" marT="9525" marB="0" anchor="b"/>
                </a:tc>
                <a:tc>
                  <a:txBody>
                    <a:bodyPr/>
                    <a:lstStyle/>
                    <a:p>
                      <a:pPr algn="l" fontAlgn="b"/>
                      <a:r>
                        <a:rPr lang="en-US" sz="1200" b="0" i="0" u="none" strike="noStrike">
                          <a:solidFill>
                            <a:srgbClr val="00B050"/>
                          </a:solidFill>
                          <a:effectLst/>
                          <a:latin typeface="+mn-lt"/>
                        </a:rPr>
                        <a:t>Discussions on U-SIG content and EHT-SIG format</a:t>
                      </a:r>
                    </a:p>
                  </a:txBody>
                  <a:tcPr marL="9525" marR="9525" marT="9525" marB="0" anchor="b"/>
                </a:tc>
                <a:tc>
                  <a:txBody>
                    <a:bodyPr/>
                    <a:lstStyle/>
                    <a:p>
                      <a:pPr algn="l" fontAlgn="b"/>
                      <a:r>
                        <a:rPr lang="en-US" sz="1200" b="0" i="0" u="none" strike="noStrike">
                          <a:solidFill>
                            <a:srgbClr val="00B050"/>
                          </a:solidFill>
                          <a:effectLst/>
                          <a:latin typeface="+mn-lt"/>
                        </a:rPr>
                        <a:t>Rui Cao</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dirty="0">
                          <a:solidFill>
                            <a:srgbClr val="00B050"/>
                          </a:solidFill>
                          <a:effectLst/>
                          <a:latin typeface="+mn-lt"/>
                        </a:rPr>
                        <a:t>EHT Preamble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3095578972"/>
                  </a:ext>
                </a:extLst>
              </a:tr>
              <a:tr h="306542">
                <a:tc>
                  <a:txBody>
                    <a:bodyPr/>
                    <a:lstStyle/>
                    <a:p>
                      <a:pPr algn="ctr" fontAlgn="b"/>
                      <a:r>
                        <a:rPr lang="en-US" sz="1200" b="0" i="0" u="none" strike="noStrike" dirty="0">
                          <a:solidFill>
                            <a:srgbClr val="000000"/>
                          </a:solidFill>
                          <a:effectLst/>
                          <a:latin typeface="+mn-lt"/>
                          <a:hlinkClick r:id="rId6"/>
                        </a:rPr>
                        <a:t>20/0089r0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Multi-AP Implicit Channel Sounding</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986210648"/>
                  </a:ext>
                </a:extLst>
              </a:tr>
              <a:tr h="306542">
                <a:tc>
                  <a:txBody>
                    <a:bodyPr/>
                    <a:lstStyle/>
                    <a:p>
                      <a:pPr algn="ctr" fontAlgn="b"/>
                      <a:r>
                        <a:rPr lang="en-US" sz="1200" b="0" i="0" u="none" strike="noStrike" dirty="0">
                          <a:solidFill>
                            <a:srgbClr val="000000"/>
                          </a:solidFill>
                          <a:effectLst/>
                          <a:latin typeface="+mn-lt"/>
                          <a:hlinkClick r:id="rId7"/>
                        </a:rPr>
                        <a:t>20/0090r0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Implicit Feedback, Feasibility and Gains</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91885086"/>
                  </a:ext>
                </a:extLst>
              </a:tr>
              <a:tr h="226283">
                <a:tc>
                  <a:txBody>
                    <a:bodyPr/>
                    <a:lstStyle/>
                    <a:p>
                      <a:pPr algn="ctr" fontAlgn="b"/>
                      <a:r>
                        <a:rPr lang="en-US" sz="1200" b="0" i="0" u="none" strike="noStrike" dirty="0">
                          <a:solidFill>
                            <a:srgbClr val="00B050"/>
                          </a:solidFill>
                          <a:effectLst/>
                          <a:latin typeface="+mn-lt"/>
                          <a:hlinkClick r:id="rId8">
                            <a:extLst>
                              <a:ext uri="{A12FA001-AC4F-418D-AE19-62706E023703}">
                                <ahyp:hlinkClr xmlns:ahyp="http://schemas.microsoft.com/office/drawing/2018/hyperlinkcolor" val="tx"/>
                              </a:ext>
                            </a:extLst>
                          </a:hlinkClick>
                        </a:rPr>
                        <a:t>20/0108r0</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Multi-RU support for OFDMA</a:t>
                      </a:r>
                    </a:p>
                  </a:txBody>
                  <a:tcPr marL="9525" marR="9525" marT="9525" marB="0" anchor="b"/>
                </a:tc>
                <a:tc>
                  <a:txBody>
                    <a:bodyPr/>
                    <a:lstStyle/>
                    <a:p>
                      <a:pPr algn="l" fontAlgn="b"/>
                      <a:r>
                        <a:rPr lang="en-US" sz="1200" b="0" i="0" u="none" strike="noStrike">
                          <a:solidFill>
                            <a:srgbClr val="00B050"/>
                          </a:solidFill>
                          <a:effectLst/>
                          <a:latin typeface="+mn-lt"/>
                        </a:rPr>
                        <a:t>Sigurd Schelstraete</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Multi-RU/Puncture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3153308133"/>
                  </a:ext>
                </a:extLst>
              </a:tr>
              <a:tr h="226283">
                <a:tc>
                  <a:txBody>
                    <a:bodyPr/>
                    <a:lstStyle/>
                    <a:p>
                      <a:pPr algn="ctr" fontAlgn="b"/>
                      <a:r>
                        <a:rPr lang="en-US" sz="1200" b="0" i="0" u="none" strike="noStrike" dirty="0">
                          <a:solidFill>
                            <a:srgbClr val="00B050"/>
                          </a:solidFill>
                          <a:effectLst/>
                          <a:latin typeface="+mn-lt"/>
                          <a:hlinkClick r:id="rId9">
                            <a:extLst>
                              <a:ext uri="{A12FA001-AC4F-418D-AE19-62706E023703}">
                                <ahyp:hlinkClr xmlns:ahyp="http://schemas.microsoft.com/office/drawing/2018/hyperlinkcolor" val="tx"/>
                              </a:ext>
                            </a:extLst>
                          </a:hlinkClick>
                        </a:rPr>
                        <a:t>20/0109r0</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 Further considerations for multi-RU</a:t>
                      </a:r>
                    </a:p>
                  </a:txBody>
                  <a:tcPr marL="9525" marR="9525" marT="9525" marB="0" anchor="b"/>
                </a:tc>
                <a:tc>
                  <a:txBody>
                    <a:bodyPr/>
                    <a:lstStyle/>
                    <a:p>
                      <a:pPr algn="l" fontAlgn="b"/>
                      <a:r>
                        <a:rPr lang="en-US" sz="1200" b="0" i="0" u="none" strike="noStrike">
                          <a:solidFill>
                            <a:srgbClr val="00B050"/>
                          </a:solidFill>
                          <a:effectLst/>
                          <a:latin typeface="+mn-lt"/>
                        </a:rPr>
                        <a:t>Sigurd Schelstraete</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Multi-RU/Puncture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2776156417"/>
                  </a:ext>
                </a:extLst>
              </a:tr>
              <a:tr h="226283">
                <a:tc>
                  <a:txBody>
                    <a:bodyPr/>
                    <a:lstStyle/>
                    <a:p>
                      <a:pPr algn="ctr" fontAlgn="b"/>
                      <a:r>
                        <a:rPr lang="en-US" sz="1200" b="0" i="0" u="none" strike="noStrike" dirty="0">
                          <a:solidFill>
                            <a:srgbClr val="00B050"/>
                          </a:solidFill>
                          <a:effectLst/>
                          <a:latin typeface="+mn-lt"/>
                          <a:hlinkClick r:id="rId10">
                            <a:extLst>
                              <a:ext uri="{A12FA001-AC4F-418D-AE19-62706E023703}">
                                <ahyp:hlinkClr xmlns:ahyp="http://schemas.microsoft.com/office/drawing/2018/hyperlinkcolor" val="tx"/>
                              </a:ext>
                            </a:extLst>
                          </a:hlinkClick>
                        </a:rPr>
                        <a:t>20/0110r0</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11be preamble and forward compatibility</a:t>
                      </a:r>
                    </a:p>
                  </a:txBody>
                  <a:tcPr marL="9525" marR="9525" marT="9525" marB="0" anchor="b"/>
                </a:tc>
                <a:tc>
                  <a:txBody>
                    <a:bodyPr/>
                    <a:lstStyle/>
                    <a:p>
                      <a:pPr algn="l" fontAlgn="b"/>
                      <a:r>
                        <a:rPr lang="en-US" sz="1200" b="0" i="0" u="none" strike="noStrike">
                          <a:solidFill>
                            <a:srgbClr val="00B050"/>
                          </a:solidFill>
                          <a:effectLst/>
                          <a:latin typeface="+mn-lt"/>
                        </a:rPr>
                        <a:t>Sigurd Schelstraete</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EHT Preamble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3945245795"/>
                  </a:ext>
                </a:extLst>
              </a:tr>
              <a:tr h="306542">
                <a:tc>
                  <a:txBody>
                    <a:bodyPr/>
                    <a:lstStyle/>
                    <a:p>
                      <a:pPr algn="ctr" fontAlgn="b"/>
                      <a:r>
                        <a:rPr lang="en-US" sz="1200" b="0" i="0" u="none" strike="noStrike" dirty="0">
                          <a:solidFill>
                            <a:srgbClr val="000000"/>
                          </a:solidFill>
                          <a:effectLst/>
                          <a:latin typeface="+mn-lt"/>
                          <a:hlinkClick r:id="rId11"/>
                        </a:rPr>
                        <a:t>20/0111r0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4096 QAM definition</a:t>
                      </a:r>
                    </a:p>
                  </a:txBody>
                  <a:tcPr marL="9525" marR="9525" marT="9525" marB="0" anchor="b"/>
                </a:tc>
                <a:tc>
                  <a:txBody>
                    <a:bodyPr/>
                    <a:lstStyle/>
                    <a:p>
                      <a:pPr algn="l" fontAlgn="b"/>
                      <a:r>
                        <a:rPr lang="en-US" sz="1200" b="0" i="0" u="none" strike="noStrike">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4K QAM</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864440984"/>
                  </a:ext>
                </a:extLst>
              </a:tr>
              <a:tr h="269787">
                <a:tc>
                  <a:txBody>
                    <a:bodyPr/>
                    <a:lstStyle/>
                    <a:p>
                      <a:pPr algn="ctr" fontAlgn="b"/>
                      <a:r>
                        <a:rPr lang="en-US" sz="1200" b="0" i="0" u="none" strike="noStrike" dirty="0">
                          <a:solidFill>
                            <a:srgbClr val="00B050"/>
                          </a:solidFill>
                          <a:effectLst/>
                          <a:latin typeface="+mn-lt"/>
                          <a:hlinkClick r:id="rId12">
                            <a:extLst>
                              <a:ext uri="{A12FA001-AC4F-418D-AE19-62706E023703}">
                                <ahyp:hlinkClr xmlns:ahyp="http://schemas.microsoft.com/office/drawing/2018/hyperlinkcolor" val="tx"/>
                              </a:ext>
                            </a:extLst>
                          </a:hlinkClick>
                        </a:rPr>
                        <a:t>20/0117r0</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EHT-LTFs Design for Wideband</a:t>
                      </a:r>
                    </a:p>
                  </a:txBody>
                  <a:tcPr marL="9525" marR="9525" marT="9525" marB="0" anchor="b"/>
                </a:tc>
                <a:tc>
                  <a:txBody>
                    <a:bodyPr/>
                    <a:lstStyle/>
                    <a:p>
                      <a:pPr algn="l" fontAlgn="b"/>
                      <a:r>
                        <a:rPr lang="en-US" sz="1200" b="0" i="0" u="none" strike="noStrike">
                          <a:solidFill>
                            <a:srgbClr val="00B050"/>
                          </a:solidFill>
                          <a:effectLst/>
                          <a:latin typeface="+mn-lt"/>
                        </a:rPr>
                        <a:t>Dandan Liang</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dirty="0">
                          <a:solidFill>
                            <a:srgbClr val="00B050"/>
                          </a:solidFill>
                          <a:effectLst/>
                          <a:latin typeface="+mn-lt"/>
                        </a:rPr>
                        <a:t>EHT Preamble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2114405086"/>
                  </a:ext>
                </a:extLst>
              </a:tr>
              <a:tr h="226283">
                <a:tc>
                  <a:txBody>
                    <a:bodyPr/>
                    <a:lstStyle/>
                    <a:p>
                      <a:pPr algn="ctr" fontAlgn="b"/>
                      <a:r>
                        <a:rPr lang="en-US" sz="1200" b="0" i="0" u="none" strike="noStrike" dirty="0">
                          <a:solidFill>
                            <a:srgbClr val="00B050"/>
                          </a:solidFill>
                          <a:effectLst/>
                          <a:latin typeface="+mn-lt"/>
                        </a:rPr>
                        <a:t>20/0128r0</a:t>
                      </a:r>
                    </a:p>
                  </a:txBody>
                  <a:tcPr marL="9525" marR="9525" marT="9525" marB="0" anchor="b"/>
                </a:tc>
                <a:tc>
                  <a:txBody>
                    <a:bodyPr/>
                    <a:lstStyle/>
                    <a:p>
                      <a:pPr algn="l" fontAlgn="b"/>
                      <a:r>
                        <a:rPr lang="en-US" sz="1200" b="0" i="0" u="none" strike="noStrike">
                          <a:solidFill>
                            <a:srgbClr val="00B050"/>
                          </a:solidFill>
                          <a:effectLst/>
                          <a:latin typeface="+mn-lt"/>
                        </a:rPr>
                        <a:t>Discussion on Multi-RU in 802.11be</a:t>
                      </a:r>
                    </a:p>
                  </a:txBody>
                  <a:tcPr marL="9525" marR="9525" marT="9525" marB="0" anchor="b"/>
                </a:tc>
                <a:tc>
                  <a:txBody>
                    <a:bodyPr/>
                    <a:lstStyle/>
                    <a:p>
                      <a:pPr algn="l" fontAlgn="b"/>
                      <a:r>
                        <a:rPr lang="en-US" sz="1200" b="0" i="0" u="none" strike="noStrike">
                          <a:solidFill>
                            <a:srgbClr val="00B050"/>
                          </a:solidFill>
                          <a:effectLst/>
                          <a:latin typeface="+mn-lt"/>
                        </a:rPr>
                        <a:t>Oded Redlich</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Multi-RU/Puncture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3244192472"/>
                  </a:ext>
                </a:extLst>
              </a:tr>
              <a:tr h="226283">
                <a:tc>
                  <a:txBody>
                    <a:bodyPr/>
                    <a:lstStyle/>
                    <a:p>
                      <a:pPr algn="ctr" fontAlgn="b"/>
                      <a:r>
                        <a:rPr lang="en-US" sz="1200" b="0" i="0" u="none" strike="noStrike" dirty="0">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ctr" fontAlgn="b"/>
                      <a:r>
                        <a:rPr lang="en-US" sz="1200" b="0" i="0" u="none" strike="noStrike" dirty="0">
                          <a:solidFill>
                            <a:srgbClr val="000000"/>
                          </a:solidFill>
                          <a:effectLst/>
                          <a:latin typeface="+mn-lt"/>
                        </a:rPr>
                        <a:t> </a:t>
                      </a:r>
                    </a:p>
                  </a:txBody>
                  <a:tcPr marL="9525" marR="9525" marT="9525" marB="0" anchor="b"/>
                </a:tc>
                <a:tc>
                  <a:txBody>
                    <a:bodyPr/>
                    <a:lstStyle/>
                    <a:p>
                      <a:pPr algn="l" fontAlgn="b"/>
                      <a:r>
                        <a:rPr lang="en-US" sz="1200" b="0" i="0" u="none" strike="noStrike" dirty="0">
                          <a:solidFill>
                            <a:srgbClr val="000000"/>
                          </a:solidFill>
                          <a:effectLst/>
                          <a:latin typeface="+mn-lt"/>
                        </a:rPr>
                        <a:t> </a:t>
                      </a:r>
                    </a:p>
                  </a:txBody>
                  <a:tcPr marL="9525" marR="9525" marT="9525" marB="0" anchor="b"/>
                </a:tc>
                <a:tc>
                  <a:txBody>
                    <a:bodyPr/>
                    <a:lstStyle/>
                    <a:p>
                      <a:pPr algn="ctr" fontAlgn="b"/>
                      <a:r>
                        <a:rPr lang="en-US" sz="1200" b="0" i="0" u="none" strike="noStrike" dirty="0">
                          <a:solidFill>
                            <a:srgbClr val="000000"/>
                          </a:solidFill>
                          <a:effectLst/>
                          <a:latin typeface="+mn-lt"/>
                        </a:rPr>
                        <a:t> </a:t>
                      </a:r>
                    </a:p>
                  </a:txBody>
                  <a:tcPr marL="9525" marR="9525" marT="9525" marB="0" anchor="b"/>
                </a:tc>
                <a:extLst>
                  <a:ext uri="{0D108BD9-81ED-4DB2-BD59-A6C34878D82A}">
                    <a16:rowId xmlns:a16="http://schemas.microsoft.com/office/drawing/2014/main" val="1924033052"/>
                  </a:ext>
                </a:extLst>
              </a:tr>
            </a:tbl>
          </a:graphicData>
        </a:graphic>
      </p:graphicFrame>
    </p:spTree>
    <p:extLst>
      <p:ext uri="{BB962C8B-B14F-4D97-AF65-F5344CB8AC3E}">
        <p14:creationId xmlns:p14="http://schemas.microsoft.com/office/powerpoint/2010/main" val="20798828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p:txBody>
          <a:bodyPr/>
          <a:lstStyle/>
          <a:p>
            <a:r>
              <a:rPr lang="en-US" dirty="0"/>
              <a:t> Meeting Rooms/Order of Topics</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Joint: </a:t>
            </a:r>
            <a:r>
              <a:rPr lang="en-US" u="sng" dirty="0">
                <a:solidFill>
                  <a:schemeClr val="tx1"/>
                </a:solidFill>
              </a:rPr>
              <a:t>Salon C</a:t>
            </a:r>
          </a:p>
          <a:p>
            <a:pPr marL="800100" lvl="1" indent="-342900">
              <a:buFont typeface="Arial" panose="020B0604020202020204" pitchFamily="34" charset="0"/>
              <a:buChar char="•"/>
            </a:pPr>
            <a:r>
              <a:rPr lang="en-US" dirty="0"/>
              <a:t>Timeline/Planning; Multi-AP; HARQ; Remaining</a:t>
            </a:r>
          </a:p>
          <a:p>
            <a:pPr marL="1200150" lvl="2" indent="-342900">
              <a:buFont typeface="Arial" panose="020B0604020202020204" pitchFamily="34" charset="0"/>
              <a:buChar char="•"/>
            </a:pPr>
            <a:endParaRPr lang="en-US" dirty="0"/>
          </a:p>
          <a:p>
            <a:pPr>
              <a:buFont typeface="Arial" panose="020B0604020202020204" pitchFamily="34" charset="0"/>
              <a:buChar char="•"/>
            </a:pPr>
            <a:r>
              <a:rPr lang="en-US" dirty="0"/>
              <a:t>MAC (guideline for MAC ad-hoc </a:t>
            </a:r>
            <a:r>
              <a:rPr lang="en-US" dirty="0">
                <a:solidFill>
                  <a:schemeClr val="tx1"/>
                </a:solidFill>
              </a:rPr>
              <a:t>group): </a:t>
            </a:r>
            <a:r>
              <a:rPr lang="en-US" u="sng" dirty="0">
                <a:solidFill>
                  <a:schemeClr val="tx1"/>
                </a:solidFill>
              </a:rPr>
              <a:t>Salon D</a:t>
            </a:r>
          </a:p>
          <a:p>
            <a:pPr marL="800100" lvl="1" indent="-342900">
              <a:buFont typeface="Arial" panose="020B0604020202020204" pitchFamily="34" charset="0"/>
              <a:buChar char="•"/>
            </a:pPr>
            <a:r>
              <a:rPr lang="en-US" dirty="0"/>
              <a:t>Multi-Link; Low Latency; Multi-Link;</a:t>
            </a:r>
          </a:p>
          <a:p>
            <a:pPr marL="800100" lvl="1" indent="-342900">
              <a:buFont typeface="Arial" panose="020B0604020202020204" pitchFamily="34" charset="0"/>
              <a:buChar char="•"/>
            </a:pPr>
            <a:r>
              <a:rPr lang="en-US" dirty="0"/>
              <a:t>Medium Access; Multi-Link; Remaining</a:t>
            </a:r>
          </a:p>
          <a:p>
            <a:pPr marL="800100" lvl="1" indent="-342900">
              <a:buFont typeface="Arial" panose="020B0604020202020204" pitchFamily="34" charset="0"/>
              <a:buChar char="•"/>
            </a:pPr>
            <a:endParaRPr lang="en-US" dirty="0"/>
          </a:p>
          <a:p>
            <a:pPr>
              <a:buFont typeface="Arial" panose="020B0604020202020204" pitchFamily="34" charset="0"/>
              <a:buChar char="•"/>
            </a:pPr>
            <a:r>
              <a:rPr lang="en-US" dirty="0">
                <a:solidFill>
                  <a:schemeClr val="tx1"/>
                </a:solidFill>
              </a:rPr>
              <a:t>PHY (guideline for PHY ad-hoc group): </a:t>
            </a:r>
            <a:r>
              <a:rPr lang="en-US" u="sng" dirty="0">
                <a:solidFill>
                  <a:schemeClr val="tx1"/>
                </a:solidFill>
              </a:rPr>
              <a:t>Salon C</a:t>
            </a:r>
          </a:p>
          <a:p>
            <a:pPr marL="800100" lvl="1" indent="-342900">
              <a:buFont typeface="Arial" panose="020B0604020202020204" pitchFamily="34" charset="0"/>
              <a:buChar char="•"/>
            </a:pPr>
            <a:r>
              <a:rPr lang="en-US" dirty="0"/>
              <a:t>EHT Preamble; L-Preamble; Multi-RU/Puncture; </a:t>
            </a:r>
          </a:p>
          <a:p>
            <a:pPr marL="800100" lvl="1" indent="-342900">
              <a:buFont typeface="Arial" panose="020B0604020202020204" pitchFamily="34" charset="0"/>
              <a:buChar char="•"/>
            </a:pPr>
            <a:r>
              <a:rPr lang="en-US" dirty="0"/>
              <a:t>PPDU format; MIMO/Sounding; 4K QAM; Remaining </a:t>
            </a:r>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E92B1DD2-5681-4E77-9C0C-ADAE4ABD4FB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962565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November 2019 meeting and conf calls</a:t>
            </a:r>
          </a:p>
          <a:p>
            <a:pPr>
              <a:lnSpc>
                <a:spcPct val="80000"/>
              </a:lnSpc>
              <a:buFont typeface="Arial" panose="020B0604020202020204" pitchFamily="34" charset="0"/>
              <a:buChar char="•"/>
            </a:pPr>
            <a:r>
              <a:rPr lang="en-US" altLang="en-US" sz="2200" dirty="0"/>
              <a:t>Approve TG minutes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49687174-2333-461C-A650-A6C9E7F2C0ED}"/>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85407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November 2019 meeting</a:t>
            </a:r>
          </a:p>
        </p:txBody>
      </p:sp>
      <p:sp>
        <p:nvSpPr>
          <p:cNvPr id="3" name="Content Placeholder 2"/>
          <p:cNvSpPr>
            <a:spLocks noGrp="1"/>
          </p:cNvSpPr>
          <p:nvPr>
            <p:ph idx="1"/>
          </p:nvPr>
        </p:nvSpPr>
        <p:spPr/>
        <p:txBody>
          <a:bodyPr/>
          <a:lstStyle/>
          <a:p>
            <a:pPr marL="400050">
              <a:buFont typeface="Arial" panose="020B0604020202020204" pitchFamily="34" charset="0"/>
              <a:buChar char="•"/>
            </a:pPr>
            <a:r>
              <a:rPr lang="en-US" sz="2000" dirty="0"/>
              <a:t>Discussed ~50 technical submissions covering a range of topics</a:t>
            </a:r>
          </a:p>
          <a:p>
            <a:pPr marL="800100" lvl="1">
              <a:buFont typeface="Arial" panose="020B0604020202020204" pitchFamily="34" charset="0"/>
              <a:buChar char="•"/>
            </a:pPr>
            <a:r>
              <a:rPr lang="en-US" sz="1800" dirty="0"/>
              <a:t>PHY, MIMO, Multi-AP coordination, </a:t>
            </a:r>
          </a:p>
          <a:p>
            <a:pPr marL="800100" lvl="1">
              <a:buFont typeface="Arial" panose="020B0604020202020204" pitchFamily="34" charset="0"/>
              <a:buChar char="•"/>
            </a:pPr>
            <a:r>
              <a:rPr lang="en-US" sz="1800" dirty="0"/>
              <a:t>Multi-Link, Low Latency, MAC, etc.</a:t>
            </a:r>
          </a:p>
          <a:p>
            <a:pPr marL="1200150" lvl="2">
              <a:buFont typeface="Arial" panose="020B0604020202020204" pitchFamily="34" charset="0"/>
              <a:buChar char="•"/>
            </a:pPr>
            <a:endParaRPr lang="en-US" sz="1600" dirty="0"/>
          </a:p>
          <a:p>
            <a:pPr marL="400050">
              <a:buFont typeface="Arial" panose="020B0604020202020204" pitchFamily="34" charset="0"/>
              <a:buChar char="•"/>
            </a:pPr>
            <a:r>
              <a:rPr lang="en-US" sz="2200" dirty="0"/>
              <a:t>Ran motions for inclusion of design concepts to TGbe SFD</a:t>
            </a:r>
          </a:p>
          <a:p>
            <a:pPr marL="800100" lvl="1">
              <a:buFont typeface="Arial" panose="020B0604020202020204" pitchFamily="34" charset="0"/>
              <a:buChar char="•"/>
            </a:pPr>
            <a:r>
              <a:rPr lang="en-US" sz="1800" dirty="0"/>
              <a:t>Tone plan, PHY preamble design, SIG field(s) content, multi-link operation, preamble puncturing, MAC functionalities, etc.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E2FA109-B7A5-46ED-8E47-4790AC9BF333}"/>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55198-6C80-4466-BDAB-0558AB59AB56}"/>
              </a:ext>
            </a:extLst>
          </p:cNvPr>
          <p:cNvSpPr>
            <a:spLocks noGrp="1"/>
          </p:cNvSpPr>
          <p:nvPr>
            <p:ph type="title"/>
          </p:nvPr>
        </p:nvSpPr>
        <p:spPr/>
        <p:txBody>
          <a:bodyPr/>
          <a:lstStyle/>
          <a:p>
            <a:r>
              <a:rPr lang="en-US" dirty="0"/>
              <a:t>Summary from Conf Calls</a:t>
            </a:r>
          </a:p>
        </p:txBody>
      </p:sp>
      <p:sp>
        <p:nvSpPr>
          <p:cNvPr id="3" name="Content Placeholder 2">
            <a:extLst>
              <a:ext uri="{FF2B5EF4-FFF2-40B4-BE49-F238E27FC236}">
                <a16:creationId xmlns:a16="http://schemas.microsoft.com/office/drawing/2014/main" id="{5CFDA0E7-2421-40E8-A9D2-FC96EB4B13E4}"/>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Covered 43 submissions from the following topics</a:t>
            </a:r>
          </a:p>
          <a:p>
            <a:pPr lvl="1">
              <a:buFont typeface="Arial" panose="020B0604020202020204" pitchFamily="34" charset="0"/>
              <a:buChar char="•"/>
            </a:pPr>
            <a:r>
              <a:rPr lang="en-US" dirty="0">
                <a:solidFill>
                  <a:schemeClr val="tx1"/>
                </a:solidFill>
              </a:rPr>
              <a:t>PHY (14 submissions), MIMO (3 submissions)</a:t>
            </a:r>
          </a:p>
          <a:p>
            <a:pPr lvl="1">
              <a:buFont typeface="Arial" panose="020B0604020202020204" pitchFamily="34" charset="0"/>
              <a:buChar char="•"/>
            </a:pPr>
            <a:r>
              <a:rPr lang="en-US" dirty="0">
                <a:solidFill>
                  <a:schemeClr val="tx1"/>
                </a:solidFill>
              </a:rPr>
              <a:t>Multi AP (5 submissions), HARQ (1 submission) </a:t>
            </a:r>
          </a:p>
          <a:p>
            <a:pPr lvl="1">
              <a:buFont typeface="Arial" panose="020B0604020202020204" pitchFamily="34" charset="0"/>
              <a:buChar char="•"/>
            </a:pPr>
            <a:r>
              <a:rPr lang="en-US" dirty="0">
                <a:solidFill>
                  <a:schemeClr val="tx1"/>
                </a:solidFill>
              </a:rPr>
              <a:t>Multi Link (20 submissions)</a:t>
            </a:r>
          </a:p>
          <a:p>
            <a:pPr lvl="1">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a:t>Remaining 34 submissions from the following topics</a:t>
            </a:r>
          </a:p>
          <a:p>
            <a:pPr lvl="1">
              <a:buFont typeface="Arial" panose="020B0604020202020204" pitchFamily="34" charset="0"/>
              <a:buChar char="•"/>
            </a:pPr>
            <a:r>
              <a:rPr lang="en-US" dirty="0"/>
              <a:t>PHY (2 submissions), MIMO (1 submission)</a:t>
            </a:r>
          </a:p>
          <a:p>
            <a:pPr lvl="1">
              <a:buFont typeface="Arial" panose="020B0604020202020204" pitchFamily="34" charset="0"/>
              <a:buChar char="•"/>
            </a:pPr>
            <a:r>
              <a:rPr lang="en-US" dirty="0"/>
              <a:t> Multi AP (6 submissions), HARQ (1 submission)</a:t>
            </a:r>
          </a:p>
          <a:p>
            <a:pPr lvl="1">
              <a:buFont typeface="Arial" panose="020B0604020202020204" pitchFamily="34" charset="0"/>
              <a:buChar char="•"/>
            </a:pPr>
            <a:r>
              <a:rPr lang="en-US" dirty="0"/>
              <a:t>Multi Link (19 submissions), MAC (1 submission)</a:t>
            </a:r>
          </a:p>
          <a:p>
            <a:pPr lvl="1">
              <a:buFont typeface="Arial" panose="020B0604020202020204" pitchFamily="34" charset="0"/>
              <a:buChar char="•"/>
            </a:pPr>
            <a:r>
              <a:rPr lang="en-US" dirty="0"/>
              <a:t>Low Latency (4 submissions)</a:t>
            </a:r>
          </a:p>
        </p:txBody>
      </p:sp>
      <p:sp>
        <p:nvSpPr>
          <p:cNvPr id="4" name="Slide Number Placeholder 3">
            <a:extLst>
              <a:ext uri="{FF2B5EF4-FFF2-40B4-BE49-F238E27FC236}">
                <a16:creationId xmlns:a16="http://schemas.microsoft.com/office/drawing/2014/main" id="{10905E09-19AC-40E0-989D-6142EA21B221}"/>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7F13131-4EF1-45D6-8D35-6C8045FA687F}"/>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AF61291-D943-4490-A24C-2C3EC9E17CC8}"/>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0341057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November 2019 meeting to today:</a:t>
            </a:r>
          </a:p>
          <a:p>
            <a:pPr lvl="1">
              <a:buFont typeface="Arial" panose="020B0604020202020204" pitchFamily="34" charset="0"/>
              <a:buChar char="•"/>
            </a:pPr>
            <a:r>
              <a:rPr lang="en-US" sz="1600" dirty="0"/>
              <a:t>F2F meeting: </a:t>
            </a:r>
            <a:r>
              <a:rPr lang="en-US" sz="1600" dirty="0">
                <a:hlinkClick r:id="rId2"/>
              </a:rPr>
              <a:t>https://mentor.ieee.org/802.11/dcn/19/11-19-2029-07-00be-meeting-minutes-november-2019.docx</a:t>
            </a:r>
            <a:endParaRPr lang="en-US" sz="1600" dirty="0"/>
          </a:p>
          <a:p>
            <a:pPr lvl="1">
              <a:buFont typeface="Arial" panose="020B0604020202020204" pitchFamily="34" charset="0"/>
              <a:buChar char="•"/>
            </a:pPr>
            <a:r>
              <a:rPr lang="en-US" sz="1600" dirty="0"/>
              <a:t>Teleconferences: </a:t>
            </a:r>
            <a:r>
              <a:rPr lang="en-US" sz="1600" dirty="0">
                <a:hlinkClick r:id="rId3"/>
              </a:rPr>
              <a:t>https://mentor.ieee.org/802.11/dcn/19/11-19-2133-01-00be-telephone-conference-meeting-minutes-december-2019-and-january-2020.docx</a:t>
            </a:r>
            <a:endParaRPr lang="en-US" sz="1600" dirty="0"/>
          </a:p>
          <a:p>
            <a:endParaRPr lang="en-US" sz="1600" dirty="0"/>
          </a:p>
          <a:p>
            <a:r>
              <a:rPr lang="en-US" sz="2000" dirty="0"/>
              <a:t>Move: Dennis Sundman					Second: Subir Das</a:t>
            </a:r>
          </a:p>
          <a:p>
            <a:r>
              <a:rPr lang="en-US" sz="2000" dirty="0"/>
              <a:t>Discussion: None.</a:t>
            </a:r>
          </a:p>
          <a:p>
            <a:r>
              <a:rPr lang="en-US" sz="2000" dirty="0"/>
              <a:t>Result: Approved unanimously</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fontAlgn="b">
              <a:buFont typeface="Arial" panose="020B0604020202020204" pitchFamily="34" charset="0"/>
              <a:buChar char="•"/>
            </a:pPr>
            <a:r>
              <a:rPr lang="en-US" sz="1600" b="0" u="sng" dirty="0">
                <a:solidFill>
                  <a:srgbClr val="00B050"/>
                </a:solidFill>
                <a:hlinkClick r:id="rId2">
                  <a:extLst>
                    <a:ext uri="{A12FA001-AC4F-418D-AE19-62706E023703}">
                      <ahyp:hlinkClr xmlns:ahyp="http://schemas.microsoft.com/office/drawing/2018/hyperlinkcolor" val="tx"/>
                    </a:ext>
                  </a:extLst>
                </a:hlinkClick>
              </a:rPr>
              <a:t>2153r0</a:t>
            </a:r>
            <a:r>
              <a:rPr lang="en-US" sz="1600" b="0" u="sng" dirty="0">
                <a:solidFill>
                  <a:srgbClr val="00B050"/>
                </a:solidFill>
              </a:rPr>
              <a:t>-</a:t>
            </a:r>
            <a:r>
              <a:rPr lang="en-US" sz="1600" b="0" dirty="0">
                <a:solidFill>
                  <a:srgbClr val="00B050"/>
                </a:solidFill>
              </a:rPr>
              <a:t>Adopting a release framework to meet timeline (Laurent Cariou) [20 mins]</a:t>
            </a:r>
          </a:p>
          <a:p>
            <a:pPr fontAlgn="b">
              <a:buFont typeface="Arial" panose="020B0604020202020204" pitchFamily="34" charset="0"/>
              <a:buChar char="•"/>
            </a:pPr>
            <a:r>
              <a:rPr lang="en-US" sz="1600" b="0" u="sng" dirty="0">
                <a:solidFill>
                  <a:schemeClr val="bg1">
                    <a:lumMod val="65000"/>
                  </a:schemeClr>
                </a:solidFill>
                <a:hlinkClick r:id="rId3">
                  <a:extLst>
                    <a:ext uri="{A12FA001-AC4F-418D-AE19-62706E023703}">
                      <ahyp:hlinkClr xmlns:ahyp="http://schemas.microsoft.com/office/drawing/2018/hyperlinkcolor" val="tx"/>
                    </a:ext>
                  </a:extLst>
                </a:hlinkClick>
              </a:rPr>
              <a:t>0115r1</a:t>
            </a:r>
            <a:r>
              <a:rPr lang="en-US" sz="1600" b="0" u="sng" dirty="0">
                <a:solidFill>
                  <a:schemeClr val="bg1">
                    <a:lumMod val="65000"/>
                  </a:schemeClr>
                </a:solidFill>
              </a:rPr>
              <a:t>-</a:t>
            </a:r>
            <a:r>
              <a:rPr lang="en-US" sz="1600" b="0" dirty="0">
                <a:solidFill>
                  <a:schemeClr val="bg1">
                    <a:lumMod val="65000"/>
                  </a:schemeClr>
                </a:solidFill>
              </a:rPr>
              <a:t>Multi-Link Feature Candidates For R1 (Huizhao Wang) [20 mins]</a:t>
            </a:r>
          </a:p>
          <a:p>
            <a:pPr fontAlgn="b">
              <a:buFont typeface="Arial" panose="020B0604020202020204" pitchFamily="34" charset="0"/>
              <a:buChar char="•"/>
            </a:pPr>
            <a:r>
              <a:rPr lang="en-US" sz="1600" b="0" u="sng" dirty="0">
                <a:solidFill>
                  <a:srgbClr val="00B050"/>
                </a:solidFill>
                <a:hlinkClick r:id="rId4">
                  <a:extLst>
                    <a:ext uri="{A12FA001-AC4F-418D-AE19-62706E023703}">
                      <ahyp:hlinkClr xmlns:ahyp="http://schemas.microsoft.com/office/drawing/2018/hyperlinkcolor" val="tx"/>
                    </a:ext>
                  </a:extLst>
                </a:hlinkClick>
              </a:rPr>
              <a:t>0116r0</a:t>
            </a:r>
            <a:r>
              <a:rPr lang="en-US" sz="1600" b="0" u="sng" dirty="0">
                <a:solidFill>
                  <a:srgbClr val="00B050"/>
                </a:solidFill>
              </a:rPr>
              <a:t>-</a:t>
            </a:r>
            <a:r>
              <a:rPr lang="en-US" sz="1600" b="0" dirty="0">
                <a:solidFill>
                  <a:srgbClr val="00B050"/>
                </a:solidFill>
              </a:rPr>
              <a:t>Discussion on timeline for 802.11be (Ming Gan) [20 mins]</a:t>
            </a:r>
          </a:p>
          <a:p>
            <a:pPr fontAlgn="b">
              <a:buFont typeface="Arial" panose="020B0604020202020204" pitchFamily="34" charset="0"/>
              <a:buChar char="•"/>
            </a:pPr>
            <a:r>
              <a:rPr lang="en-US" sz="1600" b="0" u="sng" dirty="0">
                <a:solidFill>
                  <a:schemeClr val="bg1">
                    <a:lumMod val="65000"/>
                  </a:schemeClr>
                </a:solidFill>
                <a:hlinkClick r:id="rId5">
                  <a:extLst>
                    <a:ext uri="{A12FA001-AC4F-418D-AE19-62706E023703}">
                      <ahyp:hlinkClr xmlns:ahyp="http://schemas.microsoft.com/office/drawing/2018/hyperlinkcolor" val="tx"/>
                    </a:ext>
                  </a:extLst>
                </a:hlinkClick>
              </a:rPr>
              <a:t>1143r3</a:t>
            </a:r>
            <a:r>
              <a:rPr lang="en-US" sz="1600" b="0" u="sng" dirty="0">
                <a:solidFill>
                  <a:schemeClr val="bg1">
                    <a:lumMod val="65000"/>
                  </a:schemeClr>
                </a:solidFill>
              </a:rPr>
              <a:t>-</a:t>
            </a:r>
            <a:r>
              <a:rPr lang="en-US" sz="1600" b="0" dirty="0">
                <a:solidFill>
                  <a:schemeClr val="bg1">
                    <a:lumMod val="65000"/>
                  </a:schemeClr>
                </a:solidFill>
              </a:rPr>
              <a:t>Efficient Operation for Multi-AP Coordination (Sungjin Park) [1 SP]</a:t>
            </a:r>
          </a:p>
          <a:p>
            <a:pPr fontAlgn="b">
              <a:buFont typeface="Arial" panose="020B0604020202020204" pitchFamily="34" charset="0"/>
              <a:buChar char="•"/>
            </a:pPr>
            <a:r>
              <a:rPr lang="en-US" sz="1600" b="0" u="sng" dirty="0">
                <a:solidFill>
                  <a:schemeClr val="bg1">
                    <a:lumMod val="65000"/>
                  </a:schemeClr>
                </a:solidFill>
                <a:hlinkClick r:id="rId6">
                  <a:extLst>
                    <a:ext uri="{A12FA001-AC4F-418D-AE19-62706E023703}">
                      <ahyp:hlinkClr xmlns:ahyp="http://schemas.microsoft.com/office/drawing/2018/hyperlinkcolor" val="tx"/>
                    </a:ext>
                  </a:extLst>
                </a:hlinkClick>
              </a:rPr>
              <a:t>1535r3</a:t>
            </a:r>
            <a:r>
              <a:rPr lang="en-US" sz="1600" b="0" u="sng" dirty="0">
                <a:solidFill>
                  <a:schemeClr val="bg1">
                    <a:lumMod val="65000"/>
                  </a:schemeClr>
                </a:solidFill>
              </a:rPr>
              <a:t>-</a:t>
            </a:r>
            <a:r>
              <a:rPr lang="en-US" sz="1600" b="0" dirty="0">
                <a:solidFill>
                  <a:schemeClr val="bg1">
                    <a:lumMod val="65000"/>
                  </a:schemeClr>
                </a:solidFill>
              </a:rPr>
              <a:t>Sounding for AP Collaboration (Junghoon Suh) [1 SP]</a:t>
            </a:r>
          </a:p>
          <a:p>
            <a:pPr fontAlgn="b">
              <a:buFont typeface="Arial" panose="020B0604020202020204" pitchFamily="34" charset="0"/>
              <a:buChar char="•"/>
            </a:pPr>
            <a:r>
              <a:rPr lang="en-US" sz="1600" b="0" u="sng" dirty="0">
                <a:solidFill>
                  <a:schemeClr val="bg1">
                    <a:lumMod val="65000"/>
                  </a:schemeClr>
                </a:solidFill>
                <a:hlinkClick r:id="rId7">
                  <a:extLst>
                    <a:ext uri="{A12FA001-AC4F-418D-AE19-62706E023703}">
                      <ahyp:hlinkClr xmlns:ahyp="http://schemas.microsoft.com/office/drawing/2018/hyperlinkcolor" val="tx"/>
                    </a:ext>
                  </a:extLst>
                </a:hlinkClick>
              </a:rPr>
              <a:t>1582r1</a:t>
            </a:r>
            <a:r>
              <a:rPr lang="en-US" sz="1600" b="0" u="sng" dirty="0">
                <a:solidFill>
                  <a:schemeClr val="bg1">
                    <a:lumMod val="65000"/>
                  </a:schemeClr>
                </a:solidFill>
              </a:rPr>
              <a:t>-</a:t>
            </a:r>
            <a:r>
              <a:rPr lang="en-US" sz="1600" b="0" dirty="0">
                <a:solidFill>
                  <a:schemeClr val="bg1">
                    <a:lumMod val="65000"/>
                  </a:schemeClr>
                </a:solidFill>
              </a:rPr>
              <a:t>Coordinated AP Time and Frequency Sharing in a Transmit Opportunity in 11be (Lochan Verma) [6 SPs]</a:t>
            </a:r>
          </a:p>
          <a:p>
            <a:pPr fontAlgn="b">
              <a:buFont typeface="Arial" panose="020B0604020202020204" pitchFamily="34" charset="0"/>
              <a:buChar char="•"/>
            </a:pPr>
            <a:r>
              <a:rPr lang="en-US" sz="1600" b="0" u="sng" dirty="0">
                <a:solidFill>
                  <a:schemeClr val="bg1">
                    <a:lumMod val="65000"/>
                  </a:schemeClr>
                </a:solidFill>
                <a:hlinkClick r:id="rId8">
                  <a:extLst>
                    <a:ext uri="{A12FA001-AC4F-418D-AE19-62706E023703}">
                      <ahyp:hlinkClr xmlns:ahyp="http://schemas.microsoft.com/office/drawing/2018/hyperlinkcolor" val="tx"/>
                    </a:ext>
                  </a:extLst>
                </a:hlinkClick>
              </a:rPr>
              <a:t>1788r0</a:t>
            </a:r>
            <a:r>
              <a:rPr lang="en-US" sz="1600" b="0" u="sng" dirty="0">
                <a:solidFill>
                  <a:schemeClr val="bg1">
                    <a:lumMod val="65000"/>
                  </a:schemeClr>
                </a:solidFill>
              </a:rPr>
              <a:t>-</a:t>
            </a:r>
            <a:r>
              <a:rPr lang="en-US" sz="1600" b="0" dirty="0">
                <a:solidFill>
                  <a:schemeClr val="bg1">
                    <a:lumMod val="65000"/>
                  </a:schemeClr>
                </a:solidFill>
              </a:rPr>
              <a:t>Coordinated OFDMA Operation (Yongho Seok) [2 SPs]</a:t>
            </a:r>
          </a:p>
          <a:p>
            <a:pPr fontAlgn="b">
              <a:buFont typeface="Arial" panose="020B0604020202020204" pitchFamily="34" charset="0"/>
              <a:buChar char="•"/>
            </a:pPr>
            <a:r>
              <a:rPr lang="en-US" sz="1600" b="0" u="sng" dirty="0">
                <a:solidFill>
                  <a:schemeClr val="bg1">
                    <a:lumMod val="65000"/>
                  </a:schemeClr>
                </a:solidFill>
                <a:hlinkClick r:id="rId9">
                  <a:extLst>
                    <a:ext uri="{A12FA001-AC4F-418D-AE19-62706E023703}">
                      <ahyp:hlinkClr xmlns:ahyp="http://schemas.microsoft.com/office/drawing/2018/hyperlinkcolor" val="tx"/>
                    </a:ext>
                  </a:extLst>
                </a:hlinkClick>
              </a:rPr>
              <a:t>1895r1</a:t>
            </a:r>
            <a:r>
              <a:rPr lang="en-US" sz="1600" b="0" u="sng" dirty="0">
                <a:solidFill>
                  <a:schemeClr val="bg1">
                    <a:lumMod val="65000"/>
                  </a:schemeClr>
                </a:solidFill>
              </a:rPr>
              <a:t>-</a:t>
            </a:r>
            <a:r>
              <a:rPr lang="en-US" sz="1600" b="0" dirty="0">
                <a:solidFill>
                  <a:schemeClr val="bg1">
                    <a:lumMod val="65000"/>
                  </a:schemeClr>
                </a:solidFill>
              </a:rPr>
              <a:t>Setup for Multi-AP coordination (Sungjin Park) [2 SPs]</a:t>
            </a:r>
            <a:endParaRPr lang="en-US" sz="2000" b="0" dirty="0">
              <a:solidFill>
                <a:schemeClr val="bg1">
                  <a:lumMod val="65000"/>
                </a:schemeClr>
              </a:solidFill>
            </a:endParaRPr>
          </a:p>
          <a:p>
            <a:pPr marL="0" indent="0" fontAlgn="b"/>
            <a:endParaRPr lang="en-US" sz="16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A7674FB-2303-43A9-9D9F-A55015B53E40}"/>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5232702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Monday PM2</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C9EE52E2-3C54-4024-A41E-740C945FEED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2367867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fontAlgn="b">
              <a:buFont typeface="Arial" panose="020B0604020202020204" pitchFamily="34" charset="0"/>
              <a:buChar char="•"/>
            </a:pPr>
            <a:r>
              <a:rPr lang="en-US" sz="1800" b="0" u="sng" dirty="0">
                <a:solidFill>
                  <a:srgbClr val="00B050"/>
                </a:solidFill>
                <a:hlinkClick r:id="rId2">
                  <a:extLst>
                    <a:ext uri="{A12FA001-AC4F-418D-AE19-62706E023703}">
                      <ahyp:hlinkClr xmlns:ahyp="http://schemas.microsoft.com/office/drawing/2018/hyperlinkcolor" val="tx"/>
                    </a:ext>
                  </a:extLst>
                </a:hlinkClick>
              </a:rPr>
              <a:t>1868r2</a:t>
            </a:r>
            <a:r>
              <a:rPr lang="en-US" sz="1800" b="0" u="sng" dirty="0">
                <a:solidFill>
                  <a:srgbClr val="00B050"/>
                </a:solidFill>
              </a:rPr>
              <a:t>-</a:t>
            </a:r>
            <a:r>
              <a:rPr lang="en-US" sz="1800" b="0" dirty="0">
                <a:solidFill>
                  <a:srgbClr val="00B050"/>
                </a:solidFill>
              </a:rPr>
              <a:t>Signaling support for multi-RU assignment (Lei Huang) [2 SPs]</a:t>
            </a:r>
          </a:p>
          <a:p>
            <a:pPr fontAlgn="b">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1869r0</a:t>
            </a:r>
            <a:r>
              <a:rPr lang="en-US" sz="1800" b="0" u="sng" dirty="0">
                <a:solidFill>
                  <a:srgbClr val="00B050"/>
                </a:solidFill>
              </a:rPr>
              <a:t>-</a:t>
            </a:r>
            <a:r>
              <a:rPr lang="en-US" sz="1800" b="0" dirty="0">
                <a:solidFill>
                  <a:srgbClr val="00B050"/>
                </a:solidFill>
              </a:rPr>
              <a:t>Preamble Puncturing and RU Aggregation (Bin Tian) [3 SPs]</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1877r0</a:t>
            </a:r>
            <a:r>
              <a:rPr lang="en-US" sz="1800" b="0" u="sng" dirty="0">
                <a:solidFill>
                  <a:srgbClr val="00B050"/>
                </a:solidFill>
              </a:rPr>
              <a:t>-</a:t>
            </a:r>
            <a:r>
              <a:rPr lang="en-US" sz="1800" b="0" dirty="0">
                <a:solidFill>
                  <a:srgbClr val="00B050"/>
                </a:solidFill>
              </a:rPr>
              <a:t>16 Spatial Stream Support (Wook Bong Lee) [2SPs]</a:t>
            </a:r>
          </a:p>
          <a:p>
            <a:pPr fontAlgn="b">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1890r</a:t>
            </a:r>
            <a:r>
              <a:rPr lang="en-US" sz="1800" b="0" u="sng" dirty="0">
                <a:solidFill>
                  <a:srgbClr val="00B050"/>
                </a:solidFill>
              </a:rPr>
              <a:t>2-</a:t>
            </a:r>
            <a:r>
              <a:rPr lang="en-US" sz="1800" b="0" dirty="0">
                <a:solidFill>
                  <a:srgbClr val="00B050"/>
                </a:solidFill>
              </a:rPr>
              <a:t>Phase Rotation Follow-up (Eunsung Park) [5 SPs]</a:t>
            </a:r>
          </a:p>
          <a:p>
            <a:pPr fontAlgn="b">
              <a:buFont typeface="Arial" panose="020B0604020202020204" pitchFamily="34" charset="0"/>
              <a:buChar char="•"/>
            </a:pPr>
            <a:r>
              <a:rPr lang="en-US" sz="1800" b="0" u="sng" dirty="0">
                <a:solidFill>
                  <a:srgbClr val="00B050"/>
                </a:solidFill>
                <a:hlinkClick r:id="rId6">
                  <a:extLst>
                    <a:ext uri="{A12FA001-AC4F-418D-AE19-62706E023703}">
                      <ahyp:hlinkClr xmlns:ahyp="http://schemas.microsoft.com/office/drawing/2018/hyperlinkcolor" val="tx"/>
                    </a:ext>
                  </a:extLst>
                </a:hlinkClick>
              </a:rPr>
              <a:t>1907r1</a:t>
            </a:r>
            <a:r>
              <a:rPr lang="en-US" sz="1800" b="0" u="sng" dirty="0">
                <a:solidFill>
                  <a:srgbClr val="00B050"/>
                </a:solidFill>
              </a:rPr>
              <a:t>-</a:t>
            </a:r>
            <a:r>
              <a:rPr lang="en-US" sz="1800" b="0" dirty="0">
                <a:solidFill>
                  <a:srgbClr val="00B050"/>
                </a:solidFill>
              </a:rPr>
              <a:t>Multiple RU Combinations for EHT (Jianhan Liu) [7 SPs]</a:t>
            </a:r>
          </a:p>
          <a:p>
            <a:pPr fontAlgn="b">
              <a:buFont typeface="Arial" panose="020B0604020202020204" pitchFamily="34" charset="0"/>
              <a:buChar char="•"/>
            </a:pPr>
            <a:r>
              <a:rPr lang="en-US" sz="1800" b="0" u="sng" dirty="0">
                <a:solidFill>
                  <a:srgbClr val="00B050"/>
                </a:solidFill>
                <a:hlinkClick r:id="rId7">
                  <a:extLst>
                    <a:ext uri="{A12FA001-AC4F-418D-AE19-62706E023703}">
                      <ahyp:hlinkClr xmlns:ahyp="http://schemas.microsoft.com/office/drawing/2018/hyperlinkcolor" val="tx"/>
                    </a:ext>
                  </a:extLst>
                </a:hlinkClick>
              </a:rPr>
              <a:t>1908r2</a:t>
            </a:r>
            <a:r>
              <a:rPr lang="en-US" sz="1800" b="0" u="sng" dirty="0">
                <a:solidFill>
                  <a:srgbClr val="00B050"/>
                </a:solidFill>
              </a:rPr>
              <a:t>-</a:t>
            </a:r>
            <a:r>
              <a:rPr lang="en-US" sz="1800" b="0" dirty="0">
                <a:solidFill>
                  <a:srgbClr val="00B050"/>
                </a:solidFill>
              </a:rPr>
              <a:t>Multi RU support (Ron Porat) [4 SPs]</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B93F42B0-28AC-4062-B06B-6469AC485A62}"/>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603720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fontAlgn="b">
              <a:buFont typeface="Arial" panose="020B0604020202020204" pitchFamily="34" charset="0"/>
              <a:buChar char="•"/>
            </a:pPr>
            <a:r>
              <a:rPr lang="en-US" sz="1800" b="0" u="sng" dirty="0">
                <a:solidFill>
                  <a:srgbClr val="00B050"/>
                </a:solidFill>
                <a:hlinkClick r:id="rId2">
                  <a:extLst>
                    <a:ext uri="{A12FA001-AC4F-418D-AE19-62706E023703}">
                      <ahyp:hlinkClr xmlns:ahyp="http://schemas.microsoft.com/office/drawing/2018/hyperlinkcolor" val="tx"/>
                    </a:ext>
                  </a:extLst>
                </a:hlinkClick>
              </a:rPr>
              <a:t>1116r5</a:t>
            </a:r>
            <a:r>
              <a:rPr lang="en-US" sz="1800" b="0" u="sng" dirty="0">
                <a:solidFill>
                  <a:srgbClr val="00B050"/>
                </a:solidFill>
              </a:rPr>
              <a:t>-</a:t>
            </a:r>
            <a:r>
              <a:rPr lang="en-US" sz="1800" b="0" dirty="0">
                <a:solidFill>
                  <a:srgbClr val="00B050"/>
                </a:solidFill>
              </a:rPr>
              <a:t>Channel access in multi-band operation (Yunbo Li) [1 SP]</a:t>
            </a:r>
          </a:p>
          <a:p>
            <a:pPr fontAlgn="b">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1358r2</a:t>
            </a:r>
            <a:r>
              <a:rPr lang="en-US" sz="1800" b="0" u="sng" dirty="0">
                <a:solidFill>
                  <a:srgbClr val="00B050"/>
                </a:solidFill>
              </a:rPr>
              <a:t>-</a:t>
            </a:r>
            <a:r>
              <a:rPr lang="en-US" sz="1800" b="0" dirty="0">
                <a:solidFill>
                  <a:srgbClr val="00B050"/>
                </a:solidFill>
              </a:rPr>
              <a:t>Multi-link Operation Management (Yongho Seok) [1 SP]</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1510r4</a:t>
            </a:r>
            <a:r>
              <a:rPr lang="en-US" sz="1800" b="0" u="sng" dirty="0">
                <a:solidFill>
                  <a:srgbClr val="00B050"/>
                </a:solidFill>
              </a:rPr>
              <a:t>-</a:t>
            </a:r>
            <a:r>
              <a:rPr lang="en-US" sz="1800" b="0" dirty="0">
                <a:solidFill>
                  <a:srgbClr val="00B050"/>
                </a:solidFill>
              </a:rPr>
              <a:t>EHT Power saving considering multi-link (Jeongki Kim) [3 SPs]</a:t>
            </a:r>
          </a:p>
          <a:p>
            <a:pPr fontAlgn="b">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1526r2</a:t>
            </a:r>
            <a:r>
              <a:rPr lang="en-US" sz="1800" b="0" u="sng" dirty="0">
                <a:solidFill>
                  <a:srgbClr val="00B050"/>
                </a:solidFill>
              </a:rPr>
              <a:t>-</a:t>
            </a:r>
            <a:r>
              <a:rPr lang="en-US" sz="1800" b="0" dirty="0">
                <a:solidFill>
                  <a:srgbClr val="00B050"/>
                </a:solidFill>
              </a:rPr>
              <a:t>Multi-Link Power-save(Abhishek Patil) [1 SPs]</a:t>
            </a:r>
          </a:p>
          <a:p>
            <a:pPr fontAlgn="b">
              <a:buFont typeface="Arial" panose="020B0604020202020204" pitchFamily="34" charset="0"/>
              <a:buChar char="•"/>
            </a:pPr>
            <a:r>
              <a:rPr lang="en-US" sz="1800" b="0" u="sng" dirty="0">
                <a:solidFill>
                  <a:srgbClr val="00B050"/>
                </a:solidFill>
                <a:hlinkClick r:id="rId6">
                  <a:extLst>
                    <a:ext uri="{A12FA001-AC4F-418D-AE19-62706E023703}">
                      <ahyp:hlinkClr xmlns:ahyp="http://schemas.microsoft.com/office/drawing/2018/hyperlinkcolor" val="tx"/>
                    </a:ext>
                  </a:extLst>
                </a:hlinkClick>
              </a:rPr>
              <a:t>1528r3</a:t>
            </a:r>
            <a:r>
              <a:rPr lang="en-US" sz="1800" b="0" u="sng" dirty="0">
                <a:solidFill>
                  <a:srgbClr val="00B050"/>
                </a:solidFill>
              </a:rPr>
              <a:t>-</a:t>
            </a:r>
            <a:r>
              <a:rPr lang="en-US" sz="1800" b="0" dirty="0">
                <a:solidFill>
                  <a:srgbClr val="00B050"/>
                </a:solidFill>
              </a:rPr>
              <a:t>Multi-Link Operation - Link Management (Abhishek Patil) [3 SPs]</a:t>
            </a:r>
          </a:p>
          <a:p>
            <a:pPr fontAlgn="b">
              <a:buFont typeface="Arial" panose="020B0604020202020204" pitchFamily="34" charset="0"/>
              <a:buChar char="•"/>
            </a:pPr>
            <a:r>
              <a:rPr lang="en-US" sz="1800" b="0" u="sng" dirty="0">
                <a:solidFill>
                  <a:srgbClr val="00B050"/>
                </a:solidFill>
                <a:hlinkClick r:id="rId7">
                  <a:extLst>
                    <a:ext uri="{A12FA001-AC4F-418D-AE19-62706E023703}">
                      <ahyp:hlinkClr xmlns:ahyp="http://schemas.microsoft.com/office/drawing/2018/hyperlinkcolor" val="tx"/>
                    </a:ext>
                  </a:extLst>
                </a:hlinkClick>
              </a:rPr>
              <a:t>1536r2</a:t>
            </a:r>
            <a:r>
              <a:rPr lang="en-US" sz="1800" b="0" u="sng" dirty="0">
                <a:solidFill>
                  <a:srgbClr val="00B050"/>
                </a:solidFill>
              </a:rPr>
              <a:t>-</a:t>
            </a:r>
            <a:r>
              <a:rPr lang="en-US" sz="1800" b="0" dirty="0">
                <a:solidFill>
                  <a:srgbClr val="00B050"/>
                </a:solidFill>
              </a:rPr>
              <a:t>Power Consideration for Multi-link Transmissions (Rojan Chitrakar) [1 SPs]</a:t>
            </a:r>
          </a:p>
          <a:p>
            <a:pPr fontAlgn="b">
              <a:buFont typeface="Arial" panose="020B0604020202020204" pitchFamily="34" charset="0"/>
              <a:buChar char="•"/>
            </a:pPr>
            <a:r>
              <a:rPr lang="en-US" sz="1800" b="0" u="sng" dirty="0">
                <a:solidFill>
                  <a:srgbClr val="00B050"/>
                </a:solidFill>
                <a:hlinkClick r:id="rId8">
                  <a:extLst>
                    <a:ext uri="{A12FA001-AC4F-418D-AE19-62706E023703}">
                      <ahyp:hlinkClr xmlns:ahyp="http://schemas.microsoft.com/office/drawing/2018/hyperlinkcolor" val="tx"/>
                    </a:ext>
                  </a:extLst>
                </a:hlinkClick>
              </a:rPr>
              <a:t>1542r1</a:t>
            </a:r>
            <a:r>
              <a:rPr lang="en-US" sz="1800" b="0" u="sng" dirty="0">
                <a:solidFill>
                  <a:srgbClr val="00B050"/>
                </a:solidFill>
              </a:rPr>
              <a:t>-</a:t>
            </a:r>
            <a:r>
              <a:rPr lang="en-US" sz="1800" b="0" dirty="0">
                <a:solidFill>
                  <a:srgbClr val="00B050"/>
                </a:solidFill>
              </a:rPr>
              <a:t>Multi-link broadcast addressed frame reception (Po-Kai Huang) [1 SPs]</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1BE3B7A3-063B-4E50-B8F4-1CE99951270C}"/>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5998097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37</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B109BFC-9D39-41E7-B4A4-733A0B32709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1373020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fontAlgn="b">
              <a:buFont typeface="Arial" panose="020B0604020202020204" pitchFamily="34" charset="0"/>
              <a:buChar char="•"/>
            </a:pPr>
            <a:r>
              <a:rPr lang="en-US" sz="1800" b="0" u="sng" dirty="0">
                <a:solidFill>
                  <a:srgbClr val="00B050"/>
                </a:solidFill>
                <a:hlinkClick r:id="rId2">
                  <a:extLst>
                    <a:ext uri="{A12FA001-AC4F-418D-AE19-62706E023703}">
                      <ahyp:hlinkClr xmlns:ahyp="http://schemas.microsoft.com/office/drawing/2018/hyperlinkcolor" val="tx"/>
                    </a:ext>
                  </a:extLst>
                </a:hlinkClick>
              </a:rPr>
              <a:t>1143r3</a:t>
            </a:r>
            <a:r>
              <a:rPr lang="en-US" sz="1800" b="0" u="sng" dirty="0">
                <a:solidFill>
                  <a:srgbClr val="00B050"/>
                </a:solidFill>
              </a:rPr>
              <a:t>-</a:t>
            </a:r>
            <a:r>
              <a:rPr lang="en-US" sz="1800" b="0" dirty="0">
                <a:solidFill>
                  <a:srgbClr val="00B050"/>
                </a:solidFill>
              </a:rPr>
              <a:t>Efficient Operation for Multi-AP Coordination (Sungjin Park) [1 SPs]</a:t>
            </a:r>
          </a:p>
          <a:p>
            <a:pPr fontAlgn="b">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1535r3</a:t>
            </a:r>
            <a:r>
              <a:rPr lang="en-US" sz="1800" b="0" u="sng" dirty="0">
                <a:solidFill>
                  <a:srgbClr val="00B050"/>
                </a:solidFill>
              </a:rPr>
              <a:t>-</a:t>
            </a:r>
            <a:r>
              <a:rPr lang="en-US" sz="1800" b="0" dirty="0">
                <a:solidFill>
                  <a:srgbClr val="00B050"/>
                </a:solidFill>
              </a:rPr>
              <a:t>Sounding for AP Collaboration (Junghoon Suh) [1 SPs]</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1582r</a:t>
            </a:r>
            <a:r>
              <a:rPr lang="en-US" sz="1800" b="0" u="sng" dirty="0">
                <a:solidFill>
                  <a:srgbClr val="00B050"/>
                </a:solidFill>
              </a:rPr>
              <a:t>2-</a:t>
            </a:r>
            <a:r>
              <a:rPr lang="en-US" sz="1800" b="0" dirty="0">
                <a:solidFill>
                  <a:srgbClr val="00B050"/>
                </a:solidFill>
              </a:rPr>
              <a:t>Coordinated AP Time and Frequency Sharing in a Transmit Opportunity in 11be (Lochan Verma) [6 SPs]</a:t>
            </a:r>
          </a:p>
          <a:p>
            <a:pPr fontAlgn="b">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1788r0</a:t>
            </a:r>
            <a:r>
              <a:rPr lang="en-US" sz="1800" b="0" u="sng" dirty="0">
                <a:solidFill>
                  <a:srgbClr val="00B050"/>
                </a:solidFill>
              </a:rPr>
              <a:t>-</a:t>
            </a:r>
            <a:r>
              <a:rPr lang="en-US" sz="1800" b="0" dirty="0">
                <a:solidFill>
                  <a:srgbClr val="00B050"/>
                </a:solidFill>
              </a:rPr>
              <a:t>Coordinated OFDMA Operation (Yongho Seok) [2 SPs]</a:t>
            </a:r>
          </a:p>
          <a:p>
            <a:pPr fontAlgn="b">
              <a:buFont typeface="Arial" panose="020B0604020202020204" pitchFamily="34" charset="0"/>
              <a:buChar char="•"/>
            </a:pPr>
            <a:r>
              <a:rPr lang="en-US" sz="1800" b="0" u="sng" dirty="0">
                <a:solidFill>
                  <a:srgbClr val="00B050"/>
                </a:solidFill>
                <a:hlinkClick r:id="rId6">
                  <a:extLst>
                    <a:ext uri="{A12FA001-AC4F-418D-AE19-62706E023703}">
                      <ahyp:hlinkClr xmlns:ahyp="http://schemas.microsoft.com/office/drawing/2018/hyperlinkcolor" val="tx"/>
                    </a:ext>
                  </a:extLst>
                </a:hlinkClick>
              </a:rPr>
              <a:t>1895r1</a:t>
            </a:r>
            <a:r>
              <a:rPr lang="en-US" sz="1800" b="0" u="sng" dirty="0">
                <a:solidFill>
                  <a:srgbClr val="00B050"/>
                </a:solidFill>
              </a:rPr>
              <a:t>-</a:t>
            </a:r>
            <a:r>
              <a:rPr lang="en-US" sz="1800" b="0" dirty="0">
                <a:solidFill>
                  <a:srgbClr val="00B050"/>
                </a:solidFill>
              </a:rPr>
              <a:t>Setup for Multi-AP coordination (Sungjin Park) [2 SPs]</a:t>
            </a:r>
          </a:p>
          <a:p>
            <a:pPr fontAlgn="b">
              <a:buFont typeface="Arial" panose="020B0604020202020204" pitchFamily="34" charset="0"/>
              <a:buChar char="•"/>
            </a:pPr>
            <a:r>
              <a:rPr lang="en-US" sz="1800" b="0" u="sng" dirty="0">
                <a:solidFill>
                  <a:srgbClr val="00B050"/>
                </a:solidFill>
                <a:hlinkClick r:id="rId7">
                  <a:extLst>
                    <a:ext uri="{A12FA001-AC4F-418D-AE19-62706E023703}">
                      <ahyp:hlinkClr xmlns:ahyp="http://schemas.microsoft.com/office/drawing/2018/hyperlinkcolor" val="tx"/>
                    </a:ext>
                  </a:extLst>
                </a:hlinkClick>
              </a:rPr>
              <a:t>1779r5</a:t>
            </a:r>
            <a:r>
              <a:rPr lang="en-US" sz="1800" b="0" u="sng" dirty="0">
                <a:solidFill>
                  <a:srgbClr val="00B050"/>
                </a:solidFill>
              </a:rPr>
              <a:t>-</a:t>
            </a:r>
            <a:r>
              <a:rPr lang="en-US" sz="1800" b="0" dirty="0">
                <a:solidFill>
                  <a:srgbClr val="00B050"/>
                </a:solidFill>
              </a:rPr>
              <a:t>Downlink SR parameter framework with coordinated beamforming/null steering (David Lopez-Perez) [25 mins]</a:t>
            </a:r>
          </a:p>
          <a:p>
            <a:pPr fontAlgn="b">
              <a:buFont typeface="Arial" panose="020B0604020202020204" pitchFamily="34" charset="0"/>
              <a:buChar char="•"/>
            </a:pPr>
            <a:r>
              <a:rPr lang="en-US" sz="1800" b="0" u="sng" dirty="0">
                <a:solidFill>
                  <a:schemeClr val="bg1">
                    <a:lumMod val="65000"/>
                  </a:schemeClr>
                </a:solidFill>
                <a:hlinkClick r:id="rId8">
                  <a:extLst>
                    <a:ext uri="{A12FA001-AC4F-418D-AE19-62706E023703}">
                      <ahyp:hlinkClr xmlns:ahyp="http://schemas.microsoft.com/office/drawing/2018/hyperlinkcolor" val="tx"/>
                    </a:ext>
                  </a:extLst>
                </a:hlinkClick>
              </a:rPr>
              <a:t>1903r0</a:t>
            </a:r>
            <a:r>
              <a:rPr lang="en-US" sz="1800" b="0" u="sng" dirty="0">
                <a:solidFill>
                  <a:schemeClr val="bg1">
                    <a:lumMod val="65000"/>
                  </a:schemeClr>
                </a:solidFill>
              </a:rPr>
              <a:t>-</a:t>
            </a:r>
            <a:r>
              <a:rPr lang="en-US" sz="1800" b="0" dirty="0">
                <a:solidFill>
                  <a:schemeClr val="bg1">
                    <a:lumMod val="65000"/>
                  </a:schemeClr>
                </a:solidFill>
              </a:rPr>
              <a:t>Uplink Coordinated Multi-AP (Roya Doostnejad)</a:t>
            </a:r>
          </a:p>
          <a:p>
            <a:pPr fontAlgn="b">
              <a:buFont typeface="Arial" panose="020B0604020202020204" pitchFamily="34" charset="0"/>
              <a:buChar char="•"/>
            </a:pPr>
            <a:r>
              <a:rPr lang="en-US" sz="1800" b="0" u="sng" dirty="0">
                <a:solidFill>
                  <a:schemeClr val="bg1">
                    <a:lumMod val="65000"/>
                  </a:schemeClr>
                </a:solidFill>
                <a:hlinkClick r:id="rId9">
                  <a:extLst>
                    <a:ext uri="{A12FA001-AC4F-418D-AE19-62706E023703}">
                      <ahyp:hlinkClr xmlns:ahyp="http://schemas.microsoft.com/office/drawing/2018/hyperlinkcolor" val="tx"/>
                    </a:ext>
                  </a:extLst>
                </a:hlinkClick>
              </a:rPr>
              <a:t>1919r0</a:t>
            </a:r>
            <a:r>
              <a:rPr lang="en-US" sz="1800" b="0" u="sng" dirty="0">
                <a:solidFill>
                  <a:schemeClr val="bg1">
                    <a:lumMod val="65000"/>
                  </a:schemeClr>
                </a:solidFill>
              </a:rPr>
              <a:t>-</a:t>
            </a:r>
            <a:r>
              <a:rPr lang="en-US" sz="1800" b="0" dirty="0">
                <a:solidFill>
                  <a:schemeClr val="bg1">
                    <a:lumMod val="65000"/>
                  </a:schemeClr>
                </a:solidFill>
              </a:rPr>
              <a:t>Coordinated OFDMA Liwen Chu)</a:t>
            </a:r>
          </a:p>
          <a:p>
            <a:pPr fontAlgn="b">
              <a:buFont typeface="Arial" panose="020B0604020202020204" pitchFamily="34" charset="0"/>
              <a:buChar char="•"/>
            </a:pPr>
            <a:r>
              <a:rPr lang="en-US" sz="1800" b="0" u="sng" dirty="0">
                <a:solidFill>
                  <a:schemeClr val="bg1">
                    <a:lumMod val="65000"/>
                  </a:schemeClr>
                </a:solidFill>
                <a:hlinkClick r:id="rId10">
                  <a:extLst>
                    <a:ext uri="{A12FA001-AC4F-418D-AE19-62706E023703}">
                      <ahyp:hlinkClr xmlns:ahyp="http://schemas.microsoft.com/office/drawing/2018/hyperlinkcolor" val="tx"/>
                    </a:ext>
                  </a:extLst>
                </a:hlinkClick>
              </a:rPr>
              <a:t>1931r0</a:t>
            </a:r>
            <a:r>
              <a:rPr lang="en-US" sz="1800" b="0" u="sng" dirty="0">
                <a:solidFill>
                  <a:schemeClr val="bg1">
                    <a:lumMod val="65000"/>
                  </a:schemeClr>
                </a:solidFill>
              </a:rPr>
              <a:t>-</a:t>
            </a:r>
            <a:r>
              <a:rPr lang="en-US" sz="1800" b="0" dirty="0">
                <a:solidFill>
                  <a:schemeClr val="bg1">
                    <a:lumMod val="65000"/>
                  </a:schemeClr>
                </a:solidFill>
              </a:rPr>
              <a:t>Multi-AP group formation follow-up (Cheng Chen)</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05B0CF2-FED9-40D5-BBC2-41874C7EC24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5235248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B109BFC-9D39-41E7-B4A4-733A0B32709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792746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9729627-ADAE-4024-BD86-16598384D9A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fontAlgn="b">
              <a:buFont typeface="Arial" panose="020B0604020202020204" pitchFamily="34" charset="0"/>
              <a:buChar char="•"/>
            </a:pPr>
            <a:r>
              <a:rPr lang="en-US" sz="1800" b="0" u="sng" dirty="0">
                <a:solidFill>
                  <a:srgbClr val="00B050"/>
                </a:solidFill>
                <a:hlinkClick r:id="rId2">
                  <a:extLst>
                    <a:ext uri="{A12FA001-AC4F-418D-AE19-62706E023703}">
                      <ahyp:hlinkClr xmlns:ahyp="http://schemas.microsoft.com/office/drawing/2018/hyperlinkcolor" val="tx"/>
                    </a:ext>
                  </a:extLst>
                </a:hlinkClick>
              </a:rPr>
              <a:t>1858r1</a:t>
            </a:r>
            <a:r>
              <a:rPr lang="en-US" sz="1800" b="0" u="sng" dirty="0">
                <a:solidFill>
                  <a:srgbClr val="00B050"/>
                </a:solidFill>
              </a:rPr>
              <a:t>-</a:t>
            </a:r>
            <a:r>
              <a:rPr lang="en-US" sz="1800" b="0" dirty="0">
                <a:solidFill>
                  <a:srgbClr val="00B050"/>
                </a:solidFill>
              </a:rPr>
              <a:t>HARQ System Level Simulation Results (Sebastian Max)</a:t>
            </a:r>
          </a:p>
          <a:p>
            <a:pPr fontAlgn="b">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1903r0</a:t>
            </a:r>
            <a:r>
              <a:rPr lang="en-US" sz="1800" b="0" u="sng" dirty="0">
                <a:solidFill>
                  <a:srgbClr val="00B050"/>
                </a:solidFill>
              </a:rPr>
              <a:t>-</a:t>
            </a:r>
            <a:r>
              <a:rPr lang="en-US" sz="1800" b="0" dirty="0">
                <a:solidFill>
                  <a:srgbClr val="00B050"/>
                </a:solidFill>
              </a:rPr>
              <a:t>Uplink Coordinated Multi-AP (Roya Doostnejad)</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1919r1</a:t>
            </a:r>
            <a:r>
              <a:rPr lang="en-US" sz="1800" b="0" u="sng" dirty="0">
                <a:solidFill>
                  <a:srgbClr val="00B050"/>
                </a:solidFill>
              </a:rPr>
              <a:t>-</a:t>
            </a:r>
            <a:r>
              <a:rPr lang="en-US" sz="1800" b="0" dirty="0">
                <a:solidFill>
                  <a:srgbClr val="00B050"/>
                </a:solidFill>
              </a:rPr>
              <a:t>Coordinated OFDMA (Liwen Chu)</a:t>
            </a:r>
          </a:p>
          <a:p>
            <a:pPr fontAlgn="b">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1931r0</a:t>
            </a:r>
            <a:r>
              <a:rPr lang="en-US" sz="1800" b="0" u="sng" dirty="0">
                <a:solidFill>
                  <a:srgbClr val="00B050"/>
                </a:solidFill>
              </a:rPr>
              <a:t>-</a:t>
            </a:r>
            <a:r>
              <a:rPr lang="en-US" sz="1800" b="0" dirty="0">
                <a:solidFill>
                  <a:srgbClr val="00B050"/>
                </a:solidFill>
              </a:rPr>
              <a:t>Multi-AP group formation follow-up (Cheng Chen)</a:t>
            </a:r>
          </a:p>
          <a:p>
            <a:pPr fontAlgn="b">
              <a:buFont typeface="Arial" panose="020B0604020202020204" pitchFamily="34" charset="0"/>
              <a:buChar char="•"/>
            </a:pPr>
            <a:r>
              <a:rPr lang="en-US" sz="1800" b="0" u="sng" dirty="0">
                <a:solidFill>
                  <a:srgbClr val="00B050"/>
                </a:solidFill>
                <a:hlinkClick r:id="rId6">
                  <a:extLst>
                    <a:ext uri="{A12FA001-AC4F-418D-AE19-62706E023703}">
                      <ahyp:hlinkClr xmlns:ahyp="http://schemas.microsoft.com/office/drawing/2018/hyperlinkcolor" val="tx"/>
                    </a:ext>
                  </a:extLst>
                </a:hlinkClick>
              </a:rPr>
              <a:t>1961r1</a:t>
            </a:r>
            <a:r>
              <a:rPr lang="en-US" sz="1800" b="0" u="sng" dirty="0">
                <a:solidFill>
                  <a:srgbClr val="00B050"/>
                </a:solidFill>
              </a:rPr>
              <a:t>-</a:t>
            </a:r>
            <a:r>
              <a:rPr lang="en-US" sz="1800" b="0" dirty="0">
                <a:solidFill>
                  <a:srgbClr val="00B050"/>
                </a:solidFill>
              </a:rPr>
              <a:t>Multi-ap-group-establishment (Bo Sun)</a:t>
            </a:r>
          </a:p>
          <a:p>
            <a:pPr fontAlgn="b">
              <a:buFont typeface="Arial" panose="020B0604020202020204" pitchFamily="34" charset="0"/>
              <a:buChar char="•"/>
            </a:pPr>
            <a:r>
              <a:rPr lang="en-US" sz="1800" b="0" u="sng" dirty="0">
                <a:solidFill>
                  <a:schemeClr val="bg1">
                    <a:lumMod val="75000"/>
                  </a:schemeClr>
                </a:solidFill>
                <a:hlinkClick r:id="rId7">
                  <a:extLst>
                    <a:ext uri="{A12FA001-AC4F-418D-AE19-62706E023703}">
                      <ahyp:hlinkClr xmlns:ahyp="http://schemas.microsoft.com/office/drawing/2018/hyperlinkcolor" val="tx"/>
                    </a:ext>
                  </a:extLst>
                </a:hlinkClick>
              </a:rPr>
              <a:t>1972r1</a:t>
            </a:r>
            <a:r>
              <a:rPr lang="en-US" sz="1800" b="0" u="sng" dirty="0">
                <a:solidFill>
                  <a:schemeClr val="bg1">
                    <a:lumMod val="75000"/>
                  </a:schemeClr>
                </a:solidFill>
              </a:rPr>
              <a:t>-</a:t>
            </a:r>
            <a:r>
              <a:rPr lang="en-US" sz="1800" b="0" dirty="0">
                <a:solidFill>
                  <a:schemeClr val="bg1">
                    <a:lumMod val="75000"/>
                  </a:schemeClr>
                </a:solidFill>
              </a:rPr>
              <a:t>Operation of virtual BSS Arch. for Multi-AP Coord. (</a:t>
            </a:r>
            <a:r>
              <a:rPr lang="en-US" sz="1800" b="0" dirty="0" err="1">
                <a:solidFill>
                  <a:schemeClr val="bg1">
                    <a:lumMod val="75000"/>
                  </a:schemeClr>
                </a:solidFill>
              </a:rPr>
              <a:t>Guogang</a:t>
            </a:r>
            <a:r>
              <a:rPr lang="en-US" sz="1800" b="0" dirty="0">
                <a:solidFill>
                  <a:schemeClr val="bg1">
                    <a:lumMod val="75000"/>
                  </a:schemeClr>
                </a:solidFill>
              </a:rPr>
              <a:t> Huang)</a:t>
            </a:r>
          </a:p>
          <a:p>
            <a:pPr fontAlgn="b">
              <a:buFont typeface="Arial" panose="020B0604020202020204" pitchFamily="34" charset="0"/>
              <a:buChar char="•"/>
            </a:pPr>
            <a:r>
              <a:rPr lang="en-US" sz="1800" b="0" dirty="0">
                <a:solidFill>
                  <a:schemeClr val="bg1">
                    <a:lumMod val="75000"/>
                  </a:schemeClr>
                </a:solidFill>
                <a:hlinkClick r:id="rId8">
                  <a:extLst>
                    <a:ext uri="{A12FA001-AC4F-418D-AE19-62706E023703}">
                      <ahyp:hlinkClr xmlns:ahyp="http://schemas.microsoft.com/office/drawing/2018/hyperlinkcolor" val="tx"/>
                    </a:ext>
                  </a:extLst>
                </a:hlinkClick>
              </a:rPr>
              <a:t>1979r0</a:t>
            </a:r>
            <a:r>
              <a:rPr lang="en-US" sz="1800" b="0" dirty="0">
                <a:solidFill>
                  <a:schemeClr val="bg1">
                    <a:lumMod val="75000"/>
                  </a:schemeClr>
                </a:solidFill>
              </a:rPr>
              <a:t>-UL Coord. 4 Throughput Improvement and </a:t>
            </a:r>
            <a:r>
              <a:rPr lang="en-US" sz="1800" b="0" dirty="0" err="1">
                <a:solidFill>
                  <a:schemeClr val="bg1">
                    <a:lumMod val="75000"/>
                  </a:schemeClr>
                </a:solidFill>
              </a:rPr>
              <a:t>Interf</a:t>
            </a:r>
            <a:r>
              <a:rPr lang="en-US" sz="1800" b="0" dirty="0">
                <a:solidFill>
                  <a:schemeClr val="bg1">
                    <a:lumMod val="75000"/>
                  </a:schemeClr>
                </a:solidFill>
              </a:rPr>
              <a:t>. Reduction (Genady Tsodik)</a:t>
            </a:r>
          </a:p>
          <a:p>
            <a:pPr>
              <a:buFont typeface="Arial" panose="020B0604020202020204" pitchFamily="34" charset="0"/>
              <a:buChar char="•"/>
            </a:pPr>
            <a:endParaRPr lang="en-US" sz="1800" dirty="0">
              <a:solidFill>
                <a:srgbClr val="FF0000"/>
              </a:solidFill>
            </a:endParaRP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05B0CF2-FED9-40D5-BBC2-41874C7EC24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964916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PM1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41</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2D1129BB-0EFF-4C80-93FE-8A2A4E73D55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0324957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fontAlgn="b">
              <a:buFont typeface="Arial" panose="020B0604020202020204" pitchFamily="34" charset="0"/>
              <a:buChar char="•"/>
            </a:pPr>
            <a:r>
              <a:rPr lang="en-US" sz="2000" b="0" u="sng" dirty="0">
                <a:solidFill>
                  <a:srgbClr val="00B050"/>
                </a:solidFill>
                <a:hlinkClick r:id="rId2">
                  <a:extLst>
                    <a:ext uri="{A12FA001-AC4F-418D-AE19-62706E023703}">
                      <ahyp:hlinkClr xmlns:ahyp="http://schemas.microsoft.com/office/drawing/2018/hyperlinkcolor" val="tx"/>
                    </a:ext>
                  </a:extLst>
                </a:hlinkClick>
              </a:rPr>
              <a:t>1914r2</a:t>
            </a:r>
            <a:r>
              <a:rPr lang="en-US" sz="2000" b="0" u="sng" dirty="0">
                <a:solidFill>
                  <a:srgbClr val="00B050"/>
                </a:solidFill>
              </a:rPr>
              <a:t>-</a:t>
            </a:r>
            <a:r>
              <a:rPr lang="en-US" sz="2000" b="0" dirty="0">
                <a:solidFill>
                  <a:srgbClr val="00B050"/>
                </a:solidFill>
              </a:rPr>
              <a:t>Multiple RU discussion (Ross Jian Yu) [1 SPs]</a:t>
            </a:r>
          </a:p>
          <a:p>
            <a:pPr fontAlgn="b">
              <a:buFont typeface="Arial" panose="020B0604020202020204" pitchFamily="34" charset="0"/>
              <a:buChar char="•"/>
            </a:pPr>
            <a:r>
              <a:rPr lang="en-US" sz="2000" b="0" u="sng" dirty="0">
                <a:solidFill>
                  <a:srgbClr val="00B050"/>
                </a:solidFill>
                <a:hlinkClick r:id="rId3">
                  <a:extLst>
                    <a:ext uri="{A12FA001-AC4F-418D-AE19-62706E023703}">
                      <ahyp:hlinkClr xmlns:ahyp="http://schemas.microsoft.com/office/drawing/2018/hyperlinkcolor" val="tx"/>
                    </a:ext>
                  </a:extLst>
                </a:hlinkClick>
              </a:rPr>
              <a:t>1980r1</a:t>
            </a:r>
            <a:r>
              <a:rPr lang="en-US" sz="2000" b="0" u="sng" dirty="0">
                <a:solidFill>
                  <a:srgbClr val="00B050"/>
                </a:solidFill>
              </a:rPr>
              <a:t>-</a:t>
            </a:r>
            <a:r>
              <a:rPr lang="en-US" sz="2000" b="0" dirty="0">
                <a:solidFill>
                  <a:srgbClr val="00B050"/>
                </a:solidFill>
              </a:rPr>
              <a:t>EHT P matrices Discussion (Dandan Liang) [1 SP]</a:t>
            </a:r>
          </a:p>
          <a:p>
            <a:pPr fontAlgn="b">
              <a:buFont typeface="Arial" panose="020B0604020202020204" pitchFamily="34" charset="0"/>
              <a:buChar char="•"/>
            </a:pPr>
            <a:r>
              <a:rPr lang="en-US" sz="2000" b="0" u="sng" dirty="0">
                <a:solidFill>
                  <a:srgbClr val="00B050"/>
                </a:solidFill>
                <a:hlinkClick r:id="rId4">
                  <a:extLst>
                    <a:ext uri="{A12FA001-AC4F-418D-AE19-62706E023703}">
                      <ahyp:hlinkClr xmlns:ahyp="http://schemas.microsoft.com/office/drawing/2018/hyperlinkcolor" val="tx"/>
                    </a:ext>
                  </a:extLst>
                </a:hlinkClick>
              </a:rPr>
              <a:t>1981r1</a:t>
            </a:r>
            <a:r>
              <a:rPr lang="en-US" sz="2000" b="0" u="sng" dirty="0">
                <a:solidFill>
                  <a:srgbClr val="00B050"/>
                </a:solidFill>
              </a:rPr>
              <a:t>-</a:t>
            </a:r>
            <a:r>
              <a:rPr lang="en-US" sz="2000" b="0" dirty="0">
                <a:solidFill>
                  <a:srgbClr val="00B050"/>
                </a:solidFill>
              </a:rPr>
              <a:t>Phase Rotations Design for EHT (Dandan Liang) [1 SP]</a:t>
            </a:r>
          </a:p>
          <a:p>
            <a:pPr fontAlgn="b">
              <a:buFont typeface="Arial" panose="020B0604020202020204" pitchFamily="34" charset="0"/>
              <a:buChar char="•"/>
            </a:pPr>
            <a:r>
              <a:rPr lang="en-US" sz="2000" b="0" u="sng" dirty="0">
                <a:solidFill>
                  <a:srgbClr val="00B050"/>
                </a:solidFill>
                <a:hlinkClick r:id="rId5">
                  <a:extLst>
                    <a:ext uri="{A12FA001-AC4F-418D-AE19-62706E023703}">
                      <ahyp:hlinkClr xmlns:ahyp="http://schemas.microsoft.com/office/drawing/2018/hyperlinkcolor" val="tx"/>
                    </a:ext>
                  </a:extLst>
                </a:hlinkClick>
              </a:rPr>
              <a:t>1910r1</a:t>
            </a:r>
            <a:r>
              <a:rPr lang="en-US" sz="2000" b="0" u="sng" dirty="0">
                <a:solidFill>
                  <a:srgbClr val="00B050"/>
                </a:solidFill>
              </a:rPr>
              <a:t>-</a:t>
            </a:r>
            <a:r>
              <a:rPr lang="en-US" sz="2000" b="0" dirty="0">
                <a:solidFill>
                  <a:srgbClr val="00B050"/>
                </a:solidFill>
              </a:rPr>
              <a:t>P matrices to support more than 8 TX chains (Miguel López)</a:t>
            </a:r>
          </a:p>
          <a:p>
            <a:pPr fontAlgn="b">
              <a:buFont typeface="Arial" panose="020B0604020202020204" pitchFamily="34" charset="0"/>
              <a:buChar char="•"/>
            </a:pPr>
            <a:r>
              <a:rPr lang="en-US" sz="2000" b="0" u="sng" dirty="0">
                <a:solidFill>
                  <a:srgbClr val="00B050"/>
                </a:solidFill>
                <a:hlinkClick r:id="rId6">
                  <a:extLst>
                    <a:ext uri="{A12FA001-AC4F-418D-AE19-62706E023703}">
                      <ahyp:hlinkClr xmlns:ahyp="http://schemas.microsoft.com/office/drawing/2018/hyperlinkcolor" val="tx"/>
                    </a:ext>
                  </a:extLst>
                </a:hlinkClick>
              </a:rPr>
              <a:t>1925r0</a:t>
            </a:r>
            <a:r>
              <a:rPr lang="en-US" sz="2000" b="0" u="sng" dirty="0">
                <a:solidFill>
                  <a:srgbClr val="00B050"/>
                </a:solidFill>
              </a:rPr>
              <a:t>-</a:t>
            </a:r>
            <a:r>
              <a:rPr lang="en-US" sz="2000" b="0" dirty="0">
                <a:solidFill>
                  <a:srgbClr val="00B050"/>
                </a:solidFill>
              </a:rPr>
              <a:t>Consideration of EHT-LTF (Jinmin Kim)</a:t>
            </a:r>
          </a:p>
          <a:p>
            <a:pPr fontAlgn="b">
              <a:buFont typeface="Arial" panose="020B0604020202020204" pitchFamily="34" charset="0"/>
              <a:buChar char="•"/>
            </a:pPr>
            <a:r>
              <a:rPr lang="en-US" sz="2000" b="0" dirty="0">
                <a:solidFill>
                  <a:srgbClr val="00B050"/>
                </a:solidFill>
                <a:hlinkClick r:id="rId7">
                  <a:extLst>
                    <a:ext uri="{A12FA001-AC4F-418D-AE19-62706E023703}">
                      <ahyp:hlinkClr xmlns:ahyp="http://schemas.microsoft.com/office/drawing/2018/hyperlinkcolor" val="tx"/>
                    </a:ext>
                  </a:extLst>
                </a:hlinkClick>
              </a:rPr>
              <a:t>0020r0</a:t>
            </a:r>
            <a:r>
              <a:rPr lang="en-US" sz="2000" b="0" dirty="0">
                <a:solidFill>
                  <a:srgbClr val="00B050"/>
                </a:solidFill>
              </a:rPr>
              <a:t>-Consideration for EHT-SIG transmission (Dongguk Lim)</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874792A0-F9D2-4B0D-88B5-A2A3EC1F33B2}"/>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8353386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fontAlgn="b">
              <a:buFont typeface="Arial" panose="020B0604020202020204" pitchFamily="34" charset="0"/>
              <a:buChar char="•"/>
            </a:pPr>
            <a:r>
              <a:rPr lang="en-US" sz="2000" b="0" u="sng" dirty="0">
                <a:solidFill>
                  <a:srgbClr val="00B050"/>
                </a:solidFill>
                <a:hlinkClick r:id="rId2">
                  <a:extLst>
                    <a:ext uri="{A12FA001-AC4F-418D-AE19-62706E023703}">
                      <ahyp:hlinkClr xmlns:ahyp="http://schemas.microsoft.com/office/drawing/2018/hyperlinkcolor" val="tx"/>
                    </a:ext>
                  </a:extLst>
                </a:hlinkClick>
              </a:rPr>
              <a:t>1544r2</a:t>
            </a:r>
            <a:r>
              <a:rPr lang="en-US" sz="2000" b="0" u="sng" dirty="0">
                <a:solidFill>
                  <a:srgbClr val="00B050"/>
                </a:solidFill>
              </a:rPr>
              <a:t>-</a:t>
            </a:r>
            <a:r>
              <a:rPr lang="en-US" sz="2000" b="0" dirty="0">
                <a:solidFill>
                  <a:srgbClr val="00B050"/>
                </a:solidFill>
              </a:rPr>
              <a:t>Multi-link power save operation (Minyoung Park) [2 SPs]</a:t>
            </a:r>
          </a:p>
          <a:p>
            <a:pPr fontAlgn="b">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1548r1</a:t>
            </a:r>
            <a:r>
              <a:rPr lang="en-US" sz="1800" b="0" u="sng" dirty="0">
                <a:solidFill>
                  <a:srgbClr val="00B050"/>
                </a:solidFill>
              </a:rPr>
              <a:t>-</a:t>
            </a:r>
            <a:r>
              <a:rPr lang="en-US" sz="1800" b="0" dirty="0">
                <a:solidFill>
                  <a:srgbClr val="00B050"/>
                </a:solidFill>
              </a:rPr>
              <a:t>Channel access in design for synchronized multi-links (Yunbo Li) [1 SP]</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1549r1</a:t>
            </a:r>
            <a:r>
              <a:rPr lang="en-US" sz="1800" b="0" u="sng" dirty="0">
                <a:solidFill>
                  <a:srgbClr val="00B050"/>
                </a:solidFill>
              </a:rPr>
              <a:t>-</a:t>
            </a:r>
            <a:r>
              <a:rPr lang="en-US" sz="1800" b="0" dirty="0">
                <a:solidFill>
                  <a:srgbClr val="00B050"/>
                </a:solidFill>
              </a:rPr>
              <a:t>Multi-link association (Yunbo Li) [1 SP]</a:t>
            </a:r>
          </a:p>
          <a:p>
            <a:pPr fontAlgn="b">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1591r3</a:t>
            </a:r>
            <a:r>
              <a:rPr lang="en-US" sz="1800" b="0" u="sng" dirty="0">
                <a:solidFill>
                  <a:srgbClr val="00B050"/>
                </a:solidFill>
              </a:rPr>
              <a:t>-</a:t>
            </a:r>
            <a:r>
              <a:rPr lang="en-US" sz="1800" b="0" dirty="0">
                <a:solidFill>
                  <a:srgbClr val="00B050"/>
                </a:solidFill>
              </a:rPr>
              <a:t>BA setup for multi-link Aggregation (Jason Y. Guo) [2 SPs]</a:t>
            </a:r>
          </a:p>
          <a:p>
            <a:pPr fontAlgn="b">
              <a:buFont typeface="Arial" panose="020B0604020202020204" pitchFamily="34" charset="0"/>
              <a:buChar char="•"/>
            </a:pPr>
            <a:r>
              <a:rPr lang="en-US" sz="1800" b="0" u="sng" dirty="0">
                <a:solidFill>
                  <a:srgbClr val="00B050"/>
                </a:solidFill>
                <a:hlinkClick r:id="rId6">
                  <a:extLst>
                    <a:ext uri="{A12FA001-AC4F-418D-AE19-62706E023703}">
                      <ahyp:hlinkClr xmlns:ahyp="http://schemas.microsoft.com/office/drawing/2018/hyperlinkcolor" val="tx"/>
                    </a:ext>
                  </a:extLst>
                </a:hlinkClick>
              </a:rPr>
              <a:t>1615r1</a:t>
            </a:r>
            <a:r>
              <a:rPr lang="en-US" sz="1800" b="0" u="sng" dirty="0">
                <a:solidFill>
                  <a:srgbClr val="00B050"/>
                </a:solidFill>
              </a:rPr>
              <a:t>-</a:t>
            </a:r>
            <a:r>
              <a:rPr lang="en-US" sz="1800" b="0" dirty="0">
                <a:solidFill>
                  <a:srgbClr val="00B050"/>
                </a:solidFill>
              </a:rPr>
              <a:t>Multi-band/Multi-channel Op. for Low Latency and Jitter (Liuming Lu) [1 SPs]</a:t>
            </a:r>
          </a:p>
          <a:p>
            <a:pPr fontAlgn="b">
              <a:buFont typeface="Arial" panose="020B0604020202020204" pitchFamily="34" charset="0"/>
              <a:buChar char="•"/>
            </a:pPr>
            <a:r>
              <a:rPr lang="en-US" sz="1800" b="0" u="sng" dirty="0">
                <a:solidFill>
                  <a:srgbClr val="00B050"/>
                </a:solidFill>
                <a:hlinkClick r:id="rId7">
                  <a:extLst>
                    <a:ext uri="{A12FA001-AC4F-418D-AE19-62706E023703}">
                      <ahyp:hlinkClr xmlns:ahyp="http://schemas.microsoft.com/office/drawing/2018/hyperlinkcolor" val="tx"/>
                    </a:ext>
                  </a:extLst>
                </a:hlinkClick>
              </a:rPr>
              <a:t>1617r1</a:t>
            </a:r>
            <a:r>
              <a:rPr lang="en-US" sz="1800" b="0" u="sng" dirty="0">
                <a:solidFill>
                  <a:srgbClr val="00B050"/>
                </a:solidFill>
              </a:rPr>
              <a:t>-</a:t>
            </a:r>
            <a:r>
              <a:rPr lang="en-US" sz="1800" b="0" dirty="0">
                <a:solidFill>
                  <a:srgbClr val="00B050"/>
                </a:solidFill>
              </a:rPr>
              <a:t>Multi-link power save (Liwen Chu) [2 SPs]</a:t>
            </a:r>
          </a:p>
          <a:p>
            <a:pPr fontAlgn="b">
              <a:buFont typeface="Arial" panose="020B0604020202020204" pitchFamily="34" charset="0"/>
              <a:buChar char="•"/>
            </a:pPr>
            <a:endParaRPr lang="en-US" sz="2000" b="0" dirty="0">
              <a:solidFill>
                <a:srgbClr val="FF0000"/>
              </a:solidFill>
            </a:endParaRP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AA004373-4E02-46C5-BD49-CB933CAE415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7652473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EVE</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77010FFB-0411-43D5-B836-55C8C23D020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6245763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fontAlgn="b"/>
            <a:r>
              <a:rPr lang="en-US" sz="2000" b="0" u="sng" dirty="0">
                <a:solidFill>
                  <a:srgbClr val="00B050"/>
                </a:solidFill>
                <a:hlinkClick r:id="rId2">
                  <a:extLst>
                    <a:ext uri="{A12FA001-AC4F-418D-AE19-62706E023703}">
                      <ahyp:hlinkClr xmlns:ahyp="http://schemas.microsoft.com/office/drawing/2018/hyperlinkcolor" val="tx"/>
                    </a:ext>
                  </a:extLst>
                </a:hlinkClick>
              </a:rPr>
              <a:t>0029r0</a:t>
            </a:r>
            <a:r>
              <a:rPr lang="en-US" sz="2000" b="0" u="sng" dirty="0">
                <a:solidFill>
                  <a:srgbClr val="00B050"/>
                </a:solidFill>
              </a:rPr>
              <a:t>-</a:t>
            </a:r>
            <a:r>
              <a:rPr lang="en-US" sz="2000" b="0" dirty="0">
                <a:solidFill>
                  <a:srgbClr val="00B050"/>
                </a:solidFill>
              </a:rPr>
              <a:t>Preamble structure and SIG contents (Ross Jian Yu)</a:t>
            </a:r>
          </a:p>
          <a:p>
            <a:pPr fontAlgn="b"/>
            <a:r>
              <a:rPr lang="en-US" sz="2000" b="0" dirty="0">
                <a:solidFill>
                  <a:srgbClr val="00B050"/>
                </a:solidFill>
                <a:hlinkClick r:id="rId3">
                  <a:extLst>
                    <a:ext uri="{A12FA001-AC4F-418D-AE19-62706E023703}">
                      <ahyp:hlinkClr xmlns:ahyp="http://schemas.microsoft.com/office/drawing/2018/hyperlinkcolor" val="tx"/>
                    </a:ext>
                  </a:extLst>
                </a:hlinkClick>
              </a:rPr>
              <a:t>0049r0</a:t>
            </a:r>
            <a:r>
              <a:rPr lang="en-US" sz="2000" b="0" dirty="0">
                <a:solidFill>
                  <a:srgbClr val="00B050"/>
                </a:solidFill>
              </a:rPr>
              <a:t>-PPDU Types and U-SIG Content (Sameer Vermani)</a:t>
            </a:r>
          </a:p>
          <a:p>
            <a:pPr fontAlgn="b"/>
            <a:r>
              <a:rPr lang="en-US" sz="2000" b="0" dirty="0">
                <a:solidFill>
                  <a:srgbClr val="00B050"/>
                </a:solidFill>
                <a:hlinkClick r:id="rId4">
                  <a:extLst>
                    <a:ext uri="{A12FA001-AC4F-418D-AE19-62706E023703}">
                      <ahyp:hlinkClr xmlns:ahyp="http://schemas.microsoft.com/office/drawing/2018/hyperlinkcolor" val="tx"/>
                    </a:ext>
                  </a:extLst>
                </a:hlinkClick>
              </a:rPr>
              <a:t>0075r0</a:t>
            </a:r>
            <a:r>
              <a:rPr lang="en-US" sz="2000" b="0" dirty="0">
                <a:solidFill>
                  <a:srgbClr val="00B050"/>
                </a:solidFill>
              </a:rPr>
              <a:t>-Performance comparison of LTF designs in JT (Ron Porat)</a:t>
            </a:r>
          </a:p>
          <a:p>
            <a:pPr fontAlgn="b"/>
            <a:r>
              <a:rPr lang="en-US" sz="2000" b="0" dirty="0">
                <a:solidFill>
                  <a:srgbClr val="00B050"/>
                </a:solidFill>
                <a:hlinkClick r:id="rId5">
                  <a:extLst>
                    <a:ext uri="{A12FA001-AC4F-418D-AE19-62706E023703}">
                      <ahyp:hlinkClr xmlns:ahyp="http://schemas.microsoft.com/office/drawing/2018/hyperlinkcolor" val="tx"/>
                    </a:ext>
                  </a:extLst>
                </a:hlinkClick>
              </a:rPr>
              <a:t>0087r0</a:t>
            </a:r>
            <a:r>
              <a:rPr lang="en-US" sz="2000" b="0" dirty="0">
                <a:solidFill>
                  <a:srgbClr val="00B050"/>
                </a:solidFill>
              </a:rPr>
              <a:t>-Discussions on U-SIG content and EHT-SIG format (Rui Cao)</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7C5093AF-FA65-4D7C-8998-1A41D958AC7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38770773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fontAlgn="b">
              <a:buFont typeface="Arial" panose="020B0604020202020204" pitchFamily="34" charset="0"/>
              <a:buChar char="•"/>
            </a:pPr>
            <a:r>
              <a:rPr lang="en-US" sz="1800" b="0" u="sng" dirty="0">
                <a:solidFill>
                  <a:srgbClr val="00B050"/>
                </a:solidFill>
                <a:hlinkClick r:id="rId2">
                  <a:extLst>
                    <a:ext uri="{A12FA001-AC4F-418D-AE19-62706E023703}">
                      <ahyp:hlinkClr xmlns:ahyp="http://schemas.microsoft.com/office/drawing/2018/hyperlinkcolor" val="tx"/>
                    </a:ext>
                  </a:extLst>
                </a:hlinkClick>
              </a:rPr>
              <a:t>1678r0</a:t>
            </a:r>
            <a:r>
              <a:rPr lang="en-US" sz="1800" b="0" u="sng" dirty="0">
                <a:solidFill>
                  <a:srgbClr val="00B050"/>
                </a:solidFill>
              </a:rPr>
              <a:t>-</a:t>
            </a:r>
            <a:r>
              <a:rPr lang="en-US" sz="1800" b="0" dirty="0">
                <a:solidFill>
                  <a:srgbClr val="00B050"/>
                </a:solidFill>
              </a:rPr>
              <a:t>Multiple Link Asynchronous and Synchronous TX (Alan Jauh) [2 SPs]</a:t>
            </a:r>
          </a:p>
          <a:p>
            <a:pPr fontAlgn="b">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1822r2</a:t>
            </a:r>
            <a:r>
              <a:rPr lang="en-US" sz="1800" b="0" u="sng" dirty="0">
                <a:solidFill>
                  <a:srgbClr val="00B050"/>
                </a:solidFill>
              </a:rPr>
              <a:t>-</a:t>
            </a:r>
            <a:r>
              <a:rPr lang="en-US" sz="1800" b="0" dirty="0">
                <a:solidFill>
                  <a:srgbClr val="00B050"/>
                </a:solidFill>
              </a:rPr>
              <a:t>Multi-link security consideration (Po-Kai Huang) [2 SPs]</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1823r1</a:t>
            </a:r>
            <a:r>
              <a:rPr lang="en-US" sz="1800" b="0" u="sng" dirty="0">
                <a:solidFill>
                  <a:srgbClr val="00B050"/>
                </a:solidFill>
              </a:rPr>
              <a:t>-</a:t>
            </a:r>
            <a:r>
              <a:rPr lang="en-US" sz="1800" b="0" dirty="0">
                <a:solidFill>
                  <a:srgbClr val="00B050"/>
                </a:solidFill>
              </a:rPr>
              <a:t>Multi-link setup follow up (Po-Kai Huang) [1 SPs]</a:t>
            </a:r>
          </a:p>
          <a:p>
            <a:pPr fontAlgn="b">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1856r1</a:t>
            </a:r>
            <a:r>
              <a:rPr lang="en-US" sz="1800" b="0" u="sng" dirty="0">
                <a:solidFill>
                  <a:srgbClr val="00B050"/>
                </a:solidFill>
              </a:rPr>
              <a:t>-</a:t>
            </a:r>
            <a:r>
              <a:rPr lang="en-US" sz="1800" b="0" dirty="0">
                <a:solidFill>
                  <a:srgbClr val="00B050"/>
                </a:solidFill>
              </a:rPr>
              <a:t>A-MPDU and BA (Liwen Chu) [3 SPs]</a:t>
            </a:r>
          </a:p>
          <a:p>
            <a:pPr fontAlgn="b">
              <a:buFont typeface="Arial" panose="020B0604020202020204" pitchFamily="34" charset="0"/>
              <a:buChar char="•"/>
            </a:pPr>
            <a:r>
              <a:rPr lang="en-US" sz="1800" b="0" u="sng" dirty="0">
                <a:solidFill>
                  <a:srgbClr val="00B050"/>
                </a:solidFill>
                <a:hlinkClick r:id="rId6">
                  <a:extLst>
                    <a:ext uri="{A12FA001-AC4F-418D-AE19-62706E023703}">
                      <ahyp:hlinkClr xmlns:ahyp="http://schemas.microsoft.com/office/drawing/2018/hyperlinkcolor" val="tx"/>
                    </a:ext>
                  </a:extLst>
                </a:hlinkClick>
              </a:rPr>
              <a:t>1887r1</a:t>
            </a:r>
            <a:r>
              <a:rPr lang="en-US" sz="1800" b="0" u="sng" dirty="0">
                <a:solidFill>
                  <a:srgbClr val="00B050"/>
                </a:solidFill>
              </a:rPr>
              <a:t>-</a:t>
            </a:r>
            <a:r>
              <a:rPr lang="en-US" sz="1800" b="0" dirty="0">
                <a:solidFill>
                  <a:srgbClr val="00B050"/>
                </a:solidFill>
              </a:rPr>
              <a:t>Multi-link Acknowledgement (Taewon Song) [2 SPs]</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04FCC880-CB2F-48D9-9C08-D8F4253A7D2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5964914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Wednesday AM1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47</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AF797441-ADB6-44C6-A68C-F4BE0175F3E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7176150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fontAlgn="b">
              <a:buFont typeface="Arial" panose="020B0604020202020204" pitchFamily="34" charset="0"/>
              <a:buChar char="•"/>
            </a:pPr>
            <a:r>
              <a:rPr lang="en-US" sz="2000" b="0" dirty="0">
                <a:solidFill>
                  <a:srgbClr val="00B050"/>
                </a:solidFill>
                <a:hlinkClick r:id="rId2">
                  <a:extLst>
                    <a:ext uri="{A12FA001-AC4F-418D-AE19-62706E023703}">
                      <ahyp:hlinkClr xmlns:ahyp="http://schemas.microsoft.com/office/drawing/2018/hyperlinkcolor" val="tx"/>
                    </a:ext>
                  </a:extLst>
                </a:hlinkClick>
              </a:rPr>
              <a:t>0110r0</a:t>
            </a:r>
            <a:r>
              <a:rPr lang="en-US" sz="2000" b="0" dirty="0">
                <a:solidFill>
                  <a:srgbClr val="00B050"/>
                </a:solidFill>
              </a:rPr>
              <a:t>-11be preamble and forward compatibility (Sigurd Schelstraete)</a:t>
            </a:r>
          </a:p>
          <a:p>
            <a:pPr fontAlgn="b">
              <a:buFont typeface="Arial" panose="020B0604020202020204" pitchFamily="34" charset="0"/>
              <a:buChar char="•"/>
            </a:pPr>
            <a:r>
              <a:rPr lang="en-US" sz="2000" b="0" dirty="0">
                <a:solidFill>
                  <a:srgbClr val="00B050"/>
                </a:solidFill>
                <a:hlinkClick r:id="rId3">
                  <a:extLst>
                    <a:ext uri="{A12FA001-AC4F-418D-AE19-62706E023703}">
                      <ahyp:hlinkClr xmlns:ahyp="http://schemas.microsoft.com/office/drawing/2018/hyperlinkcolor" val="tx"/>
                    </a:ext>
                  </a:extLst>
                </a:hlinkClick>
              </a:rPr>
              <a:t>0117r0</a:t>
            </a:r>
            <a:r>
              <a:rPr lang="en-US" sz="2000" b="0" dirty="0">
                <a:solidFill>
                  <a:srgbClr val="00B050"/>
                </a:solidFill>
              </a:rPr>
              <a:t>-EHT-LTFs Design for Wideband (Dandan Liang)</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2161r1</a:t>
            </a:r>
            <a:r>
              <a:rPr lang="en-US" sz="1800" b="0" u="sng" dirty="0">
                <a:solidFill>
                  <a:srgbClr val="00B050"/>
                </a:solidFill>
              </a:rPr>
              <a:t>-</a:t>
            </a:r>
            <a:r>
              <a:rPr lang="en-US" sz="1800" b="0" dirty="0">
                <a:solidFill>
                  <a:srgbClr val="00B050"/>
                </a:solidFill>
              </a:rPr>
              <a:t>Multiple RU Support for 11be (</a:t>
            </a:r>
            <a:r>
              <a:rPr lang="en-US" sz="1800" b="0" dirty="0" err="1">
                <a:solidFill>
                  <a:srgbClr val="00B050"/>
                </a:solidFill>
              </a:rPr>
              <a:t>Myeongjin</a:t>
            </a:r>
            <a:r>
              <a:rPr lang="en-US" sz="1800" b="0" dirty="0">
                <a:solidFill>
                  <a:srgbClr val="00B050"/>
                </a:solidFill>
              </a:rPr>
              <a:t> Kim)</a:t>
            </a:r>
          </a:p>
          <a:p>
            <a:pPr fontAlgn="b">
              <a:buFont typeface="Arial" panose="020B0604020202020204" pitchFamily="34" charset="0"/>
              <a:buChar char="•"/>
            </a:pPr>
            <a:r>
              <a:rPr lang="en-US" sz="1800" b="0" dirty="0">
                <a:solidFill>
                  <a:srgbClr val="00B050"/>
                </a:solidFill>
                <a:hlinkClick r:id="rId5">
                  <a:extLst>
                    <a:ext uri="{A12FA001-AC4F-418D-AE19-62706E023703}">
                      <ahyp:hlinkClr xmlns:ahyp="http://schemas.microsoft.com/office/drawing/2018/hyperlinkcolor" val="tx"/>
                    </a:ext>
                  </a:extLst>
                </a:hlinkClick>
              </a:rPr>
              <a:t>0022r0</a:t>
            </a:r>
            <a:r>
              <a:rPr lang="en-US" sz="1800" b="0" dirty="0">
                <a:solidFill>
                  <a:srgbClr val="00B050"/>
                </a:solidFill>
              </a:rPr>
              <a:t>-Consideration on 240/160+80 MHz and Preamble Puncturing (Eunsung Park)</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7E341AE-B937-405C-977B-22CD2D3223D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3241961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a:lnSpc>
                <a:spcPct val="80000"/>
              </a:lnSpc>
              <a:buFont typeface="Arial" panose="020B0604020202020204" pitchFamily="34" charset="0"/>
              <a:buChar char="•"/>
            </a:pPr>
            <a:r>
              <a:rPr lang="en-US" sz="1800" b="0" u="sng" dirty="0">
                <a:solidFill>
                  <a:srgbClr val="00B050"/>
                </a:solidFill>
              </a:rPr>
              <a:t>1528r3-</a:t>
            </a:r>
            <a:r>
              <a:rPr lang="en-US" sz="1800" b="0" dirty="0">
                <a:solidFill>
                  <a:srgbClr val="00B050"/>
                </a:solidFill>
              </a:rPr>
              <a:t>Multi-Link Operation - Link Management (Abhishek Patil) [1 SP]</a:t>
            </a:r>
          </a:p>
          <a:p>
            <a:pPr>
              <a:lnSpc>
                <a:spcPct val="80000"/>
              </a:lnSpc>
              <a:buFont typeface="Arial" panose="020B0604020202020204" pitchFamily="34" charset="0"/>
              <a:buChar char="•"/>
            </a:pPr>
            <a:r>
              <a:rPr lang="en-US" sz="1800" b="0" u="sng" dirty="0">
                <a:solidFill>
                  <a:srgbClr val="00B050"/>
                </a:solidFill>
              </a:rPr>
              <a:t>1901r3-</a:t>
            </a:r>
            <a:r>
              <a:rPr lang="en-US" sz="1800" b="0" dirty="0">
                <a:solidFill>
                  <a:srgbClr val="00B050"/>
                </a:solidFill>
              </a:rPr>
              <a:t>Priority Access Support in IEEE 802.11be: What and Why? (</a:t>
            </a:r>
            <a:r>
              <a:rPr lang="en-US" altLang="ko-KR" sz="1800" b="0" dirty="0">
                <a:solidFill>
                  <a:srgbClr val="00B050"/>
                </a:solidFill>
                <a:ea typeface="맑은 고딕" panose="020B0503020000020004" pitchFamily="50" charset="-127"/>
              </a:rPr>
              <a:t>Dibakar Das)</a:t>
            </a:r>
            <a:r>
              <a:rPr lang="en-US" sz="1800" b="0" dirty="0">
                <a:solidFill>
                  <a:srgbClr val="00B050"/>
                </a:solidFill>
              </a:rPr>
              <a:t> [1 SP]</a:t>
            </a:r>
          </a:p>
          <a:p>
            <a:pPr>
              <a:lnSpc>
                <a:spcPct val="80000"/>
              </a:lnSpc>
              <a:buFont typeface="Arial" panose="020B0604020202020204" pitchFamily="34" charset="0"/>
              <a:buChar char="•"/>
            </a:pPr>
            <a:r>
              <a:rPr lang="en-US" sz="1800" b="0" u="sng" dirty="0">
                <a:solidFill>
                  <a:srgbClr val="00B050"/>
                </a:solidFill>
                <a:hlinkClick r:id="rId2">
                  <a:extLst>
                    <a:ext uri="{A12FA001-AC4F-418D-AE19-62706E023703}">
                      <ahyp:hlinkClr xmlns:ahyp="http://schemas.microsoft.com/office/drawing/2018/hyperlinkcolor" val="tx"/>
                    </a:ext>
                  </a:extLst>
                </a:hlinkClick>
              </a:rPr>
              <a:t>1510r3</a:t>
            </a:r>
            <a:r>
              <a:rPr lang="en-US" sz="1800" b="0" u="sng" dirty="0">
                <a:solidFill>
                  <a:srgbClr val="00B050"/>
                </a:solidFill>
              </a:rPr>
              <a:t>-</a:t>
            </a:r>
            <a:r>
              <a:rPr lang="en-US" sz="1800" b="0" dirty="0">
                <a:solidFill>
                  <a:srgbClr val="00B050"/>
                </a:solidFill>
              </a:rPr>
              <a:t>EHT Power saving considering multi-link (Jeongki Kim)</a:t>
            </a:r>
          </a:p>
          <a:p>
            <a:pPr>
              <a:lnSpc>
                <a:spcPct val="80000"/>
              </a:lnSpc>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1899r2</a:t>
            </a:r>
            <a:r>
              <a:rPr lang="en-US" sz="1800" b="0" u="sng" dirty="0">
                <a:solidFill>
                  <a:srgbClr val="00B050"/>
                </a:solidFill>
              </a:rPr>
              <a:t>-</a:t>
            </a:r>
            <a:r>
              <a:rPr lang="en-US" sz="1800" b="0" dirty="0">
                <a:solidFill>
                  <a:srgbClr val="00B050"/>
                </a:solidFill>
              </a:rPr>
              <a:t>MLA MAC Addresses considerations (Duncan Ho)</a:t>
            </a:r>
          </a:p>
          <a:p>
            <a:pPr>
              <a:lnSpc>
                <a:spcPct val="80000"/>
              </a:lnSpc>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1900r2</a:t>
            </a:r>
            <a:r>
              <a:rPr lang="en-US" sz="1800" b="0" u="sng" dirty="0">
                <a:solidFill>
                  <a:srgbClr val="00B050"/>
                </a:solidFill>
              </a:rPr>
              <a:t>-</a:t>
            </a:r>
            <a:r>
              <a:rPr lang="en-US" sz="1800" b="0" dirty="0">
                <a:solidFill>
                  <a:srgbClr val="00B050"/>
                </a:solidFill>
              </a:rPr>
              <a:t>MLA-security-considerations (Duncan Ho)</a:t>
            </a:r>
          </a:p>
          <a:p>
            <a:pPr>
              <a:lnSpc>
                <a:spcPct val="80000"/>
              </a:lnSpc>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1822r2</a:t>
            </a:r>
            <a:r>
              <a:rPr lang="en-US" sz="1800" b="0" u="sng" dirty="0">
                <a:solidFill>
                  <a:srgbClr val="00B050"/>
                </a:solidFill>
              </a:rPr>
              <a:t>-</a:t>
            </a:r>
            <a:r>
              <a:rPr lang="en-US" sz="1800" b="0" dirty="0">
                <a:solidFill>
                  <a:srgbClr val="00B050"/>
                </a:solidFill>
              </a:rPr>
              <a:t>Multi-link security consideration (Po-Kai Huang)</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60CC32AD-CF93-4EA1-9061-89F45454D5DC}"/>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35812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1"/>
                </a:solidFill>
              </a:rPr>
              <a:t>Agenda for Wednesday PM1</a:t>
            </a:r>
            <a:endParaRPr lang="en-US" dirty="0">
              <a:solidFill>
                <a:schemeClr val="tx1"/>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50</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B109BFC-9D39-41E7-B4A4-733A0B32709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7422504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11" name="Content Placeholder 10">
            <a:extLst>
              <a:ext uri="{FF2B5EF4-FFF2-40B4-BE49-F238E27FC236}">
                <a16:creationId xmlns:a16="http://schemas.microsoft.com/office/drawing/2014/main" id="{B81F7AB9-CEE8-4E2D-9ADC-55413F774C75}"/>
              </a:ext>
            </a:extLst>
          </p:cNvPr>
          <p:cNvSpPr>
            <a:spLocks noGrp="1"/>
          </p:cNvSpPr>
          <p:nvPr>
            <p:ph idx="1"/>
          </p:nvPr>
        </p:nvSpPr>
        <p:spPr/>
        <p:txBody>
          <a:bodyPr/>
          <a:lstStyle/>
          <a:p>
            <a:pPr fontAlgn="b">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1931r1</a:t>
            </a:r>
            <a:r>
              <a:rPr lang="en-US" sz="1800" b="0" dirty="0">
                <a:solidFill>
                  <a:srgbClr val="00B050"/>
                </a:solidFill>
              </a:rPr>
              <a:t>-Multi-AP group formation follow-up (Cheng Chen) [1 SP]</a:t>
            </a:r>
            <a:endParaRPr lang="en-US" sz="1800" b="0" dirty="0">
              <a:solidFill>
                <a:srgbClr val="00B050"/>
              </a:solidFill>
              <a:hlinkClick r:id="rId3">
                <a:extLst>
                  <a:ext uri="{A12FA001-AC4F-418D-AE19-62706E023703}">
                    <ahyp:hlinkClr xmlns:ahyp="http://schemas.microsoft.com/office/drawing/2018/hyperlinkcolor" val="tx"/>
                  </a:ext>
                </a:extLst>
              </a:hlinkClick>
            </a:endParaRPr>
          </a:p>
          <a:p>
            <a:pPr fontAlgn="b">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1961r2</a:t>
            </a:r>
            <a:r>
              <a:rPr lang="en-US" sz="1800" b="0" dirty="0">
                <a:solidFill>
                  <a:srgbClr val="00B050"/>
                </a:solidFill>
              </a:rPr>
              <a:t>-Multi-AP Group Establishment (Yonggang Fang ) [1 SP]</a:t>
            </a:r>
          </a:p>
          <a:p>
            <a:pPr fontAlgn="b">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1972r1</a:t>
            </a:r>
            <a:r>
              <a:rPr lang="en-US" sz="1800" b="0" u="sng" dirty="0">
                <a:solidFill>
                  <a:srgbClr val="00B050"/>
                </a:solidFill>
              </a:rPr>
              <a:t>-</a:t>
            </a:r>
            <a:r>
              <a:rPr lang="en-US" sz="1800" b="0" dirty="0">
                <a:solidFill>
                  <a:srgbClr val="00B050"/>
                </a:solidFill>
              </a:rPr>
              <a:t>Operation of virtual BSS Arch. for Multi-AP Coord. (</a:t>
            </a:r>
            <a:r>
              <a:rPr lang="en-US" sz="1800" b="0" dirty="0" err="1">
                <a:solidFill>
                  <a:srgbClr val="00B050"/>
                </a:solidFill>
              </a:rPr>
              <a:t>Guogang</a:t>
            </a:r>
            <a:r>
              <a:rPr lang="en-US" sz="1800" b="0" dirty="0">
                <a:solidFill>
                  <a:srgbClr val="00B050"/>
                </a:solidFill>
              </a:rPr>
              <a:t> Huang)</a:t>
            </a:r>
          </a:p>
          <a:p>
            <a:pPr fontAlgn="b">
              <a:buFont typeface="Arial" panose="020B0604020202020204" pitchFamily="34" charset="0"/>
              <a:buChar char="•"/>
            </a:pPr>
            <a:r>
              <a:rPr lang="en-US" sz="1800" b="0" dirty="0">
                <a:solidFill>
                  <a:srgbClr val="00B050"/>
                </a:solidFill>
                <a:hlinkClick r:id="rId5">
                  <a:extLst>
                    <a:ext uri="{A12FA001-AC4F-418D-AE19-62706E023703}">
                      <ahyp:hlinkClr xmlns:ahyp="http://schemas.microsoft.com/office/drawing/2018/hyperlinkcolor" val="tx"/>
                    </a:ext>
                  </a:extLst>
                </a:hlinkClick>
              </a:rPr>
              <a:t>1979r0</a:t>
            </a:r>
            <a:r>
              <a:rPr lang="en-US" sz="1800" b="0" dirty="0">
                <a:solidFill>
                  <a:srgbClr val="00B050"/>
                </a:solidFill>
              </a:rPr>
              <a:t>-UL Coord. 4 Throughput Improvement and </a:t>
            </a:r>
            <a:r>
              <a:rPr lang="en-US" sz="1800" b="0" dirty="0" err="1">
                <a:solidFill>
                  <a:srgbClr val="00B050"/>
                </a:solidFill>
              </a:rPr>
              <a:t>Interf</a:t>
            </a:r>
            <a:r>
              <a:rPr lang="en-US" sz="1800" b="0" dirty="0">
                <a:solidFill>
                  <a:srgbClr val="00B050"/>
                </a:solidFill>
              </a:rPr>
              <a:t>. Reduction (Genady Tsodik)</a:t>
            </a:r>
          </a:p>
          <a:p>
            <a:pPr fontAlgn="b">
              <a:buFont typeface="Arial" panose="020B0604020202020204" pitchFamily="34" charset="0"/>
              <a:buChar char="•"/>
            </a:pPr>
            <a:r>
              <a:rPr lang="en-US" sz="1800" b="0" u="sng" dirty="0">
                <a:solidFill>
                  <a:srgbClr val="00B050"/>
                </a:solidFill>
                <a:hlinkClick r:id="rId6">
                  <a:extLst>
                    <a:ext uri="{A12FA001-AC4F-418D-AE19-62706E023703}">
                      <ahyp:hlinkClr xmlns:ahyp="http://schemas.microsoft.com/office/drawing/2018/hyperlinkcolor" val="tx"/>
                    </a:ext>
                  </a:extLst>
                </a:hlinkClick>
              </a:rPr>
              <a:t>0011r0</a:t>
            </a:r>
            <a:r>
              <a:rPr lang="en-US" sz="1800" b="0" u="sng" dirty="0">
                <a:solidFill>
                  <a:srgbClr val="00B050"/>
                </a:solidFill>
              </a:rPr>
              <a:t>-</a:t>
            </a:r>
            <a:r>
              <a:rPr lang="en-US" sz="1800" b="0" dirty="0">
                <a:solidFill>
                  <a:srgbClr val="00B050"/>
                </a:solidFill>
              </a:rPr>
              <a:t>Considerations on Coordinated OFDMA (Sungjin Park)</a:t>
            </a:r>
          </a:p>
          <a:p>
            <a:pPr fontAlgn="b">
              <a:buFont typeface="Arial" panose="020B0604020202020204" pitchFamily="34" charset="0"/>
              <a:buChar char="•"/>
            </a:pPr>
            <a:r>
              <a:rPr lang="en-US" sz="1800" b="0" u="sng" dirty="0">
                <a:solidFill>
                  <a:srgbClr val="00B050"/>
                </a:solidFill>
                <a:hlinkClick r:id="rId7">
                  <a:extLst>
                    <a:ext uri="{A12FA001-AC4F-418D-AE19-62706E023703}">
                      <ahyp:hlinkClr xmlns:ahyp="http://schemas.microsoft.com/office/drawing/2018/hyperlinkcolor" val="tx"/>
                    </a:ext>
                  </a:extLst>
                </a:hlinkClick>
              </a:rPr>
              <a:t>0056r0</a:t>
            </a:r>
            <a:r>
              <a:rPr lang="en-US" sz="1800" b="0" u="sng" dirty="0">
                <a:solidFill>
                  <a:srgbClr val="00B050"/>
                </a:solidFill>
              </a:rPr>
              <a:t>-</a:t>
            </a:r>
            <a:r>
              <a:rPr lang="en-US" sz="1800" b="0" dirty="0">
                <a:solidFill>
                  <a:srgbClr val="00B050"/>
                </a:solidFill>
              </a:rPr>
              <a:t>Preparations for coordinated OFDMA (Rojan Chitrakar)</a:t>
            </a:r>
          </a:p>
          <a:p>
            <a:pPr fontAlgn="b">
              <a:buFont typeface="Arial" panose="020B0604020202020204" pitchFamily="34" charset="0"/>
              <a:buChar char="•"/>
            </a:pPr>
            <a:r>
              <a:rPr lang="en-US" sz="1800" b="0" dirty="0">
                <a:solidFill>
                  <a:schemeClr val="bg1">
                    <a:lumMod val="65000"/>
                  </a:schemeClr>
                </a:solidFill>
                <a:hlinkClick r:id="rId8">
                  <a:extLst>
                    <a:ext uri="{A12FA001-AC4F-418D-AE19-62706E023703}">
                      <ahyp:hlinkClr xmlns:ahyp="http://schemas.microsoft.com/office/drawing/2018/hyperlinkcolor" val="tx"/>
                    </a:ext>
                  </a:extLst>
                </a:hlinkClick>
              </a:rPr>
              <a:t>0032r0</a:t>
            </a:r>
            <a:r>
              <a:rPr lang="en-US" sz="1800" b="0" dirty="0">
                <a:solidFill>
                  <a:schemeClr val="bg1">
                    <a:lumMod val="65000"/>
                  </a:schemeClr>
                </a:solidFill>
              </a:rPr>
              <a:t>-Consideration on Multi-AP Home Mesh Scenario (Kosuke Aio)</a:t>
            </a:r>
          </a:p>
          <a:p>
            <a:pPr fontAlgn="b">
              <a:buFont typeface="Arial" panose="020B0604020202020204" pitchFamily="34" charset="0"/>
              <a:buChar char="•"/>
            </a:pPr>
            <a:r>
              <a:rPr lang="en-US" sz="1800" b="0" u="sng" dirty="0">
                <a:solidFill>
                  <a:schemeClr val="bg1">
                    <a:lumMod val="65000"/>
                  </a:schemeClr>
                </a:solidFill>
                <a:hlinkClick r:id="rId9">
                  <a:extLst>
                    <a:ext uri="{A12FA001-AC4F-418D-AE19-62706E023703}">
                      <ahyp:hlinkClr xmlns:ahyp="http://schemas.microsoft.com/office/drawing/2018/hyperlinkcolor" val="tx"/>
                    </a:ext>
                  </a:extLst>
                </a:hlinkClick>
              </a:rPr>
              <a:t>0064r1</a:t>
            </a:r>
            <a:r>
              <a:rPr lang="en-US" sz="1800" b="0" u="sng" dirty="0">
                <a:solidFill>
                  <a:schemeClr val="bg1">
                    <a:lumMod val="65000"/>
                  </a:schemeClr>
                </a:solidFill>
              </a:rPr>
              <a:t>-</a:t>
            </a:r>
            <a:r>
              <a:rPr lang="en-US" sz="1800" b="0" dirty="0">
                <a:solidFill>
                  <a:schemeClr val="bg1">
                    <a:lumMod val="65000"/>
                  </a:schemeClr>
                </a:solidFill>
              </a:rPr>
              <a:t>Overview of Multi-AP Operation in 11be (</a:t>
            </a:r>
            <a:r>
              <a:rPr lang="en-US" sz="1800" b="0" dirty="0" err="1">
                <a:solidFill>
                  <a:schemeClr val="bg1">
                    <a:lumMod val="65000"/>
                  </a:schemeClr>
                </a:solidFill>
              </a:rPr>
              <a:t>Chenhe</a:t>
            </a:r>
            <a:r>
              <a:rPr lang="en-US" sz="1800" b="0" dirty="0">
                <a:solidFill>
                  <a:schemeClr val="bg1">
                    <a:lumMod val="65000"/>
                  </a:schemeClr>
                </a:solidFill>
              </a:rPr>
              <a:t> Ji)</a:t>
            </a:r>
          </a:p>
          <a:p>
            <a:pPr fontAlgn="b"/>
            <a:endParaRPr lang="en-US" sz="2800" b="0" dirty="0"/>
          </a:p>
          <a:p>
            <a:pPr fontAlgn="b">
              <a:buFont typeface="Arial" panose="020B0604020202020204" pitchFamily="34" charset="0"/>
              <a:buChar char="•"/>
            </a:pPr>
            <a:endParaRPr lang="en-US" sz="1800" b="0" dirty="0"/>
          </a:p>
          <a:p>
            <a:pPr fontAlgn="b">
              <a:buFont typeface="Arial" panose="020B0604020202020204" pitchFamily="34" charset="0"/>
              <a:buChar char="•"/>
            </a:pPr>
            <a:endParaRPr lang="en-US" sz="18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05B0CF2-FED9-40D5-BBC2-41874C7EC247}"/>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94593617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Wednesday PM2</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52</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2BBED712-6C19-4306-BC63-D85408A2758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58318106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a:buFont typeface="Arial" panose="020B0604020202020204" pitchFamily="34" charset="0"/>
              <a:buChar char="•"/>
            </a:pPr>
            <a:r>
              <a:rPr lang="en-US" sz="2000" b="0" dirty="0">
                <a:solidFill>
                  <a:srgbClr val="00B050"/>
                </a:solidFill>
                <a:hlinkClick r:id="rId2">
                  <a:extLst>
                    <a:ext uri="{A12FA001-AC4F-418D-AE19-62706E023703}">
                      <ahyp:hlinkClr xmlns:ahyp="http://schemas.microsoft.com/office/drawing/2018/hyperlinkcolor" val="tx"/>
                    </a:ext>
                  </a:extLst>
                </a:hlinkClick>
              </a:rPr>
              <a:t>0023r0</a:t>
            </a:r>
            <a:r>
              <a:rPr lang="en-US" sz="2000" b="0" dirty="0">
                <a:solidFill>
                  <a:srgbClr val="00B050"/>
                </a:solidFill>
              </a:rPr>
              <a:t>–</a:t>
            </a:r>
            <a:r>
              <a:rPr lang="en-GB" sz="2000" b="0" dirty="0">
                <a:solidFill>
                  <a:srgbClr val="00B050"/>
                </a:solidFill>
              </a:rPr>
              <a:t>Multiple RU Aggregation </a:t>
            </a:r>
            <a:r>
              <a:rPr lang="en-US" sz="2000" b="0" dirty="0">
                <a:solidFill>
                  <a:srgbClr val="00B050"/>
                </a:solidFill>
              </a:rPr>
              <a:t>(Eunsung Park)</a:t>
            </a:r>
          </a:p>
          <a:p>
            <a:pPr>
              <a:buFont typeface="Arial" panose="020B0604020202020204" pitchFamily="34" charset="0"/>
              <a:buChar char="•"/>
            </a:pPr>
            <a:r>
              <a:rPr lang="en-US" sz="2000" b="0" dirty="0">
                <a:solidFill>
                  <a:srgbClr val="00B050"/>
                </a:solidFill>
                <a:hlinkClick r:id="rId3">
                  <a:extLst>
                    <a:ext uri="{A12FA001-AC4F-418D-AE19-62706E023703}">
                      <ahyp:hlinkClr xmlns:ahyp="http://schemas.microsoft.com/office/drawing/2018/hyperlinkcolor" val="tx"/>
                    </a:ext>
                  </a:extLst>
                </a:hlinkClick>
              </a:rPr>
              <a:t>0048r0</a:t>
            </a:r>
            <a:r>
              <a:rPr lang="en-US" sz="2000" b="0" dirty="0">
                <a:solidFill>
                  <a:srgbClr val="00B050"/>
                </a:solidFill>
              </a:rPr>
              <a:t>–</a:t>
            </a:r>
            <a:r>
              <a:rPr lang="en-GB" sz="2000" b="0" dirty="0">
                <a:solidFill>
                  <a:srgbClr val="00B050"/>
                </a:solidFill>
              </a:rPr>
              <a:t>Large RU Aggregation for 240 and 320 MHz </a:t>
            </a:r>
            <a:r>
              <a:rPr lang="en-US" sz="2000" b="0" dirty="0">
                <a:solidFill>
                  <a:srgbClr val="00B050"/>
                </a:solidFill>
              </a:rPr>
              <a:t>(Bin Tian)</a:t>
            </a:r>
          </a:p>
          <a:p>
            <a:pPr>
              <a:buFont typeface="Arial" panose="020B0604020202020204" pitchFamily="34" charset="0"/>
              <a:buChar char="•"/>
            </a:pPr>
            <a:r>
              <a:rPr lang="en-US" sz="2000" b="0" dirty="0">
                <a:solidFill>
                  <a:srgbClr val="00B050"/>
                </a:solidFill>
                <a:hlinkClick r:id="rId4">
                  <a:extLst>
                    <a:ext uri="{A12FA001-AC4F-418D-AE19-62706E023703}">
                      <ahyp:hlinkClr xmlns:ahyp="http://schemas.microsoft.com/office/drawing/2018/hyperlinkcolor" val="tx"/>
                    </a:ext>
                  </a:extLst>
                </a:hlinkClick>
              </a:rPr>
              <a:t>0058r2</a:t>
            </a:r>
            <a:r>
              <a:rPr lang="en-US" sz="2000" b="0" dirty="0">
                <a:solidFill>
                  <a:srgbClr val="00B050"/>
                </a:solidFill>
              </a:rPr>
              <a:t>–</a:t>
            </a:r>
            <a:r>
              <a:rPr lang="en-GB" sz="2000" b="0" dirty="0">
                <a:solidFill>
                  <a:srgbClr val="00B050"/>
                </a:solidFill>
              </a:rPr>
              <a:t>Preamble Puncturing for Transmission to Multiple STAs in 802.11be </a:t>
            </a:r>
            <a:r>
              <a:rPr lang="en-US" sz="2000" b="0" dirty="0">
                <a:solidFill>
                  <a:srgbClr val="00B050"/>
                </a:solidFill>
              </a:rPr>
              <a:t>(Oded Redlich)</a:t>
            </a:r>
          </a:p>
          <a:p>
            <a:pPr>
              <a:buFont typeface="Arial" panose="020B0604020202020204" pitchFamily="34" charset="0"/>
              <a:buChar char="•"/>
            </a:pPr>
            <a:r>
              <a:rPr lang="en-US" sz="2000" b="0" dirty="0">
                <a:solidFill>
                  <a:srgbClr val="00B050"/>
                </a:solidFill>
                <a:hlinkClick r:id="rId5">
                  <a:extLst>
                    <a:ext uri="{A12FA001-AC4F-418D-AE19-62706E023703}">
                      <ahyp:hlinkClr xmlns:ahyp="http://schemas.microsoft.com/office/drawing/2018/hyperlinkcolor" val="tx"/>
                    </a:ext>
                  </a:extLst>
                </a:hlinkClick>
              </a:rPr>
              <a:t>0108r0</a:t>
            </a:r>
            <a:r>
              <a:rPr lang="en-US" sz="2000" b="0" dirty="0">
                <a:solidFill>
                  <a:srgbClr val="00B050"/>
                </a:solidFill>
              </a:rPr>
              <a:t>–</a:t>
            </a:r>
            <a:r>
              <a:rPr lang="en-GB" sz="2000" b="0" dirty="0">
                <a:solidFill>
                  <a:srgbClr val="00B050"/>
                </a:solidFill>
              </a:rPr>
              <a:t>Multi-RU support for OFDMA (</a:t>
            </a:r>
            <a:r>
              <a:rPr lang="en-US" sz="2000" b="0" dirty="0">
                <a:solidFill>
                  <a:srgbClr val="00B050"/>
                </a:solidFill>
              </a:rPr>
              <a:t>Sigurd Schelstraete)</a:t>
            </a:r>
          </a:p>
          <a:p>
            <a:pPr>
              <a:buFont typeface="Arial" panose="020B0604020202020204" pitchFamily="34" charset="0"/>
              <a:buChar char="•"/>
            </a:pPr>
            <a:endParaRPr lang="en-US" dirty="0">
              <a:solidFill>
                <a:srgbClr val="FF0000"/>
              </a:solidFill>
            </a:endParaRP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FA93446A-311C-47A0-852E-816BDC15815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9505044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fontAlgn="b">
              <a:buFont typeface="Arial" panose="020B0604020202020204" pitchFamily="34" charset="0"/>
              <a:buChar char="•"/>
            </a:pPr>
            <a:r>
              <a:rPr lang="en-US" sz="1800" b="0" u="sng" dirty="0">
                <a:solidFill>
                  <a:srgbClr val="00B050"/>
                </a:solidFill>
                <a:hlinkClick r:id="rId2">
                  <a:extLst>
                    <a:ext uri="{A12FA001-AC4F-418D-AE19-62706E023703}">
                      <ahyp:hlinkClr xmlns:ahyp="http://schemas.microsoft.com/office/drawing/2018/hyperlinkcolor" val="tx"/>
                    </a:ext>
                  </a:extLst>
                </a:hlinkClick>
              </a:rPr>
              <a:t>1938r0</a:t>
            </a:r>
            <a:r>
              <a:rPr lang="en-US" sz="1800" b="0" u="sng" dirty="0">
                <a:solidFill>
                  <a:srgbClr val="00B050"/>
                </a:solidFill>
              </a:rPr>
              <a:t>-</a:t>
            </a:r>
            <a:r>
              <a:rPr lang="en-US" sz="1800" b="0" dirty="0">
                <a:solidFill>
                  <a:srgbClr val="00B050"/>
                </a:solidFill>
              </a:rPr>
              <a:t>Discussion on low latency capability for 802.11be (Kazuyuki Sakoda)</a:t>
            </a:r>
          </a:p>
          <a:p>
            <a:pPr fontAlgn="b">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1942r3</a:t>
            </a:r>
            <a:r>
              <a:rPr lang="en-US" sz="1800" b="0" u="sng" dirty="0">
                <a:solidFill>
                  <a:srgbClr val="00B050"/>
                </a:solidFill>
              </a:rPr>
              <a:t>-</a:t>
            </a:r>
            <a:r>
              <a:rPr lang="en-US" sz="1800" b="0" dirty="0">
                <a:solidFill>
                  <a:srgbClr val="00B050"/>
                </a:solidFill>
              </a:rPr>
              <a:t>Timing Measurement for Low Latency Features (Akira Kishida)</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1960r1</a:t>
            </a:r>
            <a:r>
              <a:rPr lang="en-US" sz="1800" b="0" u="sng" dirty="0">
                <a:solidFill>
                  <a:srgbClr val="00B050"/>
                </a:solidFill>
              </a:rPr>
              <a:t>-</a:t>
            </a:r>
            <a:r>
              <a:rPr lang="en-US" sz="1800" b="0" dirty="0">
                <a:solidFill>
                  <a:srgbClr val="00B050"/>
                </a:solidFill>
              </a:rPr>
              <a:t>Reducing Channel Access Delay for RTA Traffic (Mohamed Abouelseoud)</a:t>
            </a:r>
          </a:p>
          <a:p>
            <a:pPr fontAlgn="b">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1921r0</a:t>
            </a:r>
            <a:r>
              <a:rPr lang="en-US" sz="1800" b="0" u="sng" dirty="0">
                <a:solidFill>
                  <a:srgbClr val="00B050"/>
                </a:solidFill>
              </a:rPr>
              <a:t>-</a:t>
            </a:r>
            <a:r>
              <a:rPr lang="en-US" sz="1800" b="0" dirty="0">
                <a:solidFill>
                  <a:srgbClr val="00B050"/>
                </a:solidFill>
              </a:rPr>
              <a:t>Multi-link architecture (Ming Gan)</a:t>
            </a:r>
          </a:p>
          <a:p>
            <a:pPr fontAlgn="b">
              <a:buFont typeface="Arial" panose="020B0604020202020204" pitchFamily="34" charset="0"/>
              <a:buChar char="•"/>
            </a:pPr>
            <a:endParaRPr lang="en-US" sz="1800" b="0" dirty="0"/>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EC56AF23-9948-4B33-8E5D-C0A66FF5D6E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10451576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Thursday AM1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55</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D0AEF751-DBB6-4EBD-AE82-04D73BE9D2A9}"/>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2977849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a:buFont typeface="Arial" panose="020B0604020202020204" pitchFamily="34" charset="0"/>
              <a:buChar char="•"/>
            </a:pPr>
            <a:r>
              <a:rPr lang="en-US" sz="2000" b="0" dirty="0">
                <a:solidFill>
                  <a:srgbClr val="00B050"/>
                </a:solidFill>
                <a:hlinkClick r:id="rId2">
                  <a:extLst>
                    <a:ext uri="{A12FA001-AC4F-418D-AE19-62706E023703}">
                      <ahyp:hlinkClr xmlns:ahyp="http://schemas.microsoft.com/office/drawing/2018/hyperlinkcolor" val="tx"/>
                    </a:ext>
                  </a:extLst>
                </a:hlinkClick>
              </a:rPr>
              <a:t>0109r0</a:t>
            </a:r>
            <a:r>
              <a:rPr lang="en-US" sz="2000" b="0" dirty="0">
                <a:solidFill>
                  <a:srgbClr val="00B050"/>
                </a:solidFill>
              </a:rPr>
              <a:t>–</a:t>
            </a:r>
            <a:r>
              <a:rPr lang="en-GB" sz="2000" b="0" dirty="0">
                <a:solidFill>
                  <a:srgbClr val="00B050"/>
                </a:solidFill>
              </a:rPr>
              <a:t>Further considerations for multi-RU (</a:t>
            </a:r>
            <a:r>
              <a:rPr lang="en-US" sz="2000" b="0" dirty="0">
                <a:solidFill>
                  <a:srgbClr val="00B050"/>
                </a:solidFill>
              </a:rPr>
              <a:t>Sigurd Schelstraete)</a:t>
            </a:r>
          </a:p>
          <a:p>
            <a:pPr>
              <a:buFont typeface="Arial" panose="020B0604020202020204" pitchFamily="34" charset="0"/>
              <a:buChar char="•"/>
            </a:pPr>
            <a:r>
              <a:rPr lang="en-US" sz="2000" b="0" dirty="0">
                <a:solidFill>
                  <a:srgbClr val="00B050"/>
                </a:solidFill>
                <a:hlinkClick r:id="rId3">
                  <a:extLst>
                    <a:ext uri="{A12FA001-AC4F-418D-AE19-62706E023703}">
                      <ahyp:hlinkClr xmlns:ahyp="http://schemas.microsoft.com/office/drawing/2018/hyperlinkcolor" val="tx"/>
                    </a:ext>
                  </a:extLst>
                </a:hlinkClick>
              </a:rPr>
              <a:t>0128r1</a:t>
            </a:r>
            <a:r>
              <a:rPr lang="en-US" sz="2000" b="0" dirty="0">
                <a:solidFill>
                  <a:srgbClr val="00B050"/>
                </a:solidFill>
              </a:rPr>
              <a:t>–</a:t>
            </a:r>
            <a:r>
              <a:rPr lang="en-GB" sz="2000" b="0" dirty="0">
                <a:solidFill>
                  <a:srgbClr val="00B050"/>
                </a:solidFill>
              </a:rPr>
              <a:t>Discussion on Multi-RU in 802.11be </a:t>
            </a:r>
            <a:r>
              <a:rPr lang="en-US" sz="2000" b="0" dirty="0">
                <a:solidFill>
                  <a:srgbClr val="00B050"/>
                </a:solidFill>
              </a:rPr>
              <a:t>(Oded Redlich)</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C9AA536-4FA5-4D6F-8DDD-CE89980D70C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29175732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a:buFont typeface="Arial" panose="020B0604020202020204" pitchFamily="34" charset="0"/>
              <a:buChar char="•"/>
            </a:pPr>
            <a:r>
              <a:rPr lang="en-US" sz="2000" b="0" dirty="0">
                <a:solidFill>
                  <a:srgbClr val="00B050"/>
                </a:solidFill>
                <a:hlinkClick r:id="rId2">
                  <a:extLst>
                    <a:ext uri="{A12FA001-AC4F-418D-AE19-62706E023703}">
                      <ahyp:hlinkClr xmlns:ahyp="http://schemas.microsoft.com/office/drawing/2018/hyperlinkcolor" val="tx"/>
                    </a:ext>
                  </a:extLst>
                </a:hlinkClick>
              </a:rPr>
              <a:t>1899r4</a:t>
            </a:r>
            <a:r>
              <a:rPr lang="en-US" sz="2000" b="0" dirty="0">
                <a:solidFill>
                  <a:srgbClr val="00B050"/>
                </a:solidFill>
              </a:rPr>
              <a:t>-MLA MAC Addresses considerations (Duncan Ho)</a:t>
            </a:r>
          </a:p>
          <a:p>
            <a:pPr lvl="0">
              <a:buFont typeface="Arial" panose="020B0604020202020204" pitchFamily="34" charset="0"/>
              <a:buChar char="•"/>
            </a:pPr>
            <a:r>
              <a:rPr lang="en-US" sz="2000" b="0" dirty="0">
                <a:solidFill>
                  <a:srgbClr val="00B050"/>
                </a:solidFill>
                <a:hlinkClick r:id="rId3">
                  <a:extLst>
                    <a:ext uri="{A12FA001-AC4F-418D-AE19-62706E023703}">
                      <ahyp:hlinkClr xmlns:ahyp="http://schemas.microsoft.com/office/drawing/2018/hyperlinkcolor" val="tx"/>
                    </a:ext>
                  </a:extLst>
                </a:hlinkClick>
              </a:rPr>
              <a:t>1904r1</a:t>
            </a:r>
            <a:r>
              <a:rPr lang="en-US" sz="2000" b="0" dirty="0">
                <a:solidFill>
                  <a:srgbClr val="00B050"/>
                </a:solidFill>
              </a:rPr>
              <a:t>-</a:t>
            </a:r>
            <a:r>
              <a:rPr lang="en-GB" sz="2000" b="0" dirty="0">
                <a:solidFill>
                  <a:srgbClr val="00B050"/>
                </a:solidFill>
              </a:rPr>
              <a:t>MLO: Link management–follow up (</a:t>
            </a:r>
            <a:r>
              <a:rPr lang="en-US" sz="2000" b="0" dirty="0">
                <a:solidFill>
                  <a:srgbClr val="00B050"/>
                </a:solidFill>
              </a:rPr>
              <a:t>Abhishek Patil)</a:t>
            </a:r>
          </a:p>
          <a:p>
            <a:pPr lvl="0">
              <a:buFont typeface="Arial" panose="020B0604020202020204" pitchFamily="34" charset="0"/>
              <a:buChar char="•"/>
            </a:pPr>
            <a:r>
              <a:rPr lang="en-US" sz="2000" b="0" dirty="0">
                <a:solidFill>
                  <a:srgbClr val="00B050"/>
                </a:solidFill>
                <a:hlinkClick r:id="rId4">
                  <a:extLst>
                    <a:ext uri="{A12FA001-AC4F-418D-AE19-62706E023703}">
                      <ahyp:hlinkClr xmlns:ahyp="http://schemas.microsoft.com/office/drawing/2018/hyperlinkcolor" val="tx"/>
                    </a:ext>
                  </a:extLst>
                </a:hlinkClick>
              </a:rPr>
              <a:t>1924r0</a:t>
            </a:r>
            <a:r>
              <a:rPr lang="en-US" sz="2000" b="0" dirty="0">
                <a:solidFill>
                  <a:srgbClr val="00B050"/>
                </a:solidFill>
              </a:rPr>
              <a:t>-Multilink – steps for using a link (Laurent Cariou)</a:t>
            </a:r>
          </a:p>
          <a:p>
            <a:endParaRPr lang="en-US" dirty="0">
              <a:solidFill>
                <a:srgbClr val="FF0000"/>
              </a:solidFill>
            </a:endParaRP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AB6E03E-F463-4042-A07E-D1313437B780}"/>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87315228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Thursday AM2</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D0AEF751-DBB6-4EBD-AE82-04D73BE9D2A9}"/>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01837759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a:buFont typeface="Arial" panose="020B0604020202020204" pitchFamily="34" charset="0"/>
              <a:buChar char="•"/>
            </a:pPr>
            <a:r>
              <a:rPr lang="en-US" sz="2000" b="0" dirty="0">
                <a:solidFill>
                  <a:srgbClr val="00B050"/>
                </a:solidFill>
                <a:hlinkClick r:id="rId2">
                  <a:extLst>
                    <a:ext uri="{A12FA001-AC4F-418D-AE19-62706E023703}">
                      <ahyp:hlinkClr xmlns:ahyp="http://schemas.microsoft.com/office/drawing/2018/hyperlinkcolor" val="tx"/>
                    </a:ext>
                  </a:extLst>
                </a:hlinkClick>
              </a:rPr>
              <a:t>0019r0</a:t>
            </a:r>
            <a:r>
              <a:rPr lang="en-US" sz="2000" b="0" dirty="0">
                <a:solidFill>
                  <a:srgbClr val="00B050"/>
                </a:solidFill>
              </a:rPr>
              <a:t>–</a:t>
            </a:r>
            <a:r>
              <a:rPr lang="en-GB" sz="2000" b="0" dirty="0">
                <a:solidFill>
                  <a:srgbClr val="00B050"/>
                </a:solidFill>
              </a:rPr>
              <a:t>11be PPDU format (</a:t>
            </a:r>
            <a:r>
              <a:rPr lang="en-US" sz="2000" b="0" dirty="0">
                <a:solidFill>
                  <a:srgbClr val="00B050"/>
                </a:solidFill>
              </a:rPr>
              <a:t>Dongguk Lim)</a:t>
            </a:r>
          </a:p>
          <a:p>
            <a:pPr>
              <a:buFont typeface="Arial" panose="020B0604020202020204" pitchFamily="34" charset="0"/>
              <a:buChar char="•"/>
            </a:pPr>
            <a:r>
              <a:rPr lang="en-US" sz="2000" b="0" dirty="0">
                <a:solidFill>
                  <a:srgbClr val="00B050"/>
                </a:solidFill>
                <a:hlinkClick r:id="rId3">
                  <a:extLst>
                    <a:ext uri="{A12FA001-AC4F-418D-AE19-62706E023703}">
                      <ahyp:hlinkClr xmlns:ahyp="http://schemas.microsoft.com/office/drawing/2018/hyperlinkcolor" val="tx"/>
                    </a:ext>
                  </a:extLst>
                </a:hlinkClick>
              </a:rPr>
              <a:t>0031r2</a:t>
            </a:r>
            <a:r>
              <a:rPr lang="en-US" sz="2000" b="0" dirty="0">
                <a:solidFill>
                  <a:srgbClr val="00B050"/>
                </a:solidFill>
              </a:rPr>
              <a:t>–</a:t>
            </a:r>
            <a:r>
              <a:rPr lang="en-GB" sz="2000" b="0" dirty="0">
                <a:solidFill>
                  <a:srgbClr val="00B050"/>
                </a:solidFill>
              </a:rPr>
              <a:t>Discussion on EHT PPDU Formats (</a:t>
            </a:r>
            <a:r>
              <a:rPr lang="en-US" sz="2000" b="0" dirty="0">
                <a:solidFill>
                  <a:srgbClr val="00B050"/>
                </a:solidFill>
              </a:rPr>
              <a:t>Lei Huang)</a:t>
            </a:r>
          </a:p>
          <a:p>
            <a:pPr>
              <a:buFont typeface="Arial" panose="020B0604020202020204" pitchFamily="34" charset="0"/>
              <a:buChar char="•"/>
            </a:pPr>
            <a:r>
              <a:rPr lang="en-US" sz="2000" b="0" dirty="0">
                <a:solidFill>
                  <a:srgbClr val="00B050"/>
                </a:solidFill>
                <a:hlinkClick r:id="rId4">
                  <a:extLst>
                    <a:ext uri="{A12FA001-AC4F-418D-AE19-62706E023703}">
                      <ahyp:hlinkClr xmlns:ahyp="http://schemas.microsoft.com/office/drawing/2018/hyperlinkcolor" val="tx"/>
                    </a:ext>
                  </a:extLst>
                </a:hlinkClick>
              </a:rPr>
              <a:t>0041r0</a:t>
            </a:r>
            <a:r>
              <a:rPr lang="en-US" sz="2000" b="0" dirty="0">
                <a:solidFill>
                  <a:srgbClr val="00B050"/>
                </a:solidFill>
              </a:rPr>
              <a:t>–</a:t>
            </a:r>
            <a:r>
              <a:rPr lang="en-GB" sz="2000" b="0" dirty="0">
                <a:solidFill>
                  <a:srgbClr val="00B050"/>
                </a:solidFill>
              </a:rPr>
              <a:t>Additional Overhead Reduction in Mixed BF Feedback (</a:t>
            </a:r>
            <a:r>
              <a:rPr lang="en-US" sz="2000" b="0" dirty="0">
                <a:solidFill>
                  <a:srgbClr val="00B050"/>
                </a:solidFill>
              </a:rPr>
              <a:t>Genadiy Tsodik)</a:t>
            </a:r>
          </a:p>
          <a:p>
            <a:pPr>
              <a:buFont typeface="Arial" panose="020B0604020202020204" pitchFamily="34" charset="0"/>
              <a:buChar char="•"/>
            </a:pPr>
            <a:r>
              <a:rPr lang="en-US" sz="2000" b="0" dirty="0">
                <a:solidFill>
                  <a:srgbClr val="00B050"/>
                </a:solidFill>
                <a:hlinkClick r:id="rId5">
                  <a:extLst>
                    <a:ext uri="{A12FA001-AC4F-418D-AE19-62706E023703}">
                      <ahyp:hlinkClr xmlns:ahyp="http://schemas.microsoft.com/office/drawing/2018/hyperlinkcolor" val="tx"/>
                    </a:ext>
                  </a:extLst>
                </a:hlinkClick>
              </a:rPr>
              <a:t>0067r0</a:t>
            </a:r>
            <a:r>
              <a:rPr lang="en-US" sz="2000" b="0" dirty="0">
                <a:solidFill>
                  <a:srgbClr val="00B050"/>
                </a:solidFill>
              </a:rPr>
              <a:t>–</a:t>
            </a:r>
            <a:r>
              <a:rPr lang="en-GB" sz="2000" b="0" dirty="0">
                <a:solidFill>
                  <a:srgbClr val="00B050"/>
                </a:solidFill>
              </a:rPr>
              <a:t>Restrictions for 16 SS based MU-MIMO Scheduling (</a:t>
            </a:r>
            <a:r>
              <a:rPr lang="en-US" sz="2000" b="0" dirty="0">
                <a:solidFill>
                  <a:srgbClr val="00B050"/>
                </a:solidFill>
              </a:rPr>
              <a:t>Junghoon Suh)</a:t>
            </a:r>
          </a:p>
          <a:p>
            <a:pPr>
              <a:buFont typeface="Arial" panose="020B0604020202020204" pitchFamily="34" charset="0"/>
              <a:buChar char="•"/>
            </a:pPr>
            <a:r>
              <a:rPr lang="en-US" sz="2000" b="0" dirty="0">
                <a:solidFill>
                  <a:srgbClr val="00B050"/>
                </a:solidFill>
                <a:hlinkClick r:id="rId6">
                  <a:extLst>
                    <a:ext uri="{A12FA001-AC4F-418D-AE19-62706E023703}">
                      <ahyp:hlinkClr xmlns:ahyp="http://schemas.microsoft.com/office/drawing/2018/hyperlinkcolor" val="tx"/>
                    </a:ext>
                  </a:extLst>
                </a:hlinkClick>
              </a:rPr>
              <a:t>0080r0</a:t>
            </a:r>
            <a:r>
              <a:rPr lang="en-US" sz="2000" b="0" dirty="0">
                <a:solidFill>
                  <a:srgbClr val="00B050"/>
                </a:solidFill>
              </a:rPr>
              <a:t>–</a:t>
            </a:r>
            <a:r>
              <a:rPr lang="en-GB" sz="2000" b="0" dirty="0">
                <a:solidFill>
                  <a:srgbClr val="00B050"/>
                </a:solidFill>
              </a:rPr>
              <a:t>Calibration for Implicit Feedback </a:t>
            </a:r>
            <a:r>
              <a:rPr lang="en-US" sz="2000" b="0" dirty="0">
                <a:solidFill>
                  <a:srgbClr val="00B050"/>
                </a:solidFill>
              </a:rPr>
              <a:t>(Qinghua Li)</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C9AA536-4FA5-4D6F-8DDD-CE89980D70C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656700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a:buFont typeface="Arial" panose="020B0604020202020204" pitchFamily="34" charset="0"/>
              <a:buChar char="•"/>
            </a:pPr>
            <a:r>
              <a:rPr lang="en-US" sz="2000" b="0" dirty="0">
                <a:solidFill>
                  <a:srgbClr val="00B050"/>
                </a:solidFill>
                <a:hlinkClick r:id="rId2">
                  <a:extLst>
                    <a:ext uri="{A12FA001-AC4F-418D-AE19-62706E023703}">
                      <ahyp:hlinkClr xmlns:ahyp="http://schemas.microsoft.com/office/drawing/2018/hyperlinkcolor" val="tx"/>
                    </a:ext>
                  </a:extLst>
                </a:hlinkClick>
              </a:rPr>
              <a:t>1899r4</a:t>
            </a:r>
            <a:r>
              <a:rPr lang="en-US" sz="2000" b="0" dirty="0">
                <a:solidFill>
                  <a:srgbClr val="00B050"/>
                </a:solidFill>
              </a:rPr>
              <a:t>-MLA MAC Addresses considerations (Duncan Ho)</a:t>
            </a:r>
          </a:p>
          <a:p>
            <a:pPr>
              <a:buFont typeface="Arial" panose="020B0604020202020204" pitchFamily="34" charset="0"/>
              <a:buChar char="•"/>
            </a:pPr>
            <a:r>
              <a:rPr lang="en-US" sz="2000" b="0" dirty="0">
                <a:solidFill>
                  <a:srgbClr val="00B050"/>
                </a:solidFill>
                <a:hlinkClick r:id="rId3">
                  <a:extLst>
                    <a:ext uri="{A12FA001-AC4F-418D-AE19-62706E023703}">
                      <ahyp:hlinkClr xmlns:ahyp="http://schemas.microsoft.com/office/drawing/2018/hyperlinkcolor" val="tx"/>
                    </a:ext>
                  </a:extLst>
                </a:hlinkClick>
              </a:rPr>
              <a:t>1542r2</a:t>
            </a:r>
            <a:r>
              <a:rPr lang="en-US" sz="2000" b="0" dirty="0">
                <a:solidFill>
                  <a:srgbClr val="00B050"/>
                </a:solidFill>
              </a:rPr>
              <a:t>-</a:t>
            </a:r>
            <a:r>
              <a:rPr lang="en-GB" sz="2000" b="0" dirty="0">
                <a:solidFill>
                  <a:srgbClr val="00B050"/>
                </a:solidFill>
              </a:rPr>
              <a:t>Multi-link Broadcast Addressed frame Reception (Po-kai Huang)</a:t>
            </a:r>
            <a:endParaRPr lang="en-US" sz="2000" b="0" dirty="0">
              <a:solidFill>
                <a:srgbClr val="00B050"/>
              </a:solidFill>
            </a:endParaRPr>
          </a:p>
          <a:p>
            <a:pPr>
              <a:buFont typeface="Arial" panose="020B0604020202020204" pitchFamily="34" charset="0"/>
              <a:buChar char="•"/>
            </a:pPr>
            <a:r>
              <a:rPr lang="en-US" sz="2000" b="0" dirty="0">
                <a:solidFill>
                  <a:srgbClr val="00B050"/>
                </a:solidFill>
                <a:hlinkClick r:id="rId4">
                  <a:extLst>
                    <a:ext uri="{A12FA001-AC4F-418D-AE19-62706E023703}">
                      <ahyp:hlinkClr xmlns:ahyp="http://schemas.microsoft.com/office/drawing/2018/hyperlinkcolor" val="tx"/>
                    </a:ext>
                  </a:extLst>
                </a:hlinkClick>
              </a:rPr>
              <a:t>1924r0</a:t>
            </a:r>
            <a:r>
              <a:rPr lang="en-US" sz="2000" b="0" dirty="0">
                <a:solidFill>
                  <a:srgbClr val="00B050"/>
                </a:solidFill>
              </a:rPr>
              <a:t>-Multilink–steps for using a link (Laurent Cariou)</a:t>
            </a:r>
          </a:p>
          <a:p>
            <a:pPr>
              <a:buFont typeface="Arial" panose="020B0604020202020204" pitchFamily="34" charset="0"/>
              <a:buChar char="•"/>
            </a:pPr>
            <a:r>
              <a:rPr lang="en-US" sz="2000" b="0" dirty="0">
                <a:solidFill>
                  <a:srgbClr val="00B050"/>
                </a:solidFill>
                <a:hlinkClick r:id="rId5">
                  <a:extLst>
                    <a:ext uri="{A12FA001-AC4F-418D-AE19-62706E023703}">
                      <ahyp:hlinkClr xmlns:ahyp="http://schemas.microsoft.com/office/drawing/2018/hyperlinkcolor" val="tx"/>
                    </a:ext>
                  </a:extLst>
                </a:hlinkClick>
              </a:rPr>
              <a:t>1547r3</a:t>
            </a:r>
            <a:r>
              <a:rPr lang="en-US" sz="2000" b="0" dirty="0">
                <a:solidFill>
                  <a:srgbClr val="00B050"/>
                </a:solidFill>
              </a:rPr>
              <a:t>-Multi-link-operation-and-channel-access-discussion, Kaiying Lu)</a:t>
            </a:r>
          </a:p>
          <a:p>
            <a:pPr>
              <a:buFont typeface="Arial" panose="020B0604020202020204" pitchFamily="34" charset="0"/>
              <a:buChar char="•"/>
            </a:pPr>
            <a:r>
              <a:rPr lang="en-US" sz="2000" b="0" dirty="0">
                <a:solidFill>
                  <a:srgbClr val="00B050"/>
                </a:solidFill>
                <a:hlinkClick r:id="rId6">
                  <a:extLst>
                    <a:ext uri="{A12FA001-AC4F-418D-AE19-62706E023703}">
                      <ahyp:hlinkClr xmlns:ahyp="http://schemas.microsoft.com/office/drawing/2018/hyperlinkcolor" val="tx"/>
                    </a:ext>
                  </a:extLst>
                </a:hlinkClick>
              </a:rPr>
              <a:t>1836r2</a:t>
            </a:r>
            <a:r>
              <a:rPr lang="en-US" sz="2000" b="0" dirty="0">
                <a:solidFill>
                  <a:srgbClr val="00B050"/>
                </a:solidFill>
              </a:rPr>
              <a:t>-Multi-link Channel Access Follow-up (Sharan Naribole)</a:t>
            </a:r>
          </a:p>
          <a:p>
            <a:pPr>
              <a:buFont typeface="Arial" panose="020B0604020202020204" pitchFamily="34" charset="0"/>
              <a:buChar char="•"/>
            </a:pPr>
            <a:r>
              <a:rPr lang="en-US" sz="2000" b="0" dirty="0">
                <a:solidFill>
                  <a:srgbClr val="00B050"/>
                </a:solidFill>
                <a:hlinkClick r:id="rId7">
                  <a:extLst>
                    <a:ext uri="{A12FA001-AC4F-418D-AE19-62706E023703}">
                      <ahyp:hlinkClr xmlns:ahyp="http://schemas.microsoft.com/office/drawing/2018/hyperlinkcolor" val="tx"/>
                    </a:ext>
                  </a:extLst>
                </a:hlinkClick>
              </a:rPr>
              <a:t>1917r0</a:t>
            </a:r>
            <a:r>
              <a:rPr lang="en-US" sz="2000" b="0" dirty="0">
                <a:solidFill>
                  <a:srgbClr val="00B050"/>
                </a:solidFill>
              </a:rPr>
              <a:t>-Considerations for ML channel access without simultaneous  TX/RX capability (Insun Jang) </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AB6E03E-F463-4042-A07E-D1313437B780}"/>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8690533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a:lnSpc>
                <a:spcPct val="80000"/>
              </a:lnSpc>
              <a:buFont typeface="Arial" panose="020B0604020202020204" pitchFamily="34" charset="0"/>
              <a:buChar char="•"/>
            </a:pPr>
            <a:r>
              <a:rPr lang="en-US" altLang="en-US" dirty="0"/>
              <a:t>Motions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61</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B109BFC-9D39-41E7-B4A4-733A0B32709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1979r1</a:t>
            </a:r>
            <a:r>
              <a:rPr lang="en-US" sz="1800" b="0" dirty="0">
                <a:solidFill>
                  <a:srgbClr val="00B050"/>
                </a:solidFill>
              </a:rPr>
              <a:t>-UL Coordination for Throughput Improvement and Interference Reduction (Genadiy Tsodik [1 SP]</a:t>
            </a:r>
          </a:p>
          <a:p>
            <a:pPr>
              <a:buFont typeface="Arial" panose="020B0604020202020204" pitchFamily="34" charset="0"/>
              <a:buChar char="•"/>
            </a:pPr>
            <a:r>
              <a:rPr lang="en-US" sz="1800" b="0" dirty="0"/>
              <a:t>Release/timeline discussions (45 mins)</a:t>
            </a:r>
          </a:p>
          <a:p>
            <a:pPr marL="800100" lvl="1">
              <a:buFont typeface="Arial" panose="020B0604020202020204" pitchFamily="34" charset="0"/>
              <a:buChar char="•"/>
            </a:pPr>
            <a:r>
              <a:rPr lang="en-US" sz="1600" dirty="0">
                <a:solidFill>
                  <a:srgbClr val="00B050"/>
                </a:solidFill>
                <a:hlinkClick r:id="rId3">
                  <a:extLst>
                    <a:ext uri="{A12FA001-AC4F-418D-AE19-62706E023703}">
                      <ahyp:hlinkClr xmlns:ahyp="http://schemas.microsoft.com/office/drawing/2018/hyperlinkcolor" val="tx"/>
                    </a:ext>
                  </a:extLst>
                </a:hlinkClick>
              </a:rPr>
              <a:t>0203r0</a:t>
            </a:r>
            <a:r>
              <a:rPr lang="en-US" sz="1600" dirty="0">
                <a:solidFill>
                  <a:srgbClr val="00B050"/>
                </a:solidFill>
              </a:rPr>
              <a:t>-Option I and Option II: Which Way to Go (Osama Aboul-Magd)</a:t>
            </a:r>
            <a:endParaRPr lang="en-US" sz="1600" dirty="0">
              <a:solidFill>
                <a:srgbClr val="00B050"/>
              </a:solidFill>
              <a:hlinkClick r:id="rId4">
                <a:extLst>
                  <a:ext uri="{A12FA001-AC4F-418D-AE19-62706E023703}">
                    <ahyp:hlinkClr xmlns:ahyp="http://schemas.microsoft.com/office/drawing/2018/hyperlinkcolor" val="tx"/>
                  </a:ext>
                </a:extLst>
              </a:hlinkClick>
            </a:endParaRPr>
          </a:p>
          <a:p>
            <a:pPr marL="800100" lvl="1" indent="-342900">
              <a:buFont typeface="Arial" panose="020B0604020202020204" pitchFamily="34" charset="0"/>
              <a:buChar char="•"/>
            </a:pPr>
            <a:r>
              <a:rPr lang="en-US" sz="1600" dirty="0">
                <a:solidFill>
                  <a:srgbClr val="00B050"/>
                </a:solidFill>
                <a:hlinkClick r:id="rId4">
                  <a:extLst>
                    <a:ext uri="{A12FA001-AC4F-418D-AE19-62706E023703}">
                      <ahyp:hlinkClr xmlns:ahyp="http://schemas.microsoft.com/office/drawing/2018/hyperlinkcolor" val="tx"/>
                    </a:ext>
                  </a:extLst>
                </a:hlinkClick>
              </a:rPr>
              <a:t>2153r3</a:t>
            </a:r>
            <a:r>
              <a:rPr lang="en-US" sz="1600" dirty="0">
                <a:solidFill>
                  <a:srgbClr val="00B050"/>
                </a:solidFill>
              </a:rPr>
              <a:t>-Adopting a release framework to meet timeline (Laurent Cariou)</a:t>
            </a:r>
          </a:p>
          <a:p>
            <a:pPr marL="800100" lvl="1" indent="-342900">
              <a:buFont typeface="Arial" panose="020B0604020202020204" pitchFamily="34" charset="0"/>
              <a:buChar char="•"/>
            </a:pPr>
            <a:r>
              <a:rPr lang="en-US" sz="1600" dirty="0">
                <a:solidFill>
                  <a:srgbClr val="00B050"/>
                </a:solidFill>
                <a:hlinkClick r:id="rId5">
                  <a:extLst>
                    <a:ext uri="{A12FA001-AC4F-418D-AE19-62706E023703}">
                      <ahyp:hlinkClr xmlns:ahyp="http://schemas.microsoft.com/office/drawing/2018/hyperlinkcolor" val="tx"/>
                    </a:ext>
                  </a:extLst>
                </a:hlinkClick>
              </a:rPr>
              <a:t>0115r2</a:t>
            </a:r>
            <a:r>
              <a:rPr lang="en-US" sz="1600" dirty="0">
                <a:solidFill>
                  <a:srgbClr val="00B050"/>
                </a:solidFill>
              </a:rPr>
              <a:t>-Multi link feature candidates for r1 (Huizhao Wang)</a:t>
            </a:r>
          </a:p>
          <a:p>
            <a:pPr marL="800100" lvl="1" indent="-342900">
              <a:buFont typeface="Arial" panose="020B0604020202020204" pitchFamily="34" charset="0"/>
              <a:buChar char="•"/>
            </a:pPr>
            <a:r>
              <a:rPr lang="en-US" sz="1600" dirty="0">
                <a:solidFill>
                  <a:srgbClr val="00B050"/>
                </a:solidFill>
                <a:hlinkClick r:id="rId6">
                  <a:extLst>
                    <a:ext uri="{A12FA001-AC4F-418D-AE19-62706E023703}">
                      <ahyp:hlinkClr xmlns:ahyp="http://schemas.microsoft.com/office/drawing/2018/hyperlinkcolor" val="tx"/>
                    </a:ext>
                  </a:extLst>
                </a:hlinkClick>
              </a:rPr>
              <a:t>0116r3</a:t>
            </a:r>
            <a:r>
              <a:rPr lang="en-US" sz="1600" dirty="0">
                <a:solidFill>
                  <a:srgbClr val="00B050"/>
                </a:solidFill>
              </a:rPr>
              <a:t>-Discussion on timeline for 802.11be (Ming Gan)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05B0CF2-FED9-40D5-BBC2-41874C7EC247}"/>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18079063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Motions</a:t>
            </a:r>
          </a:p>
        </p:txBody>
      </p:sp>
      <p:sp>
        <p:nvSpPr>
          <p:cNvPr id="11" name="Content Placeholder 10">
            <a:extLst>
              <a:ext uri="{FF2B5EF4-FFF2-40B4-BE49-F238E27FC236}">
                <a16:creationId xmlns:a16="http://schemas.microsoft.com/office/drawing/2014/main" id="{F1A5789C-9647-42ED-B7E6-D27D151A94B7}"/>
              </a:ext>
            </a:extLst>
          </p:cNvPr>
          <p:cNvSpPr>
            <a:spLocks noGrp="1"/>
          </p:cNvSpPr>
          <p:nvPr>
            <p:ph idx="1"/>
          </p:nvPr>
        </p:nvSpPr>
        <p:spPr/>
        <p:txBody>
          <a:bodyPr/>
          <a:lstStyle/>
          <a:p>
            <a:pPr>
              <a:buFont typeface="Arial" panose="020B0604020202020204" pitchFamily="34" charset="0"/>
              <a:buChar char="•"/>
            </a:pPr>
            <a:r>
              <a:rPr lang="en-US" dirty="0"/>
              <a:t>Motions are listed in the Appendix</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ECDB27-196E-49F3-A384-D31F0CC80795}"/>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92047623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Motions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Teleconference Plan</a:t>
            </a:r>
          </a:p>
          <a:p>
            <a:pPr lvl="0">
              <a:lnSpc>
                <a:spcPct val="80000"/>
              </a:lnSpc>
              <a:buFont typeface="Arial" panose="020B0604020202020204" pitchFamily="34" charset="0"/>
              <a:buChar char="•"/>
            </a:pPr>
            <a:r>
              <a:rPr lang="en-US" altLang="en-US" dirty="0">
                <a:solidFill>
                  <a:schemeClr val="tx1"/>
                </a:solidFill>
              </a:rPr>
              <a:t>Ad-Hoc Meeting Plan</a:t>
            </a:r>
          </a:p>
          <a:p>
            <a:pPr>
              <a:lnSpc>
                <a:spcPct val="80000"/>
              </a:lnSpc>
              <a:buFont typeface="Arial" panose="020B0604020202020204" pitchFamily="34" charset="0"/>
              <a:buChar char="•"/>
            </a:pPr>
            <a:r>
              <a:rPr lang="en-US" altLang="en-US" dirty="0"/>
              <a:t>Goals for March 2020</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64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C6CFB0D1-E5CB-4198-997E-CAB120860E8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Motions</a:t>
            </a:r>
          </a:p>
        </p:txBody>
      </p:sp>
      <p:sp>
        <p:nvSpPr>
          <p:cNvPr id="11" name="Content Placeholder 10">
            <a:extLst>
              <a:ext uri="{FF2B5EF4-FFF2-40B4-BE49-F238E27FC236}">
                <a16:creationId xmlns:a16="http://schemas.microsoft.com/office/drawing/2014/main" id="{F1A5789C-9647-42ED-B7E6-D27D151A94B7}"/>
              </a:ext>
            </a:extLst>
          </p:cNvPr>
          <p:cNvSpPr>
            <a:spLocks noGrp="1"/>
          </p:cNvSpPr>
          <p:nvPr>
            <p:ph idx="1"/>
          </p:nvPr>
        </p:nvSpPr>
        <p:spPr/>
        <p:txBody>
          <a:bodyPr/>
          <a:lstStyle/>
          <a:p>
            <a:r>
              <a:rPr lang="en-US" dirty="0"/>
              <a:t>Motions are listed in the Appendix</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ECDB27-196E-49F3-A384-D31F0CC80795}"/>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1731349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No time.</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C34E9D3-823A-4483-91D2-BFB5B46CE5C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99416518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pPr>
              <a:buFont typeface="Arial" panose="020B0604020202020204" pitchFamily="34" charset="0"/>
              <a:buChar char="•"/>
            </a:pPr>
            <a:r>
              <a:rPr lang="en-US" sz="2000" dirty="0"/>
              <a:t>January 30		 (Thursday)-MAC/PHY 			19:00-22:00 ET</a:t>
            </a:r>
          </a:p>
          <a:p>
            <a:pPr>
              <a:buFont typeface="Arial" panose="020B0604020202020204" pitchFamily="34" charset="0"/>
              <a:buChar char="•"/>
            </a:pPr>
            <a:r>
              <a:rPr lang="en-US" sz="2000" dirty="0"/>
              <a:t>February 6      	(Thursday)-Joint 				10:00-12:00 ET </a:t>
            </a:r>
          </a:p>
          <a:p>
            <a:pPr>
              <a:buFont typeface="Arial" panose="020B0604020202020204" pitchFamily="34" charset="0"/>
              <a:buChar char="•"/>
            </a:pPr>
            <a:r>
              <a:rPr lang="en-US" sz="2000" dirty="0"/>
              <a:t>February 13 	 	(Thursday)-Joint				19:00-22:00 ET </a:t>
            </a:r>
          </a:p>
          <a:p>
            <a:pPr>
              <a:buFont typeface="Arial" panose="020B0604020202020204" pitchFamily="34" charset="0"/>
              <a:buChar char="•"/>
            </a:pPr>
            <a:r>
              <a:rPr lang="en-US" sz="2000" dirty="0"/>
              <a:t>February 20 	 	(Thursday)-MAC/PHY  			10:00-12:00 ET</a:t>
            </a:r>
          </a:p>
          <a:p>
            <a:pPr>
              <a:buFont typeface="Arial" panose="020B0604020202020204" pitchFamily="34" charset="0"/>
              <a:buChar char="•"/>
            </a:pPr>
            <a:r>
              <a:rPr lang="en-US" sz="2000" dirty="0"/>
              <a:t>February 27 	 	(Thursday)-Joint				19:00-22:00 ET</a:t>
            </a:r>
          </a:p>
          <a:p>
            <a:pPr>
              <a:buFont typeface="Arial" panose="020B0604020202020204" pitchFamily="34" charset="0"/>
              <a:buChar char="•"/>
            </a:pPr>
            <a:r>
              <a:rPr lang="en-US" sz="2000" dirty="0"/>
              <a:t>March 5 		 	(Thursday)-MAC/PHY 			10:00-12:00 ET</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28A91C0F-0183-443C-9425-6A8B5A9AB2E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D91B0-4721-4158-A55E-8D6CFE1BCFE0}"/>
              </a:ext>
            </a:extLst>
          </p:cNvPr>
          <p:cNvSpPr>
            <a:spLocks noGrp="1"/>
          </p:cNvSpPr>
          <p:nvPr>
            <p:ph type="title"/>
          </p:nvPr>
        </p:nvSpPr>
        <p:spPr/>
        <p:txBody>
          <a:bodyPr/>
          <a:lstStyle/>
          <a:p>
            <a:r>
              <a:rPr lang="en-US" dirty="0"/>
              <a:t>Ad-Hoc SP</a:t>
            </a:r>
          </a:p>
        </p:txBody>
      </p:sp>
      <p:sp>
        <p:nvSpPr>
          <p:cNvPr id="3" name="Content Placeholder 2">
            <a:extLst>
              <a:ext uri="{FF2B5EF4-FFF2-40B4-BE49-F238E27FC236}">
                <a16:creationId xmlns:a16="http://schemas.microsoft.com/office/drawing/2014/main" id="{3625A597-F39E-4B1B-89D6-0AA4CFE92805}"/>
              </a:ext>
            </a:extLst>
          </p:cNvPr>
          <p:cNvSpPr>
            <a:spLocks noGrp="1"/>
          </p:cNvSpPr>
          <p:nvPr>
            <p:ph idx="1"/>
          </p:nvPr>
        </p:nvSpPr>
        <p:spPr/>
        <p:txBody>
          <a:bodyPr/>
          <a:lstStyle/>
          <a:p>
            <a:r>
              <a:rPr lang="en-US" sz="1800" dirty="0"/>
              <a:t>Do you plan attending a one day MAC ad-hoc meeting?</a:t>
            </a:r>
          </a:p>
          <a:p>
            <a:pPr>
              <a:buFontTx/>
              <a:buChar char="-"/>
            </a:pPr>
            <a:r>
              <a:rPr lang="en-US" sz="1800" dirty="0"/>
              <a:t>Option 1: In the Bay Area (sponsored by Laurent/Intel)</a:t>
            </a:r>
          </a:p>
          <a:p>
            <a:pPr lvl="1">
              <a:buFontTx/>
              <a:buChar char="-"/>
            </a:pPr>
            <a:r>
              <a:rPr lang="en-US" sz="1600" dirty="0"/>
              <a:t>Friday 13</a:t>
            </a:r>
            <a:r>
              <a:rPr lang="en-US" sz="1600" baseline="30000" dirty="0"/>
              <a:t>th</a:t>
            </a:r>
            <a:r>
              <a:rPr lang="en-US" sz="1600" dirty="0"/>
              <a:t> (33 members)</a:t>
            </a:r>
          </a:p>
          <a:p>
            <a:pPr>
              <a:buFontTx/>
              <a:buChar char="-"/>
            </a:pPr>
            <a:r>
              <a:rPr lang="en-US" sz="1800" dirty="0"/>
              <a:t>Option 2: In Atlanta (sponsored by IEEE/may need registration fee)</a:t>
            </a:r>
          </a:p>
          <a:p>
            <a:pPr lvl="1">
              <a:buFontTx/>
              <a:buChar char="-"/>
            </a:pPr>
            <a:r>
              <a:rPr lang="en-US" sz="1600" dirty="0"/>
              <a:t>Sunday 15</a:t>
            </a:r>
            <a:r>
              <a:rPr lang="en-US" sz="1600" baseline="30000" dirty="0"/>
              <a:t>th</a:t>
            </a:r>
            <a:r>
              <a:rPr lang="en-US" sz="1600" dirty="0"/>
              <a:t> (30 members)</a:t>
            </a:r>
          </a:p>
          <a:p>
            <a:pPr>
              <a:buFontTx/>
              <a:buChar char="-"/>
            </a:pPr>
            <a:r>
              <a:rPr lang="en-US" sz="2000" dirty="0"/>
              <a:t>Option 3: None </a:t>
            </a:r>
            <a:r>
              <a:rPr lang="en-US" sz="2000" b="0" dirty="0"/>
              <a:t>(4 members)</a:t>
            </a:r>
          </a:p>
          <a:p>
            <a:pPr>
              <a:buFontTx/>
              <a:buChar char="-"/>
            </a:pPr>
            <a:r>
              <a:rPr lang="en-US" sz="2000" dirty="0"/>
              <a:t>Option 4: Abstain (</a:t>
            </a:r>
            <a:r>
              <a:rPr lang="en-US" sz="2000" dirty="0">
                <a:solidFill>
                  <a:srgbClr val="FF0000"/>
                </a:solidFill>
              </a:rPr>
              <a:t>?</a:t>
            </a:r>
            <a:r>
              <a:rPr lang="en-US" sz="2000" dirty="0"/>
              <a:t>)</a:t>
            </a:r>
          </a:p>
          <a:p>
            <a:pPr>
              <a:buFontTx/>
              <a:buChar char="-"/>
            </a:pPr>
            <a:endParaRPr lang="en-US" sz="1800" dirty="0"/>
          </a:p>
        </p:txBody>
      </p:sp>
      <p:sp>
        <p:nvSpPr>
          <p:cNvPr id="4" name="Slide Number Placeholder 3">
            <a:extLst>
              <a:ext uri="{FF2B5EF4-FFF2-40B4-BE49-F238E27FC236}">
                <a16:creationId xmlns:a16="http://schemas.microsoft.com/office/drawing/2014/main" id="{10961377-5F0E-43F9-B85A-990417B66F4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0E031457-7F95-4D1C-BAD1-2D88FF486EA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7CF9095-89F2-4991-B32D-8384AF911974}"/>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85544680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05679-8E82-47BD-9975-5E98F08C84ED}"/>
              </a:ext>
            </a:extLst>
          </p:cNvPr>
          <p:cNvSpPr>
            <a:spLocks noGrp="1"/>
          </p:cNvSpPr>
          <p:nvPr>
            <p:ph type="title"/>
          </p:nvPr>
        </p:nvSpPr>
        <p:spPr/>
        <p:txBody>
          <a:bodyPr/>
          <a:lstStyle/>
          <a:p>
            <a:r>
              <a:rPr lang="en-US" dirty="0"/>
              <a:t>Schedule Ad-Hoc Meeting</a:t>
            </a:r>
          </a:p>
        </p:txBody>
      </p:sp>
      <p:sp>
        <p:nvSpPr>
          <p:cNvPr id="3" name="Content Placeholder 2">
            <a:extLst>
              <a:ext uri="{FF2B5EF4-FFF2-40B4-BE49-F238E27FC236}">
                <a16:creationId xmlns:a16="http://schemas.microsoft.com/office/drawing/2014/main" id="{793CA9B4-70D3-4A3A-8461-565BBD12EFA8}"/>
              </a:ext>
            </a:extLst>
          </p:cNvPr>
          <p:cNvSpPr>
            <a:spLocks noGrp="1"/>
          </p:cNvSpPr>
          <p:nvPr>
            <p:ph idx="1"/>
          </p:nvPr>
        </p:nvSpPr>
        <p:spPr/>
        <p:txBody>
          <a:bodyPr/>
          <a:lstStyle/>
          <a:p>
            <a:r>
              <a:rPr lang="en-GB" dirty="0">
                <a:latin typeface="Times New Roman" panose="02020603050405020304" pitchFamily="18" charset="0"/>
                <a:ea typeface="Times New Roman" panose="02020603050405020304" pitchFamily="18" charset="0"/>
              </a:rPr>
              <a:t>Authorize TGbe to hold a MAC ad-hoc meeting in San Jose, California, USA, hosted by Intel Corp., for the purpose of discussing technical contributions on Friday 13</a:t>
            </a:r>
            <a:r>
              <a:rPr lang="en-GB" baseline="30000" dirty="0">
                <a:latin typeface="Times New Roman" panose="02020603050405020304" pitchFamily="18" charset="0"/>
                <a:ea typeface="Times New Roman" panose="02020603050405020304" pitchFamily="18" charset="0"/>
              </a:rPr>
              <a:t>th</a:t>
            </a:r>
            <a:r>
              <a:rPr lang="en-GB" dirty="0">
                <a:latin typeface="Times New Roman" panose="02020603050405020304" pitchFamily="18" charset="0"/>
                <a:ea typeface="Times New Roman" panose="02020603050405020304" pitchFamily="18" charset="0"/>
              </a:rPr>
              <a:t> of March 2020.</a:t>
            </a:r>
          </a:p>
          <a:p>
            <a:endParaRPr lang="en-US" dirty="0"/>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TGbe</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TGbe vote: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Laurent Cariou,  Seconded: Po-Kai Huang, Result: 28Y-19N-11A]</a:t>
            </a:r>
            <a:endParaRPr lang="en-US" dirty="0">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7C2B5B16-501F-4475-BB9B-0E9220442AF3}"/>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0D2417D3-45CC-45BE-8252-AD485587CB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4CF922A-7CD1-4A87-8424-63AC769965ED}"/>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1333581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March 2020</a:t>
            </a:r>
          </a:p>
        </p:txBody>
      </p:sp>
      <p:sp>
        <p:nvSpPr>
          <p:cNvPr id="11" name="Content Placeholder 10">
            <a:extLst>
              <a:ext uri="{FF2B5EF4-FFF2-40B4-BE49-F238E27FC236}">
                <a16:creationId xmlns:a16="http://schemas.microsoft.com/office/drawing/2014/main" id="{DA9AE685-BCBC-476B-8927-C85BF6E53BC3}"/>
              </a:ext>
            </a:extLst>
          </p:cNvPr>
          <p:cNvSpPr>
            <a:spLocks noGrp="1"/>
          </p:cNvSpPr>
          <p:nvPr>
            <p:ph idx="1"/>
          </p:nvPr>
        </p:nvSpPr>
        <p:spPr/>
        <p:txBody>
          <a:bodyPr/>
          <a:lstStyle/>
          <a:p>
            <a:pPr>
              <a:buFont typeface="Arial" panose="020B0604020202020204" pitchFamily="34" charset="0"/>
              <a:buChar char="•"/>
            </a:pPr>
            <a:r>
              <a:rPr lang="en-US" dirty="0"/>
              <a:t>Continue presentations of submissions in:</a:t>
            </a:r>
          </a:p>
          <a:p>
            <a:pPr lvl="1">
              <a:buFont typeface="Arial" panose="020B0604020202020204" pitchFamily="34" charset="0"/>
              <a:buChar char="•"/>
            </a:pPr>
            <a:r>
              <a:rPr lang="en-US" dirty="0"/>
              <a:t>Joint sessions and two separate ad-hoc sessions (MAC and PHY)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DB3B5CE-141C-4015-BE92-DAE65B4F7BE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r>
              <a:rPr lang="en-US" dirty="0"/>
              <a:t>None.</a:t>
            </a:r>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EA6F4D5-4F2F-4F6C-83C4-852B9C4736DF}"/>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11" name="Date Placeholder 3">
            <a:extLst>
              <a:ext uri="{FF2B5EF4-FFF2-40B4-BE49-F238E27FC236}">
                <a16:creationId xmlns:a16="http://schemas.microsoft.com/office/drawing/2014/main" id="{C5786EA5-5B96-4060-851B-D86FF61D8096}"/>
              </a:ext>
            </a:extLst>
          </p:cNvPr>
          <p:cNvSpPr txBox="1">
            <a:spLocks/>
          </p:cNvSpPr>
          <p:nvPr/>
        </p:nvSpPr>
        <p:spPr>
          <a:xfrm>
            <a:off x="6096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spTree>
    <p:extLst>
      <p:ext uri="{BB962C8B-B14F-4D97-AF65-F5344CB8AC3E}">
        <p14:creationId xmlns:p14="http://schemas.microsoft.com/office/powerpoint/2010/main" val="355838027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1CB426D-3826-4984-BFDF-B8F3A3339173}"/>
              </a:ext>
            </a:extLst>
          </p:cNvPr>
          <p:cNvSpPr>
            <a:spLocks noGrp="1"/>
          </p:cNvSpPr>
          <p:nvPr>
            <p:ph type="title"/>
          </p:nvPr>
        </p:nvSpPr>
        <p:spPr/>
        <p:txBody>
          <a:bodyPr/>
          <a:lstStyle/>
          <a:p>
            <a:r>
              <a:rPr lang="en-US" dirty="0"/>
              <a:t>motions</a:t>
            </a:r>
          </a:p>
        </p:txBody>
      </p:sp>
      <p:sp>
        <p:nvSpPr>
          <p:cNvPr id="8" name="Text Placeholder 7">
            <a:extLst>
              <a:ext uri="{FF2B5EF4-FFF2-40B4-BE49-F238E27FC236}">
                <a16:creationId xmlns:a16="http://schemas.microsoft.com/office/drawing/2014/main" id="{3622EDAA-9FC4-476B-B8B5-8A8C39C2D192}"/>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E65C0FDC-4ECF-4A49-A9FB-2A7CE21996C5}"/>
              </a:ext>
            </a:extLst>
          </p:cNvPr>
          <p:cNvSpPr>
            <a:spLocks noGrp="1"/>
          </p:cNvSpPr>
          <p:nvPr>
            <p:ph type="dt" idx="10"/>
          </p:nvPr>
        </p:nvSpPr>
        <p:spPr/>
        <p:txBody>
          <a:bodyPr/>
          <a:lstStyle/>
          <a:p>
            <a:r>
              <a:rPr lang="en-US"/>
              <a:t>January 2020</a:t>
            </a:r>
            <a:endParaRPr lang="en-GB" dirty="0"/>
          </a:p>
        </p:txBody>
      </p:sp>
      <p:sp>
        <p:nvSpPr>
          <p:cNvPr id="5" name="Footer Placeholder 4">
            <a:extLst>
              <a:ext uri="{FF2B5EF4-FFF2-40B4-BE49-F238E27FC236}">
                <a16:creationId xmlns:a16="http://schemas.microsoft.com/office/drawing/2014/main" id="{4B4142F8-BBCB-437E-A5D8-72C4FF4B4428}"/>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0F870AE2-EACB-40F9-B9A1-8879663BB6D8}"/>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Tree>
    <p:extLst>
      <p:ext uri="{BB962C8B-B14F-4D97-AF65-F5344CB8AC3E}">
        <p14:creationId xmlns:p14="http://schemas.microsoft.com/office/powerpoint/2010/main" val="337153025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D9A2043F-BEAF-4A05-A372-9D9F50ABD4DA}"/>
              </a:ext>
            </a:extLst>
          </p:cNvPr>
          <p:cNvSpPr>
            <a:spLocks noGrp="1"/>
          </p:cNvSpPr>
          <p:nvPr>
            <p:ph type="title"/>
          </p:nvPr>
        </p:nvSpPr>
        <p:spPr/>
        <p:txBody>
          <a:bodyPr/>
          <a:lstStyle/>
          <a:p>
            <a:r>
              <a:rPr lang="en-US" dirty="0"/>
              <a:t>Motion 50</a:t>
            </a:r>
          </a:p>
        </p:txBody>
      </p:sp>
      <p:sp>
        <p:nvSpPr>
          <p:cNvPr id="8" name="Content Placeholder 7">
            <a:extLst>
              <a:ext uri="{FF2B5EF4-FFF2-40B4-BE49-F238E27FC236}">
                <a16:creationId xmlns:a16="http://schemas.microsoft.com/office/drawing/2014/main" id="{DA57AE91-BB7E-40DA-B64A-FC3B2E189E99}"/>
              </a:ext>
            </a:extLst>
          </p:cNvPr>
          <p:cNvSpPr>
            <a:spLocks noGrp="1"/>
          </p:cNvSpPr>
          <p:nvPr>
            <p:ph idx="1"/>
          </p:nvPr>
        </p:nvSpPr>
        <p:spPr>
          <a:xfrm>
            <a:off x="685800" y="1981200"/>
            <a:ext cx="7770813" cy="4494213"/>
          </a:xfrm>
        </p:spPr>
        <p:txBody>
          <a:bodyPr/>
          <a:lstStyle/>
          <a:p>
            <a:r>
              <a:rPr lang="en-US" sz="1800" dirty="0"/>
              <a:t>Move to add to the TGbe SFD: </a:t>
            </a:r>
          </a:p>
          <a:p>
            <a:pPr>
              <a:buFont typeface="Arial" panose="020B0604020202020204" pitchFamily="34" charset="0"/>
              <a:buChar char="•"/>
            </a:pPr>
            <a:r>
              <a:rPr lang="en-US" sz="1800" dirty="0"/>
              <a:t>the 802.11be amendment shall define mechanism(s) in support of priority access to a non-AP STA for national security (NS)/emergency preparedness (EP) Priority Service </a:t>
            </a:r>
            <a:endParaRPr lang="en-US" sz="1800" b="0" dirty="0"/>
          </a:p>
          <a:p>
            <a:pPr marL="0" indent="0"/>
            <a:r>
              <a:rPr lang="en-US" sz="1400" b="1" dirty="0"/>
              <a:t>Note: Non-AP STA for NS/EP Priority Service is a regular non-AP STA authorized to NS/EP Service</a:t>
            </a:r>
          </a:p>
          <a:p>
            <a:endParaRPr lang="en-US" sz="1800" dirty="0"/>
          </a:p>
          <a:p>
            <a:r>
              <a:rPr lang="en-US" sz="1800" dirty="0"/>
              <a:t>Move: Subir Das						Second: Srinivas</a:t>
            </a:r>
          </a:p>
          <a:p>
            <a:r>
              <a:rPr lang="en-US" sz="1800" dirty="0"/>
              <a:t>Discussion: None.</a:t>
            </a:r>
          </a:p>
          <a:p>
            <a:r>
              <a:rPr lang="en-US" sz="1800" dirty="0"/>
              <a:t>Result: Passes unanimously.</a:t>
            </a:r>
          </a:p>
          <a:p>
            <a:endParaRPr lang="en-US" sz="1800" dirty="0"/>
          </a:p>
          <a:p>
            <a:r>
              <a:rPr lang="en-US" sz="1400" dirty="0"/>
              <a:t>---------------------------------------------------------------------------------------------------------------------------------</a:t>
            </a:r>
          </a:p>
          <a:p>
            <a:r>
              <a:rPr lang="en-US" sz="1200" dirty="0"/>
              <a:t>Ref: </a:t>
            </a:r>
            <a:r>
              <a:rPr lang="en-US" sz="1200" b="0" dirty="0">
                <a:hlinkClick r:id="rId2"/>
              </a:rPr>
              <a:t>https://mentor.ieee.org/802.11/dcn/19/11-19-1901-04-00be-priority-access-support-in-ieee-802-11be-what-and-why.pptx</a:t>
            </a:r>
            <a:endParaRPr lang="en-US" sz="1200" b="0" dirty="0"/>
          </a:p>
          <a:p>
            <a:endParaRPr lang="en-US" sz="1400" b="0" dirty="0"/>
          </a:p>
        </p:txBody>
      </p:sp>
      <p:sp>
        <p:nvSpPr>
          <p:cNvPr id="6" name="Slide Number Placeholder 5">
            <a:extLst>
              <a:ext uri="{FF2B5EF4-FFF2-40B4-BE49-F238E27FC236}">
                <a16:creationId xmlns:a16="http://schemas.microsoft.com/office/drawing/2014/main" id="{D566C4CD-5CFA-4437-931F-C54B74F878CE}"/>
              </a:ext>
            </a:extLst>
          </p:cNvPr>
          <p:cNvSpPr>
            <a:spLocks noGrp="1"/>
          </p:cNvSpPr>
          <p:nvPr>
            <p:ph type="sldNum" idx="12"/>
          </p:nvPr>
        </p:nvSpPr>
        <p:spPr/>
        <p:txBody>
          <a:bodyPr/>
          <a:lstStyle/>
          <a:p>
            <a:r>
              <a:rPr lang="en-GB"/>
              <a:t>Slide </a:t>
            </a:r>
            <a:fld id="{DE40C9FC-4879-4F20-9ECA-A574A90476B7}" type="slidenum">
              <a:rPr lang="en-GB" smtClean="0"/>
              <a:pPr/>
              <a:t>75</a:t>
            </a:fld>
            <a:endParaRPr lang="en-GB"/>
          </a:p>
        </p:txBody>
      </p:sp>
      <p:sp>
        <p:nvSpPr>
          <p:cNvPr id="5" name="Footer Placeholder 4">
            <a:extLst>
              <a:ext uri="{FF2B5EF4-FFF2-40B4-BE49-F238E27FC236}">
                <a16:creationId xmlns:a16="http://schemas.microsoft.com/office/drawing/2014/main" id="{36D8C831-9707-4B50-A130-97A963093328}"/>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23F88E3-8100-4325-9D71-EFC86489789F}"/>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426556670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1F46F-9651-438C-876A-D54B673E1D5F}"/>
              </a:ext>
            </a:extLst>
          </p:cNvPr>
          <p:cNvSpPr>
            <a:spLocks noGrp="1"/>
          </p:cNvSpPr>
          <p:nvPr>
            <p:ph type="title"/>
          </p:nvPr>
        </p:nvSpPr>
        <p:spPr/>
        <p:txBody>
          <a:bodyPr/>
          <a:lstStyle/>
          <a:p>
            <a:r>
              <a:rPr lang="en-US" dirty="0"/>
              <a:t>Motion 51</a:t>
            </a:r>
          </a:p>
        </p:txBody>
      </p:sp>
      <p:sp>
        <p:nvSpPr>
          <p:cNvPr id="3" name="Content Placeholder 2">
            <a:extLst>
              <a:ext uri="{FF2B5EF4-FFF2-40B4-BE49-F238E27FC236}">
                <a16:creationId xmlns:a16="http://schemas.microsoft.com/office/drawing/2014/main" id="{C096D72E-A957-43F3-8A00-3162B03CBF77}"/>
              </a:ext>
            </a:extLst>
          </p:cNvPr>
          <p:cNvSpPr>
            <a:spLocks noGrp="1"/>
          </p:cNvSpPr>
          <p:nvPr>
            <p:ph idx="1"/>
          </p:nvPr>
        </p:nvSpPr>
        <p:spPr>
          <a:xfrm>
            <a:off x="685800" y="1981200"/>
            <a:ext cx="7770813" cy="4494213"/>
          </a:xfrm>
        </p:spPr>
        <p:txBody>
          <a:bodyPr/>
          <a:lstStyle/>
          <a:p>
            <a:pPr marL="0" indent="0"/>
            <a:r>
              <a:rPr lang="en-US" sz="1800" dirty="0"/>
              <a:t>Move to add the following text to 11be SFD:</a:t>
            </a:r>
          </a:p>
          <a:p>
            <a:pPr marL="285750" indent="-285750">
              <a:buFont typeface="Arial" panose="020B0604020202020204" pitchFamily="34" charset="0"/>
              <a:buChar char="•"/>
            </a:pPr>
            <a:r>
              <a:rPr lang="en-US" sz="1800" dirty="0"/>
              <a:t>For each of the enabled links, frame exchanges are possible when the corresponding non-AP STA of the enabled link is in the awake state.</a:t>
            </a:r>
          </a:p>
          <a:p>
            <a:pPr marL="685800" lvl="1">
              <a:buFont typeface="Arial" panose="020B0604020202020204" pitchFamily="34" charset="0"/>
              <a:buChar char="•"/>
            </a:pPr>
            <a:r>
              <a:rPr lang="en-US" sz="1400" dirty="0"/>
              <a:t>NOTE-A link is enabled when that link can be used to exchange frames subject to STA power states.</a:t>
            </a:r>
          </a:p>
          <a:p>
            <a:pPr marL="685800" lvl="1">
              <a:buFont typeface="Arial" panose="020B0604020202020204" pitchFamily="34" charset="0"/>
              <a:buChar char="•"/>
            </a:pPr>
            <a:r>
              <a:rPr lang="en-US" sz="1400" dirty="0"/>
              <a:t>NOTE-When a link is disabled (i.e. not enabled) by an MLD the frame exchanges are not possible.</a:t>
            </a:r>
          </a:p>
          <a:p>
            <a:endParaRPr lang="en-US" sz="1400" dirty="0"/>
          </a:p>
          <a:p>
            <a:r>
              <a:rPr lang="en-US" sz="1600" dirty="0"/>
              <a:t>Move: Minyoung Park					Second: Po-Kai Huang</a:t>
            </a:r>
          </a:p>
          <a:p>
            <a:r>
              <a:rPr lang="en-US" sz="1600" dirty="0"/>
              <a:t>Discussion: None.</a:t>
            </a:r>
          </a:p>
          <a:p>
            <a:r>
              <a:rPr lang="en-US" sz="1600" dirty="0"/>
              <a:t>Result: Passes unanimously.</a:t>
            </a:r>
          </a:p>
          <a:p>
            <a:endParaRPr lang="en-US" sz="1400" dirty="0"/>
          </a:p>
          <a:p>
            <a:endParaRPr lang="en-US" sz="1400" dirty="0"/>
          </a:p>
          <a:p>
            <a:r>
              <a:rPr lang="en-US" sz="1400" dirty="0"/>
              <a:t>---------------------------------------------------------------------------------------------------------------------------------</a:t>
            </a:r>
          </a:p>
          <a:p>
            <a:r>
              <a:rPr lang="en-US" sz="1400" dirty="0"/>
              <a:t>Ref: </a:t>
            </a:r>
            <a:r>
              <a:rPr lang="en-US" sz="1400" b="0" dirty="0">
                <a:hlinkClick r:id="rId2"/>
              </a:rPr>
              <a:t>https://mentor.ieee.org/802.11/dcn/19/11-19-1544-05-00be-multi-link-power-save-operation.pptx</a:t>
            </a:r>
            <a:endParaRPr lang="en-US" sz="1400" b="0" dirty="0"/>
          </a:p>
          <a:p>
            <a:endParaRPr lang="en-US" sz="1400" dirty="0"/>
          </a:p>
          <a:p>
            <a:endParaRPr lang="en-US" sz="1400" dirty="0"/>
          </a:p>
        </p:txBody>
      </p:sp>
      <p:sp>
        <p:nvSpPr>
          <p:cNvPr id="4" name="Slide Number Placeholder 3">
            <a:extLst>
              <a:ext uri="{FF2B5EF4-FFF2-40B4-BE49-F238E27FC236}">
                <a16:creationId xmlns:a16="http://schemas.microsoft.com/office/drawing/2014/main" id="{D0129B57-9E27-4DCC-BD06-152508ADD923}"/>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ADC51D64-37AC-44E0-8BE2-669423B4B86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641D8CA-D2B7-4E8B-8CE0-690BA0B64099}"/>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48225471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0D8B7-35FE-453B-80BF-DC617B2E5F16}"/>
              </a:ext>
            </a:extLst>
          </p:cNvPr>
          <p:cNvSpPr>
            <a:spLocks noGrp="1"/>
          </p:cNvSpPr>
          <p:nvPr>
            <p:ph type="title"/>
          </p:nvPr>
        </p:nvSpPr>
        <p:spPr/>
        <p:txBody>
          <a:bodyPr/>
          <a:lstStyle/>
          <a:p>
            <a:r>
              <a:rPr lang="en-US" dirty="0"/>
              <a:t>Motion 52</a:t>
            </a:r>
          </a:p>
        </p:txBody>
      </p:sp>
      <p:sp>
        <p:nvSpPr>
          <p:cNvPr id="3" name="Content Placeholder 2">
            <a:extLst>
              <a:ext uri="{FF2B5EF4-FFF2-40B4-BE49-F238E27FC236}">
                <a16:creationId xmlns:a16="http://schemas.microsoft.com/office/drawing/2014/main" id="{196489AC-E3AE-4621-8686-8EB3E8F1A272}"/>
              </a:ext>
            </a:extLst>
          </p:cNvPr>
          <p:cNvSpPr>
            <a:spLocks noGrp="1"/>
          </p:cNvSpPr>
          <p:nvPr>
            <p:ph idx="1"/>
          </p:nvPr>
        </p:nvSpPr>
        <p:spPr>
          <a:xfrm>
            <a:off x="685800" y="1981200"/>
            <a:ext cx="7770813" cy="4494213"/>
          </a:xfrm>
        </p:spPr>
        <p:txBody>
          <a:bodyPr/>
          <a:lstStyle/>
          <a:p>
            <a:r>
              <a:rPr lang="en-US" sz="2000" dirty="0"/>
              <a:t>Move to add the following text to 11be SFD:</a:t>
            </a:r>
          </a:p>
          <a:p>
            <a:pPr marL="400050">
              <a:buFont typeface="Arial" panose="020B0604020202020204" pitchFamily="34" charset="0"/>
              <a:buChar char="•"/>
            </a:pPr>
            <a:r>
              <a:rPr lang="en-US" sz="2000" dirty="0"/>
              <a:t>An AP of an AP MLD may transmit on a link a frame that carries an indication of buffered data for transmission on other enabled link(s)</a:t>
            </a:r>
          </a:p>
          <a:p>
            <a:pPr>
              <a:buFont typeface="Arial" panose="020B0604020202020204" pitchFamily="34" charset="0"/>
              <a:buChar char="•"/>
            </a:pPr>
            <a:endParaRPr lang="en-US" sz="2000" dirty="0"/>
          </a:p>
          <a:p>
            <a:r>
              <a:rPr lang="en-US" sz="2000" dirty="0"/>
              <a:t>Move: Minyoung Park				Second: Po-Kai Huang</a:t>
            </a:r>
          </a:p>
          <a:p>
            <a:r>
              <a:rPr lang="en-US" sz="2000" dirty="0"/>
              <a:t>Discussion: Yes.</a:t>
            </a:r>
          </a:p>
          <a:p>
            <a:r>
              <a:rPr lang="en-US" sz="2000" dirty="0"/>
              <a:t>Result: 45Y, 7N, 23A (Passes)</a:t>
            </a:r>
          </a:p>
          <a:p>
            <a:endParaRPr lang="en-US" sz="2000" dirty="0"/>
          </a:p>
          <a:p>
            <a:endParaRPr lang="en-US" sz="2000" dirty="0"/>
          </a:p>
          <a:p>
            <a:r>
              <a:rPr lang="en-US" sz="1400" dirty="0"/>
              <a:t>---------------------------------------------------------------------------------------------------------------------------------</a:t>
            </a:r>
          </a:p>
          <a:p>
            <a:r>
              <a:rPr lang="en-US" sz="1400" dirty="0"/>
              <a:t>Ref: </a:t>
            </a:r>
            <a:r>
              <a:rPr lang="en-US" sz="1400" b="0" dirty="0">
                <a:hlinkClick r:id="rId2"/>
              </a:rPr>
              <a:t>https://mentor.ieee.org/802.11/dcn/19/11-19-1544-05-00be-multi-link-power-save-operation.pptx</a:t>
            </a:r>
            <a:endParaRPr lang="en-US" sz="1400" b="0" dirty="0"/>
          </a:p>
        </p:txBody>
      </p:sp>
      <p:sp>
        <p:nvSpPr>
          <p:cNvPr id="4" name="Slide Number Placeholder 3">
            <a:extLst>
              <a:ext uri="{FF2B5EF4-FFF2-40B4-BE49-F238E27FC236}">
                <a16:creationId xmlns:a16="http://schemas.microsoft.com/office/drawing/2014/main" id="{D009E52B-61A6-4D41-A008-82612573369C}"/>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042E747D-F94D-4B02-96D0-DE173DF9F0D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5FCCDC0-E89B-4DD3-8D03-5365DA88A707}"/>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41976024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53</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An AP that intends to use the resource (i.e., frequency or time) shared by another AP shall be able to indicate its resource needs to the AP that shared the resource.</a:t>
            </a:r>
          </a:p>
          <a:p>
            <a:endParaRPr lang="en-US" dirty="0"/>
          </a:p>
          <a:p>
            <a:r>
              <a:rPr lang="en-US" sz="2000" dirty="0"/>
              <a:t>Move: Yongho Seok				Second: James Yee</a:t>
            </a:r>
          </a:p>
          <a:p>
            <a:r>
              <a:rPr lang="en-US" sz="2000" dirty="0"/>
              <a:t>Discussion: None.</a:t>
            </a:r>
          </a:p>
          <a:p>
            <a:r>
              <a:rPr lang="en-US" sz="2000" dirty="0"/>
              <a:t>Result: Passes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https://mentor.ieee.org/802.11/dcn/19/11-19-1788-01-00be-coordinated-ofdma-operation.pptx</a:t>
            </a:r>
            <a:endParaRPr lang="en-US" sz="1400" b="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09826677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54</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24400"/>
          </a:xfrm>
        </p:spPr>
        <p:txBody>
          <a:bodyPr/>
          <a:lstStyle/>
          <a:p>
            <a:r>
              <a:rPr lang="en-US" sz="1400" dirty="0"/>
              <a:t>Move to add the following to 11be SFD:  </a:t>
            </a:r>
          </a:p>
          <a:p>
            <a:pPr>
              <a:buFont typeface="Arial" panose="020B0604020202020204" pitchFamily="34" charset="0"/>
              <a:buChar char="•"/>
            </a:pPr>
            <a:r>
              <a:rPr lang="en-US" sz="1400" dirty="0"/>
              <a:t>802.11be defines a directional-based TID-to-link mapping mechanism among the setup links of a multi-link logical device (MLD)</a:t>
            </a:r>
          </a:p>
          <a:p>
            <a:pPr lvl="1">
              <a:buFont typeface="Arial" panose="020B0604020202020204" pitchFamily="34" charset="0"/>
              <a:buChar char="•"/>
            </a:pPr>
            <a:r>
              <a:rPr lang="en-US" sz="1400" dirty="0"/>
              <a:t>By default, after the multi-link setup, all TIDs are mapped to all setup links.</a:t>
            </a:r>
          </a:p>
          <a:p>
            <a:pPr lvl="1">
              <a:buFont typeface="Arial" panose="020B0604020202020204" pitchFamily="34" charset="0"/>
              <a:buChar char="•"/>
            </a:pPr>
            <a:r>
              <a:rPr lang="en-US" sz="1400" dirty="0"/>
              <a:t>The multi-link setup may include the TID-to-link mapping negotiation.</a:t>
            </a:r>
          </a:p>
          <a:p>
            <a:pPr lvl="2">
              <a:buFont typeface="Arial" panose="020B0604020202020204" pitchFamily="34" charset="0"/>
              <a:buChar char="•"/>
            </a:pPr>
            <a:r>
              <a:rPr lang="en-US" sz="1200" dirty="0"/>
              <a:t>TID-to-link mapping can have the same or different link-set for each TID unless a non-AP MLD indicates that it requires to use the same link-set for all TIDs during the multi-link setup phase.</a:t>
            </a:r>
          </a:p>
          <a:p>
            <a:pPr lvl="3">
              <a:buFont typeface="Arial" panose="020B0604020202020204" pitchFamily="34" charset="0"/>
              <a:buChar char="•"/>
            </a:pPr>
            <a:r>
              <a:rPr lang="en-US" sz="1100" dirty="0"/>
              <a:t>NOTE: Such indication method by the non-AP MLD is TBD (implicit or explicit).</a:t>
            </a:r>
          </a:p>
          <a:p>
            <a:pPr lvl="1">
              <a:buFont typeface="Arial" panose="020B0604020202020204" pitchFamily="34" charset="0"/>
              <a:buChar char="•"/>
            </a:pPr>
            <a:r>
              <a:rPr lang="en-US" sz="1400" dirty="0"/>
              <a:t>The TID-to-link mapping can be updated after multi-link setup through a negotiation, which can be initiated by any MLD</a:t>
            </a:r>
          </a:p>
          <a:p>
            <a:pPr lvl="2">
              <a:buFont typeface="Arial" panose="020B0604020202020204" pitchFamily="34" charset="0"/>
              <a:buChar char="•"/>
            </a:pPr>
            <a:r>
              <a:rPr lang="en-US" sz="1200" dirty="0"/>
              <a:t>Format TBD</a:t>
            </a:r>
          </a:p>
          <a:p>
            <a:pPr lvl="3">
              <a:buFont typeface="Arial" panose="020B0604020202020204" pitchFamily="34" charset="0"/>
              <a:buChar char="•"/>
            </a:pPr>
            <a:r>
              <a:rPr lang="en-US" sz="1200" dirty="0"/>
              <a:t>NOTE: When the responding MLD can not accept the update, it can reject the TID-to-link mapping update</a:t>
            </a:r>
          </a:p>
          <a:p>
            <a:pPr marL="1371600" lvl="3" indent="0"/>
            <a:endParaRPr lang="en-US" sz="1200" dirty="0"/>
          </a:p>
          <a:p>
            <a:r>
              <a:rPr lang="en-US" sz="1200" dirty="0"/>
              <a:t>Move: Yongho Seok						Second: James Yee</a:t>
            </a:r>
          </a:p>
          <a:p>
            <a:r>
              <a:rPr lang="en-US" sz="1200" dirty="0"/>
              <a:t>Discussion: None.</a:t>
            </a:r>
          </a:p>
          <a:p>
            <a:r>
              <a:rPr lang="en-US" sz="1200" dirty="0"/>
              <a:t>Result: Passes unanimously.</a:t>
            </a:r>
          </a:p>
          <a:p>
            <a:r>
              <a:rPr lang="en-US" sz="1200" dirty="0"/>
              <a:t>-----------------------------------------------------------------------------------------------------------------------------------------------------</a:t>
            </a:r>
          </a:p>
          <a:p>
            <a:r>
              <a:rPr lang="en-US" sz="1200" dirty="0"/>
              <a:t>Ref: </a:t>
            </a:r>
            <a:r>
              <a:rPr lang="en-US" sz="1200" b="0" dirty="0">
                <a:hlinkClick r:id="rId2"/>
              </a:rPr>
              <a:t>https://mentor.ieee.org/802.11/dcn/19/11-19-1358-04-00be-multi-link-operation-management.pptx</a:t>
            </a:r>
            <a:endParaRPr lang="en-US" sz="1200" b="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8139287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55</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11be shall define a mechanism to determine whether an AP is part of an AP candidate set and can participate as a shared AP in Coordinated AP transmission initiated by a sharing AP.</a:t>
            </a:r>
          </a:p>
          <a:p>
            <a:pPr marL="0" indent="0"/>
            <a:endParaRPr lang="en-US" sz="2000" dirty="0"/>
          </a:p>
          <a:p>
            <a:pPr marL="0" indent="0"/>
            <a:endParaRPr lang="en-US" sz="2000" dirty="0"/>
          </a:p>
          <a:p>
            <a:r>
              <a:rPr lang="en-US" sz="2000" dirty="0"/>
              <a:t>Move: Cheng Chen				Second: Po-Kai Huang</a:t>
            </a:r>
          </a:p>
          <a:p>
            <a:r>
              <a:rPr lang="en-US" sz="2000" dirty="0"/>
              <a:t>Discussion: Yes.</a:t>
            </a:r>
          </a:p>
          <a:p>
            <a:r>
              <a:rPr lang="en-US" sz="2000" dirty="0"/>
              <a:t>Result: Passes unanimously.</a:t>
            </a:r>
          </a:p>
          <a:p>
            <a:endParaRPr lang="en-US" sz="1600" dirty="0"/>
          </a:p>
          <a:p>
            <a:endParaRPr lang="en-US" sz="1600" dirty="0"/>
          </a:p>
          <a:p>
            <a:r>
              <a:rPr lang="en-US" sz="1400" dirty="0"/>
              <a:t>---------------------------------------------------------------------------------------------------------------------------------</a:t>
            </a:r>
          </a:p>
          <a:p>
            <a:r>
              <a:rPr lang="en-US" sz="1400" dirty="0"/>
              <a:t>Ref: </a:t>
            </a:r>
            <a:r>
              <a:rPr lang="en-US" sz="1400" b="0" dirty="0">
                <a:hlinkClick r:id="rId2"/>
              </a:rPr>
              <a:t>https://mentor.ieee.org/802.11/dcn/19/11-19-1931-02-00be-multi-ap-group-formation-follow-up.pptx</a:t>
            </a:r>
            <a:endParaRPr lang="en-US" sz="1400" b="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5191580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56</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Define a procedure for an AP to share its frequency/time resources of an obtained TXOP with a set of APs</a:t>
            </a:r>
          </a:p>
          <a:p>
            <a:pPr lvl="1">
              <a:buFont typeface="Arial" panose="020B0604020202020204" pitchFamily="34" charset="0"/>
              <a:buChar char="•"/>
            </a:pPr>
            <a:r>
              <a:rPr lang="en-US" sz="1800" dirty="0"/>
              <a:t>Set of APs is TBD</a:t>
            </a:r>
          </a:p>
          <a:p>
            <a:pPr>
              <a:buFont typeface="Arial" panose="020B0604020202020204" pitchFamily="34" charset="0"/>
              <a:buChar char="•"/>
            </a:pPr>
            <a:endParaRPr lang="en-US" sz="2000" dirty="0"/>
          </a:p>
          <a:p>
            <a:pPr marL="457200" lvl="1" indent="0"/>
            <a:endParaRPr lang="en-US" sz="1600" dirty="0"/>
          </a:p>
          <a:p>
            <a:r>
              <a:rPr lang="en-US" sz="2000" dirty="0"/>
              <a:t>Move: George Cherian				Second: Duncan Ho</a:t>
            </a:r>
          </a:p>
          <a:p>
            <a:r>
              <a:rPr lang="en-US" sz="2000" dirty="0"/>
              <a:t>Discussion: None.</a:t>
            </a:r>
          </a:p>
          <a:p>
            <a:r>
              <a:rPr lang="en-US" sz="2000" dirty="0"/>
              <a:t>Result: Passes unanimously.</a:t>
            </a:r>
          </a:p>
          <a:p>
            <a:endParaRPr lang="en-US" sz="1600" dirty="0"/>
          </a:p>
          <a:p>
            <a:r>
              <a:rPr lang="en-US" sz="1400" dirty="0"/>
              <a:t>---------------------------------------------------------------------------------------------------------------------------------</a:t>
            </a:r>
          </a:p>
          <a:p>
            <a:r>
              <a:rPr lang="en-US" sz="1400" dirty="0"/>
              <a:t>Ref: </a:t>
            </a:r>
            <a:r>
              <a:rPr lang="en-US" sz="1400" b="0" dirty="0">
                <a:hlinkClick r:id="rId2"/>
              </a:rPr>
              <a:t>https://mentor.ieee.org/802.11/dcn/19/11-19-1582-02-00be-coordinated-ap-time-and-frequency-sharing-in-a-transmit-opportunity-in-11be.pptx</a:t>
            </a:r>
            <a:endParaRPr lang="en-US" sz="1400" b="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70747746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57</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An RU Allocation subfield is present in the Common field of the EHT-SIG field of an EHT PPDU sent to multiple users.</a:t>
            </a:r>
          </a:p>
          <a:p>
            <a:pPr lvl="1">
              <a:buFont typeface="Arial" panose="020B0604020202020204" pitchFamily="34" charset="0"/>
              <a:buChar char="•"/>
            </a:pPr>
            <a:r>
              <a:rPr lang="en-US" sz="1800" dirty="0"/>
              <a:t>Compressed modes are TBD</a:t>
            </a:r>
          </a:p>
          <a:p>
            <a:pPr lvl="1">
              <a:buFont typeface="Arial" panose="020B0604020202020204" pitchFamily="34" charset="0"/>
              <a:buChar char="•"/>
            </a:pPr>
            <a:r>
              <a:rPr lang="en-US" sz="1800" dirty="0"/>
              <a:t>Contents of RU allocation subfield are TBD</a:t>
            </a:r>
          </a:p>
          <a:p>
            <a:pPr marL="457200" lvl="1" indent="0"/>
            <a:endParaRPr lang="en-US" sz="1600" dirty="0"/>
          </a:p>
          <a:p>
            <a:r>
              <a:rPr lang="en-US" sz="2000" dirty="0"/>
              <a:t>Move: Ross Jian Yu				Second: Ming Gan</a:t>
            </a:r>
          </a:p>
          <a:p>
            <a:r>
              <a:rPr lang="en-US" sz="2000" dirty="0"/>
              <a:t>Discussion: None.</a:t>
            </a:r>
          </a:p>
          <a:p>
            <a:r>
              <a:rPr lang="en-US" sz="2000" dirty="0"/>
              <a:t>Result: Passes unanimously.</a:t>
            </a:r>
          </a:p>
          <a:p>
            <a:endParaRPr lang="en-US" sz="1600" dirty="0"/>
          </a:p>
          <a:p>
            <a:endParaRPr lang="en-US" sz="16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1400" b="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66286720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58</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19600"/>
          </a:xfrm>
        </p:spPr>
        <p:txBody>
          <a:bodyPr/>
          <a:lstStyle/>
          <a:p>
            <a:r>
              <a:rPr lang="en-US" sz="2000" dirty="0"/>
              <a:t> Move to add the following to 11be SFD:  </a:t>
            </a:r>
          </a:p>
          <a:p>
            <a:pPr>
              <a:buFont typeface="Arial" panose="020B0604020202020204" pitchFamily="34" charset="0"/>
              <a:buChar char="•"/>
            </a:pPr>
            <a:r>
              <a:rPr lang="en-US" sz="2000" dirty="0"/>
              <a:t>There exists at least one compressed mode in which RU Allocation subfield doesn’t exist in the Common field of the EHT-SIG field of an EHT PPDU sent to multiple users.</a:t>
            </a:r>
          </a:p>
          <a:p>
            <a:pPr lvl="1">
              <a:buFont typeface="Arial" panose="020B0604020202020204" pitchFamily="34" charset="0"/>
              <a:buChar char="•"/>
            </a:pPr>
            <a:r>
              <a:rPr lang="en-US" sz="1600" dirty="0"/>
              <a:t>Signaling method is TBD</a:t>
            </a:r>
          </a:p>
          <a:p>
            <a:pPr lvl="1"/>
            <a:endParaRPr lang="en-US" sz="1800" dirty="0"/>
          </a:p>
          <a:p>
            <a:r>
              <a:rPr lang="en-US" sz="2000" dirty="0"/>
              <a:t>Move: Ross Jian Yu				Second: Ming Gan</a:t>
            </a:r>
          </a:p>
          <a:p>
            <a:r>
              <a:rPr lang="en-US" sz="2000" dirty="0"/>
              <a:t>Discussion: None.</a:t>
            </a:r>
          </a:p>
          <a:p>
            <a:r>
              <a:rPr lang="en-US" sz="2000" dirty="0"/>
              <a:t>Result: Passes unanimously.</a:t>
            </a:r>
          </a:p>
          <a:p>
            <a:endParaRPr lang="en-US" sz="1600" dirty="0"/>
          </a:p>
          <a:p>
            <a:endParaRPr lang="en-US" sz="20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25018998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59</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19600"/>
          </a:xfrm>
        </p:spPr>
        <p:txBody>
          <a:bodyPr/>
          <a:lstStyle/>
          <a:p>
            <a:r>
              <a:rPr lang="en-US" sz="2000" dirty="0"/>
              <a:t> </a:t>
            </a:r>
            <a:r>
              <a:rPr lang="en-US" dirty="0"/>
              <a:t> Move to add the following to 11be SFD:  </a:t>
            </a:r>
          </a:p>
          <a:p>
            <a:pPr>
              <a:buFont typeface="Arial" panose="020B0604020202020204" pitchFamily="34" charset="0"/>
              <a:buChar char="•"/>
            </a:pPr>
            <a:r>
              <a:rPr lang="en-US" sz="2000" dirty="0"/>
              <a:t>The following subfields exist in U-SIG of an EHT PPDU sent to multiple users.</a:t>
            </a:r>
            <a:endParaRPr lang="en-US" sz="2000" b="0" dirty="0"/>
          </a:p>
          <a:p>
            <a:pPr lvl="1">
              <a:buFont typeface="Arial" panose="020B0604020202020204" pitchFamily="34" charset="0"/>
              <a:buChar char="•"/>
            </a:pPr>
            <a:r>
              <a:rPr lang="en-US" sz="1800" b="0" dirty="0"/>
              <a:t>EHT-SIG MCS</a:t>
            </a:r>
          </a:p>
          <a:p>
            <a:pPr lvl="1">
              <a:buFont typeface="Arial" panose="020B0604020202020204" pitchFamily="34" charset="0"/>
              <a:buChar char="•"/>
            </a:pPr>
            <a:r>
              <a:rPr lang="en-US" sz="1800" b="0" dirty="0"/>
              <a:t>Number of EHT-SIG Symbols</a:t>
            </a:r>
          </a:p>
          <a:p>
            <a:pPr lvl="1"/>
            <a:endParaRPr lang="en-US" sz="1800" dirty="0"/>
          </a:p>
          <a:p>
            <a:r>
              <a:rPr lang="en-US" sz="2000" dirty="0"/>
              <a:t>Move: Ross Jian Yu				Second: Ming Gan</a:t>
            </a:r>
          </a:p>
          <a:p>
            <a:r>
              <a:rPr lang="en-US" sz="2000" dirty="0"/>
              <a:t>Discussion: None.</a:t>
            </a:r>
          </a:p>
          <a:p>
            <a:r>
              <a:rPr lang="en-US" sz="2000" dirty="0"/>
              <a:t>Result: Passes unanimously.</a:t>
            </a:r>
          </a:p>
          <a:p>
            <a:endParaRPr lang="en-US" sz="16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73485405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60</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19600"/>
          </a:xfrm>
        </p:spPr>
        <p:txBody>
          <a:bodyPr/>
          <a:lstStyle/>
          <a:p>
            <a:r>
              <a:rPr lang="en-US" sz="2000" dirty="0"/>
              <a:t> </a:t>
            </a:r>
            <a:r>
              <a:rPr lang="en-US" dirty="0"/>
              <a:t> </a:t>
            </a:r>
            <a:r>
              <a:rPr lang="en-US" sz="2000" dirty="0"/>
              <a:t>Move to add the following to 11be SFD:  </a:t>
            </a:r>
          </a:p>
          <a:p>
            <a:pPr>
              <a:buFont typeface="Arial" panose="020B0604020202020204" pitchFamily="34" charset="0"/>
              <a:buChar char="•"/>
            </a:pPr>
            <a:r>
              <a:rPr lang="en-US" sz="2000" dirty="0"/>
              <a:t>Coordinated OFDMA is supported in 11be, and in a coordinated OFDMA, both DL OFDMA and its corresponding UL OFDMA acknowledgement are allowed</a:t>
            </a:r>
          </a:p>
          <a:p>
            <a:pPr lvl="1"/>
            <a:endParaRPr lang="en-US" sz="1800" dirty="0"/>
          </a:p>
          <a:p>
            <a:pPr lvl="1"/>
            <a:endParaRPr lang="en-US" sz="1800" dirty="0"/>
          </a:p>
          <a:p>
            <a:r>
              <a:rPr lang="en-US" sz="2000" dirty="0"/>
              <a:t>Move: Liwen Chu				Second: Ming Gan</a:t>
            </a:r>
          </a:p>
          <a:p>
            <a:r>
              <a:rPr lang="en-US" sz="2000" dirty="0"/>
              <a:t>Discussion: Yes.</a:t>
            </a:r>
          </a:p>
          <a:p>
            <a:r>
              <a:rPr lang="en-US" sz="2000" dirty="0"/>
              <a:t>Result: 25Y	3N	31A (Passes).</a:t>
            </a:r>
          </a:p>
          <a:p>
            <a:endParaRPr lang="en-US" sz="2000" dirty="0"/>
          </a:p>
          <a:p>
            <a:r>
              <a:rPr lang="en-US" sz="1400" dirty="0"/>
              <a:t>---------------------------------------------------------------------------------------------------------------------------------</a:t>
            </a:r>
          </a:p>
          <a:p>
            <a:r>
              <a:rPr lang="en-US" sz="1400" dirty="0"/>
              <a:t>Ref: </a:t>
            </a:r>
            <a:r>
              <a:rPr lang="en-US" sz="1400" b="0" dirty="0">
                <a:hlinkClick r:id="rId2"/>
              </a:rPr>
              <a:t>https://mentor.ieee.org/802.11/dcn/19/11-19-1919-03-00be-coordinated-ofdma.pptx</a:t>
            </a:r>
            <a:endParaRPr lang="en-US" sz="1400" b="0" dirty="0"/>
          </a:p>
          <a:p>
            <a:endParaRPr lang="en-US" sz="1400" b="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00166669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61</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The established block Ack agreement allows the QoS Data frames of the TID, aggregated within the A-MPDUs, to be exchanged between the two MLDs on any available link.</a:t>
            </a:r>
          </a:p>
          <a:p>
            <a:pPr>
              <a:buFont typeface="Arial" panose="020B0604020202020204" pitchFamily="34" charset="0"/>
              <a:buChar char="•"/>
            </a:pPr>
            <a:endParaRPr lang="en-US" sz="1600" dirty="0"/>
          </a:p>
          <a:p>
            <a:r>
              <a:rPr lang="en-US" sz="1800" dirty="0"/>
              <a:t>Move: Liwen Chu				Second: Zhou Lan</a:t>
            </a:r>
          </a:p>
          <a:p>
            <a:r>
              <a:rPr lang="en-US" sz="1800" dirty="0"/>
              <a:t>Discussion: None.</a:t>
            </a:r>
          </a:p>
          <a:p>
            <a:r>
              <a:rPr lang="en-US" sz="1800" dirty="0"/>
              <a:t>Result: 47Y,	1N,	13A (Passes).</a:t>
            </a:r>
          </a:p>
          <a:p>
            <a:endParaRPr lang="en-US" sz="1800" dirty="0"/>
          </a:p>
          <a:p>
            <a:endParaRPr lang="en-US" sz="1800" dirty="0"/>
          </a:p>
          <a:p>
            <a:endParaRPr lang="en-US" sz="1800" dirty="0"/>
          </a:p>
          <a:p>
            <a:r>
              <a:rPr lang="en-US" sz="1200" dirty="0"/>
              <a:t>-----------------------------------------------------------------------------------------------------------------------------------------------------</a:t>
            </a:r>
          </a:p>
          <a:p>
            <a:r>
              <a:rPr lang="en-US" sz="1400" dirty="0"/>
              <a:t>Ref: </a:t>
            </a:r>
            <a:r>
              <a:rPr lang="en-US" sz="1400" b="0" dirty="0">
                <a:hlinkClick r:id="rId2"/>
              </a:rPr>
              <a:t>https://mentor.ieee.org/802.11/dcn/19/11-19-1856-03-00be-a-mpdu-and-ba.pptx</a:t>
            </a:r>
            <a:endParaRPr lang="en-US" sz="1400" b="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10875767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62</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For each block ack agreement, there exists one receive reordering buffer based on MPDUs in the MLD which is the recipient of the QoS Data frames for that block ack agreement.</a:t>
            </a:r>
          </a:p>
          <a:p>
            <a:pPr>
              <a:buFont typeface="Arial" panose="020B0604020202020204" pitchFamily="34" charset="0"/>
              <a:buChar char="•"/>
            </a:pPr>
            <a:r>
              <a:rPr lang="en-US" sz="1800" dirty="0"/>
              <a:t>The receive reordering buffer operation is based on the Sequence Number space that is shared between the two MLDs.</a:t>
            </a:r>
          </a:p>
          <a:p>
            <a:pPr>
              <a:buFont typeface="Arial" panose="020B0604020202020204" pitchFamily="34" charset="0"/>
              <a:buChar char="•"/>
            </a:pPr>
            <a:endParaRPr lang="en-US" sz="1600" dirty="0"/>
          </a:p>
          <a:p>
            <a:r>
              <a:rPr lang="en-US" sz="1800" dirty="0"/>
              <a:t>Move: Liwen Chu				Second: Po-Kai Huang</a:t>
            </a:r>
          </a:p>
          <a:p>
            <a:r>
              <a:rPr lang="en-US" sz="1800" dirty="0"/>
              <a:t>Discussion: None.</a:t>
            </a:r>
          </a:p>
          <a:p>
            <a:r>
              <a:rPr lang="en-US" sz="1800" dirty="0"/>
              <a:t>Result: Passes unanimously.</a:t>
            </a:r>
          </a:p>
          <a:p>
            <a:endParaRPr lang="en-US" sz="1800" dirty="0"/>
          </a:p>
          <a:p>
            <a:endParaRPr lang="en-US" sz="1800" dirty="0"/>
          </a:p>
          <a:p>
            <a:r>
              <a:rPr lang="en-US" sz="1200" dirty="0"/>
              <a:t>-----------------------------------------------------------------------------------------------------------------------------------------------------</a:t>
            </a:r>
          </a:p>
          <a:p>
            <a:r>
              <a:rPr lang="en-US" sz="1400" dirty="0"/>
              <a:t>Ref: </a:t>
            </a:r>
            <a:r>
              <a:rPr lang="en-US" sz="1400" b="0" dirty="0">
                <a:hlinkClick r:id="rId2"/>
              </a:rPr>
              <a:t>https://mentor.ieee.org/802.11/dcn/19/11-19-1856-03-00be-a-mpdu-and-ba.pptx</a:t>
            </a:r>
            <a:endParaRPr lang="en-US" sz="1400" b="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41050474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63</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The receive status of QoS Data frames of a TID received on a link shall be signaled on the same link and may be signaled on other available link(s)</a:t>
            </a:r>
          </a:p>
          <a:p>
            <a:pPr>
              <a:buFont typeface="Arial" panose="020B0604020202020204" pitchFamily="34" charset="0"/>
              <a:buChar char="•"/>
            </a:pPr>
            <a:endParaRPr lang="en-US" sz="1800" dirty="0"/>
          </a:p>
          <a:p>
            <a:pPr>
              <a:buFont typeface="Arial" panose="020B0604020202020204" pitchFamily="34" charset="0"/>
              <a:buChar char="•"/>
            </a:pPr>
            <a:endParaRPr lang="en-US" sz="1600" dirty="0"/>
          </a:p>
          <a:p>
            <a:r>
              <a:rPr lang="en-US" sz="1800" dirty="0"/>
              <a:t>Move: Liwen Chu				Second: Po-Kai Huang</a:t>
            </a:r>
          </a:p>
          <a:p>
            <a:r>
              <a:rPr lang="en-US" sz="1800" dirty="0"/>
              <a:t>Discussion: None.</a:t>
            </a:r>
          </a:p>
          <a:p>
            <a:r>
              <a:rPr lang="en-US" sz="1800" dirty="0"/>
              <a:t>Result: Passes unanimously.</a:t>
            </a:r>
          </a:p>
          <a:p>
            <a:endParaRPr lang="en-US" sz="1800" dirty="0"/>
          </a:p>
          <a:p>
            <a:endParaRPr lang="en-US" sz="1800" dirty="0"/>
          </a:p>
          <a:p>
            <a:r>
              <a:rPr lang="en-US" sz="1200" dirty="0"/>
              <a:t>-----------------------------------------------------------------------------------------------------------------------------------------------------</a:t>
            </a:r>
          </a:p>
          <a:p>
            <a:r>
              <a:rPr lang="en-US" sz="1200" dirty="0"/>
              <a:t>Ref: </a:t>
            </a:r>
            <a:r>
              <a:rPr lang="en-US" sz="1200" b="0" dirty="0">
                <a:hlinkClick r:id="rId2"/>
              </a:rPr>
              <a:t>https://mentor.ieee.org/802.11/dcn/19/11-19-1856-03-00be-a-mpdu-and-ba.pptx</a:t>
            </a:r>
            <a:endParaRPr lang="en-US" sz="1200" b="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51414371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64</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1400" dirty="0"/>
              <a:t>  Move to add the following to 11be SFD:  </a:t>
            </a:r>
          </a:p>
          <a:p>
            <a:pPr>
              <a:buFont typeface="Arial" panose="020B0604020202020204" pitchFamily="34" charset="0"/>
              <a:buChar char="•"/>
            </a:pPr>
            <a:r>
              <a:rPr lang="en-US" sz="1400" dirty="0"/>
              <a:t>An AP of an AP MLD may transmit on a link a frame that carries an indication of individually addressed frames buffered for transmission on other enabled link(s)</a:t>
            </a:r>
          </a:p>
          <a:p>
            <a:pPr lvl="1">
              <a:buFont typeface="Arial" panose="020B0604020202020204" pitchFamily="34" charset="0"/>
              <a:buChar char="•"/>
            </a:pPr>
            <a:r>
              <a:rPr lang="en-US" sz="1200" dirty="0"/>
              <a:t>An non-AP MLD needs to be aware on which link(s) the AP MLD provides the indication</a:t>
            </a:r>
          </a:p>
          <a:p>
            <a:pPr lvl="1">
              <a:buFont typeface="Arial" panose="020B0604020202020204" pitchFamily="34" charset="0"/>
              <a:buChar char="•"/>
            </a:pPr>
            <a:r>
              <a:rPr lang="en-US" sz="1200" dirty="0"/>
              <a:t>The mechanism to determine on which link(s) the AP MLD provides the indication is TBD</a:t>
            </a:r>
          </a:p>
          <a:p>
            <a:pPr>
              <a:buFont typeface="Arial" panose="020B0604020202020204" pitchFamily="34" charset="0"/>
              <a:buChar char="•"/>
            </a:pPr>
            <a:r>
              <a:rPr lang="en-US" sz="1400" dirty="0"/>
              <a:t>An AP of an AP MLD may transmit on a link a frame that carries an indication of individually addressed frames buffered for transmission on any enabled links</a:t>
            </a:r>
          </a:p>
          <a:p>
            <a:pPr lvl="1">
              <a:buFont typeface="Arial" panose="020B0604020202020204" pitchFamily="34" charset="0"/>
              <a:buChar char="•"/>
            </a:pPr>
            <a:r>
              <a:rPr lang="en-US" sz="1200" dirty="0"/>
              <a:t>An non-AP MLD needs to be aware on which link(s) the AP MLD provides the indication</a:t>
            </a:r>
          </a:p>
          <a:p>
            <a:pPr lvl="1">
              <a:buFont typeface="Arial" panose="020B0604020202020204" pitchFamily="34" charset="0"/>
              <a:buChar char="•"/>
            </a:pPr>
            <a:r>
              <a:rPr lang="en-US" sz="1200" dirty="0"/>
              <a:t>The mechanism to determine on which link(s) the AP MLD provides the indication is TBD</a:t>
            </a:r>
          </a:p>
          <a:p>
            <a:endParaRPr lang="en-US" sz="1400" dirty="0"/>
          </a:p>
          <a:p>
            <a:r>
              <a:rPr lang="en-US" sz="1400" dirty="0"/>
              <a:t>Move: Liwen Chu				Second: Laurent Cariou</a:t>
            </a:r>
          </a:p>
          <a:p>
            <a:r>
              <a:rPr lang="en-US" sz="1400" dirty="0"/>
              <a:t>Discussion: Yes.</a:t>
            </a:r>
          </a:p>
          <a:p>
            <a:r>
              <a:rPr lang="en-US" sz="1400" dirty="0"/>
              <a:t>Result:18Y	15N	15A (Fails)</a:t>
            </a:r>
          </a:p>
          <a:p>
            <a:r>
              <a:rPr lang="en-US" sz="1400" dirty="0"/>
              <a:t> </a:t>
            </a:r>
          </a:p>
          <a:p>
            <a:endParaRPr lang="en-US" sz="1400" dirty="0"/>
          </a:p>
          <a:p>
            <a:r>
              <a:rPr lang="en-US" sz="1400" dirty="0"/>
              <a:t>---------------------------------------------------------------------------------------------------------------------------------</a:t>
            </a:r>
          </a:p>
          <a:p>
            <a:r>
              <a:rPr lang="en-US" sz="1400" dirty="0"/>
              <a:t>Ref: </a:t>
            </a:r>
            <a:r>
              <a:rPr lang="en-US" sz="1400" b="0" dirty="0">
                <a:hlinkClick r:id="rId2"/>
              </a:rPr>
              <a:t>https://mentor.ieee.org/802.11/dcn/19/11-19-1617-02-00be-multi-link-power-save.pptx</a:t>
            </a:r>
            <a:endParaRPr lang="en-US" sz="1400" b="0" dirty="0"/>
          </a:p>
          <a:p>
            <a:endParaRPr lang="en-US" sz="14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6262279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65</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 11be supports a maximum of 16 spatial streams (total across all the scheduled STAs) for MU-MIMO</a:t>
            </a:r>
          </a:p>
          <a:p>
            <a:pPr>
              <a:buFont typeface="Arial" panose="020B0604020202020204" pitchFamily="34" charset="0"/>
              <a:buChar char="•"/>
            </a:pPr>
            <a:endParaRPr lang="en-US" sz="2000" dirty="0"/>
          </a:p>
          <a:p>
            <a:r>
              <a:rPr lang="en-US" sz="2000" dirty="0"/>
              <a:t>Move: Wook Bong Lee				Second: Youhan Kim</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https://mentor.ieee.org/802.11/dcn/19/11-19-1877-01-00be-16-spatial-stream-support.pptx</a:t>
            </a:r>
            <a:endParaRPr lang="en-US" sz="1400" b="0" dirty="0"/>
          </a:p>
          <a:p>
            <a:endParaRPr lang="en-US" sz="14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93979079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66</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 11be defines a maximum of 16 spatial streams for SU-MIMO</a:t>
            </a:r>
          </a:p>
          <a:p>
            <a:pPr marL="0" indent="0"/>
            <a:endParaRPr lang="en-US" sz="2000" dirty="0"/>
          </a:p>
          <a:p>
            <a:r>
              <a:rPr lang="en-US" sz="2000" dirty="0"/>
              <a:t>Move: Wook Bong Lee				Second: Youhan Kim</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https://mentor.ieee.org/802.11/dcn/19/11-19-1877-01-00be-16-spatial-stream-support.pptx</a:t>
            </a:r>
            <a:endParaRPr lang="en-US" sz="1400" b="0" dirty="0"/>
          </a:p>
          <a:p>
            <a:endParaRPr lang="en-US" sz="14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34664438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67</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Setup a BA agreement for multi-link operation by using ADDBA request and ADDBA response frames.</a:t>
            </a:r>
          </a:p>
          <a:p>
            <a:pPr lvl="1">
              <a:buFont typeface="Arial" panose="020B0604020202020204" pitchFamily="34" charset="0"/>
              <a:buChar char="•"/>
            </a:pPr>
            <a:endParaRPr lang="en-US" dirty="0"/>
          </a:p>
          <a:p>
            <a:r>
              <a:rPr lang="en-US" sz="2000" dirty="0"/>
              <a:t>Move: Yunbo Li				Second: Ross Jian Yu</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https://mentor.ieee.org/802.11/dcn/19/11-19-1591-05-00be-ba-setup-for-multi-link-aggregation.pptx</a:t>
            </a:r>
            <a:endParaRPr lang="en-US" sz="1400" b="0" dirty="0"/>
          </a:p>
          <a:p>
            <a:endParaRPr lang="en-US" sz="14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2602465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68</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A new element will be defined as a container to advertise and exchange capability information for multi-link setup.</a:t>
            </a:r>
          </a:p>
          <a:p>
            <a:pPr marL="0" indent="0"/>
            <a:endParaRPr lang="en-US" sz="2000" dirty="0"/>
          </a:p>
          <a:p>
            <a:r>
              <a:rPr lang="en-US" sz="2000" dirty="0"/>
              <a:t>Move: Yunbo Li				Second: Ross Jian Yu</a:t>
            </a:r>
          </a:p>
          <a:p>
            <a:r>
              <a:rPr lang="en-US" sz="2000" dirty="0"/>
              <a:t>Discussion: None.</a:t>
            </a:r>
          </a:p>
          <a:p>
            <a:r>
              <a:rPr lang="en-US" sz="2000" dirty="0"/>
              <a:t>Result: 41Y	3N	18A (Passes)</a:t>
            </a:r>
          </a:p>
          <a:p>
            <a:endParaRPr lang="en-US" sz="20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https://mentor.ieee.org/802.11/dcn/19/11-19-1549-05-00be-multi-link-association.pptx</a:t>
            </a:r>
            <a:endParaRPr lang="en-US" sz="1400" b="0" dirty="0"/>
          </a:p>
          <a:p>
            <a:endParaRPr lang="en-US" sz="14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79001124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70</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11be shall define a mechanism to teardown an existing multi-link setup agreement</a:t>
            </a:r>
          </a:p>
          <a:p>
            <a:pPr marL="0" indent="0"/>
            <a:endParaRPr lang="en-US" sz="2000" dirty="0"/>
          </a:p>
          <a:p>
            <a:r>
              <a:rPr lang="en-US" sz="2000" dirty="0"/>
              <a:t>Move: Po-Kai Huang					Second: Ming Gan</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https://mentor.ieee.org/802.11/dcn/19/11-19-1823-03-00be-multi-link-setup-follow-up.pptx</a:t>
            </a:r>
            <a:endParaRPr lang="en-US" sz="1400" b="0" dirty="0"/>
          </a:p>
          <a:p>
            <a:endParaRPr lang="en-US" sz="14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83674027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71</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After multi-link setup between two MLDs, different GTK/IGTK/BIGTK in different links with different PN spaces are used</a:t>
            </a:r>
          </a:p>
          <a:p>
            <a:pPr lvl="1">
              <a:buFont typeface="Arial" panose="020B0604020202020204" pitchFamily="34" charset="0"/>
              <a:buChar char="•"/>
            </a:pPr>
            <a:r>
              <a:rPr lang="en-US" sz="1200" dirty="0"/>
              <a:t>GTK/IGTK/BIGTK in different links can be delivered in one 4-way handshake</a:t>
            </a:r>
          </a:p>
          <a:p>
            <a:endParaRPr lang="en-US" sz="2000" dirty="0"/>
          </a:p>
          <a:p>
            <a:r>
              <a:rPr lang="en-US" sz="2000" dirty="0"/>
              <a:t>Move: Po-Kai Huang					Second: Ming Gan</a:t>
            </a:r>
          </a:p>
          <a:p>
            <a:r>
              <a:rPr lang="en-US" sz="2000" dirty="0"/>
              <a:t>Discussion: None.</a:t>
            </a:r>
          </a:p>
          <a:p>
            <a:r>
              <a:rPr lang="en-US" sz="2000" dirty="0"/>
              <a:t>Result: Passes unanimously.</a:t>
            </a:r>
          </a:p>
          <a:p>
            <a:endParaRPr lang="en-US" sz="1400" dirty="0"/>
          </a:p>
          <a:p>
            <a:endParaRPr lang="en-US" sz="1400" dirty="0"/>
          </a:p>
          <a:p>
            <a:r>
              <a:rPr lang="en-US" sz="1400" dirty="0"/>
              <a:t>---------------------------------------------------------------------------------------------------------------------------------</a:t>
            </a:r>
          </a:p>
          <a:p>
            <a:r>
              <a:rPr lang="en-US" sz="1400" dirty="0"/>
              <a:t>Ref: </a:t>
            </a:r>
            <a:r>
              <a:rPr lang="en-US" sz="1400" b="0" dirty="0">
                <a:hlinkClick r:id="rId2"/>
              </a:rPr>
              <a:t>https://mentor.ieee.org/802.11/dcn/19/11-19-1823-03-00be-multi-link-setup-follow-up.pptx</a:t>
            </a:r>
            <a:endParaRPr lang="en-US" sz="1400" b="0" dirty="0"/>
          </a:p>
          <a:p>
            <a:endParaRPr lang="en-US" sz="14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2181877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72</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2000" dirty="0"/>
              <a:t>An EHT AP supporting the Multi-AP coordination can send a frame (e.g., Beacon or other management frame) including capabilities of Multi-AP transmission schemes.</a:t>
            </a:r>
          </a:p>
          <a:p>
            <a:pPr>
              <a:buFont typeface="Arial" panose="020B0604020202020204" pitchFamily="34" charset="0"/>
              <a:buChar char="•"/>
            </a:pPr>
            <a:r>
              <a:rPr lang="en-US" sz="1800" dirty="0"/>
              <a:t>Note: Multi-AP transmission schemes are TBD (e.g., Coordinated OFDMA)</a:t>
            </a:r>
          </a:p>
          <a:p>
            <a:endParaRPr lang="en-US" sz="2000" dirty="0"/>
          </a:p>
          <a:p>
            <a:r>
              <a:rPr lang="en-US" sz="2000" dirty="0"/>
              <a:t>Move: Jeongki Kim						Second: Ming Gan</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https://mentor.ieee.org/802.11/dcn/19/11-19-1895-02-00be-setup-for-multi-ap-coordination.pptx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24975402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73</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An EHT AP which obtains a TXOP and initiates the Multi-AP coordination is the Sharing AP*</a:t>
            </a:r>
            <a:endParaRPr lang="en-US" sz="1800" b="0" dirty="0"/>
          </a:p>
          <a:p>
            <a:pPr>
              <a:buFont typeface="Arial" panose="020B0604020202020204" pitchFamily="34" charset="0"/>
              <a:buChar char="•"/>
            </a:pPr>
            <a:r>
              <a:rPr lang="en-US" sz="1800" dirty="0"/>
              <a:t>An EHT AP which is coordinated for the Multi-AP transmission by the Sharing AP is the Shared AP*</a:t>
            </a:r>
            <a:endParaRPr lang="en-US" sz="1800" b="0" dirty="0"/>
          </a:p>
          <a:p>
            <a:r>
              <a:rPr lang="en-US" sz="1800" dirty="0"/>
              <a:t>	*Note: The name can be modified.</a:t>
            </a:r>
            <a:endParaRPr lang="en-US" sz="1800" b="0" dirty="0"/>
          </a:p>
          <a:p>
            <a:endParaRPr lang="en-US" sz="2000" dirty="0"/>
          </a:p>
          <a:p>
            <a:r>
              <a:rPr lang="en-US" sz="2000" dirty="0"/>
              <a:t>Move: Jeongki Kim						Second: Ming Gan</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https://mentor.ieee.org/802.11/dcn/19/11-19-1895-02-00be-setup-for-multi-ap-coordination.pptx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91797444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74</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802.11be shall include 1x EHT-LTF and 2x EHT-LTF</a:t>
            </a:r>
          </a:p>
          <a:p>
            <a:pPr>
              <a:buFont typeface="Arial" panose="020B0604020202020204" pitchFamily="34" charset="0"/>
              <a:buChar char="•"/>
            </a:pPr>
            <a:endParaRPr lang="en-US" sz="1800" dirty="0"/>
          </a:p>
          <a:p>
            <a:pPr>
              <a:buFont typeface="Arial" panose="020B0604020202020204" pitchFamily="34" charset="0"/>
              <a:buChar char="•"/>
            </a:pPr>
            <a:endParaRPr lang="en-US" sz="2000" dirty="0"/>
          </a:p>
          <a:p>
            <a:r>
              <a:rPr lang="en-US" sz="2000" dirty="0"/>
              <a:t>Move: Dandan Liang					Second: Jung Hoon Suh</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https://mentor.ieee.org/802.11/dcn/19/11-19-1980-02-00be-eht-p-matrices-discussion.pptx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38329277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75</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802.11be shall include 4x EHT-LTF</a:t>
            </a:r>
          </a:p>
          <a:p>
            <a:pPr>
              <a:buFont typeface="Arial" panose="020B0604020202020204" pitchFamily="34" charset="0"/>
              <a:buChar char="•"/>
            </a:pPr>
            <a:endParaRPr lang="en-US" sz="2000" dirty="0"/>
          </a:p>
          <a:p>
            <a:r>
              <a:rPr lang="en-US" sz="2000" dirty="0"/>
              <a:t>Move: Dandan Liang					Second: Jung Hoon Suh</a:t>
            </a:r>
          </a:p>
          <a:p>
            <a:r>
              <a:rPr lang="en-US" sz="2000" dirty="0"/>
              <a:t>Discussion: None.</a:t>
            </a:r>
          </a:p>
          <a:p>
            <a:r>
              <a:rPr lang="en-US" sz="2000" dirty="0" err="1"/>
              <a:t>Result:Passes</a:t>
            </a:r>
            <a:r>
              <a:rPr lang="en-US" sz="2000" dirty="0"/>
              <a:t>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https://mentor.ieee.org/802.11/dcn/20/11-20-0117-01-00be-eht-ltfs-design-for-wideband.pptx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997936852"/>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49931</TotalTime>
  <Words>7362</Words>
  <Application>Microsoft Office PowerPoint</Application>
  <PresentationFormat>On-screen Show (4:3)</PresentationFormat>
  <Paragraphs>2784</Paragraphs>
  <Slides>135</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135</vt:i4>
      </vt:variant>
    </vt:vector>
  </HeadingPairs>
  <TitlesOfParts>
    <vt:vector size="143" baseType="lpstr">
      <vt:lpstr>Arial</vt:lpstr>
      <vt:lpstr>Arial Black</vt:lpstr>
      <vt:lpstr>Calibri</vt:lpstr>
      <vt:lpstr>Monotype Sorts</vt:lpstr>
      <vt:lpstr>Symbol</vt:lpstr>
      <vt:lpstr>Times New Roman</vt:lpstr>
      <vt:lpstr>Office Theme</vt:lpstr>
      <vt:lpstr>Document</vt:lpstr>
      <vt:lpstr>TGbe January 2020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Agenda (cont.)</vt:lpstr>
      <vt:lpstr>TGbe Schedule</vt:lpstr>
      <vt:lpstr>Straw Polls Submission’s List-1</vt:lpstr>
      <vt:lpstr>Straw Polls Submission’s List-2</vt:lpstr>
      <vt:lpstr>Straw Polls Submission’s List-3</vt:lpstr>
      <vt:lpstr>Back-Logged Submission’s List-1</vt:lpstr>
      <vt:lpstr>Back-Logged Submission’s List-2</vt:lpstr>
      <vt:lpstr>Back-Logged Submission’s List-3</vt:lpstr>
      <vt:lpstr>Submission’s List-1</vt:lpstr>
      <vt:lpstr>Submission’s List-2</vt:lpstr>
      <vt:lpstr>Submission’s List-3</vt:lpstr>
      <vt:lpstr>Submission’s List-4</vt:lpstr>
      <vt:lpstr>Submission’s List-5</vt:lpstr>
      <vt:lpstr>Submission’s List-6</vt:lpstr>
      <vt:lpstr> Meeting Rooms/Order of Topics</vt:lpstr>
      <vt:lpstr>Agenda for Monday PM1</vt:lpstr>
      <vt:lpstr>Summary from November 2019 meeting</vt:lpstr>
      <vt:lpstr>Summary from Conf Calls</vt:lpstr>
      <vt:lpstr>Approve TG Minutes</vt:lpstr>
      <vt:lpstr>Submissions</vt:lpstr>
      <vt:lpstr>Agenda for Monday PM2</vt:lpstr>
      <vt:lpstr>PHY Ad-Hoc Session-Report</vt:lpstr>
      <vt:lpstr>MAC Ad-Hoc Session-Report</vt:lpstr>
      <vt:lpstr>Agenda for Tuesday AM1</vt:lpstr>
      <vt:lpstr>Submissions</vt:lpstr>
      <vt:lpstr>Agenda for Tuesday AM2</vt:lpstr>
      <vt:lpstr>Submissions</vt:lpstr>
      <vt:lpstr>Agenda for Tuesday PM1</vt:lpstr>
      <vt:lpstr>PHY Ad-Hoc Session-Report</vt:lpstr>
      <vt:lpstr>MAC Ad-Hoc Session-Report</vt:lpstr>
      <vt:lpstr>Agenda for Tuesday EVE</vt:lpstr>
      <vt:lpstr>PHY Ad-Hoc Session-Report</vt:lpstr>
      <vt:lpstr>MAC Ad-Hoc Session-Report</vt:lpstr>
      <vt:lpstr>Agenda for Wednesday AM1</vt:lpstr>
      <vt:lpstr>PHY Ad-Hoc Session-Report</vt:lpstr>
      <vt:lpstr>MAC Ad-Hoc Session-Report</vt:lpstr>
      <vt:lpstr>Agenda for Wednesday PM1</vt:lpstr>
      <vt:lpstr>Submissions</vt:lpstr>
      <vt:lpstr>Agenda for Wednesday PM2</vt:lpstr>
      <vt:lpstr>PHY Ad-Hoc Session-Report</vt:lpstr>
      <vt:lpstr>MAC Ad-Hoc Session-Report</vt:lpstr>
      <vt:lpstr>Agenda for Thursday AM1</vt:lpstr>
      <vt:lpstr>PHY Ad-Hoc Session-Report</vt:lpstr>
      <vt:lpstr>MAC Ad-Hoc Session-Report</vt:lpstr>
      <vt:lpstr>Agenda for Thursday AM2</vt:lpstr>
      <vt:lpstr>PHY Ad-Hoc Session-Report</vt:lpstr>
      <vt:lpstr>MAC Ad-Hoc Session-Report</vt:lpstr>
      <vt:lpstr>Agenda for Thursday PM1</vt:lpstr>
      <vt:lpstr>Submissions</vt:lpstr>
      <vt:lpstr>Motions</vt:lpstr>
      <vt:lpstr>Agenda for Thursday PM2</vt:lpstr>
      <vt:lpstr>Motions</vt:lpstr>
      <vt:lpstr>Submissions</vt:lpstr>
      <vt:lpstr>Teleconference Plan</vt:lpstr>
      <vt:lpstr>Ad-Hoc SP</vt:lpstr>
      <vt:lpstr>Schedule Ad-Hoc Meeting</vt:lpstr>
      <vt:lpstr>Goals for March 2020</vt:lpstr>
      <vt:lpstr>Any other business</vt:lpstr>
      <vt:lpstr>adjourn</vt:lpstr>
      <vt:lpstr>References</vt:lpstr>
      <vt:lpstr>motions</vt:lpstr>
      <vt:lpstr>Motion 50</vt:lpstr>
      <vt:lpstr>Motion 51</vt:lpstr>
      <vt:lpstr>Motion 52</vt:lpstr>
      <vt:lpstr>Motion 53</vt:lpstr>
      <vt:lpstr>Motion 54</vt:lpstr>
      <vt:lpstr>Motion 55</vt:lpstr>
      <vt:lpstr>Motion 56</vt:lpstr>
      <vt:lpstr>Motion 57</vt:lpstr>
      <vt:lpstr>Motion 58</vt:lpstr>
      <vt:lpstr>Motion 59</vt:lpstr>
      <vt:lpstr>Motion 60</vt:lpstr>
      <vt:lpstr>Motion 61</vt:lpstr>
      <vt:lpstr>Motion 62</vt:lpstr>
      <vt:lpstr>Motion 63</vt:lpstr>
      <vt:lpstr>Motion 64</vt:lpstr>
      <vt:lpstr>Motion 65</vt:lpstr>
      <vt:lpstr>Motion 66</vt:lpstr>
      <vt:lpstr>Motion 67</vt:lpstr>
      <vt:lpstr>Motion 68</vt:lpstr>
      <vt:lpstr>Motion 70</vt:lpstr>
      <vt:lpstr>Motion 71</vt:lpstr>
      <vt:lpstr>Motion 72</vt:lpstr>
      <vt:lpstr>Motion 73</vt:lpstr>
      <vt:lpstr>Motion 74</vt:lpstr>
      <vt:lpstr>Motion 75</vt:lpstr>
      <vt:lpstr>Motion 76</vt:lpstr>
      <vt:lpstr>Motion 77</vt:lpstr>
      <vt:lpstr>Motion 69</vt:lpstr>
      <vt:lpstr>Motion 78</vt:lpstr>
      <vt:lpstr>Motion 79</vt:lpstr>
      <vt:lpstr>Motion 80</vt:lpstr>
      <vt:lpstr>Motion 81</vt:lpstr>
      <vt:lpstr>Motion 82</vt:lpstr>
      <vt:lpstr>Motion 83</vt:lpstr>
      <vt:lpstr>Motion 84</vt:lpstr>
      <vt:lpstr>Motion 85</vt:lpstr>
      <vt:lpstr>Motion 86</vt:lpstr>
      <vt:lpstr>Motion 87</vt:lpstr>
      <vt:lpstr>Motion 88</vt:lpstr>
      <vt:lpstr>Motion 89</vt:lpstr>
      <vt:lpstr>Motion 90</vt:lpstr>
      <vt:lpstr>Motion 91</vt:lpstr>
      <vt:lpstr>Motion 92</vt:lpstr>
      <vt:lpstr>Motion 93</vt:lpstr>
      <vt:lpstr>Motion 94</vt:lpstr>
      <vt:lpstr>Motion 95</vt:lpstr>
      <vt:lpstr>Motion 96</vt:lpstr>
      <vt:lpstr>Motion 97</vt:lpstr>
      <vt:lpstr>Motion 98</vt:lpstr>
      <vt:lpstr>Motion 99</vt:lpstr>
      <vt:lpstr>Motion 100</vt:lpstr>
      <vt:lpstr>Motion 101</vt:lpstr>
      <vt:lpstr>Motion 102</vt:lpstr>
      <vt:lpstr>Motion 103</vt:lpstr>
      <vt:lpstr>Motion 104</vt:lpstr>
      <vt:lpstr>Motion 105</vt:lpstr>
      <vt:lpstr>Motion 106</vt:lpstr>
      <vt:lpstr>Motion 107</vt:lpstr>
      <vt:lpstr>Motion 108</vt:lpstr>
      <vt:lpstr>Motion 109</vt:lpstr>
      <vt:lpstr>Motion 110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1311</cp:revision>
  <cp:lastPrinted>1601-01-01T00:00:00Z</cp:lastPrinted>
  <dcterms:created xsi:type="dcterms:W3CDTF">2017-01-26T15:28:16Z</dcterms:created>
  <dcterms:modified xsi:type="dcterms:W3CDTF">2020-01-17T03:45:53Z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