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6"/>
  </p:notesMasterIdLst>
  <p:handoutMasterIdLst>
    <p:handoutMasterId r:id="rId13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410" r:id="rId51"/>
    <p:sldId id="411" r:id="rId52"/>
    <p:sldId id="386" r:id="rId53"/>
    <p:sldId id="387" r:id="rId54"/>
    <p:sldId id="388" r:id="rId55"/>
    <p:sldId id="389" r:id="rId56"/>
    <p:sldId id="390" r:id="rId57"/>
    <p:sldId id="391" r:id="rId58"/>
    <p:sldId id="412" r:id="rId59"/>
    <p:sldId id="413" r:id="rId60"/>
    <p:sldId id="414" r:id="rId61"/>
    <p:sldId id="330" r:id="rId62"/>
    <p:sldId id="369" r:id="rId63"/>
    <p:sldId id="437" r:id="rId64"/>
    <p:sldId id="297" r:id="rId65"/>
    <p:sldId id="393" r:id="rId66"/>
    <p:sldId id="370" r:id="rId67"/>
    <p:sldId id="286" r:id="rId68"/>
    <p:sldId id="409" r:id="rId69"/>
    <p:sldId id="408" r:id="rId70"/>
    <p:sldId id="305" r:id="rId71"/>
    <p:sldId id="298" r:id="rId72"/>
    <p:sldId id="324" r:id="rId73"/>
    <p:sldId id="323" r:id="rId74"/>
    <p:sldId id="436" r:id="rId75"/>
    <p:sldId id="415" r:id="rId76"/>
    <p:sldId id="416" r:id="rId77"/>
    <p:sldId id="417" r:id="rId78"/>
    <p:sldId id="418" r:id="rId79"/>
    <p:sldId id="419" r:id="rId80"/>
    <p:sldId id="420" r:id="rId81"/>
    <p:sldId id="262" r:id="rId82"/>
    <p:sldId id="421" r:id="rId83"/>
    <p:sldId id="422" r:id="rId84"/>
    <p:sldId id="423" r:id="rId85"/>
    <p:sldId id="424" r:id="rId86"/>
    <p:sldId id="425" r:id="rId87"/>
    <p:sldId id="274" r:id="rId88"/>
    <p:sldId id="268" r:id="rId89"/>
    <p:sldId id="426" r:id="rId90"/>
    <p:sldId id="427" r:id="rId91"/>
    <p:sldId id="428" r:id="rId92"/>
    <p:sldId id="272" r:id="rId93"/>
    <p:sldId id="429" r:id="rId94"/>
    <p:sldId id="275" r:id="rId95"/>
    <p:sldId id="276" r:id="rId96"/>
    <p:sldId id="277" r:id="rId97"/>
    <p:sldId id="278" r:id="rId98"/>
    <p:sldId id="279" r:id="rId99"/>
    <p:sldId id="280" r:id="rId100"/>
    <p:sldId id="281" r:id="rId101"/>
    <p:sldId id="282" r:id="rId102"/>
    <p:sldId id="283" r:id="rId103"/>
    <p:sldId id="284" r:id="rId104"/>
    <p:sldId id="285" r:id="rId105"/>
    <p:sldId id="430" r:id="rId106"/>
    <p:sldId id="287" r:id="rId107"/>
    <p:sldId id="288" r:id="rId108"/>
    <p:sldId id="289" r:id="rId109"/>
    <p:sldId id="290" r:id="rId110"/>
    <p:sldId id="431" r:id="rId111"/>
    <p:sldId id="292" r:id="rId112"/>
    <p:sldId id="293" r:id="rId113"/>
    <p:sldId id="294" r:id="rId114"/>
    <p:sldId id="295" r:id="rId115"/>
    <p:sldId id="296" r:id="rId116"/>
    <p:sldId id="432" r:id="rId117"/>
    <p:sldId id="433" r:id="rId118"/>
    <p:sldId id="434" r:id="rId119"/>
    <p:sldId id="300" r:id="rId120"/>
    <p:sldId id="301" r:id="rId121"/>
    <p:sldId id="302" r:id="rId122"/>
    <p:sldId id="303" r:id="rId123"/>
    <p:sldId id="304" r:id="rId124"/>
    <p:sldId id="435" r:id="rId125"/>
    <p:sldId id="306" r:id="rId126"/>
    <p:sldId id="307" r:id="rId127"/>
    <p:sldId id="308" r:id="rId128"/>
    <p:sldId id="309" r:id="rId129"/>
    <p:sldId id="438" r:id="rId130"/>
    <p:sldId id="439" r:id="rId131"/>
    <p:sldId id="440" r:id="rId132"/>
    <p:sldId id="441" r:id="rId133"/>
    <p:sldId id="442" r:id="rId134"/>
    <p:sldId id="443" r:id="rId1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2-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2-00be-phase-rotation-follow-up.pptx" TargetMode="External"/><Relationship Id="rId4" Type="http://schemas.openxmlformats.org/officeDocument/2006/relationships/hyperlink" Target="https://mentor.ieee.org/802.11/dcn/19/11-19-1877-00-00be-16-spatial-stream-support.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358-02-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3-00be-multi-link-operation-link-management.pptx" TargetMode="External"/><Relationship Id="rId5" Type="http://schemas.openxmlformats.org/officeDocument/2006/relationships/hyperlink" Target="https://mentor.ieee.org/802.11/dcn/19/11-19-1526-02-00be-multi-link-power-save.pptx" TargetMode="External"/><Relationship Id="rId4" Type="http://schemas.openxmlformats.org/officeDocument/2006/relationships/hyperlink" Target="https://mentor.ieee.org/802.11/dcn/19/11-19-1510-04-00be-eht-power-saving-considering-multi-link.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1-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1-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0-00be-consideration-of-eht-ltf.pptx" TargetMode="External"/><Relationship Id="rId5" Type="http://schemas.openxmlformats.org/officeDocument/2006/relationships/hyperlink" Target="https://mentor.ieee.org/802.11/dcn/19/11-19-1910-01-00be-p-matrices-to-support-more-than-8-tx-chains.pptx" TargetMode="External"/><Relationship Id="rId4" Type="http://schemas.openxmlformats.org/officeDocument/2006/relationships/hyperlink" Target="https://mentor.ieee.org/802.11/dcn/19/11-19-1981-01-00be-phase-rotations-design-for-eht.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1548-01-00be-channel-access-design-for-synchronized-multi-links.pptx" TargetMode="External"/><Relationship Id="rId7" Type="http://schemas.openxmlformats.org/officeDocument/2006/relationships/hyperlink" Target="https://mentor.ieee.org/802.11/dcn/19/11-19-1617-01-00be-multi-link-power-save.pptx" TargetMode="External"/><Relationship Id="rId2" Type="http://schemas.openxmlformats.org/officeDocument/2006/relationships/hyperlink" Target="https://mentor.ieee.org/802.11/dcn/19/11-19-1544-02-00be-multi-link-power-sav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615-01-00be-multi-band-multi-channel-operation-for-low-latency-and-jitter.pptx" TargetMode="External"/><Relationship Id="rId5" Type="http://schemas.openxmlformats.org/officeDocument/2006/relationships/hyperlink" Target="https://mentor.ieee.org/802.11/dcn/19/11-19-1591-03-00be-ba-setup-for-multi-link-aggregation.pptx" TargetMode="External"/><Relationship Id="rId4" Type="http://schemas.openxmlformats.org/officeDocument/2006/relationships/hyperlink" Target="https://mentor.ieee.org/802.11/dcn/19/11-19-1549-01-00be-multi-link-association.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9/11-19-1822-02-00be-multi-link-security-consideration.pptx" TargetMode="External"/><Relationship Id="rId2" Type="http://schemas.openxmlformats.org/officeDocument/2006/relationships/hyperlink" Target="https://mentor.ieee.org/802.11/dcn/19/11-19-1678-00-00be-multiple-links-asynchronous-and-synchronous-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7-01-00be-multi-link-acknowledgement.pptx" TargetMode="External"/><Relationship Id="rId5" Type="http://schemas.openxmlformats.org/officeDocument/2006/relationships/hyperlink" Target="https://mentor.ieee.org/802.11/dcn/19/11-19-1856-01-00be-a-mpdu-and-ba.pptx" TargetMode="External"/><Relationship Id="rId4" Type="http://schemas.openxmlformats.org/officeDocument/2006/relationships/hyperlink" Target="https://mentor.ieee.org/802.11/dcn/19/11-19-1823-01-00be-multi-link-setup-follow-up.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22-00-00be-consideration-on-240-160-80-mhz-and-preamble-puncturing.pptx" TargetMode="External"/><Relationship Id="rId4" Type="http://schemas.openxmlformats.org/officeDocument/2006/relationships/hyperlink" Target="https://mentor.ieee.org/802.11/dcn/19/11-19-2161-01-00be-multiple-ru-support-for-11be.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1899-02-00be-mla-mac-addresses-considerations.pptx" TargetMode="External"/><Relationship Id="rId2" Type="http://schemas.openxmlformats.org/officeDocument/2006/relationships/hyperlink" Target="https://mentor.ieee.org/802.11/dcn/19/11-19-1510-03-00be-eht-power-saving-considering-multi-lin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22-02-00be-multi-link-security-consideration.pptx" TargetMode="External"/><Relationship Id="rId4" Type="http://schemas.openxmlformats.org/officeDocument/2006/relationships/hyperlink" Target="https://mentor.ieee.org/802.11/dcn/19/11-19-1900-02-00be-mla-security-considerations.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0032-00-00be-consideration-on-multi-ap-home-mesh-scenario.pptx" TargetMode="External"/><Relationship Id="rId3" Type="http://schemas.openxmlformats.org/officeDocument/2006/relationships/hyperlink" Target="https://mentor.ieee.org/802.11/dcn/19/11-19-1972-01-00be-operation-of-virtual-bss-architecture-for-multi-ap-coordination.pptx" TargetMode="External"/><Relationship Id="rId7" Type="http://schemas.openxmlformats.org/officeDocument/2006/relationships/hyperlink" Target="https://mentor.ieee.org/802.11/dcn/20/11-20-0056-00-00be-preparations-for-coordinated-ofdma.pptx" TargetMode="External"/><Relationship Id="rId2" Type="http://schemas.openxmlformats.org/officeDocument/2006/relationships/hyperlink" Target="https://mentor.ieee.org/802.11/dcn/19/11-19-1931-01-00be-multi-ap-group-form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1-00-00be-considerations-on-coordinated-ofdma.pptx" TargetMode="External"/><Relationship Id="rId5" Type="http://schemas.openxmlformats.org/officeDocument/2006/relationships/hyperlink" Target="https://mentor.ieee.org/802.11/dcn/19/11-19-1979-00-00be-ul-coordination-for-throughput-improvement-and-interference-reduction.pptx" TargetMode="External"/><Relationship Id="rId4" Type="http://schemas.openxmlformats.org/officeDocument/2006/relationships/hyperlink" Target="https://mentor.ieee.org/802.11/dcn/19/11-19-1961-02-00be-multi-ap-group-establishment.pptx" TargetMode="External"/><Relationship Id="rId9" Type="http://schemas.openxmlformats.org/officeDocument/2006/relationships/hyperlink" Target="https://mentor.ieee.org/802.11/dcn/20/11-20-0064-01-00be-overview-of-multi-ap-operation-in-11be.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19/11-19-1942-03-00be-timing-measurement-for-low-latency-features.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1-00-00be-multi-link-architecture.pptx" TargetMode="External"/><Relationship Id="rId4" Type="http://schemas.openxmlformats.org/officeDocument/2006/relationships/hyperlink" Target="https://mentor.ieee.org/802.11/dcn/19/11-19-1960-01-00be-reducing-channel-access-delay-for-rta-traffic.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203-00-00be-option-i-and-option-ii-which-way-to-go.pptx" TargetMode="External"/><Relationship Id="rId2" Type="http://schemas.openxmlformats.org/officeDocument/2006/relationships/hyperlink" Target="https://mentor.ieee.org/802.11/dcn/19/11-19-1979-01-00be-ul-coordination-for-throughput-improvement-and-interference-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16-03-00be-discussion-on-timeline-for-802-11be.pptx" TargetMode="External"/><Relationship Id="rId5" Type="http://schemas.openxmlformats.org/officeDocument/2006/relationships/hyperlink" Target="https://mentor.ieee.org/802.11/dcn/20/11-20-0115-02-00be-multi-link-feature-candidates-for-r1.pptx" TargetMode="External"/><Relationship Id="rId4" Type="http://schemas.openxmlformats.org/officeDocument/2006/relationships/hyperlink" Target="https://mentor.ieee.org/802.11/dcn/19/11-19-2153-03-00be-adopting-a-release-framework-to-meet-timeline.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5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 with small-size RUs and large-size RUs can only be combine with large-size Rus.</a:t>
            </a:r>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224431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679424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RU126+RU26 and RU52+RU26.</a:t>
            </a: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88185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053891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8" name="Picture 7">
            <a:extLst>
              <a:ext uri="{FF2B5EF4-FFF2-40B4-BE49-F238E27FC236}">
                <a16:creationId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11629642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Jianhan Liu					Second: </a:t>
            </a:r>
          </a:p>
          <a:p>
            <a:r>
              <a:rPr lang="en-US" sz="2000" dirty="0"/>
              <a:t>Discussion: </a:t>
            </a:r>
          </a:p>
          <a:p>
            <a:r>
              <a:rPr lang="en-US" sz="2000" dirty="0"/>
              <a:t>Result:</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10" name="Picture 9">
            <a:extLst>
              <a:ext uri="{FF2B5EF4-FFF2-40B4-BE49-F238E27FC236}">
                <a16:creationId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110874127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a:t>
            </a:r>
          </a:p>
          <a:p>
            <a:r>
              <a:rPr lang="en-US" sz="2000" dirty="0"/>
              <a:t>Discussion: </a:t>
            </a:r>
          </a:p>
          <a:p>
            <a:r>
              <a:rPr lang="en-US" sz="2000" dirty="0"/>
              <a:t>Result:</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8490536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a:t>
            </a:r>
          </a:p>
          <a:p>
            <a:r>
              <a:rPr lang="en-US" sz="2000" dirty="0"/>
              <a:t>Discussion: </a:t>
            </a:r>
          </a:p>
          <a:p>
            <a:r>
              <a:rPr lang="en-US" sz="2000" dirty="0"/>
              <a:t>Result:</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81027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a link between a non-AP STA within a non-AP MLD and an AP within an AP MLD, the non-AP STA of the link can send to the AP of the link a frame to indicate that other non-AP STA(s) within the same non-AP MLD that has(have) entered doze state is(are) in awake state currently.</a:t>
            </a:r>
            <a:endParaRPr lang="en-US" sz="2000" dirty="0"/>
          </a:p>
          <a:p>
            <a:pPr>
              <a:buFont typeface="Arial" panose="020B0604020202020204" pitchFamily="34" charset="0"/>
              <a:buChar char="•"/>
            </a:pPr>
            <a:endParaRPr lang="en-US" sz="2000" dirty="0"/>
          </a:p>
          <a:p>
            <a:r>
              <a:rPr lang="en-US" sz="2000" dirty="0"/>
              <a:t>Move: Jeongki Kim					Second: </a:t>
            </a:r>
          </a:p>
          <a:p>
            <a:r>
              <a:rPr lang="en-US" sz="2000" dirty="0"/>
              <a:t>Discussion: </a:t>
            </a:r>
          </a:p>
          <a:p>
            <a:r>
              <a:rPr lang="en-US" sz="2000" dirty="0"/>
              <a:t>Result:</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7054457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a:t>
            </a:r>
          </a:p>
          <a:p>
            <a:r>
              <a:rPr lang="en-US" sz="2000" dirty="0"/>
              <a:t>Discussion: </a:t>
            </a:r>
          </a:p>
          <a:p>
            <a:r>
              <a:rPr lang="en-US" sz="2000" dirty="0"/>
              <a:t>Result:</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28238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is TBD</a:t>
            </a:r>
            <a:endParaRPr lang="en-US" sz="1800" dirty="0"/>
          </a:p>
          <a:p>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517608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is TBD</a:t>
            </a:r>
          </a:p>
          <a:p>
            <a:pPr marL="0" indent="0"/>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6086693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U-SIG shall contain Bandwidth Information, carried as a version independent field.</a:t>
            </a:r>
          </a:p>
          <a:p>
            <a:pPr>
              <a:buFont typeface="Arial" panose="020B0604020202020204" pitchFamily="34" charset="0"/>
              <a:buChar char="•"/>
            </a:pPr>
            <a:r>
              <a:rPr lang="en-US" sz="1600" dirty="0"/>
              <a:t>This field may also convey some puncturing information.</a:t>
            </a:r>
          </a:p>
          <a:p>
            <a:pPr>
              <a:buFont typeface="Arial" panose="020B0604020202020204" pitchFamily="34" charset="0"/>
              <a:buChar char="•"/>
            </a:pPr>
            <a:r>
              <a:rPr lang="en-US" sz="1600" dirty="0"/>
              <a:t>Number of bits for this field is TBD.</a:t>
            </a:r>
          </a:p>
          <a:p>
            <a:pPr marL="0" indent="0"/>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491064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U-SIG shall contain a PPDU type field, carried as a version dependent field.</a:t>
            </a:r>
          </a:p>
          <a:p>
            <a:pPr>
              <a:buFont typeface="Arial" panose="020B0604020202020204" pitchFamily="34" charset="0"/>
              <a:buChar char="•"/>
            </a:pPr>
            <a:r>
              <a:rPr lang="en-US" sz="1600" dirty="0"/>
              <a:t>Number of bits for this field is TBD.</a:t>
            </a:r>
            <a:endParaRPr lang="en-US" sz="1800" dirty="0"/>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7126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403195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2395600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6015847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200" dirty="0"/>
              <a:t>Any one of four 242RU can be punctured</a:t>
            </a:r>
            <a:endParaRPr lang="en-US" sz="14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val="436799599"/>
                    </a:ext>
                  </a:extLst>
                </a:gridCol>
                <a:gridCol w="1028700">
                  <a:extLst>
                    <a:ext uri="{9D8B030D-6E8A-4147-A177-3AD203B41FA5}">
                      <a16:colId xmlns:a16="http://schemas.microsoft.com/office/drawing/2014/main" val="1255421991"/>
                    </a:ext>
                  </a:extLst>
                </a:gridCol>
                <a:gridCol w="1028700">
                  <a:extLst>
                    <a:ext uri="{9D8B030D-6E8A-4147-A177-3AD203B41FA5}">
                      <a16:colId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500975097"/>
                  </a:ext>
                </a:extLst>
              </a:tr>
            </a:tbl>
          </a:graphicData>
        </a:graphic>
      </p:graphicFrame>
    </p:spTree>
    <p:extLst>
      <p:ext uri="{BB962C8B-B14F-4D97-AF65-F5344CB8AC3E}">
        <p14:creationId xmlns:p14="http://schemas.microsoft.com/office/powerpoint/2010/main" val="335966920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 can be punctured</a:t>
            </a:r>
          </a:p>
          <a:p>
            <a:pPr lvl="1">
              <a:buFont typeface="Arial" panose="020B0604020202020204" pitchFamily="34" charset="0"/>
              <a:buChar char="•"/>
            </a:pPr>
            <a:r>
              <a:rPr lang="en-US" sz="1400" dirty="0"/>
              <a:t>Any one of four 484RU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val="249456051"/>
                    </a:ext>
                  </a:extLst>
                </a:gridCol>
                <a:gridCol w="1528042">
                  <a:extLst>
                    <a:ext uri="{9D8B030D-6E8A-4147-A177-3AD203B41FA5}">
                      <a16:colId xmlns:a16="http://schemas.microsoft.com/office/drawing/2014/main" val="34097630"/>
                    </a:ext>
                  </a:extLst>
                </a:gridCol>
                <a:gridCol w="942293">
                  <a:extLst>
                    <a:ext uri="{9D8B030D-6E8A-4147-A177-3AD203B41FA5}">
                      <a16:colId xmlns:a16="http://schemas.microsoft.com/office/drawing/2014/main" val="976734116"/>
                    </a:ext>
                  </a:extLst>
                </a:gridCol>
                <a:gridCol w="942293">
                  <a:extLst>
                    <a:ext uri="{9D8B030D-6E8A-4147-A177-3AD203B41FA5}">
                      <a16:colId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4252171119"/>
                  </a:ext>
                </a:extLst>
              </a:tr>
            </a:tbl>
          </a:graphicData>
        </a:graphic>
      </p:graphicFrame>
    </p:spTree>
    <p:extLst>
      <p:ext uri="{BB962C8B-B14F-4D97-AF65-F5344CB8AC3E}">
        <p14:creationId xmlns:p14="http://schemas.microsoft.com/office/powerpoint/2010/main" val="352744924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 can be punctured</a:t>
            </a:r>
          </a:p>
          <a:p>
            <a:pPr lvl="1">
              <a:buFont typeface="Arial" panose="020B0604020202020204" pitchFamily="34" charset="0"/>
              <a:buChar char="•"/>
            </a:pPr>
            <a:r>
              <a:rPr lang="en-US" sz="1400" dirty="0"/>
              <a:t>Any one of three 996RU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val="168344121"/>
                    </a:ext>
                  </a:extLst>
                </a:gridCol>
                <a:gridCol w="1346200">
                  <a:extLst>
                    <a:ext uri="{9D8B030D-6E8A-4147-A177-3AD203B41FA5}">
                      <a16:colId xmlns:a16="http://schemas.microsoft.com/office/drawing/2014/main" val="1042010448"/>
                    </a:ext>
                  </a:extLst>
                </a:gridCol>
                <a:gridCol w="1346200">
                  <a:extLst>
                    <a:ext uri="{9D8B030D-6E8A-4147-A177-3AD203B41FA5}">
                      <a16:colId xmlns:a16="http://schemas.microsoft.com/office/drawing/2014/main" val="2826231871"/>
                    </a:ext>
                  </a:extLst>
                </a:gridCol>
                <a:gridCol w="825500">
                  <a:extLst>
                    <a:ext uri="{9D8B030D-6E8A-4147-A177-3AD203B41FA5}">
                      <a16:colId xmlns:a16="http://schemas.microsoft.com/office/drawing/2014/main" val="4285048147"/>
                    </a:ext>
                  </a:extLst>
                </a:gridCol>
                <a:gridCol w="825500">
                  <a:extLst>
                    <a:ext uri="{9D8B030D-6E8A-4147-A177-3AD203B41FA5}">
                      <a16:colId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661991629"/>
                  </a:ext>
                </a:extLst>
              </a:tr>
            </a:tbl>
          </a:graphicData>
        </a:graphic>
      </p:graphicFrame>
    </p:spTree>
    <p:extLst>
      <p:ext uri="{BB962C8B-B14F-4D97-AF65-F5344CB8AC3E}">
        <p14:creationId xmlns:p14="http://schemas.microsoft.com/office/powerpoint/2010/main" val="3498282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 can be punctured</a:t>
            </a:r>
          </a:p>
          <a:p>
            <a:pPr lvl="1">
              <a:buFont typeface="Arial" panose="020B0604020202020204" pitchFamily="34" charset="0"/>
              <a:buChar char="•"/>
            </a:pPr>
            <a:r>
              <a:rPr lang="en-US" sz="1600" dirty="0"/>
              <a:t>Any one of four 996RU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val="2828615192"/>
                    </a:ext>
                  </a:extLst>
                </a:gridCol>
                <a:gridCol w="1511341">
                  <a:extLst>
                    <a:ext uri="{9D8B030D-6E8A-4147-A177-3AD203B41FA5}">
                      <a16:colId xmlns:a16="http://schemas.microsoft.com/office/drawing/2014/main" val="2263822232"/>
                    </a:ext>
                  </a:extLst>
                </a:gridCol>
                <a:gridCol w="1511341">
                  <a:extLst>
                    <a:ext uri="{9D8B030D-6E8A-4147-A177-3AD203B41FA5}">
                      <a16:colId xmlns:a16="http://schemas.microsoft.com/office/drawing/2014/main" val="3427035817"/>
                    </a:ext>
                  </a:extLst>
                </a:gridCol>
                <a:gridCol w="1511341">
                  <a:extLst>
                    <a:ext uri="{9D8B030D-6E8A-4147-A177-3AD203B41FA5}">
                      <a16:colId xmlns:a16="http://schemas.microsoft.com/office/drawing/2014/main" val="3497256590"/>
                    </a:ext>
                  </a:extLst>
                </a:gridCol>
                <a:gridCol w="931994">
                  <a:extLst>
                    <a:ext uri="{9D8B030D-6E8A-4147-A177-3AD203B41FA5}">
                      <a16:colId xmlns:a16="http://schemas.microsoft.com/office/drawing/2014/main" val="3298567581"/>
                    </a:ext>
                  </a:extLst>
                </a:gridCol>
                <a:gridCol w="931994">
                  <a:extLst>
                    <a:ext uri="{9D8B030D-6E8A-4147-A177-3AD203B41FA5}">
                      <a16:colId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241201014"/>
                  </a:ext>
                </a:extLst>
              </a:tr>
            </a:tbl>
          </a:graphicData>
        </a:graphic>
      </p:graphicFrame>
    </p:spTree>
    <p:extLst>
      <p:ext uri="{BB962C8B-B14F-4D97-AF65-F5344CB8AC3E}">
        <p14:creationId xmlns:p14="http://schemas.microsoft.com/office/powerpoint/2010/main" val="40962161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val="3007579673"/>
                    </a:ext>
                  </a:extLst>
                </a:gridCol>
                <a:gridCol w="1028700">
                  <a:extLst>
                    <a:ext uri="{9D8B030D-6E8A-4147-A177-3AD203B41FA5}">
                      <a16:colId xmlns:a16="http://schemas.microsoft.com/office/drawing/2014/main" val="831650628"/>
                    </a:ext>
                  </a:extLst>
                </a:gridCol>
                <a:gridCol w="1028700">
                  <a:extLst>
                    <a:ext uri="{9D8B030D-6E8A-4147-A177-3AD203B41FA5}">
                      <a16:colId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4111860"/>
                  </a:ext>
                </a:extLst>
              </a:tr>
            </a:tbl>
          </a:graphicData>
        </a:graphic>
      </p:graphicFrame>
    </p:spTree>
    <p:extLst>
      <p:ext uri="{BB962C8B-B14F-4D97-AF65-F5344CB8AC3E}">
        <p14:creationId xmlns:p14="http://schemas.microsoft.com/office/powerpoint/2010/main" val="97511073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val="3725887819"/>
                    </a:ext>
                  </a:extLst>
                </a:gridCol>
                <a:gridCol w="1028700">
                  <a:extLst>
                    <a:ext uri="{9D8B030D-6E8A-4147-A177-3AD203B41FA5}">
                      <a16:colId xmlns:a16="http://schemas.microsoft.com/office/drawing/2014/main" val="683494230"/>
                    </a:ext>
                  </a:extLst>
                </a:gridCol>
                <a:gridCol w="1028700">
                  <a:extLst>
                    <a:ext uri="{9D8B030D-6E8A-4147-A177-3AD203B41FA5}">
                      <a16:colId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763530279"/>
                  </a:ext>
                </a:extLst>
              </a:tr>
            </a:tbl>
          </a:graphicData>
        </a:graphic>
      </p:graphicFrame>
    </p:spTree>
    <p:extLst>
      <p:ext uri="{BB962C8B-B14F-4D97-AF65-F5344CB8AC3E}">
        <p14:creationId xmlns:p14="http://schemas.microsoft.com/office/powerpoint/2010/main" val="17346119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5200809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an EHT PPDU sent to multiple user:</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154746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an EHT PPDU sent to multiple user:</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4942942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2863352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841818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200" dirty="0"/>
              <a:t>the non-AP MLD can retrieve buffered BUs corresponding to that TID on any links within this set of enabled links</a:t>
            </a:r>
          </a:p>
          <a:p>
            <a:pPr lvl="1">
              <a:buFont typeface="Arial" panose="020B0604020202020204" pitchFamily="34" charset="0"/>
              <a:buChar char="•"/>
            </a:pPr>
            <a:r>
              <a:rPr lang="en-US" sz="12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200" dirty="0"/>
              <a:t>An example of restriction is if the STA is in doze state</a:t>
            </a:r>
          </a:p>
          <a:p>
            <a:pPr>
              <a:buFont typeface="Arial" panose="020B0604020202020204" pitchFamily="34" charset="0"/>
              <a:buChar char="•"/>
            </a:pPr>
            <a:endParaRPr lang="en-US" sz="1800" dirty="0"/>
          </a:p>
          <a:p>
            <a:r>
              <a:rPr lang="en-US" sz="1800" dirty="0"/>
              <a:t>Move: Laurent Cariou					Second: </a:t>
            </a:r>
          </a:p>
          <a:p>
            <a:r>
              <a:rPr lang="en-US" sz="1800" dirty="0"/>
              <a:t>Discussion: </a:t>
            </a:r>
          </a:p>
          <a:p>
            <a:r>
              <a:rPr lang="en-US" sz="1800" dirty="0"/>
              <a:t>Result:</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1963500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a:t>
            </a:r>
          </a:p>
          <a:p>
            <a:r>
              <a:rPr lang="en-US" sz="1800" dirty="0"/>
              <a:t>Discussion: </a:t>
            </a:r>
          </a:p>
          <a:p>
            <a:r>
              <a:rPr lang="en-US" sz="1800" dirty="0"/>
              <a:t>Result:</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985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6451168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459031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2164214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787701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8173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Wednesday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1">
              <a:lnSpc>
                <a:spcPct val="80000"/>
              </a:lnSpc>
              <a:buFont typeface="Arial" panose="020B0604020202020204" pitchFamily="34" charset="0"/>
              <a:buChar char="•"/>
            </a:pPr>
            <a:endParaRPr lang="en-US" altLang="en-US" sz="1400" dirty="0">
              <a:solidFill>
                <a:srgbClr val="FF0000"/>
              </a:solidFill>
            </a:endParaRPr>
          </a:p>
          <a:p>
            <a:pPr>
              <a:lnSpc>
                <a:spcPct val="80000"/>
              </a:lnSpc>
              <a:buFont typeface="Arial" panose="020B0604020202020204" pitchFamily="34" charset="0"/>
              <a:buChar char="•"/>
            </a:pP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AM2 (10:30-12:30)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Ad-Hoc Meeting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57476093"/>
              </p:ext>
            </p:extLst>
          </p:nvPr>
        </p:nvGraphicFramePr>
        <p:xfrm>
          <a:off x="883673" y="2209800"/>
          <a:ext cx="7193527" cy="356616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r>
                        <a:rPr lang="en-US" sz="1800" b="1" u="none" dirty="0">
                          <a:solidFill>
                            <a:schemeClr val="tx1"/>
                          </a:solidFill>
                        </a:rPr>
                        <a:t>TGbe Ad-Hoc</a:t>
                      </a:r>
                    </a:p>
                    <a:p>
                      <a:pPr algn="ctr"/>
                      <a:r>
                        <a:rPr lang="en-US" sz="1800" b="1" u="none" dirty="0">
                          <a:solidFill>
                            <a:schemeClr val="tx1"/>
                          </a:solidFill>
                        </a:rPr>
                        <a:t>[MAC/PHY]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435945101"/>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 1116r5</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multi-band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1358r1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1510r3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EHT Power saving considering multi-link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Jeongki Kim</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1526r1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1528r2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 Link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1536r2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Power Consideration for Multi-link Transmissions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Rojan Chitrakar</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1542r1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broadcast addressed frame reception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1544r1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 save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Minyoung Park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1548r1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design for synchronized multi-links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solidFill>
                            <a:srgbClr val="00B050"/>
                          </a:solidFill>
                          <a:effectLst/>
                          <a:hlinkClick r:id="rId16">
                            <a:extLst>
                              <a:ext uri="{A12FA001-AC4F-418D-AE19-62706E023703}">
                                <ahyp:hlinkClr xmlns:ahyp="http://schemas.microsoft.com/office/drawing/2018/hyperlinkcolor" val="tx"/>
                              </a:ext>
                            </a:extLst>
                          </a:hlinkClick>
                        </a:rPr>
                        <a:t>1549r1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467154498"/>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solidFill>
                            <a:srgbClr val="00B050"/>
                          </a:solidFill>
                          <a:effectLst/>
                          <a:latin typeface="+mn-lt"/>
                          <a:hlinkClick r:id="rId2">
                            <a:extLst>
                              <a:ext uri="{A12FA001-AC4F-418D-AE19-62706E023703}">
                                <ahyp:hlinkClr xmlns:ahyp="http://schemas.microsoft.com/office/drawing/2018/hyperlinkcolor" val="tx"/>
                              </a:ext>
                            </a:extLst>
                          </a:hlinkClick>
                        </a:rPr>
                        <a:t>1591r3</a:t>
                      </a:r>
                      <a:endParaRPr lang="en-US" sz="1200" b="0" i="0" u="sng" strike="noStrike">
                        <a:solidFill>
                          <a:srgbClr val="00B050"/>
                        </a:solidFill>
                        <a:effectLst/>
                        <a:latin typeface="+mn-lt"/>
                      </a:endParaRPr>
                    </a:p>
                  </a:txBody>
                  <a:tcPr marL="6676" marR="6676" marT="6676" marB="0" anchor="b"/>
                </a:tc>
                <a:tc>
                  <a:txBody>
                    <a:bodyPr/>
                    <a:lstStyle/>
                    <a:p>
                      <a:pPr algn="l" fontAlgn="b"/>
                      <a:r>
                        <a:rPr lang="en-US" sz="1200" u="none" strike="noStrike" dirty="0">
                          <a:solidFill>
                            <a:srgbClr val="00B050"/>
                          </a:solidFill>
                          <a:effectLst/>
                          <a:latin typeface="+mn-lt"/>
                        </a:rPr>
                        <a:t>BA setup for multi-link Aggregation</a:t>
                      </a:r>
                      <a:endParaRPr lang="en-US" sz="1200" b="0" i="0" u="none" strike="noStrike" dirty="0">
                        <a:solidFill>
                          <a:srgbClr val="00B050"/>
                        </a:solidFill>
                        <a:effectLst/>
                        <a:latin typeface="+mn-lt"/>
                      </a:endParaRPr>
                    </a:p>
                  </a:txBody>
                  <a:tcPr marL="6676" marR="6676" marT="6676" marB="0" anchor="b"/>
                </a:tc>
                <a:tc>
                  <a:txBody>
                    <a:bodyPr/>
                    <a:lstStyle/>
                    <a:p>
                      <a:pPr algn="l" fontAlgn="b"/>
                      <a:r>
                        <a:rPr lang="en-US" sz="1200" u="none" strike="noStrike">
                          <a:solidFill>
                            <a:srgbClr val="00B050"/>
                          </a:solidFill>
                          <a:effectLst/>
                          <a:latin typeface="+mn-lt"/>
                        </a:rPr>
                        <a:t>Jason Y. Guo</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latin typeface="+mn-lt"/>
                        </a:rPr>
                        <a:t>ML-Block Ack</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0B050"/>
                          </a:solidFill>
                          <a:effectLst/>
                          <a:latin typeface="+mn-lt"/>
                          <a:hlinkClick r:id="rId3">
                            <a:extLst>
                              <a:ext uri="{A12FA001-AC4F-418D-AE19-62706E023703}">
                                <ahyp:hlinkClr xmlns:ahyp="http://schemas.microsoft.com/office/drawing/2018/hyperlinkcolor" val="tx"/>
                              </a:ext>
                            </a:extLst>
                          </a:hlinkClick>
                        </a:rPr>
                        <a:t>1615r1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b="0" i="0" u="none" strike="noStrike" dirty="0">
                          <a:solidFill>
                            <a:srgbClr val="00B050"/>
                          </a:solidFill>
                          <a:effectLst/>
                          <a:latin typeface="+mn-lt"/>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mn-lt"/>
                        </a:rPr>
                        <a:t>Liuming Lu</a:t>
                      </a: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mn-lt"/>
                        </a:rPr>
                        <a:t>ML-Med. Access</a:t>
                      </a:r>
                      <a:endParaRPr lang="en-US" sz="1200" b="0" i="0" u="none" strike="noStrike" dirty="0">
                        <a:solidFill>
                          <a:srgbClr val="00B050"/>
                        </a:solidFill>
                        <a:effectLst/>
                        <a:latin typeface="+mn-lt"/>
                      </a:endParaRPr>
                    </a:p>
                  </a:txBody>
                  <a:tcPr marL="5859" marR="5859" marT="5859" marB="0" anchor="b"/>
                </a:tc>
                <a:tc>
                  <a:txBody>
                    <a:bodyPr/>
                    <a:lstStyle/>
                    <a:p>
                      <a:pPr algn="ctr" fontAlgn="b"/>
                      <a:r>
                        <a:rPr lang="en-US" sz="1200" b="0" i="0" u="none" strike="noStrike" dirty="0">
                          <a:solidFill>
                            <a:srgbClr val="00B050"/>
                          </a:solidFill>
                          <a:effectLst/>
                          <a:latin typeface="+mn-lt"/>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1617r1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Multi-link power save</a:t>
                      </a:r>
                      <a:endParaRPr lang="en-US" sz="1200" b="0" i="0" u="none" strike="noStrike">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Liwen Chu</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latin typeface="+mn-lt"/>
                        </a:rPr>
                        <a:t>ML-Power Save</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1678r0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Alan Jauh</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1822r2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security consideration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1823r1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setup follow up</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1856r1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1887r1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1868r2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Signaling support for multi-RU assignment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Lei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1869r0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Preamble Puncturing and RU Aggregation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Bin Tian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1877r0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16 Spatial Stream Support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Wook Bong Lee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1890r0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Phase Rotation Follow-up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Eunsung Park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L-Preamble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1907r1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Multiple RU Combinations for EHT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Jianhan Liu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 RU support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Ron Porat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1914r2</a:t>
                      </a:r>
                      <a:endParaRPr lang="en-US" sz="1200" b="0" i="0" u="sng" strike="noStrike" dirty="0">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RU discussion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Ross Jian Yu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238290219"/>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solidFill>
                            <a:srgbClr val="00B050"/>
                          </a:solidFill>
                          <a:effectLst/>
                          <a:hlinkClick r:id="rId2">
                            <a:extLst>
                              <a:ext uri="{A12FA001-AC4F-418D-AE19-62706E023703}">
                                <ahyp:hlinkClr xmlns:ahyp="http://schemas.microsoft.com/office/drawing/2018/hyperlinkcolor" val="tx"/>
                              </a:ext>
                            </a:extLst>
                          </a:hlinkClick>
                        </a:rPr>
                        <a:t>1980r1</a:t>
                      </a:r>
                      <a:endParaRPr lang="en-US" sz="1100" b="0" i="0" u="sng" strike="noStrike">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a:solidFill>
                            <a:srgbClr val="00B050"/>
                          </a:solidFill>
                          <a:effectLst/>
                        </a:rPr>
                        <a:t>EHT P matrices Discussion</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solidFill>
                            <a:srgbClr val="00B050"/>
                          </a:solidFill>
                          <a:effectLst/>
                          <a:hlinkClick r:id="rId3">
                            <a:extLst>
                              <a:ext uri="{A12FA001-AC4F-418D-AE19-62706E023703}">
                                <ahyp:hlinkClr xmlns:ahyp="http://schemas.microsoft.com/office/drawing/2018/hyperlinkcolor" val="tx"/>
                              </a:ext>
                            </a:extLst>
                          </a:hlinkClick>
                        </a:rPr>
                        <a:t>1981r1</a:t>
                      </a:r>
                      <a:endParaRPr lang="en-US" sz="1100" b="0" i="0" u="sng"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Phase Rotations Design for EHT</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solidFill>
                            <a:srgbClr val="00B050"/>
                          </a:solidFill>
                          <a:effectLst/>
                        </a:rPr>
                        <a:t>L-Preamble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2403624007"/>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1858r0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HARQ System Level Simulation Results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Sebastian Max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HARQ-General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1903r0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Uplink Coordinated Multi-AP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Roya Doostnejad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1919r0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Coordinated OFDMA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1931r0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 group formation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Cheng Chen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1961r1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Multi-ap-group-establishment</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Bo Sun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1972r1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Operation of virtual BSS Arch. for Multi-AP Coord.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solidFill>
                            <a:srgbClr val="00B050"/>
                          </a:solidFill>
                          <a:effectLst/>
                        </a:rPr>
                        <a:t>Guogang</a:t>
                      </a:r>
                      <a:r>
                        <a:rPr lang="en-US" sz="1200" u="none" strike="noStrike" dirty="0">
                          <a:solidFill>
                            <a:srgbClr val="00B050"/>
                          </a:solidFill>
                          <a:effectLst/>
                        </a:rPr>
                        <a:t> Huang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solidFill>
                            <a:srgbClr val="00B050"/>
                          </a:solidFill>
                          <a:effectLst/>
                          <a:hlinkClick r:id="rId9">
                            <a:extLst>
                              <a:ext uri="{A12FA001-AC4F-418D-AE19-62706E023703}">
                                <ahyp:hlinkClr xmlns:ahyp="http://schemas.microsoft.com/office/drawing/2018/hyperlinkcolor" val="tx"/>
                              </a:ext>
                            </a:extLst>
                          </a:hlinkClick>
                        </a:rPr>
                        <a:t>1979r0</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UL Coord. 4 Throughput Improvement and </a:t>
                      </a:r>
                      <a:r>
                        <a:rPr lang="en-US" sz="1200" u="none" strike="noStrike" dirty="0" err="1">
                          <a:solidFill>
                            <a:srgbClr val="00B050"/>
                          </a:solidFill>
                          <a:effectLst/>
                        </a:rPr>
                        <a:t>Interf</a:t>
                      </a:r>
                      <a:r>
                        <a:rPr lang="en-US" sz="1200" u="none" strike="noStrike" dirty="0">
                          <a:solidFill>
                            <a:srgbClr val="00B050"/>
                          </a:solidFill>
                          <a:effectLst/>
                        </a:rPr>
                        <a:t>. Reduction</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Genady Tsodik</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solidFill>
                            <a:srgbClr val="00B050"/>
                          </a:solidFill>
                          <a:effectLst/>
                          <a:hlinkClick r:id="rId14">
                            <a:extLst>
                              <a:ext uri="{A12FA001-AC4F-418D-AE19-62706E023703}">
                                <ahyp:hlinkClr xmlns:ahyp="http://schemas.microsoft.com/office/drawing/2018/hyperlinkcolor" val="tx"/>
                              </a:ext>
                            </a:extLst>
                          </a:hlinkClick>
                        </a:rPr>
                        <a:t>1899r2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 MAC Addresses considerations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1900r2</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MLA-security-considerations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67404254"/>
              </p:ext>
            </p:extLst>
          </p:nvPr>
        </p:nvGraphicFramePr>
        <p:xfrm>
          <a:off x="387351" y="1725724"/>
          <a:ext cx="836868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solidFill>
                            <a:srgbClr val="00B050"/>
                          </a:solidFill>
                          <a:effectLst/>
                          <a:hlinkClick r:id="rId4">
                            <a:extLst>
                              <a:ext uri="{A12FA001-AC4F-418D-AE19-62706E023703}">
                                <ahyp:hlinkClr xmlns:ahyp="http://schemas.microsoft.com/office/drawing/2018/hyperlinkcolor" val="tx"/>
                              </a:ext>
                            </a:extLst>
                          </a:hlinkClick>
                        </a:rPr>
                        <a:t>1921r0</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Multi-link 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Ming Gan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 steps for using a 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Multi-link-operation-simulation-methodology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1938r0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Discussion on low latency capability for 802.11be</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Kazuyuki Sakoda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1942r3</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Timing Measurement for Low Latency Features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Akira Kishida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1960r1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Reducing Channel Access Delay for RTA Traffic</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Mohamed Abouelseoud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Low Latency</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456399080"/>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1910r1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P matrices to support more than 8 TX chains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Miguel López</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b="0" i="0" u="none" strike="noStrike" dirty="0">
                          <a:solidFill>
                            <a:srgbClr val="00B050"/>
                          </a:solidFill>
                          <a:effectLst/>
                          <a:latin typeface="Times New Roman" panose="02020603050405020304" pitchFamily="18" charset="0"/>
                        </a:rPr>
                        <a:t>Presented</a:t>
                      </a:r>
                    </a:p>
                  </a:txBody>
                  <a:tcPr marL="5589" marR="5589" marT="558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PHY</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1925r0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Consideration of EHT-LTF</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Jinmin Kim</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EHT Preamble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977749746"/>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0B050"/>
                          </a:solidFill>
                          <a:effectLst/>
                          <a:latin typeface="+mn-lt"/>
                          <a:hlinkClick r:id="rId6">
                            <a:extLst>
                              <a:ext uri="{A12FA001-AC4F-418D-AE19-62706E023703}">
                                <ahyp:hlinkClr xmlns:ahyp="http://schemas.microsoft.com/office/drawing/2018/hyperlinkcolor" val="tx"/>
                              </a:ext>
                            </a:extLst>
                          </a:hlinkClick>
                        </a:rPr>
                        <a:t>20/0011r0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B050"/>
                          </a:solidFill>
                          <a:effectLst/>
                          <a:latin typeface="+mn-lt"/>
                        </a:rPr>
                        <a:t>Sungjin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dirty="0">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dirty="0">
                          <a:solidFill>
                            <a:srgbClr val="000000"/>
                          </a:solidFill>
                          <a:effectLst/>
                          <a:latin typeface="+mn-lt"/>
                        </a:rPr>
                        <a:t>Yoshihisa Kondo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0B050"/>
                          </a:solidFill>
                          <a:effectLst/>
                          <a:latin typeface="+mn-lt"/>
                          <a:hlinkClick r:id="rId10">
                            <a:extLst>
                              <a:ext uri="{A12FA001-AC4F-418D-AE19-62706E023703}">
                                <ahyp:hlinkClr xmlns:ahyp="http://schemas.microsoft.com/office/drawing/2018/hyperlinkcolor" val="tx"/>
                              </a:ext>
                            </a:extLst>
                          </a:hlinkClick>
                        </a:rPr>
                        <a:t>20/0056r0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Preparations for coordinated OFDMA</a:t>
                      </a:r>
                    </a:p>
                  </a:txBody>
                  <a:tcPr marL="9525" marR="9525" marT="9525" marB="0" anchor="b"/>
                </a:tc>
                <a:tc>
                  <a:txBody>
                    <a:bodyPr/>
                    <a:lstStyle/>
                    <a:p>
                      <a:pPr algn="l" fontAlgn="b"/>
                      <a:r>
                        <a:rPr lang="en-US" sz="1200" b="0" i="0" u="none" strike="noStrike" dirty="0">
                          <a:solidFill>
                            <a:srgbClr val="00B050"/>
                          </a:solidFill>
                          <a:effectLst/>
                          <a:latin typeface="+mn-lt"/>
                        </a:rPr>
                        <a:t>Rojan Chitrakar</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dirty="0" err="1">
                          <a:solidFill>
                            <a:srgbClr val="000000"/>
                          </a:solidFill>
                          <a:effectLst/>
                          <a:latin typeface="+mn-lt"/>
                        </a:rPr>
                        <a:t>Chenhe</a:t>
                      </a:r>
                      <a:r>
                        <a:rPr lang="en-US" sz="1200" b="0" i="0" u="none" strike="noStrike" dirty="0">
                          <a:solidFill>
                            <a:srgbClr val="000000"/>
                          </a:solidFill>
                          <a:effectLst/>
                          <a:latin typeface="+mn-lt"/>
                        </a:rPr>
                        <a:t>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152871351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chemeClr val="accent4">
                              <a:lumMod val="60000"/>
                              <a:lumOff val="40000"/>
                            </a:schemeClr>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chemeClr val="accent4">
                            <a:lumMod val="60000"/>
                            <a:lumOff val="40000"/>
                          </a:schemeClr>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endParaRPr lang="en-US" sz="1200" b="0" i="0" u="none" strike="noStrike" kern="1200" dirty="0">
                        <a:solidFill>
                          <a:srgbClr val="00000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000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3099456361"/>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19/2161r1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B050"/>
                          </a:solidFill>
                          <a:effectLst/>
                          <a:latin typeface="+mn-lt"/>
                        </a:rPr>
                        <a:t>Myeongjin</a:t>
                      </a:r>
                      <a:r>
                        <a:rPr lang="en-US" sz="1200" b="0" i="0" u="none" strike="noStrike" dirty="0">
                          <a:solidFill>
                            <a:srgbClr val="00B050"/>
                          </a:solidFill>
                          <a:effectLst/>
                          <a:latin typeface="+mn-lt"/>
                        </a:rPr>
                        <a:t> Kim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20/0020r0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 for EHT-SIG transmission</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20/0022r0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Consideration on 240/160+80 MHz and Preamble Puncturing</a:t>
                      </a:r>
                    </a:p>
                  </a:txBody>
                  <a:tcPr marL="9525" marR="9525" marT="9525" marB="0" anchor="b"/>
                </a:tc>
                <a:tc>
                  <a:txBody>
                    <a:bodyPr/>
                    <a:lstStyle/>
                    <a:p>
                      <a:pPr algn="l" fontAlgn="b"/>
                      <a:r>
                        <a:rPr lang="en-US" sz="1200" b="0" i="0" u="none" strike="noStrike" dirty="0">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20/0029r0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structure and SIG contents</a:t>
                      </a:r>
                    </a:p>
                  </a:txBody>
                  <a:tcPr marL="9525" marR="9525" marT="9525" marB="0" anchor="b"/>
                </a:tc>
                <a:tc>
                  <a:txBody>
                    <a:bodyPr/>
                    <a:lstStyle/>
                    <a:p>
                      <a:pPr algn="l" fontAlgn="b"/>
                      <a:r>
                        <a:rPr lang="en-US" sz="1200" b="0" i="0" u="none" strike="noStrike" dirty="0">
                          <a:solidFill>
                            <a:srgbClr val="00B050"/>
                          </a:solidFill>
                          <a:effectLst/>
                          <a:latin typeface="+mn-lt"/>
                        </a:rPr>
                        <a:t>Ross Jian Yu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20/0049r0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PPDU Types and U-SIG Content</a:t>
                      </a:r>
                    </a:p>
                  </a:txBody>
                  <a:tcPr marL="9525" marR="9525" marT="9525" marB="0" anchor="b"/>
                </a:tc>
                <a:tc>
                  <a:txBody>
                    <a:bodyPr/>
                    <a:lstStyle/>
                    <a:p>
                      <a:pPr algn="l" fontAlgn="b"/>
                      <a:r>
                        <a:rPr lang="en-US" sz="1200" b="0" i="0" u="none" strike="noStrike" dirty="0">
                          <a:solidFill>
                            <a:srgbClr val="00B050"/>
                          </a:solidFill>
                          <a:effectLst/>
                          <a:latin typeface="+mn-lt"/>
                        </a:rPr>
                        <a:t>Sameer Vermani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2163246043"/>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20/0075r0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B050"/>
                          </a:solidFill>
                          <a:effectLst/>
                          <a:latin typeface="+mn-lt"/>
                        </a:rPr>
                        <a:t>Ron Porat</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00B050"/>
                          </a:solidFill>
                          <a:effectLst/>
                          <a:latin typeface="+mn-lt"/>
                        </a:rPr>
                        <a:t>20/0087r0</a:t>
                      </a:r>
                    </a:p>
                  </a:txBody>
                  <a:tcPr marL="9525" marR="9525" marT="9525" marB="0" anchor="b"/>
                </a:tc>
                <a:tc>
                  <a:txBody>
                    <a:bodyPr/>
                    <a:lstStyle/>
                    <a:p>
                      <a:pPr algn="l" fontAlgn="b"/>
                      <a:r>
                        <a:rPr lang="en-US" sz="1200" b="0" i="0" u="none" strike="noStrike">
                          <a:solidFill>
                            <a:srgbClr val="00B05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B050"/>
                          </a:solidFill>
                          <a:effectLst/>
                          <a:latin typeface="+mn-lt"/>
                        </a:rPr>
                        <a:t>Rui Cao</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20/0110r0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20/0117r0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EHT-LTFs Design for Wideband</a:t>
                      </a:r>
                    </a:p>
                  </a:txBody>
                  <a:tcPr marL="9525" marR="9525" marT="9525" marB="0" anchor="b"/>
                </a:tc>
                <a:tc>
                  <a:txBody>
                    <a:bodyPr/>
                    <a:lstStyle/>
                    <a:p>
                      <a:pPr algn="l" fontAlgn="b"/>
                      <a:r>
                        <a:rPr lang="en-US" sz="1200" b="0" i="0" u="none" strike="noStrike">
                          <a:solidFill>
                            <a:srgbClr val="00B050"/>
                          </a:solidFill>
                          <a:effectLst/>
                          <a:latin typeface="+mn-lt"/>
                        </a:rPr>
                        <a:t>Dandan Liang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1868r2</a:t>
            </a:r>
            <a:r>
              <a:rPr lang="en-US" sz="1800" b="0" u="sng" dirty="0">
                <a:solidFill>
                  <a:srgbClr val="00B050"/>
                </a:solidFill>
              </a:rPr>
              <a:t>-</a:t>
            </a:r>
            <a:r>
              <a:rPr lang="en-US" sz="1800" b="0" dirty="0">
                <a:solidFill>
                  <a:srgbClr val="00B050"/>
                </a:solidFill>
              </a:rPr>
              <a:t>Signaling support for multi-RU assignment (Lei Huang)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1869r0</a:t>
            </a:r>
            <a:r>
              <a:rPr lang="en-US" sz="1800" b="0" u="sng" dirty="0">
                <a:solidFill>
                  <a:srgbClr val="00B050"/>
                </a:solidFill>
              </a:rPr>
              <a:t>-</a:t>
            </a:r>
            <a:r>
              <a:rPr lang="en-US" sz="1800" b="0" dirty="0">
                <a:solidFill>
                  <a:srgbClr val="00B050"/>
                </a:solidFill>
              </a:rPr>
              <a:t>Preamble Puncturing and RU Aggregation (Bin Tian)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1877r0</a:t>
            </a:r>
            <a:r>
              <a:rPr lang="en-US" sz="1800" b="0" u="sng" dirty="0">
                <a:solidFill>
                  <a:srgbClr val="00B050"/>
                </a:solidFill>
              </a:rPr>
              <a:t>-</a:t>
            </a:r>
            <a:r>
              <a:rPr lang="en-US" sz="1800" b="0" dirty="0">
                <a:solidFill>
                  <a:srgbClr val="00B050"/>
                </a:solidFill>
              </a:rPr>
              <a:t>16 Spatial Stream Support (Wook Bong Lee) [2SPs]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1890r</a:t>
            </a:r>
            <a:r>
              <a:rPr lang="en-US" sz="1800" b="0" u="sng" dirty="0">
                <a:solidFill>
                  <a:srgbClr val="00B050"/>
                </a:solidFill>
              </a:rPr>
              <a:t>2-</a:t>
            </a:r>
            <a:r>
              <a:rPr lang="en-US" sz="1800" b="0" dirty="0">
                <a:solidFill>
                  <a:srgbClr val="00B050"/>
                </a:solidFill>
              </a:rPr>
              <a:t>Phase Rotation Follow-up (Eunsung Park) [5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1907r1</a:t>
            </a:r>
            <a:r>
              <a:rPr lang="en-US" sz="1800" b="0" u="sng" dirty="0">
                <a:solidFill>
                  <a:srgbClr val="00B050"/>
                </a:solidFill>
              </a:rPr>
              <a:t>-</a:t>
            </a:r>
            <a:r>
              <a:rPr lang="en-US" sz="1800" b="0" dirty="0">
                <a:solidFill>
                  <a:srgbClr val="00B050"/>
                </a:solidFill>
              </a:rPr>
              <a:t>Multiple RU Combinations for EHT (Jianhan Liu) [7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1908r2</a:t>
            </a:r>
            <a:r>
              <a:rPr lang="en-US" sz="1800" b="0" u="sng" dirty="0">
                <a:solidFill>
                  <a:srgbClr val="00B050"/>
                </a:solidFill>
              </a:rPr>
              <a:t>-</a:t>
            </a:r>
            <a:r>
              <a:rPr lang="en-US" sz="1800" b="0" dirty="0">
                <a:solidFill>
                  <a:srgbClr val="00B050"/>
                </a:solidFill>
              </a:rPr>
              <a:t>Multi RU support (Ron Porat) [4 SPs]</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1116r5</a:t>
            </a:r>
            <a:r>
              <a:rPr lang="en-US" sz="1800" b="0" u="sng" dirty="0">
                <a:solidFill>
                  <a:srgbClr val="00B050"/>
                </a:solidFill>
              </a:rPr>
              <a:t>-</a:t>
            </a:r>
            <a:r>
              <a:rPr lang="en-US" sz="1800" b="0" dirty="0">
                <a:solidFill>
                  <a:srgbClr val="00B050"/>
                </a:solidFill>
              </a:rPr>
              <a:t>Channel access in multi-band operation (Yunbo Li)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1358r2</a:t>
            </a:r>
            <a:r>
              <a:rPr lang="en-US" sz="1800" b="0" u="sng" dirty="0">
                <a:solidFill>
                  <a:srgbClr val="00B050"/>
                </a:solidFill>
              </a:rPr>
              <a:t>-</a:t>
            </a:r>
            <a:r>
              <a:rPr lang="en-US" sz="1800" b="0" dirty="0">
                <a:solidFill>
                  <a:srgbClr val="00B050"/>
                </a:solidFill>
              </a:rPr>
              <a:t>Multi-link Operation Management (Yongho Seok)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1510r4</a:t>
            </a:r>
            <a:r>
              <a:rPr lang="en-US" sz="1800" b="0" u="sng" dirty="0">
                <a:solidFill>
                  <a:srgbClr val="00B050"/>
                </a:solidFill>
              </a:rPr>
              <a:t>-</a:t>
            </a:r>
            <a:r>
              <a:rPr lang="en-US" sz="1800" b="0" dirty="0">
                <a:solidFill>
                  <a:srgbClr val="00B050"/>
                </a:solidFill>
              </a:rPr>
              <a:t>EHT Power saving considering multi-link (Jeongki Kim) [3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1526r2</a:t>
            </a:r>
            <a:r>
              <a:rPr lang="en-US" sz="1800" b="0" u="sng" dirty="0">
                <a:solidFill>
                  <a:srgbClr val="00B050"/>
                </a:solidFill>
              </a:rPr>
              <a:t>-</a:t>
            </a:r>
            <a:r>
              <a:rPr lang="en-US" sz="1800" b="0" dirty="0">
                <a:solidFill>
                  <a:srgbClr val="00B050"/>
                </a:solidFill>
              </a:rPr>
              <a:t>Multi-Link Power-save(Abhishek Patil) [1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1528r3</a:t>
            </a:r>
            <a:r>
              <a:rPr lang="en-US" sz="1800" b="0" u="sng" dirty="0">
                <a:solidFill>
                  <a:srgbClr val="00B050"/>
                </a:solidFill>
              </a:rPr>
              <a:t>-</a:t>
            </a:r>
            <a:r>
              <a:rPr lang="en-US" sz="1800" b="0" dirty="0">
                <a:solidFill>
                  <a:srgbClr val="00B050"/>
                </a:solidFill>
              </a:rPr>
              <a:t>Multi-Link Operation - Link Management (Abhishek Patil) [3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1536r2</a:t>
            </a:r>
            <a:r>
              <a:rPr lang="en-US" sz="1800" b="0" u="sng" dirty="0">
                <a:solidFill>
                  <a:srgbClr val="00B050"/>
                </a:solidFill>
              </a:rPr>
              <a:t>-</a:t>
            </a:r>
            <a:r>
              <a:rPr lang="en-US" sz="1800" b="0" dirty="0">
                <a:solidFill>
                  <a:srgbClr val="00B050"/>
                </a:solidFill>
              </a:rPr>
              <a:t>Power Consideration for Multi-link Transmissions (Rojan Chitrakar) [1 SPs]</a:t>
            </a:r>
          </a:p>
          <a:p>
            <a:pPr fontAlgn="b">
              <a:buFont typeface="Arial" panose="020B0604020202020204" pitchFamily="34" charset="0"/>
              <a:buChar char="•"/>
            </a:pPr>
            <a:r>
              <a:rPr lang="en-US" sz="1800" b="0" u="sng" dirty="0">
                <a:solidFill>
                  <a:srgbClr val="00B050"/>
                </a:solidFill>
                <a:hlinkClick r:id="rId8">
                  <a:extLst>
                    <a:ext uri="{A12FA001-AC4F-418D-AE19-62706E023703}">
                      <ahyp:hlinkClr xmlns:ahyp="http://schemas.microsoft.com/office/drawing/2018/hyperlinkcolor" val="tx"/>
                    </a:ext>
                  </a:extLst>
                </a:hlinkClick>
              </a:rPr>
              <a:t>1542r1</a:t>
            </a:r>
            <a:r>
              <a:rPr lang="en-US" sz="1800" b="0" u="sng" dirty="0">
                <a:solidFill>
                  <a:srgbClr val="00B050"/>
                </a:solidFill>
              </a:rPr>
              <a:t>-</a:t>
            </a:r>
            <a:r>
              <a:rPr lang="en-US" sz="1800" b="0" dirty="0">
                <a:solidFill>
                  <a:srgbClr val="00B050"/>
                </a:solidFill>
              </a:rPr>
              <a:t>Multi-link broadcast addressed frame reception (Po-Kai Huang) [1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solidFill>
                  <a:schemeClr val="bg1">
                    <a:lumMod val="65000"/>
                  </a:schemeClr>
                </a:solidFill>
                <a:hlinkClick r:id="rId8">
                  <a:extLst>
                    <a:ext uri="{A12FA001-AC4F-418D-AE19-62706E023703}">
                      <ahyp:hlinkClr xmlns:ahyp="http://schemas.microsoft.com/office/drawing/2018/hyperlinkcolor" val="tx"/>
                    </a:ext>
                  </a:extLst>
                </a:hlinkClick>
              </a:rPr>
              <a:t>1903r0</a:t>
            </a:r>
            <a:r>
              <a:rPr lang="en-US" sz="1800" b="0" u="sng" dirty="0">
                <a:solidFill>
                  <a:schemeClr val="bg1">
                    <a:lumMod val="65000"/>
                  </a:schemeClr>
                </a:solidFill>
              </a:rPr>
              <a:t>-</a:t>
            </a:r>
            <a:r>
              <a:rPr lang="en-US" sz="1800" b="0" dirty="0">
                <a:solidFill>
                  <a:schemeClr val="bg1">
                    <a:lumMod val="65000"/>
                  </a:schemeClr>
                </a:solidFill>
              </a:rPr>
              <a:t>Uplink Coordinated Multi-AP (Roya Doostnejad)</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1919r0</a:t>
            </a:r>
            <a:r>
              <a:rPr lang="en-US" sz="1800" b="0" u="sng" dirty="0">
                <a:solidFill>
                  <a:schemeClr val="bg1">
                    <a:lumMod val="65000"/>
                  </a:schemeClr>
                </a:solidFill>
              </a:rPr>
              <a:t>-</a:t>
            </a:r>
            <a:r>
              <a:rPr lang="en-US" sz="1800" b="0" dirty="0">
                <a:solidFill>
                  <a:schemeClr val="bg1">
                    <a:lumMod val="65000"/>
                  </a:schemeClr>
                </a:solidFill>
              </a:rPr>
              <a:t>Coordinated OFDMA Liwen Chu)</a:t>
            </a:r>
          </a:p>
          <a:p>
            <a:pPr fontAlgn="b">
              <a:buFont typeface="Arial" panose="020B0604020202020204" pitchFamily="34" charset="0"/>
              <a:buChar char="•"/>
            </a:pPr>
            <a:r>
              <a:rPr lang="en-US" sz="1800" b="0" u="sng" dirty="0">
                <a:solidFill>
                  <a:schemeClr val="bg1">
                    <a:lumMod val="65000"/>
                  </a:schemeClr>
                </a:solidFill>
                <a:hlinkClick r:id="rId10">
                  <a:extLst>
                    <a:ext uri="{A12FA001-AC4F-418D-AE19-62706E023703}">
                      <ahyp:hlinkClr xmlns:ahyp="http://schemas.microsoft.com/office/drawing/2018/hyperlinkcolor" val="tx"/>
                    </a:ext>
                  </a:extLst>
                </a:hlinkClick>
              </a:rPr>
              <a:t>1931r0</a:t>
            </a:r>
            <a:r>
              <a:rPr lang="en-US" sz="1800" b="0" u="sng" dirty="0">
                <a:solidFill>
                  <a:schemeClr val="bg1">
                    <a:lumMod val="65000"/>
                  </a:schemeClr>
                </a:solidFill>
              </a:rPr>
              <a:t>-</a:t>
            </a:r>
            <a:r>
              <a:rPr lang="en-US" sz="1800" b="0" dirty="0">
                <a:solidFill>
                  <a:schemeClr val="bg1">
                    <a:lumMod val="65000"/>
                  </a:schemeClr>
                </a:solidFill>
              </a:rPr>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1858r1</a:t>
            </a:r>
            <a:r>
              <a:rPr lang="en-US" sz="1800" b="0" u="sng" dirty="0">
                <a:solidFill>
                  <a:srgbClr val="00B050"/>
                </a:solidFill>
              </a:rPr>
              <a:t>-</a:t>
            </a:r>
            <a:r>
              <a:rPr lang="en-US" sz="1800" b="0" dirty="0">
                <a:solidFill>
                  <a:srgbClr val="00B050"/>
                </a:solidFill>
              </a:rPr>
              <a:t>HARQ System Level Simulation Results (Sebastian Max)</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1903r0</a:t>
            </a:r>
            <a:r>
              <a:rPr lang="en-US" sz="1800" b="0" u="sng" dirty="0">
                <a:solidFill>
                  <a:srgbClr val="00B050"/>
                </a:solidFill>
              </a:rPr>
              <a:t>-</a:t>
            </a:r>
            <a:r>
              <a:rPr lang="en-US" sz="1800" b="0" dirty="0">
                <a:solidFill>
                  <a:srgbClr val="00B050"/>
                </a:solidFill>
              </a:rPr>
              <a:t>Uplink Coordinated Multi-AP (Roya Doostnejad)</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1919r1</a:t>
            </a:r>
            <a:r>
              <a:rPr lang="en-US" sz="1800" b="0" u="sng" dirty="0">
                <a:solidFill>
                  <a:srgbClr val="00B050"/>
                </a:solidFill>
              </a:rPr>
              <a:t>-</a:t>
            </a:r>
            <a:r>
              <a:rPr lang="en-US" sz="1800" b="0" dirty="0">
                <a:solidFill>
                  <a:srgbClr val="00B050"/>
                </a:solidFill>
              </a:rPr>
              <a:t>Coordinated OFDMA (Liwen Chu)</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1931r0</a:t>
            </a:r>
            <a:r>
              <a:rPr lang="en-US" sz="1800" b="0" u="sng" dirty="0">
                <a:solidFill>
                  <a:srgbClr val="00B050"/>
                </a:solidFill>
              </a:rPr>
              <a:t>-</a:t>
            </a:r>
            <a:r>
              <a:rPr lang="en-US" sz="1800" b="0" dirty="0">
                <a:solidFill>
                  <a:srgbClr val="00B050"/>
                </a:solidFill>
              </a:rPr>
              <a:t>Multi-AP group formation follow-up (Cheng Chen)</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1961r1</a:t>
            </a:r>
            <a:r>
              <a:rPr lang="en-US" sz="1800" b="0" u="sng" dirty="0">
                <a:solidFill>
                  <a:srgbClr val="00B050"/>
                </a:solidFill>
              </a:rPr>
              <a:t>-</a:t>
            </a:r>
            <a:r>
              <a:rPr lang="en-US" sz="1800" b="0" dirty="0">
                <a:solidFill>
                  <a:srgbClr val="00B050"/>
                </a:solidFill>
              </a:rPr>
              <a:t>Multi-ap-group-establishment (Bo Sun)</a:t>
            </a:r>
          </a:p>
          <a:p>
            <a:pPr fontAlgn="b">
              <a:buFont typeface="Arial" panose="020B0604020202020204" pitchFamily="34" charset="0"/>
              <a:buChar char="•"/>
            </a:pPr>
            <a:r>
              <a:rPr lang="en-US" sz="1800" b="0" u="sng" dirty="0">
                <a:solidFill>
                  <a:schemeClr val="bg1">
                    <a:lumMod val="75000"/>
                  </a:schemeClr>
                </a:solidFill>
                <a:hlinkClick r:id="rId7">
                  <a:extLst>
                    <a:ext uri="{A12FA001-AC4F-418D-AE19-62706E023703}">
                      <ahyp:hlinkClr xmlns:ahyp="http://schemas.microsoft.com/office/drawing/2018/hyperlinkcolor" val="tx"/>
                    </a:ext>
                  </a:extLst>
                </a:hlinkClick>
              </a:rPr>
              <a:t>1972r1</a:t>
            </a:r>
            <a:r>
              <a:rPr lang="en-US" sz="1800" b="0" u="sng" dirty="0">
                <a:solidFill>
                  <a:schemeClr val="bg1">
                    <a:lumMod val="75000"/>
                  </a:schemeClr>
                </a:solidFill>
              </a:rPr>
              <a:t>-</a:t>
            </a:r>
            <a:r>
              <a:rPr lang="en-US" sz="1800" b="0" dirty="0">
                <a:solidFill>
                  <a:schemeClr val="bg1">
                    <a:lumMod val="75000"/>
                  </a:schemeClr>
                </a:solidFill>
              </a:rPr>
              <a:t>Operation of virtual BSS Arch. for Multi-AP Coord. (</a:t>
            </a:r>
            <a:r>
              <a:rPr lang="en-US" sz="1800" b="0" dirty="0" err="1">
                <a:solidFill>
                  <a:schemeClr val="bg1">
                    <a:lumMod val="75000"/>
                  </a:schemeClr>
                </a:solidFill>
              </a:rPr>
              <a:t>Guogang</a:t>
            </a:r>
            <a:r>
              <a:rPr lang="en-US" sz="1800" b="0" dirty="0">
                <a:solidFill>
                  <a:schemeClr val="bg1">
                    <a:lumMod val="75000"/>
                  </a:schemeClr>
                </a:solidFill>
              </a:rPr>
              <a:t> Huang)</a:t>
            </a:r>
          </a:p>
          <a:p>
            <a:pPr fontAlgn="b">
              <a:buFont typeface="Arial" panose="020B0604020202020204" pitchFamily="34" charset="0"/>
              <a:buChar char="•"/>
            </a:pPr>
            <a:r>
              <a:rPr lang="en-US" sz="1800" b="0" dirty="0">
                <a:solidFill>
                  <a:schemeClr val="bg1">
                    <a:lumMod val="75000"/>
                  </a:schemeClr>
                </a:solidFill>
                <a:hlinkClick r:id="rId8">
                  <a:extLst>
                    <a:ext uri="{A12FA001-AC4F-418D-AE19-62706E023703}">
                      <ahyp:hlinkClr xmlns:ahyp="http://schemas.microsoft.com/office/drawing/2018/hyperlinkcolor" val="tx"/>
                    </a:ext>
                  </a:extLst>
                </a:hlinkClick>
              </a:rPr>
              <a:t>1979r0</a:t>
            </a:r>
            <a:r>
              <a:rPr lang="en-US" sz="1800" b="0" dirty="0">
                <a:solidFill>
                  <a:schemeClr val="bg1">
                    <a:lumMod val="75000"/>
                  </a:schemeClr>
                </a:solidFill>
              </a:rPr>
              <a:t>-UL Coord. 4 Throughput Improvement and </a:t>
            </a:r>
            <a:r>
              <a:rPr lang="en-US" sz="1800" b="0" dirty="0" err="1">
                <a:solidFill>
                  <a:schemeClr val="bg1">
                    <a:lumMod val="75000"/>
                  </a:schemeClr>
                </a:solidFill>
              </a:rPr>
              <a:t>Interf</a:t>
            </a:r>
            <a:r>
              <a:rPr lang="en-US" sz="1800" b="0" dirty="0">
                <a:solidFill>
                  <a:schemeClr val="bg1">
                    <a:lumMod val="75000"/>
                  </a:schemeClr>
                </a:solidFill>
              </a:rPr>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1914r2</a:t>
            </a:r>
            <a:r>
              <a:rPr lang="en-US" sz="2000" b="0" u="sng" dirty="0">
                <a:solidFill>
                  <a:srgbClr val="00B050"/>
                </a:solidFill>
              </a:rPr>
              <a:t>-</a:t>
            </a:r>
            <a:r>
              <a:rPr lang="en-US" sz="2000" b="0" dirty="0">
                <a:solidFill>
                  <a:srgbClr val="00B050"/>
                </a:solidFill>
              </a:rPr>
              <a:t>Multiple RU discussion (Ross Jian Yu) [1 SPs]</a:t>
            </a:r>
          </a:p>
          <a:p>
            <a:pPr fontAlgn="b">
              <a:buFont typeface="Arial" panose="020B0604020202020204" pitchFamily="34" charset="0"/>
              <a:buChar char="•"/>
            </a:pPr>
            <a:r>
              <a:rPr lang="en-US" sz="2000" b="0" u="sng" dirty="0">
                <a:solidFill>
                  <a:srgbClr val="00B050"/>
                </a:solidFill>
                <a:hlinkClick r:id="rId3">
                  <a:extLst>
                    <a:ext uri="{A12FA001-AC4F-418D-AE19-62706E023703}">
                      <ahyp:hlinkClr xmlns:ahyp="http://schemas.microsoft.com/office/drawing/2018/hyperlinkcolor" val="tx"/>
                    </a:ext>
                  </a:extLst>
                </a:hlinkClick>
              </a:rPr>
              <a:t>1980r1</a:t>
            </a:r>
            <a:r>
              <a:rPr lang="en-US" sz="2000" b="0" u="sng" dirty="0">
                <a:solidFill>
                  <a:srgbClr val="00B050"/>
                </a:solidFill>
              </a:rPr>
              <a:t>-</a:t>
            </a:r>
            <a:r>
              <a:rPr lang="en-US" sz="2000" b="0" dirty="0">
                <a:solidFill>
                  <a:srgbClr val="00B050"/>
                </a:solidFill>
              </a:rPr>
              <a:t>EHT P matrices Discussion (Dandan Liang) [1 SP]</a:t>
            </a:r>
          </a:p>
          <a:p>
            <a:pPr fontAlgn="b">
              <a:buFont typeface="Arial" panose="020B0604020202020204" pitchFamily="34" charset="0"/>
              <a:buChar char="•"/>
            </a:pPr>
            <a:r>
              <a:rPr lang="en-US" sz="2000" b="0" u="sng" dirty="0">
                <a:solidFill>
                  <a:srgbClr val="00B050"/>
                </a:solidFill>
                <a:hlinkClick r:id="rId4">
                  <a:extLst>
                    <a:ext uri="{A12FA001-AC4F-418D-AE19-62706E023703}">
                      <ahyp:hlinkClr xmlns:ahyp="http://schemas.microsoft.com/office/drawing/2018/hyperlinkcolor" val="tx"/>
                    </a:ext>
                  </a:extLst>
                </a:hlinkClick>
              </a:rPr>
              <a:t>1981r1</a:t>
            </a:r>
            <a:r>
              <a:rPr lang="en-US" sz="2000" b="0" u="sng" dirty="0">
                <a:solidFill>
                  <a:srgbClr val="00B050"/>
                </a:solidFill>
              </a:rPr>
              <a:t>-</a:t>
            </a:r>
            <a:r>
              <a:rPr lang="en-US" sz="2000" b="0" dirty="0">
                <a:solidFill>
                  <a:srgbClr val="00B050"/>
                </a:solidFill>
              </a:rPr>
              <a:t>Phase Rotations Design for EHT (Dandan Liang) [1 SP]</a:t>
            </a:r>
          </a:p>
          <a:p>
            <a:pPr fontAlgn="b">
              <a:buFont typeface="Arial" panose="020B0604020202020204" pitchFamily="34" charset="0"/>
              <a:buChar char="•"/>
            </a:pPr>
            <a:r>
              <a:rPr lang="en-US" sz="2000" b="0" u="sng" dirty="0">
                <a:solidFill>
                  <a:srgbClr val="00B050"/>
                </a:solidFill>
                <a:hlinkClick r:id="rId5">
                  <a:extLst>
                    <a:ext uri="{A12FA001-AC4F-418D-AE19-62706E023703}">
                      <ahyp:hlinkClr xmlns:ahyp="http://schemas.microsoft.com/office/drawing/2018/hyperlinkcolor" val="tx"/>
                    </a:ext>
                  </a:extLst>
                </a:hlinkClick>
              </a:rPr>
              <a:t>1910r1</a:t>
            </a:r>
            <a:r>
              <a:rPr lang="en-US" sz="2000" b="0" u="sng" dirty="0">
                <a:solidFill>
                  <a:srgbClr val="00B050"/>
                </a:solidFill>
              </a:rPr>
              <a:t>-</a:t>
            </a:r>
            <a:r>
              <a:rPr lang="en-US" sz="2000" b="0" dirty="0">
                <a:solidFill>
                  <a:srgbClr val="00B050"/>
                </a:solidFill>
              </a:rPr>
              <a:t>P matrices to support more than 8 TX chains (Miguel López)</a:t>
            </a:r>
          </a:p>
          <a:p>
            <a:pPr fontAlgn="b">
              <a:buFont typeface="Arial" panose="020B0604020202020204" pitchFamily="34" charset="0"/>
              <a:buChar char="•"/>
            </a:pPr>
            <a:r>
              <a:rPr lang="en-US" sz="2000" b="0" u="sng" dirty="0">
                <a:solidFill>
                  <a:srgbClr val="00B050"/>
                </a:solidFill>
                <a:hlinkClick r:id="rId6">
                  <a:extLst>
                    <a:ext uri="{A12FA001-AC4F-418D-AE19-62706E023703}">
                      <ahyp:hlinkClr xmlns:ahyp="http://schemas.microsoft.com/office/drawing/2018/hyperlinkcolor" val="tx"/>
                    </a:ext>
                  </a:extLst>
                </a:hlinkClick>
              </a:rPr>
              <a:t>1925r0</a:t>
            </a:r>
            <a:r>
              <a:rPr lang="en-US" sz="2000" b="0" u="sng" dirty="0">
                <a:solidFill>
                  <a:srgbClr val="00B050"/>
                </a:solidFill>
              </a:rPr>
              <a:t>-</a:t>
            </a:r>
            <a:r>
              <a:rPr lang="en-US" sz="2000" b="0" dirty="0">
                <a:solidFill>
                  <a:srgbClr val="00B050"/>
                </a:solidFill>
              </a:rPr>
              <a:t>Consideration of EHT-LTF (Jinmin Kim)</a:t>
            </a:r>
          </a:p>
          <a:p>
            <a:pPr fontAlgn="b">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0020r0</a:t>
            </a:r>
            <a:r>
              <a:rPr lang="en-US" sz="2000" b="0" dirty="0">
                <a:solidFill>
                  <a:srgbClr val="00B050"/>
                </a:solidFill>
              </a:rPr>
              <a:t>-Consideration for EHT-SIG transmission (Dongguk Lim)</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1544r2</a:t>
            </a:r>
            <a:r>
              <a:rPr lang="en-US" sz="2000" b="0" u="sng" dirty="0">
                <a:solidFill>
                  <a:srgbClr val="00B050"/>
                </a:solidFill>
              </a:rPr>
              <a:t>-</a:t>
            </a:r>
            <a:r>
              <a:rPr lang="en-US" sz="2000" b="0" dirty="0">
                <a:solidFill>
                  <a:srgbClr val="00B050"/>
                </a:solidFill>
              </a:rPr>
              <a:t>Multi-link power save operation (Minyoung Park)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1548r1</a:t>
            </a:r>
            <a:r>
              <a:rPr lang="en-US" sz="1800" b="0" u="sng" dirty="0">
                <a:solidFill>
                  <a:srgbClr val="00B050"/>
                </a:solidFill>
              </a:rPr>
              <a:t>-</a:t>
            </a:r>
            <a:r>
              <a:rPr lang="en-US" sz="1800" b="0" dirty="0">
                <a:solidFill>
                  <a:srgbClr val="00B050"/>
                </a:solidFill>
              </a:rPr>
              <a:t>Channel access in design for synchronized multi-links (Yunbo Li)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1549r1</a:t>
            </a:r>
            <a:r>
              <a:rPr lang="en-US" sz="1800" b="0" u="sng" dirty="0">
                <a:solidFill>
                  <a:srgbClr val="00B050"/>
                </a:solidFill>
              </a:rPr>
              <a:t>-</a:t>
            </a:r>
            <a:r>
              <a:rPr lang="en-US" sz="1800" b="0" dirty="0">
                <a:solidFill>
                  <a:srgbClr val="00B050"/>
                </a:solidFill>
              </a:rPr>
              <a:t>Multi-link association (Yunbo Li) [1 SP]</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1591r3</a:t>
            </a:r>
            <a:r>
              <a:rPr lang="en-US" sz="1800" b="0" u="sng" dirty="0">
                <a:solidFill>
                  <a:srgbClr val="00B050"/>
                </a:solidFill>
              </a:rPr>
              <a:t>-</a:t>
            </a:r>
            <a:r>
              <a:rPr lang="en-US" sz="1800" b="0" dirty="0">
                <a:solidFill>
                  <a:srgbClr val="00B050"/>
                </a:solidFill>
              </a:rPr>
              <a:t>BA setup for multi-link Aggregation (Jason Y. Guo)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1615r1</a:t>
            </a:r>
            <a:r>
              <a:rPr lang="en-US" sz="1800" b="0" u="sng" dirty="0">
                <a:solidFill>
                  <a:srgbClr val="00B050"/>
                </a:solidFill>
              </a:rPr>
              <a:t>-</a:t>
            </a:r>
            <a:r>
              <a:rPr lang="en-US" sz="1800" b="0" dirty="0">
                <a:solidFill>
                  <a:srgbClr val="00B050"/>
                </a:solidFill>
              </a:rPr>
              <a:t>Multi-band/Multi-channel Op. for Low Latency and Jitter (Liuming Lu) [1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1617r1</a:t>
            </a:r>
            <a:r>
              <a:rPr lang="en-US" sz="1800" b="0" u="sng" dirty="0">
                <a:solidFill>
                  <a:srgbClr val="00B050"/>
                </a:solidFill>
              </a:rPr>
              <a:t>-</a:t>
            </a:r>
            <a:r>
              <a:rPr lang="en-US" sz="1800" b="0" dirty="0">
                <a:solidFill>
                  <a:srgbClr val="00B050"/>
                </a:solidFill>
              </a:rPr>
              <a:t>Multi-link power save (Liwen Chu) [2 SPs]</a:t>
            </a:r>
          </a:p>
          <a:p>
            <a:pPr fontAlgn="b">
              <a:buFont typeface="Arial" panose="020B0604020202020204" pitchFamily="34" charset="0"/>
              <a:buChar char="•"/>
            </a:pPr>
            <a:endParaRPr lang="en-US" sz="2000" b="0"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r>
              <a:rPr lang="en-US" sz="2000" b="0" u="sng" dirty="0">
                <a:solidFill>
                  <a:srgbClr val="00B050"/>
                </a:solidFill>
                <a:hlinkClick r:id="rId2">
                  <a:extLst>
                    <a:ext uri="{A12FA001-AC4F-418D-AE19-62706E023703}">
                      <ahyp:hlinkClr xmlns:ahyp="http://schemas.microsoft.com/office/drawing/2018/hyperlinkcolor" val="tx"/>
                    </a:ext>
                  </a:extLst>
                </a:hlinkClick>
              </a:rPr>
              <a:t>0029r0</a:t>
            </a:r>
            <a:r>
              <a:rPr lang="en-US" sz="2000" b="0" u="sng" dirty="0">
                <a:solidFill>
                  <a:srgbClr val="00B050"/>
                </a:solidFill>
              </a:rPr>
              <a:t>-</a:t>
            </a:r>
            <a:r>
              <a:rPr lang="en-US" sz="2000" b="0" dirty="0">
                <a:solidFill>
                  <a:srgbClr val="00B050"/>
                </a:solidFill>
              </a:rPr>
              <a:t>Preamble structure and SIG contents (Ross Jian Yu)</a:t>
            </a:r>
          </a:p>
          <a:p>
            <a:pPr fontAlgn="b"/>
            <a:r>
              <a:rPr lang="en-US" sz="2000" b="0" dirty="0">
                <a:solidFill>
                  <a:srgbClr val="00B050"/>
                </a:solidFill>
                <a:hlinkClick r:id="rId3">
                  <a:extLst>
                    <a:ext uri="{A12FA001-AC4F-418D-AE19-62706E023703}">
                      <ahyp:hlinkClr xmlns:ahyp="http://schemas.microsoft.com/office/drawing/2018/hyperlinkcolor" val="tx"/>
                    </a:ext>
                  </a:extLst>
                </a:hlinkClick>
              </a:rPr>
              <a:t>0049r0</a:t>
            </a:r>
            <a:r>
              <a:rPr lang="en-US" sz="2000" b="0" dirty="0">
                <a:solidFill>
                  <a:srgbClr val="00B050"/>
                </a:solidFill>
              </a:rPr>
              <a:t>-PPDU Types and U-SIG Content (Sameer Vermani)</a:t>
            </a:r>
          </a:p>
          <a:p>
            <a:pPr fontAlgn="b"/>
            <a:r>
              <a:rPr lang="en-US" sz="2000" b="0" dirty="0">
                <a:solidFill>
                  <a:srgbClr val="00B050"/>
                </a:solidFill>
                <a:hlinkClick r:id="rId4">
                  <a:extLst>
                    <a:ext uri="{A12FA001-AC4F-418D-AE19-62706E023703}">
                      <ahyp:hlinkClr xmlns:ahyp="http://schemas.microsoft.com/office/drawing/2018/hyperlinkcolor" val="tx"/>
                    </a:ext>
                  </a:extLst>
                </a:hlinkClick>
              </a:rPr>
              <a:t>0075r0</a:t>
            </a:r>
            <a:r>
              <a:rPr lang="en-US" sz="2000" b="0" dirty="0">
                <a:solidFill>
                  <a:srgbClr val="00B050"/>
                </a:solidFill>
              </a:rPr>
              <a:t>-Performance comparison of LTF designs in JT (Ron Porat)</a:t>
            </a:r>
          </a:p>
          <a:p>
            <a:pPr fontAlgn="b"/>
            <a:r>
              <a:rPr lang="en-US" sz="2000" b="0" dirty="0">
                <a:solidFill>
                  <a:srgbClr val="00B050"/>
                </a:solidFill>
                <a:hlinkClick r:id="rId5">
                  <a:extLst>
                    <a:ext uri="{A12FA001-AC4F-418D-AE19-62706E023703}">
                      <ahyp:hlinkClr xmlns:ahyp="http://schemas.microsoft.com/office/drawing/2018/hyperlinkcolor" val="tx"/>
                    </a:ext>
                  </a:extLst>
                </a:hlinkClick>
              </a:rPr>
              <a:t>0087r0</a:t>
            </a:r>
            <a:r>
              <a:rPr lang="en-US" sz="2000" b="0" dirty="0">
                <a:solidFill>
                  <a:srgbClr val="00B050"/>
                </a:solidFill>
              </a:rPr>
              <a:t>-Discussions on U-SIG content and EHT-SIG format (Rui Cao)</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1678r0</a:t>
            </a:r>
            <a:r>
              <a:rPr lang="en-US" sz="1800" b="0" u="sng" dirty="0">
                <a:solidFill>
                  <a:srgbClr val="00B050"/>
                </a:solidFill>
              </a:rPr>
              <a:t>-</a:t>
            </a:r>
            <a:r>
              <a:rPr lang="en-US" sz="1800" b="0" dirty="0">
                <a:solidFill>
                  <a:srgbClr val="00B050"/>
                </a:solidFill>
              </a:rPr>
              <a:t>Multiple Link Asynchronous and Synchronous TX (Alan Jauh)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 [2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1823r1</a:t>
            </a:r>
            <a:r>
              <a:rPr lang="en-US" sz="1800" b="0" u="sng" dirty="0">
                <a:solidFill>
                  <a:srgbClr val="00B050"/>
                </a:solidFill>
              </a:rPr>
              <a:t>-</a:t>
            </a:r>
            <a:r>
              <a:rPr lang="en-US" sz="1800" b="0" dirty="0">
                <a:solidFill>
                  <a:srgbClr val="00B050"/>
                </a:solidFill>
              </a:rPr>
              <a:t>Multi-link setup follow up (Po-Kai Huang) [1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1856r1</a:t>
            </a:r>
            <a:r>
              <a:rPr lang="en-US" sz="1800" b="0" u="sng" dirty="0">
                <a:solidFill>
                  <a:srgbClr val="00B050"/>
                </a:solidFill>
              </a:rPr>
              <a:t>-</a:t>
            </a:r>
            <a:r>
              <a:rPr lang="en-US" sz="1800" b="0" dirty="0">
                <a:solidFill>
                  <a:srgbClr val="00B050"/>
                </a:solidFill>
              </a:rPr>
              <a:t>A-MPDU and BA (Liwen Chu) [3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1887r1</a:t>
            </a:r>
            <a:r>
              <a:rPr lang="en-US" sz="1800" b="0" u="sng" dirty="0">
                <a:solidFill>
                  <a:srgbClr val="00B050"/>
                </a:solidFill>
              </a:rPr>
              <a:t>-</a:t>
            </a:r>
            <a:r>
              <a:rPr lang="en-US" sz="1800" b="0" dirty="0">
                <a:solidFill>
                  <a:srgbClr val="00B050"/>
                </a:solidFill>
              </a:rPr>
              <a:t>Multi-link Acknowledgement (Taewon Song) [2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0110r0</a:t>
            </a:r>
            <a:r>
              <a:rPr lang="en-US" sz="2000" b="0" dirty="0">
                <a:solidFill>
                  <a:srgbClr val="00B050"/>
                </a:solidFill>
              </a:rPr>
              <a:t>-11be preamble and forward compatibility (Sigurd Schelstraete)</a:t>
            </a:r>
          </a:p>
          <a:p>
            <a:pPr fontAlgn="b">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0117r0</a:t>
            </a:r>
            <a:r>
              <a:rPr lang="en-US" sz="2000" b="0" dirty="0">
                <a:solidFill>
                  <a:srgbClr val="00B050"/>
                </a:solidFill>
              </a:rPr>
              <a:t>-EHT-LTFs Design for Wideband (Dandan Liang)</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2161r1</a:t>
            </a:r>
            <a:r>
              <a:rPr lang="en-US" sz="1800" b="0" u="sng" dirty="0">
                <a:solidFill>
                  <a:srgbClr val="00B050"/>
                </a:solidFill>
              </a:rPr>
              <a:t>-</a:t>
            </a:r>
            <a:r>
              <a:rPr lang="en-US" sz="1800" b="0" dirty="0">
                <a:solidFill>
                  <a:srgbClr val="00B050"/>
                </a:solidFill>
              </a:rPr>
              <a:t>Multiple RU Support for 11be (</a:t>
            </a:r>
            <a:r>
              <a:rPr lang="en-US" sz="1800" b="0" dirty="0" err="1">
                <a:solidFill>
                  <a:srgbClr val="00B050"/>
                </a:solidFill>
              </a:rPr>
              <a:t>Myeongjin</a:t>
            </a:r>
            <a:r>
              <a:rPr lang="en-US" sz="1800" b="0" dirty="0">
                <a:solidFill>
                  <a:srgbClr val="00B050"/>
                </a:solidFill>
              </a:rPr>
              <a:t> Kim)</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0022r0</a:t>
            </a:r>
            <a:r>
              <a:rPr lang="en-US" sz="1800" b="0" dirty="0">
                <a:solidFill>
                  <a:srgbClr val="00B050"/>
                </a:solidFill>
              </a:rPr>
              <a:t>-Consideration on 240/160+80 MHz and Preamble Puncturing (Eunsung Park)</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lnSpc>
                <a:spcPct val="80000"/>
              </a:lnSpc>
              <a:buFont typeface="Arial" panose="020B0604020202020204" pitchFamily="34" charset="0"/>
              <a:buChar char="•"/>
            </a:pPr>
            <a:r>
              <a:rPr lang="en-US" sz="1800" b="0" u="sng" dirty="0">
                <a:solidFill>
                  <a:srgbClr val="00B050"/>
                </a:solidFill>
              </a:rPr>
              <a:t>1528r3-</a:t>
            </a:r>
            <a:r>
              <a:rPr lang="en-US" sz="1800" b="0" dirty="0">
                <a:solidFill>
                  <a:srgbClr val="00B050"/>
                </a:solidFill>
              </a:rPr>
              <a:t>Multi-Link Operation - Link Management (Abhishek Patil) [1 SP]</a:t>
            </a:r>
          </a:p>
          <a:p>
            <a:pPr>
              <a:lnSpc>
                <a:spcPct val="80000"/>
              </a:lnSpc>
              <a:buFont typeface="Arial" panose="020B0604020202020204" pitchFamily="34" charset="0"/>
              <a:buChar char="•"/>
            </a:pPr>
            <a:r>
              <a:rPr lang="en-US" sz="1800" b="0" u="sng" dirty="0">
                <a:solidFill>
                  <a:srgbClr val="00B050"/>
                </a:solidFill>
              </a:rPr>
              <a:t>1901r3-</a:t>
            </a:r>
            <a:r>
              <a:rPr lang="en-US" sz="1800" b="0" dirty="0">
                <a:solidFill>
                  <a:srgbClr val="00B050"/>
                </a:solidFill>
              </a:rPr>
              <a:t>Priority Access Support in IEEE 802.11be: What and Why? (</a:t>
            </a:r>
            <a:r>
              <a:rPr lang="en-US" altLang="ko-KR" sz="1800" b="0" dirty="0">
                <a:solidFill>
                  <a:srgbClr val="00B050"/>
                </a:solidFill>
                <a:ea typeface="맑은 고딕" panose="020B0503020000020004" pitchFamily="50" charset="-127"/>
              </a:rPr>
              <a:t>Dibakar Das)</a:t>
            </a:r>
            <a:r>
              <a:rPr lang="en-US" sz="1800" b="0" dirty="0">
                <a:solidFill>
                  <a:srgbClr val="00B050"/>
                </a:solidFill>
              </a:rPr>
              <a:t> [1 SP]</a:t>
            </a:r>
          </a:p>
          <a:p>
            <a:pPr>
              <a:lnSpc>
                <a:spcPct val="80000"/>
              </a:lnSpc>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1510r3</a:t>
            </a:r>
            <a:r>
              <a:rPr lang="en-US" sz="1800" b="0" u="sng" dirty="0">
                <a:solidFill>
                  <a:srgbClr val="00B050"/>
                </a:solidFill>
              </a:rPr>
              <a:t>-</a:t>
            </a:r>
            <a:r>
              <a:rPr lang="en-US" sz="1800" b="0" dirty="0">
                <a:solidFill>
                  <a:srgbClr val="00B050"/>
                </a:solidFill>
              </a:rPr>
              <a:t>EHT Power saving considering multi-link (Jeongki Kim)</a:t>
            </a:r>
          </a:p>
          <a:p>
            <a:pPr>
              <a:lnSpc>
                <a:spcPct val="80000"/>
              </a:lnSpc>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1899r2</a:t>
            </a:r>
            <a:r>
              <a:rPr lang="en-US" sz="1800" b="0" u="sng" dirty="0">
                <a:solidFill>
                  <a:srgbClr val="00B050"/>
                </a:solidFill>
              </a:rPr>
              <a:t>-</a:t>
            </a:r>
            <a:r>
              <a:rPr lang="en-US" sz="1800" b="0" dirty="0">
                <a:solidFill>
                  <a:srgbClr val="00B050"/>
                </a:solidFill>
              </a:rPr>
              <a:t>MLA MAC Addresses considerations (Duncan Ho)</a:t>
            </a:r>
          </a:p>
          <a:p>
            <a:pPr>
              <a:lnSpc>
                <a:spcPct val="80000"/>
              </a:lnSpc>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1900r2</a:t>
            </a:r>
            <a:r>
              <a:rPr lang="en-US" sz="1800" b="0" u="sng" dirty="0">
                <a:solidFill>
                  <a:srgbClr val="00B050"/>
                </a:solidFill>
              </a:rPr>
              <a:t>-</a:t>
            </a:r>
            <a:r>
              <a:rPr lang="en-US" sz="1800" b="0" dirty="0">
                <a:solidFill>
                  <a:srgbClr val="00B050"/>
                </a:solidFill>
              </a:rPr>
              <a:t>MLA-security-considerations (Duncan Ho)</a:t>
            </a:r>
          </a:p>
          <a:p>
            <a:pPr>
              <a:lnSpc>
                <a:spcPct val="80000"/>
              </a:lnSpc>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1"/>
                </a:solidFill>
              </a:rPr>
              <a:t>Agenda for Wednesday PM1</a:t>
            </a:r>
            <a:endParaRPr lang="en-US" dirty="0">
              <a:solidFill>
                <a:schemeClr val="tx1"/>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42250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81F7AB9-CEE8-4E2D-9ADC-55413F774C75}"/>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1931r1</a:t>
            </a:r>
            <a:r>
              <a:rPr lang="en-US" sz="1800" b="0" dirty="0">
                <a:solidFill>
                  <a:srgbClr val="00B050"/>
                </a:solidFill>
              </a:rPr>
              <a:t>-Multi-AP group formation follow-up (Cheng Chen) [1 SP]</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1961r2</a:t>
            </a:r>
            <a:r>
              <a:rPr lang="en-US" sz="1800" b="0" dirty="0">
                <a:solidFill>
                  <a:srgbClr val="00B050"/>
                </a:solidFill>
              </a:rPr>
              <a:t>-Multi-AP Group Establishment (Yonggang Fang )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1972r1</a:t>
            </a:r>
            <a:r>
              <a:rPr lang="en-US" sz="1800" b="0" u="sng" dirty="0">
                <a:solidFill>
                  <a:srgbClr val="00B050"/>
                </a:solidFill>
              </a:rPr>
              <a:t>-</a:t>
            </a:r>
            <a:r>
              <a:rPr lang="en-US" sz="1800" b="0" dirty="0">
                <a:solidFill>
                  <a:srgbClr val="00B050"/>
                </a:solidFill>
              </a:rPr>
              <a:t>Operation of virtual BSS Arch. for Multi-AP Coord. (</a:t>
            </a:r>
            <a:r>
              <a:rPr lang="en-US" sz="1800" b="0" dirty="0" err="1">
                <a:solidFill>
                  <a:srgbClr val="00B050"/>
                </a:solidFill>
              </a:rPr>
              <a:t>Guogang</a:t>
            </a:r>
            <a:r>
              <a:rPr lang="en-US" sz="1800" b="0" dirty="0">
                <a:solidFill>
                  <a:srgbClr val="00B050"/>
                </a:solidFill>
              </a:rPr>
              <a:t> Huang)</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1979r0</a:t>
            </a:r>
            <a:r>
              <a:rPr lang="en-US" sz="1800" b="0" dirty="0">
                <a:solidFill>
                  <a:srgbClr val="00B050"/>
                </a:solidFill>
              </a:rPr>
              <a:t>-UL Coord. 4 Throughput Improvement and </a:t>
            </a:r>
            <a:r>
              <a:rPr lang="en-US" sz="1800" b="0" dirty="0" err="1">
                <a:solidFill>
                  <a:srgbClr val="00B050"/>
                </a:solidFill>
              </a:rPr>
              <a:t>Interf</a:t>
            </a:r>
            <a:r>
              <a:rPr lang="en-US" sz="1800" b="0" dirty="0">
                <a:solidFill>
                  <a:srgbClr val="00B050"/>
                </a:solidFill>
              </a:rPr>
              <a:t>. Reduction (Genady Tsodik)</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0011r0</a:t>
            </a:r>
            <a:r>
              <a:rPr lang="en-US" sz="1800" b="0" u="sng" dirty="0">
                <a:solidFill>
                  <a:srgbClr val="00B050"/>
                </a:solidFill>
              </a:rPr>
              <a:t>-</a:t>
            </a:r>
            <a:r>
              <a:rPr lang="en-US" sz="1800" b="0" dirty="0">
                <a:solidFill>
                  <a:srgbClr val="00B050"/>
                </a:solidFill>
              </a:rPr>
              <a:t>Considerations on Coordinated OFDMA (Sungjin Park)</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0056r0</a:t>
            </a:r>
            <a:r>
              <a:rPr lang="en-US" sz="1800" b="0" u="sng" dirty="0">
                <a:solidFill>
                  <a:srgbClr val="00B050"/>
                </a:solidFill>
              </a:rPr>
              <a:t>-</a:t>
            </a:r>
            <a:r>
              <a:rPr lang="en-US" sz="1800" b="0" dirty="0">
                <a:solidFill>
                  <a:srgbClr val="00B050"/>
                </a:solidFill>
              </a:rPr>
              <a:t>Preparations for coordinated OFDMA (Rojan Chitrakar)</a:t>
            </a:r>
          </a:p>
          <a:p>
            <a:pPr fontAlgn="b">
              <a:buFont typeface="Arial" panose="020B0604020202020204" pitchFamily="34" charset="0"/>
              <a:buChar char="•"/>
            </a:pPr>
            <a:r>
              <a:rPr lang="en-US" sz="1800" b="0" dirty="0">
                <a:solidFill>
                  <a:schemeClr val="bg1">
                    <a:lumMod val="65000"/>
                  </a:schemeClr>
                </a:solidFill>
                <a:hlinkClick r:id="rId8">
                  <a:extLst>
                    <a:ext uri="{A12FA001-AC4F-418D-AE19-62706E023703}">
                      <ahyp:hlinkClr xmlns:ahyp="http://schemas.microsoft.com/office/drawing/2018/hyperlinkcolor" val="tx"/>
                    </a:ext>
                  </a:extLst>
                </a:hlinkClick>
              </a:rPr>
              <a:t>0032r0</a:t>
            </a:r>
            <a:r>
              <a:rPr lang="en-US" sz="1800" b="0" dirty="0">
                <a:solidFill>
                  <a:schemeClr val="bg1">
                    <a:lumMod val="65000"/>
                  </a:schemeClr>
                </a:solidFill>
              </a:rPr>
              <a:t>-Consideration on Multi-AP Home Mesh Scenario (Kosuke Aio)</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0064r1</a:t>
            </a:r>
            <a:r>
              <a:rPr lang="en-US" sz="1800" b="0" u="sng" dirty="0">
                <a:solidFill>
                  <a:schemeClr val="bg1">
                    <a:lumMod val="65000"/>
                  </a:schemeClr>
                </a:solidFill>
              </a:rPr>
              <a:t>-</a:t>
            </a:r>
            <a:r>
              <a:rPr lang="en-US" sz="1800" b="0" dirty="0">
                <a:solidFill>
                  <a:schemeClr val="bg1">
                    <a:lumMod val="65000"/>
                  </a:schemeClr>
                </a:solidFill>
              </a:rPr>
              <a:t>Overview of Multi-AP Operation in 11be (</a:t>
            </a:r>
            <a:r>
              <a:rPr lang="en-US" sz="1800" b="0" dirty="0" err="1">
                <a:solidFill>
                  <a:schemeClr val="bg1">
                    <a:lumMod val="65000"/>
                  </a:schemeClr>
                </a:solidFill>
              </a:rPr>
              <a:t>Chenhe</a:t>
            </a:r>
            <a:r>
              <a:rPr lang="en-US" sz="1800" b="0" dirty="0">
                <a:solidFill>
                  <a:schemeClr val="bg1">
                    <a:lumMod val="65000"/>
                  </a:schemeClr>
                </a:solidFill>
              </a:rPr>
              <a:t> Ji)</a:t>
            </a:r>
          </a:p>
          <a:p>
            <a:pPr fontAlgn="b"/>
            <a:endParaRPr lang="en-US" sz="2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593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1938r0</a:t>
            </a:r>
            <a:r>
              <a:rPr lang="en-US" sz="1800" b="0" u="sng" dirty="0">
                <a:solidFill>
                  <a:srgbClr val="00B050"/>
                </a:solidFill>
              </a:rPr>
              <a:t>-</a:t>
            </a:r>
            <a:r>
              <a:rPr lang="en-US" sz="1800" b="0" dirty="0">
                <a:solidFill>
                  <a:srgbClr val="00B050"/>
                </a:solidFill>
              </a:rPr>
              <a:t>Discussion on low latency capability for 802.11be (Kazuyuki Sakoda)</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1942r3</a:t>
            </a:r>
            <a:r>
              <a:rPr lang="en-US" sz="1800" b="0" u="sng" dirty="0">
                <a:solidFill>
                  <a:srgbClr val="00B050"/>
                </a:solidFill>
              </a:rPr>
              <a:t>-</a:t>
            </a:r>
            <a:r>
              <a:rPr lang="en-US" sz="1800" b="0" dirty="0">
                <a:solidFill>
                  <a:srgbClr val="00B050"/>
                </a:solidFill>
              </a:rPr>
              <a:t>Timing Measurement for Low Latency Features (Akira Kishida)</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1960r1</a:t>
            </a:r>
            <a:r>
              <a:rPr lang="en-US" sz="1800" b="0" u="sng" dirty="0">
                <a:solidFill>
                  <a:srgbClr val="00B050"/>
                </a:solidFill>
              </a:rPr>
              <a:t>-</a:t>
            </a:r>
            <a:r>
              <a:rPr lang="en-US" sz="1800" b="0" dirty="0">
                <a:solidFill>
                  <a:srgbClr val="00B050"/>
                </a:solidFill>
              </a:rPr>
              <a:t>Reducing Channel Access Delay for RTA Traffic (Mohamed Abouelseoud)</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1921r0</a:t>
            </a:r>
            <a:r>
              <a:rPr lang="en-US" sz="1800" b="0" u="sng" dirty="0">
                <a:solidFill>
                  <a:srgbClr val="00B050"/>
                </a:solidFill>
              </a:rPr>
              <a:t>-</a:t>
            </a:r>
            <a:r>
              <a:rPr lang="en-US" sz="1800" b="0" dirty="0">
                <a:solidFill>
                  <a:srgbClr val="00B050"/>
                </a:solidFill>
              </a:rPr>
              <a:t>Multi-link architecture (Ming Gan)</a:t>
            </a:r>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183775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567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69053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1979r1</a:t>
            </a:r>
            <a:r>
              <a:rPr lang="en-US" sz="1800" b="0" dirty="0">
                <a:solidFill>
                  <a:srgbClr val="00B050"/>
                </a:solidFill>
              </a:rPr>
              <a:t>-UL Coordination for Throughput Improvement and Interference Reduction (Genadiy Tsodik [1 SP]</a:t>
            </a:r>
          </a:p>
          <a:p>
            <a:pPr>
              <a:buFont typeface="Arial" panose="020B0604020202020204" pitchFamily="34" charset="0"/>
              <a:buChar char="•"/>
            </a:pPr>
            <a:r>
              <a:rPr lang="en-US" sz="1800" b="0" dirty="0"/>
              <a:t>Release/timeline discussions (45 mins)</a:t>
            </a:r>
          </a:p>
          <a:p>
            <a:pPr marL="800100" lvl="1">
              <a:buFont typeface="Arial" panose="020B0604020202020204" pitchFamily="34" charset="0"/>
              <a:buChar char="•"/>
            </a:pPr>
            <a:r>
              <a:rPr lang="en-US" sz="1600" dirty="0">
                <a:solidFill>
                  <a:srgbClr val="00B050"/>
                </a:solidFill>
                <a:hlinkClick r:id="rId3">
                  <a:extLst>
                    <a:ext uri="{A12FA001-AC4F-418D-AE19-62706E023703}">
                      <ahyp:hlinkClr xmlns:ahyp="http://schemas.microsoft.com/office/drawing/2018/hyperlinkcolor" val="tx"/>
                    </a:ext>
                  </a:extLst>
                </a:hlinkClick>
              </a:rPr>
              <a:t>0203r0</a:t>
            </a:r>
            <a:r>
              <a:rPr lang="en-US" sz="1600" dirty="0">
                <a:solidFill>
                  <a:srgbClr val="00B050"/>
                </a:solidFill>
              </a:rPr>
              <a:t>-Option I and Option II: Which Way to Go (Osama Aboul-Magd)</a:t>
            </a:r>
            <a:endParaRPr lang="en-US" sz="1600" dirty="0">
              <a:solidFill>
                <a:srgbClr val="00B050"/>
              </a:solidFill>
              <a:hlinkClick r:id="rId4">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sz="1600" dirty="0">
                <a:solidFill>
                  <a:srgbClr val="00B050"/>
                </a:solidFill>
                <a:hlinkClick r:id="rId4">
                  <a:extLst>
                    <a:ext uri="{A12FA001-AC4F-418D-AE19-62706E023703}">
                      <ahyp:hlinkClr xmlns:ahyp="http://schemas.microsoft.com/office/drawing/2018/hyperlinkcolor" val="tx"/>
                    </a:ext>
                  </a:extLst>
                </a:hlinkClick>
              </a:rPr>
              <a:t>2153r3</a:t>
            </a:r>
            <a:r>
              <a:rPr lang="en-US" sz="1600" dirty="0">
                <a:solidFill>
                  <a:srgbClr val="00B050"/>
                </a:solidFill>
              </a:rPr>
              <a:t>-Adopting a release framework to meet timeline (Laurent Cariou)</a:t>
            </a:r>
          </a:p>
          <a:p>
            <a:pPr marL="800100" lvl="1" indent="-342900">
              <a:buFont typeface="Arial" panose="020B0604020202020204" pitchFamily="34" charset="0"/>
              <a:buChar char="•"/>
            </a:pPr>
            <a:r>
              <a:rPr lang="en-US" sz="1600" dirty="0">
                <a:solidFill>
                  <a:srgbClr val="00B050"/>
                </a:solidFill>
                <a:hlinkClick r:id="rId5">
                  <a:extLst>
                    <a:ext uri="{A12FA001-AC4F-418D-AE19-62706E023703}">
                      <ahyp:hlinkClr xmlns:ahyp="http://schemas.microsoft.com/office/drawing/2018/hyperlinkcolor" val="tx"/>
                    </a:ext>
                  </a:extLst>
                </a:hlinkClick>
              </a:rPr>
              <a:t>0115r2</a:t>
            </a:r>
            <a:r>
              <a:rPr lang="en-US" sz="1600" dirty="0">
                <a:solidFill>
                  <a:srgbClr val="00B050"/>
                </a:solidFill>
              </a:rPr>
              <a:t>-Multi link feature candidates for r1 (Huizhao Wang)</a:t>
            </a:r>
          </a:p>
          <a:p>
            <a:pPr marL="800100" lvl="1" indent="-342900">
              <a:buFont typeface="Arial" panose="020B0604020202020204" pitchFamily="34" charset="0"/>
              <a:buChar char="•"/>
            </a:pPr>
            <a:r>
              <a:rPr lang="en-US" sz="1600" dirty="0">
                <a:solidFill>
                  <a:srgbClr val="00B050"/>
                </a:solidFill>
                <a:hlinkClick r:id="rId6">
                  <a:extLst>
                    <a:ext uri="{A12FA001-AC4F-418D-AE19-62706E023703}">
                      <ahyp:hlinkClr xmlns:ahyp="http://schemas.microsoft.com/office/drawing/2018/hyperlinkcolor" val="tx"/>
                    </a:ext>
                  </a:extLst>
                </a:hlinkClick>
              </a:rPr>
              <a:t>0116r3</a:t>
            </a:r>
            <a:r>
              <a:rPr lang="en-US" sz="1600" dirty="0">
                <a:solidFill>
                  <a:srgbClr val="00B050"/>
                </a:solidFill>
              </a:rPr>
              <a:t>-Discussion on timeline for 802.11be (Ming Gan)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pPr>
              <a:buFont typeface="Arial" panose="020B0604020202020204" pitchFamily="34" charset="0"/>
              <a:buChar char="•"/>
            </a:pPr>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204762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chemeClr val="tx1"/>
                </a:solidFill>
              </a:rPr>
              <a:t>Ad-Hoc Meeting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sz="2000" dirty="0"/>
              <a:t>January 30	 (Thursday)-Joint 				10:00-13:00 ET</a:t>
            </a:r>
          </a:p>
          <a:p>
            <a:pPr>
              <a:buFont typeface="Arial" panose="020B0604020202020204" pitchFamily="34" charset="0"/>
              <a:buChar char="•"/>
            </a:pPr>
            <a:r>
              <a:rPr lang="en-US" sz="2000" dirty="0"/>
              <a:t>February 6      (Thursday)-MAC/PHY 		19:00-22:00 ET</a:t>
            </a:r>
          </a:p>
          <a:p>
            <a:pPr>
              <a:buFont typeface="Arial" panose="020B0604020202020204" pitchFamily="34" charset="0"/>
              <a:buChar char="•"/>
            </a:pPr>
            <a:r>
              <a:rPr lang="en-US" sz="2000" dirty="0"/>
              <a:t>February 13 	 (Thursday), Joint				10:00-13:00 ET</a:t>
            </a:r>
          </a:p>
          <a:p>
            <a:pPr>
              <a:buFont typeface="Arial" panose="020B0604020202020204" pitchFamily="34" charset="0"/>
              <a:buChar char="•"/>
            </a:pPr>
            <a:r>
              <a:rPr lang="en-US" sz="2000" dirty="0"/>
              <a:t>February 20 	 (Thursday), MAC/PHY  		19:00-22:00 ET</a:t>
            </a:r>
          </a:p>
          <a:p>
            <a:pPr>
              <a:buFont typeface="Arial" panose="020B0604020202020204" pitchFamily="34" charset="0"/>
              <a:buChar char="•"/>
            </a:pPr>
            <a:r>
              <a:rPr lang="en-US" sz="2000" dirty="0"/>
              <a:t>February 27 	 (Thursday), MAC/PHY 			10:00-13:00 ET</a:t>
            </a:r>
          </a:p>
          <a:p>
            <a:pPr>
              <a:buFont typeface="Arial" panose="020B0604020202020204" pitchFamily="34" charset="0"/>
              <a:buChar char="•"/>
            </a:pPr>
            <a:r>
              <a:rPr lang="en-US" sz="2000" dirty="0"/>
              <a:t>March 5 		 (Thursday), MAC/PHY 			19:00-22:00 ET</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0640-C135-46B2-8DF4-EF18144880C9}"/>
              </a:ext>
            </a:extLst>
          </p:cNvPr>
          <p:cNvSpPr>
            <a:spLocks noGrp="1"/>
          </p:cNvSpPr>
          <p:nvPr>
            <p:ph type="title"/>
          </p:nvPr>
        </p:nvSpPr>
        <p:spPr/>
        <p:txBody>
          <a:bodyPr/>
          <a:lstStyle/>
          <a:p>
            <a:r>
              <a:rPr lang="en-US" dirty="0"/>
              <a:t>Straw Poll for Ad-hoc meeting</a:t>
            </a:r>
          </a:p>
        </p:txBody>
      </p:sp>
      <p:sp>
        <p:nvSpPr>
          <p:cNvPr id="3" name="Content Placeholder 2">
            <a:extLst>
              <a:ext uri="{FF2B5EF4-FFF2-40B4-BE49-F238E27FC236}">
                <a16:creationId xmlns:a16="http://schemas.microsoft.com/office/drawing/2014/main" id="{2E7CC8E6-3C46-4FC3-91DA-9BF376A7840F}"/>
              </a:ext>
            </a:extLst>
          </p:cNvPr>
          <p:cNvSpPr>
            <a:spLocks noGrp="1"/>
          </p:cNvSpPr>
          <p:nvPr>
            <p:ph idx="1"/>
          </p:nvPr>
        </p:nvSpPr>
        <p:spPr/>
        <p:txBody>
          <a:bodyPr/>
          <a:lstStyle/>
          <a:p>
            <a:pPr>
              <a:buFont typeface="Arial" panose="020B0604020202020204" pitchFamily="34" charset="0"/>
              <a:buChar char="•"/>
            </a:pPr>
            <a:r>
              <a:rPr lang="en-US" dirty="0"/>
              <a:t>Do you plan to attend ad-hoc TGbe meetings, that would be held in Atlanta, Georgia, USA at the Hilton Atlanta Hotel, for the purpose of discussion technical contributions with the following dates:</a:t>
            </a:r>
          </a:p>
          <a:p>
            <a:pPr lvl="1">
              <a:buFont typeface="Arial" panose="020B0604020202020204" pitchFamily="34" charset="0"/>
              <a:buChar char="•"/>
            </a:pPr>
            <a:r>
              <a:rPr lang="en-US" strike="sngStrike" dirty="0"/>
              <a:t>14</a:t>
            </a:r>
            <a:r>
              <a:rPr lang="en-US" strike="sngStrike" baseline="30000" dirty="0"/>
              <a:t>th</a:t>
            </a:r>
            <a:r>
              <a:rPr lang="en-US" strike="sngStrike" dirty="0"/>
              <a:t> of March 2020 for PHY ad-hoc meeting</a:t>
            </a:r>
          </a:p>
          <a:p>
            <a:pPr lvl="1">
              <a:buFont typeface="Arial" panose="020B0604020202020204" pitchFamily="34" charset="0"/>
              <a:buChar char="•"/>
            </a:pPr>
            <a:r>
              <a:rPr lang="en-US" dirty="0"/>
              <a:t>14-15</a:t>
            </a:r>
            <a:r>
              <a:rPr lang="en-US" baseline="30000" dirty="0"/>
              <a:t>th</a:t>
            </a:r>
            <a:r>
              <a:rPr lang="en-US" dirty="0"/>
              <a:t> of March 2020 for MAC ad-hoc meeting</a:t>
            </a:r>
          </a:p>
        </p:txBody>
      </p:sp>
      <p:sp>
        <p:nvSpPr>
          <p:cNvPr id="4" name="Slide Number Placeholder 3">
            <a:extLst>
              <a:ext uri="{FF2B5EF4-FFF2-40B4-BE49-F238E27FC236}">
                <a16:creationId xmlns:a16="http://schemas.microsoft.com/office/drawing/2014/main" id="{55959F1B-9A3D-4517-9797-FD1C3EE427B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72F5880-D32E-4DC6-B444-6E103F243D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AF675B9-AC59-4CEA-BB5B-55765925A55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187669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96FA-F5DC-48EA-83EF-5434D80E82D9}"/>
              </a:ext>
            </a:extLst>
          </p:cNvPr>
          <p:cNvSpPr>
            <a:spLocks noGrp="1"/>
          </p:cNvSpPr>
          <p:nvPr>
            <p:ph type="title"/>
          </p:nvPr>
        </p:nvSpPr>
        <p:spPr/>
        <p:txBody>
          <a:bodyPr/>
          <a:lstStyle/>
          <a:p>
            <a:r>
              <a:rPr lang="en-US" dirty="0">
                <a:solidFill>
                  <a:schemeClr val="tx1"/>
                </a:solidFill>
              </a:rPr>
              <a:t>Schedule Ad-Hoc Meeting</a:t>
            </a:r>
          </a:p>
        </p:txBody>
      </p:sp>
      <p:sp>
        <p:nvSpPr>
          <p:cNvPr id="3" name="Content Placeholder 2">
            <a:extLst>
              <a:ext uri="{FF2B5EF4-FFF2-40B4-BE49-F238E27FC236}">
                <a16:creationId xmlns:a16="http://schemas.microsoft.com/office/drawing/2014/main" id="{C016F8C1-8DBA-46AE-9CDF-DD1FAD695645}"/>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TGbe to hold ad-hoc meetings in Atlanta, Georgia, USA, with the preferred venue being Hilton Atlanta Hotel, for the purpose of discussing technical contributions during the following dates:</a:t>
            </a:r>
          </a:p>
          <a:p>
            <a:pPr lvl="1">
              <a:spcBef>
                <a:spcPts val="0"/>
              </a:spcBef>
              <a:spcAft>
                <a:spcPts val="0"/>
              </a:spcAft>
              <a:buFont typeface="Symbol" panose="05050102010706020507" pitchFamily="18" charset="2"/>
              <a:buChar char=""/>
              <a:tabLst>
                <a:tab pos="457200" algn="l"/>
              </a:tabLst>
            </a:pPr>
            <a:r>
              <a:rPr lang="en-GB" strike="sngStrike" dirty="0">
                <a:latin typeface="Times New Roman" panose="02020603050405020304" pitchFamily="18" charset="0"/>
                <a:ea typeface="Times New Roman" panose="02020603050405020304" pitchFamily="18" charset="0"/>
              </a:rPr>
              <a:t>14</a:t>
            </a:r>
            <a:r>
              <a:rPr lang="en-GB" strike="sngStrike" baseline="30000" dirty="0">
                <a:latin typeface="Times New Roman" panose="02020603050405020304" pitchFamily="18" charset="0"/>
                <a:ea typeface="Times New Roman" panose="02020603050405020304" pitchFamily="18" charset="0"/>
              </a:rPr>
              <a:t>th</a:t>
            </a:r>
            <a:r>
              <a:rPr lang="en-GB" strike="sngStrike" dirty="0">
                <a:latin typeface="Times New Roman" panose="02020603050405020304" pitchFamily="18" charset="0"/>
                <a:ea typeface="Times New Roman" panose="02020603050405020304" pitchFamily="18" charset="0"/>
              </a:rPr>
              <a:t> of March 2020 for PHY ad-hoc meeting</a:t>
            </a:r>
          </a:p>
          <a:p>
            <a:pPr lvl="1">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14-15</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 for MAC ad-hoc meeting</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8BC925CA-0534-49C6-9702-B581977ABC8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B34EF26-B8A5-4D01-A475-EC20DFED097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1544E2-9100-4DB2-8419-08675122682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15789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Continue presentations of submissions in:</a:t>
            </a:r>
          </a:p>
          <a:p>
            <a:pPr lvl="1">
              <a:buFont typeface="Arial" panose="020B0604020202020204" pitchFamily="34" charset="0"/>
              <a:buChar char="•"/>
            </a:pPr>
            <a:r>
              <a:rPr lang="en-US" dirty="0"/>
              <a:t>Joint sessions and two separate ad-hoc sessions (MAC and PHY)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B426D-3826-4984-BFDF-B8F3A3339173}"/>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3622EDAA-9FC4-476B-B8B5-8A8C39C2D19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65C0FDC-4ECF-4A49-A9FB-2A7CE21996C5}"/>
              </a:ext>
            </a:extLst>
          </p:cNvPr>
          <p:cNvSpPr>
            <a:spLocks noGrp="1"/>
          </p:cNvSpPr>
          <p:nvPr>
            <p:ph type="dt" idx="10"/>
          </p:nvPr>
        </p:nvSpPr>
        <p:spPr/>
        <p:txBody>
          <a:bodyPr/>
          <a:lstStyle/>
          <a:p>
            <a:r>
              <a:rPr lang="en-US"/>
              <a:t>January 2020</a:t>
            </a:r>
            <a:endParaRPr lang="en-GB" dirty="0"/>
          </a:p>
        </p:txBody>
      </p:sp>
      <p:sp>
        <p:nvSpPr>
          <p:cNvPr id="5" name="Footer Placeholder 4">
            <a:extLst>
              <a:ext uri="{FF2B5EF4-FFF2-40B4-BE49-F238E27FC236}">
                <a16:creationId xmlns:a16="http://schemas.microsoft.com/office/drawing/2014/main" id="{4B4142F8-BBCB-437E-A5D8-72C4FF4B442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F870AE2-EACB-40F9-B9A1-8879663BB6D8}"/>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Tree>
    <p:extLst>
      <p:ext uri="{BB962C8B-B14F-4D97-AF65-F5344CB8AC3E}">
        <p14:creationId xmlns:p14="http://schemas.microsoft.com/office/powerpoint/2010/main" val="33715302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75</a:t>
            </a:fld>
            <a:endParaRPr lang="en-GB"/>
          </a:p>
        </p:txBody>
      </p:sp>
      <p:sp>
        <p:nvSpPr>
          <p:cNvPr id="5" name="Footer Placeholder 4">
            <a:extLst>
              <a:ext uri="{FF2B5EF4-FFF2-40B4-BE49-F238E27FC236}">
                <a16:creationId xmlns:a16="http://schemas.microsoft.com/office/drawing/2014/main" id="{36D8C831-9707-4B50-A130-97A963093328}"/>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23F88E3-8100-4325-9D71-EFC86489789F}"/>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655667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ADC51D64-37AC-44E0-8BE2-669423B4B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41D8CA-D2B7-4E8B-8CE0-690BA0B6409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822547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042E747D-F94D-4B02-96D0-DE173DF9F0D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5FCCDC0-E89B-4DD3-8D03-5365DA88A70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197602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982667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1392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9158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074774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28672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5018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8540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016666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087576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a:t>
            </a:r>
          </a:p>
          <a:p>
            <a:r>
              <a:rPr lang="en-US" sz="1800" dirty="0"/>
              <a:t>Discussion: </a:t>
            </a:r>
          </a:p>
          <a:p>
            <a:r>
              <a:rPr lang="en-US" sz="1800" dirty="0"/>
              <a:t>Result:</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105047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a:t>
            </a:r>
          </a:p>
          <a:p>
            <a:r>
              <a:rPr lang="en-US" sz="1800" dirty="0"/>
              <a:t>Discussion: </a:t>
            </a:r>
          </a:p>
          <a:p>
            <a:r>
              <a:rPr lang="en-US" sz="1800" dirty="0"/>
              <a:t>Result:</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41437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a:t>
            </a:r>
          </a:p>
          <a:p>
            <a:r>
              <a:rPr lang="en-US" sz="1400" dirty="0"/>
              <a:t>Discussion: </a:t>
            </a:r>
          </a:p>
          <a:p>
            <a:r>
              <a:rPr lang="en-US" sz="1400" dirty="0"/>
              <a:t>Result:</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2622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for MU-MIMO</a:t>
            </a:r>
          </a:p>
          <a:p>
            <a:pPr>
              <a:buFont typeface="Arial" panose="020B0604020202020204" pitchFamily="34" charset="0"/>
              <a:buChar char="•"/>
            </a:pPr>
            <a:endParaRPr lang="en-US" sz="2000" dirty="0"/>
          </a:p>
          <a:p>
            <a:r>
              <a:rPr lang="en-US" sz="2000" dirty="0"/>
              <a:t>Move: Wook Bong Lee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397907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66443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60246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information for multi-link setup.</a:t>
            </a:r>
          </a:p>
          <a:p>
            <a:pPr marL="0" indent="0"/>
            <a:endParaRPr lang="en-US" sz="2000" dirty="0"/>
          </a:p>
          <a:p>
            <a:r>
              <a:rPr lang="en-US" sz="2000" dirty="0"/>
              <a:t>Move: Yunbo Li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900112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367402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a:t>
            </a:r>
          </a:p>
          <a:p>
            <a:r>
              <a:rPr lang="en-US" sz="2000" dirty="0"/>
              <a:t>Discussion: </a:t>
            </a:r>
          </a:p>
          <a:p>
            <a:r>
              <a:rPr lang="en-US" sz="2000" dirty="0"/>
              <a:t>Result:</a:t>
            </a:r>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18187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497540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179744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832927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 shall include 4x EHT-LTF for 320MHz/ 160+160MHz/ 240MHz/ 160+80MHz.</a:t>
            </a:r>
          </a:p>
          <a:p>
            <a:pPr>
              <a:buFont typeface="Arial" panose="020B0604020202020204" pitchFamily="34" charset="0"/>
              <a:buChar char="•"/>
            </a:pPr>
            <a:endParaRPr lang="en-US" sz="2000" dirty="0"/>
          </a:p>
          <a:p>
            <a:r>
              <a:rPr lang="en-US" sz="2000" dirty="0"/>
              <a:t>Move: Dandan Liang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793685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49705</TotalTime>
  <Words>7119</Words>
  <Application>Microsoft Office PowerPoint</Application>
  <PresentationFormat>On-screen Show (4:3)</PresentationFormat>
  <Paragraphs>2746</Paragraphs>
  <Slides>134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134</vt:i4>
      </vt:variant>
    </vt:vector>
  </HeadingPairs>
  <TitlesOfParts>
    <vt:vector size="142" baseType="lpstr">
      <vt:lpstr>Arial</vt:lpstr>
      <vt:lpstr>Arial Black</vt:lpstr>
      <vt:lpstr>Calibri</vt:lpstr>
      <vt:lpstr>Monotype Sorts</vt:lpstr>
      <vt:lpstr>Symbol</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PM1</vt:lpstr>
      <vt:lpstr>Submissions</vt:lpstr>
      <vt:lpstr>Agenda for Wednesday PM2</vt:lpstr>
      <vt:lpstr>PHY Ad-Hoc Session-Report</vt:lpstr>
      <vt:lpstr>MAC Ad-Hoc Session-Report</vt:lpstr>
      <vt:lpstr>Agenda for Thursday AM1</vt:lpstr>
      <vt:lpstr>PHY Ad-Hoc Session-Report</vt:lpstr>
      <vt:lpstr>MAC Ad-Hoc Session-Report</vt:lpstr>
      <vt:lpstr>Agenda for Thursday AM2</vt:lpstr>
      <vt:lpstr>PHY Ad-Hoc Session-Report</vt:lpstr>
      <vt:lpstr>MAC Ad-Hoc Session-Report</vt:lpstr>
      <vt:lpstr>Agenda for Thursday PM1</vt:lpstr>
      <vt:lpstr>Submissions</vt:lpstr>
      <vt:lpstr>Motions</vt:lpstr>
      <vt:lpstr>Agenda for Thursday PM2</vt:lpstr>
      <vt:lpstr>Motions</vt:lpstr>
      <vt:lpstr>Submissions</vt:lpstr>
      <vt:lpstr>Teleconference Plan</vt:lpstr>
      <vt:lpstr>Straw Poll for Ad-hoc meeting</vt:lpstr>
      <vt:lpstr>Schedule Ad-Hoc Meeting</vt:lpstr>
      <vt:lpstr>Goals for March 2020</vt:lpstr>
      <vt:lpstr>Any other business</vt:lpstr>
      <vt:lpstr>adjourn</vt:lpstr>
      <vt:lpstr>References</vt:lpstr>
      <vt:lpstr>motions</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100</vt:lpstr>
      <vt:lpstr>Motion 101</vt:lpstr>
      <vt:lpstr>Motion 102</vt:lpstr>
      <vt:lpstr>Motion 103</vt:lpstr>
      <vt:lpstr>Motion 104</vt:lpstr>
      <vt:lpstr>Motion 105</vt:lpstr>
      <vt:lpstr>Motion 106</vt:lpstr>
      <vt:lpstr>Motion 107</vt:lpstr>
      <vt:lpstr>Motion 108</vt:lpstr>
      <vt:lpstr>Motion 109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1270</cp:revision>
  <cp:lastPrinted>1601-01-01T00:00:00Z</cp:lastPrinted>
  <dcterms:created xsi:type="dcterms:W3CDTF">2017-01-26T15:28:16Z</dcterms:created>
  <dcterms:modified xsi:type="dcterms:W3CDTF">2020-01-16T23:57:13Z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