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9"/>
  </p:notesMasterIdLst>
  <p:handoutMasterIdLst>
    <p:handoutMasterId r:id="rId130"/>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397" r:id="rId15"/>
    <p:sldId id="269" r:id="rId16"/>
    <p:sldId id="357" r:id="rId17"/>
    <p:sldId id="396" r:id="rId18"/>
    <p:sldId id="407" r:id="rId19"/>
    <p:sldId id="356" r:id="rId20"/>
    <p:sldId id="394" r:id="rId21"/>
    <p:sldId id="395" r:id="rId22"/>
    <p:sldId id="343" r:id="rId23"/>
    <p:sldId id="402" r:id="rId24"/>
    <p:sldId id="403" r:id="rId25"/>
    <p:sldId id="404" r:id="rId26"/>
    <p:sldId id="405" r:id="rId27"/>
    <p:sldId id="406" r:id="rId28"/>
    <p:sldId id="358" r:id="rId29"/>
    <p:sldId id="271" r:id="rId30"/>
    <p:sldId id="273" r:id="rId31"/>
    <p:sldId id="364" r:id="rId32"/>
    <p:sldId id="291" r:id="rId33"/>
    <p:sldId id="365" r:id="rId34"/>
    <p:sldId id="374" r:id="rId35"/>
    <p:sldId id="375" r:id="rId36"/>
    <p:sldId id="376" r:id="rId37"/>
    <p:sldId id="398" r:id="rId38"/>
    <p:sldId id="399" r:id="rId39"/>
    <p:sldId id="400" r:id="rId40"/>
    <p:sldId id="401" r:id="rId41"/>
    <p:sldId id="377" r:id="rId42"/>
    <p:sldId id="378" r:id="rId43"/>
    <p:sldId id="379" r:id="rId44"/>
    <p:sldId id="380" r:id="rId45"/>
    <p:sldId id="381" r:id="rId46"/>
    <p:sldId id="382" r:id="rId47"/>
    <p:sldId id="383" r:id="rId48"/>
    <p:sldId id="384" r:id="rId49"/>
    <p:sldId id="385" r:id="rId50"/>
    <p:sldId id="410" r:id="rId51"/>
    <p:sldId id="411" r:id="rId52"/>
    <p:sldId id="386" r:id="rId53"/>
    <p:sldId id="387" r:id="rId54"/>
    <p:sldId id="388" r:id="rId55"/>
    <p:sldId id="389" r:id="rId56"/>
    <p:sldId id="390" r:id="rId57"/>
    <p:sldId id="391" r:id="rId58"/>
    <p:sldId id="412" r:id="rId59"/>
    <p:sldId id="413" r:id="rId60"/>
    <p:sldId id="414" r:id="rId61"/>
    <p:sldId id="330" r:id="rId62"/>
    <p:sldId id="369" r:id="rId63"/>
    <p:sldId id="297" r:id="rId64"/>
    <p:sldId id="393" r:id="rId65"/>
    <p:sldId id="370" r:id="rId66"/>
    <p:sldId id="286" r:id="rId67"/>
    <p:sldId id="408" r:id="rId68"/>
    <p:sldId id="409" r:id="rId69"/>
    <p:sldId id="305" r:id="rId70"/>
    <p:sldId id="298" r:id="rId71"/>
    <p:sldId id="324" r:id="rId72"/>
    <p:sldId id="323" r:id="rId73"/>
    <p:sldId id="436" r:id="rId74"/>
    <p:sldId id="415" r:id="rId75"/>
    <p:sldId id="416" r:id="rId76"/>
    <p:sldId id="417" r:id="rId77"/>
    <p:sldId id="418" r:id="rId78"/>
    <p:sldId id="419" r:id="rId79"/>
    <p:sldId id="420" r:id="rId80"/>
    <p:sldId id="262" r:id="rId81"/>
    <p:sldId id="421" r:id="rId82"/>
    <p:sldId id="422" r:id="rId83"/>
    <p:sldId id="423" r:id="rId84"/>
    <p:sldId id="424" r:id="rId85"/>
    <p:sldId id="425" r:id="rId86"/>
    <p:sldId id="274" r:id="rId87"/>
    <p:sldId id="268" r:id="rId88"/>
    <p:sldId id="426" r:id="rId89"/>
    <p:sldId id="427" r:id="rId90"/>
    <p:sldId id="428" r:id="rId91"/>
    <p:sldId id="272" r:id="rId92"/>
    <p:sldId id="429" r:id="rId93"/>
    <p:sldId id="275" r:id="rId94"/>
    <p:sldId id="276" r:id="rId95"/>
    <p:sldId id="277" r:id="rId96"/>
    <p:sldId id="278" r:id="rId97"/>
    <p:sldId id="279" r:id="rId98"/>
    <p:sldId id="280" r:id="rId99"/>
    <p:sldId id="281" r:id="rId100"/>
    <p:sldId id="282" r:id="rId101"/>
    <p:sldId id="283" r:id="rId102"/>
    <p:sldId id="284" r:id="rId103"/>
    <p:sldId id="285" r:id="rId104"/>
    <p:sldId id="430" r:id="rId105"/>
    <p:sldId id="287" r:id="rId106"/>
    <p:sldId id="288" r:id="rId107"/>
    <p:sldId id="289" r:id="rId108"/>
    <p:sldId id="290" r:id="rId109"/>
    <p:sldId id="431" r:id="rId110"/>
    <p:sldId id="292" r:id="rId111"/>
    <p:sldId id="293" r:id="rId112"/>
    <p:sldId id="294" r:id="rId113"/>
    <p:sldId id="295" r:id="rId114"/>
    <p:sldId id="296" r:id="rId115"/>
    <p:sldId id="432" r:id="rId116"/>
    <p:sldId id="433" r:id="rId117"/>
    <p:sldId id="434" r:id="rId118"/>
    <p:sldId id="300" r:id="rId119"/>
    <p:sldId id="301" r:id="rId120"/>
    <p:sldId id="302" r:id="rId121"/>
    <p:sldId id="303" r:id="rId122"/>
    <p:sldId id="304" r:id="rId123"/>
    <p:sldId id="435" r:id="rId124"/>
    <p:sldId id="306" r:id="rId125"/>
    <p:sldId id="307" r:id="rId126"/>
    <p:sldId id="308" r:id="rId127"/>
    <p:sldId id="309" r:id="rId1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802.11-19/2128r9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19/11-19-1914-04-00be-multiple-ru-discussion.ppt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19/11-19-1925-02-00be-consideration-of-eht-ltf.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9/11-19-1510-06-00be-eht-power-saving-considering-multi-link.ppt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0/11-20-0022-01-00be-consideration-on-240-160-80-mhz-and-preamble-puncturing.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358-01-00be-multi-link-operation-management.pptx" TargetMode="External"/><Relationship Id="rId13" Type="http://schemas.openxmlformats.org/officeDocument/2006/relationships/hyperlink" Target="https://mentor.ieee.org/802.11/dcn/19/11-19-1542-01-00be-multi-link-broadcast-addressed-frame-reception.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116-05-00be-channel-access-in-multi-band-operation.pptx" TargetMode="External"/><Relationship Id="rId12" Type="http://schemas.openxmlformats.org/officeDocument/2006/relationships/hyperlink" Target="https://mentor.ieee.org/802.11/dcn/19/11-19-1536-02-00be-power-consideration-for-multi-link-transmissions.pptx" TargetMode="External"/><Relationship Id="rId2" Type="http://schemas.openxmlformats.org/officeDocument/2006/relationships/hyperlink" Target="https://mentor.ieee.org/802.11/dcn/19/11-19-1143-03-00be-efficient-operation-for-multi-ap-coordination.pptx" TargetMode="External"/><Relationship Id="rId16" Type="http://schemas.openxmlformats.org/officeDocument/2006/relationships/hyperlink" Target="https://mentor.ieee.org/802.11/dcn/19/11-19-1549-01-00be-multi-link-associ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95-01-00be-setup-for-multi-ap-coordination.pptx" TargetMode="External"/><Relationship Id="rId11" Type="http://schemas.openxmlformats.org/officeDocument/2006/relationships/hyperlink" Target="https://mentor.ieee.org/802.11/dcn/19/11-19-1528-02-00be-multi-link-operation-link-management.pptx" TargetMode="External"/><Relationship Id="rId5" Type="http://schemas.openxmlformats.org/officeDocument/2006/relationships/hyperlink" Target="https://mentor.ieee.org/802.11/dcn/19/11-19-1788-00-00be-coordinated-ofdma-operation.pptx" TargetMode="External"/><Relationship Id="rId15" Type="http://schemas.openxmlformats.org/officeDocument/2006/relationships/hyperlink" Target="https://mentor.ieee.org/802.11/dcn/19/11-19-1548-01-00be-channel-access-design-for-synchronized-multi-links.pptx" TargetMode="External"/><Relationship Id="rId10" Type="http://schemas.openxmlformats.org/officeDocument/2006/relationships/hyperlink" Target="https://mentor.ieee.org/802.11/dcn/19/11-19-1526-01-00be-multi-link-power-save.pptx" TargetMode="External"/><Relationship Id="rId4" Type="http://schemas.openxmlformats.org/officeDocument/2006/relationships/hyperlink" Target="https://mentor.ieee.org/802.11/dcn/19/11-19-1582-01-00be-coordinated-ap-time-and-frequency-sharing-in-a-transmit-opportunity-in-11be.pptx" TargetMode="External"/><Relationship Id="rId9" Type="http://schemas.openxmlformats.org/officeDocument/2006/relationships/hyperlink" Target="https://mentor.ieee.org/802.11/dcn/19/11-19-1510-03-00be-eht-power-saving-considering-multi-link.pptx" TargetMode="External"/><Relationship Id="rId14" Type="http://schemas.openxmlformats.org/officeDocument/2006/relationships/hyperlink" Target="https://mentor.ieee.org/802.11/dcn/19/11-19-1544-01-00be-multi-link-power-save-oper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856-01-00be-a-mpdu-and-ba.pptx" TargetMode="External"/><Relationship Id="rId13" Type="http://schemas.openxmlformats.org/officeDocument/2006/relationships/hyperlink" Target="https://mentor.ieee.org/802.11/dcn/19/11-19-1890-00-00be-phase-rotation-follow-up.pptx" TargetMode="External"/><Relationship Id="rId3" Type="http://schemas.openxmlformats.org/officeDocument/2006/relationships/hyperlink" Target="https://mentor.ieee.org/802.11/dcn/19/11-19-1615-01-00be-multi-band-multi-channel-operation-for-low-latency-and-jitter.pptx" TargetMode="External"/><Relationship Id="rId7" Type="http://schemas.openxmlformats.org/officeDocument/2006/relationships/hyperlink" Target="https://mentor.ieee.org/802.11/dcn/19/11-19-1823-01-00be-multi-link-setup-follow-up.pptx" TargetMode="External"/><Relationship Id="rId12" Type="http://schemas.openxmlformats.org/officeDocument/2006/relationships/hyperlink" Target="https://mentor.ieee.org/802.11/dcn/19/11-19-1877-00-00be-16-spatial-stream-support.pptx" TargetMode="External"/><Relationship Id="rId2" Type="http://schemas.openxmlformats.org/officeDocument/2006/relationships/hyperlink" Target="https://mentor.ieee.org/802.11/dcn/19/11-19-1591-03-00be-ba-setup-for-multi-link-aggregation.pptx" TargetMode="External"/><Relationship Id="rId16"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22-02-00be-multi-link-security-consideration.pptx" TargetMode="External"/><Relationship Id="rId11" Type="http://schemas.openxmlformats.org/officeDocument/2006/relationships/hyperlink" Target="https://mentor.ieee.org/802.11/dcn/19/11-19-1869-00-00be-preamble-puncturing-and-ru-aggregation.pptx" TargetMode="External"/><Relationship Id="rId5" Type="http://schemas.openxmlformats.org/officeDocument/2006/relationships/hyperlink" Target="https://mentor.ieee.org/802.11/dcn/19/11-19-1678-00-00be-multiple-links-asynchronous-and-synchronous-transmission.pptx" TargetMode="External"/><Relationship Id="rId15" Type="http://schemas.openxmlformats.org/officeDocument/2006/relationships/hyperlink" Target="https://mentor.ieee.org/802.11/dcn/19/11-19-1908-00-00be-multi-ru-support.pptx" TargetMode="External"/><Relationship Id="rId10" Type="http://schemas.openxmlformats.org/officeDocument/2006/relationships/hyperlink" Target="https://mentor.ieee.org/802.11/dcn/19/11-19-1868-02-00be-signaling-support-for-multi-ru-assignment.pptx" TargetMode="External"/><Relationship Id="rId4" Type="http://schemas.openxmlformats.org/officeDocument/2006/relationships/hyperlink" Target="https://mentor.ieee.org/802.11/dcn/19/11-19-1617-01-00be-multi-link-power-save.pptx" TargetMode="External"/><Relationship Id="rId9" Type="http://schemas.openxmlformats.org/officeDocument/2006/relationships/hyperlink" Target="https://mentor.ieee.org/802.11/dcn/19/11-19-1887-01-00be-multi-link-acknowledgement.pptx" TargetMode="External"/><Relationship Id="rId14" Type="http://schemas.openxmlformats.org/officeDocument/2006/relationships/hyperlink" Target="https://mentor.ieee.org/802.11/dcn/19/11-19-1907-01-00be-multiple-ru-combinations-for-eht.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1981-01-00be-phase-rotations-design-for-eht.pptx" TargetMode="External"/><Relationship Id="rId2" Type="http://schemas.openxmlformats.org/officeDocument/2006/relationships/hyperlink" Target="https://mentor.ieee.org/802.11/dcn/19/11-19-1980-01-00be-eht-p-matrices-discussion.pptx"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72-01-00be-operation-of-virtual-bss-architecture-for-multi-ap-coordination.pptx" TargetMode="External"/><Relationship Id="rId13" Type="http://schemas.openxmlformats.org/officeDocument/2006/relationships/hyperlink" Target="https://mentor.ieee.org/802.11/dcn/19/11-19-1836-02-00be-multi-link-channel-access-follow-up.pptx" TargetMode="External"/><Relationship Id="rId3" Type="http://schemas.openxmlformats.org/officeDocument/2006/relationships/hyperlink" Target="https://mentor.ieee.org/802.11/dcn/19/11-19-1858-00-00be-harq-system-level-simulation-results.pptx" TargetMode="External"/><Relationship Id="rId7" Type="http://schemas.openxmlformats.org/officeDocument/2006/relationships/hyperlink" Target="https://mentor.ieee.org/802.11/dcn/19/11-19-1961-01-00be-multi-ap-group-establishment.pptx" TargetMode="External"/><Relationship Id="rId12" Type="http://schemas.openxmlformats.org/officeDocument/2006/relationships/hyperlink" Target="https://mentor.ieee.org/802.11/dcn/19/11-19-1622-00-00be-use-auto-repetition-in-low-latency-queue.pptx" TargetMode="External"/><Relationship Id="rId2" Type="http://schemas.openxmlformats.org/officeDocument/2006/relationships/hyperlink" Target="https://mentor.ieee.org/802.11/dcn/19/11-19-1779-05-00be-downlink-spatial-reuse-parameter-framework-with-coordinated-beamforming-null-steering-for-802-11be.pptx" TargetMode="External"/><Relationship Id="rId16" Type="http://schemas.openxmlformats.org/officeDocument/2006/relationships/hyperlink" Target="https://mentor.ieee.org/802.11/dcn/19/11-19-1904-01-00be-mlo-link-management-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31-00-00be-multi-ap-group-formation-follow-up.pptx" TargetMode="External"/><Relationship Id="rId11" Type="http://schemas.openxmlformats.org/officeDocument/2006/relationships/hyperlink" Target="https://mentor.ieee.org/802.11/dcn/19/11-19-1604-00-00be-eht-direct-link-transmission.pptx" TargetMode="External"/><Relationship Id="rId5" Type="http://schemas.openxmlformats.org/officeDocument/2006/relationships/hyperlink" Target="https://mentor.ieee.org/802.11/dcn/19/11-19-1919-00-00be-coordinated-ofdma.pptx" TargetMode="External"/><Relationship Id="rId15" Type="http://schemas.openxmlformats.org/officeDocument/2006/relationships/hyperlink" Target="https://mentor.ieee.org/802.11/dcn/19/11-19-1900-02-00be-mla-security-considerations.pptx" TargetMode="External"/><Relationship Id="rId10" Type="http://schemas.openxmlformats.org/officeDocument/2006/relationships/hyperlink" Target="https://mentor.ieee.org/802.11/dcn/19/11-19-1547-03-00be-multi-link-operation-and-channel-access-discussion.pptx" TargetMode="External"/><Relationship Id="rId4" Type="http://schemas.openxmlformats.org/officeDocument/2006/relationships/hyperlink" Target="https://mentor.ieee.org/802.11/dcn/19/11-19-1903-00-00be-uplink-coordinated-multi-ap.pptx" TargetMode="External"/><Relationship Id="rId9" Type="http://schemas.openxmlformats.org/officeDocument/2006/relationships/hyperlink" Target="https://mentor.ieee.org/802.11/dcn/19/11-19-1979-00-00be-ul-coordination-for-throughput-improvement-and-interference-reduction.pptx" TargetMode="External"/><Relationship Id="rId14" Type="http://schemas.openxmlformats.org/officeDocument/2006/relationships/hyperlink" Target="https://mentor.ieee.org/802.11/dcn/19/11-19-1899-02-00be-mla-mac-addresses-consideration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930-01-00be-ap-assisted-multi-link-operation.pptx" TargetMode="External"/><Relationship Id="rId13" Type="http://schemas.openxmlformats.org/officeDocument/2006/relationships/hyperlink" Target="https://mentor.ieee.org/802.11/dcn/19/11-19-1960-01-00be-reducing-channel-access-delay-for-rta-traffic.pptx" TargetMode="External"/><Relationship Id="rId3" Type="http://schemas.openxmlformats.org/officeDocument/2006/relationships/hyperlink" Target="https://mentor.ieee.org/802.11/dcn/19/11-19-1918-00-00be-ul-mu-efficiency-enhancement-using-multi-link.pptx" TargetMode="External"/><Relationship Id="rId7" Type="http://schemas.openxmlformats.org/officeDocument/2006/relationships/hyperlink" Target="https://mentor.ieee.org/802.11/dcn/19/11-19-1928-00-00be-multi-link-operation-performance-evaluation.pptx" TargetMode="External"/><Relationship Id="rId12" Type="http://schemas.openxmlformats.org/officeDocument/2006/relationships/hyperlink" Target="https://mentor.ieee.org/802.11/dcn/19/11-19-1943-01-00be-multi-link-management.pptx" TargetMode="External"/><Relationship Id="rId2" Type="http://schemas.openxmlformats.org/officeDocument/2006/relationships/hyperlink" Target="https://mentor.ieee.org/802.11/dcn/19/11-19-1917-00-00be-considerations-for-multi-link-channel-access-without-simultaneous-tx-rx-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7-00-00be-multi-link-operation-simulation-methodology.pptx" TargetMode="External"/><Relationship Id="rId11" Type="http://schemas.openxmlformats.org/officeDocument/2006/relationships/hyperlink" Target="https://mentor.ieee.org/802.11/dcn/19/11-19-1942-03-00be-timing-measurement-for-low-latency-features.pptx" TargetMode="External"/><Relationship Id="rId5" Type="http://schemas.openxmlformats.org/officeDocument/2006/relationships/hyperlink" Target="https://mentor.ieee.org/802.11/dcn/19/11-19-1924-00-00be-multilink-steps-for-using-a-link.pptx" TargetMode="External"/><Relationship Id="rId15" Type="http://schemas.openxmlformats.org/officeDocument/2006/relationships/hyperlink" Target="https://mentor.ieee.org/802.11/dcn/19/11-19-1963-00-00be-multi-link-security-and-aggregation-operations.pptx" TargetMode="External"/><Relationship Id="rId10" Type="http://schemas.openxmlformats.org/officeDocument/2006/relationships/hyperlink" Target="https://mentor.ieee.org/802.11/dcn/19/11-19-1938-00-00be-discussion-on-low-latency-capability-for-802-11be.pptx" TargetMode="External"/><Relationship Id="rId4" Type="http://schemas.openxmlformats.org/officeDocument/2006/relationships/hyperlink" Target="https://mentor.ieee.org/802.11/dcn/19/11-19-1921-00-00be-multi-link-architecture.pptx" TargetMode="External"/><Relationship Id="rId9" Type="http://schemas.openxmlformats.org/officeDocument/2006/relationships/hyperlink" Target="https://mentor.ieee.org/802.11/dcn/19/11-19-1932-00-00be-multi-link-policy-framework.pptx" TargetMode="External"/><Relationship Id="rId14" Type="http://schemas.openxmlformats.org/officeDocument/2006/relationships/hyperlink" Target="https://mentor.ieee.org/802.11/dcn/19/11-19-1962-00-00be-multi-link-upper-mac-entity-instance-new-frame-mac-header.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2071-01-00be-performance-evaluation-of-multi-link-channel-access-schemes.pptx" TargetMode="External"/><Relationship Id="rId2" Type="http://schemas.openxmlformats.org/officeDocument/2006/relationships/hyperlink" Target="https://mentor.ieee.org/802.11/dcn/19/11-19-1993-00-00be-discussion-about-single-and-multiple-primary-channels-in-synchronous-multi-link.pptx" TargetMode="External"/><Relationship Id="rId1" Type="http://schemas.openxmlformats.org/officeDocument/2006/relationships/slideLayout" Target="../slideLayouts/slideLayout5.xml"/><Relationship Id="rId5" Type="http://schemas.openxmlformats.org/officeDocument/2006/relationships/hyperlink" Target="https://mentor.ieee.org/802.11/dcn/19/11-19-1925-00-00be-consideration-of-eht-ltf.pptx" TargetMode="External"/><Relationship Id="rId4" Type="http://schemas.openxmlformats.org/officeDocument/2006/relationships/hyperlink" Target="https://mentor.ieee.org/802.11/dcn/19/11-19-1910-01-00be-p-matrices-to-support-more-than-8-tx-chain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0035-00-00be-discussion-on-expansion-of-multi-link-aggregation-to-multi-ap.pptx" TargetMode="External"/><Relationship Id="rId13" Type="http://schemas.openxmlformats.org/officeDocument/2006/relationships/hyperlink" Target="https://mentor.ieee.org/802.11/dcn/20/11-20-0071-00-00be-joint-transmission-for-11be.pptx" TargetMode="External"/><Relationship Id="rId3" Type="http://schemas.openxmlformats.org/officeDocument/2006/relationships/hyperlink" Target="https://mentor.ieee.org/802.11/dcn/19/11-19-1923-00-00be-revisiting-harq-complexity.pptx" TargetMode="External"/><Relationship Id="rId7" Type="http://schemas.openxmlformats.org/officeDocument/2006/relationships/hyperlink" Target="https://mentor.ieee.org/802.11/dcn/20/11-20-0033-00-00be-coordinated-spatial-reuse-operation.pptx" TargetMode="External"/><Relationship Id="rId12" Type="http://schemas.openxmlformats.org/officeDocument/2006/relationships/hyperlink" Target="https://mentor.ieee.org/802.11/dcn/20/11-20-0068-00-00be-multi-link-and-multi-ap-reference-model-discussion.pptx" TargetMode="External"/><Relationship Id="rId2" Type="http://schemas.openxmlformats.org/officeDocument/2006/relationships/hyperlink" Target="https://mentor.ieee.org/802.11/dcn/19/11-19-1262-06-00be-specification-framework-for-tgbe.doc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11-00-00be-considerations-on-coordinated-ofdma.pptx" TargetMode="External"/><Relationship Id="rId11" Type="http://schemas.openxmlformats.org/officeDocument/2006/relationships/hyperlink" Target="https://mentor.ieee.org/802.11/dcn/20/11-20-0064-01-00be-overview-of-multi-ap-operation-in-11be.pptx" TargetMode="External"/><Relationship Id="rId5" Type="http://schemas.openxmlformats.org/officeDocument/2006/relationships/hyperlink" Target="https://mentor.ieee.org/802.11/dcn/19/11-19-2153-00-00be-adopting-a-release-framework-to-meet-timeline.pptx" TargetMode="External"/><Relationship Id="rId10" Type="http://schemas.openxmlformats.org/officeDocument/2006/relationships/hyperlink" Target="https://mentor.ieee.org/802.11/dcn/20/11-20-0056-00-00be-preparations-for-coordinated-ofdma.pptx" TargetMode="External"/><Relationship Id="rId4" Type="http://schemas.openxmlformats.org/officeDocument/2006/relationships/hyperlink" Target="https://mentor.ieee.org/802.11/dcn/19/11-19-2120-00-00be-link-adaptation-improvement.pptx" TargetMode="External"/><Relationship Id="rId9" Type="http://schemas.openxmlformats.org/officeDocument/2006/relationships/hyperlink" Target="https://mentor.ieee.org/802.11/dcn/20/11-20-0047-00-00be-feedback-enhancement.pptx" TargetMode="External"/><Relationship Id="rId14" Type="http://schemas.openxmlformats.org/officeDocument/2006/relationships/hyperlink" Target="https://mentor.ieee.org/802.11/dcn/20/11-20-0073-00-00be-on-coordinated-spatial-reuse-in-11b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0/11-20-0115-01-00be-multi-link-feature-candidates-for-r1.pptx" TargetMode="External"/><Relationship Id="rId13" Type="http://schemas.openxmlformats.org/officeDocument/2006/relationships/hyperlink" Target="https://mentor.ieee.org/802.11/dcn/19/11-19-2071-01-00be-performance-evaluation-of-multi-link-channel-access-schemes.pptx" TargetMode="External"/><Relationship Id="rId3" Type="http://schemas.openxmlformats.org/officeDocument/2006/relationships/hyperlink" Target="https://mentor.ieee.org/802.11/dcn/20/11-20-0086-00-00be-opportunistic-implicit-channel-sounding.pptx" TargetMode="External"/><Relationship Id="rId7" Type="http://schemas.openxmlformats.org/officeDocument/2006/relationships/hyperlink" Target="https://mentor.ieee.org/802.11/dcn/20/11-20-0107-00-00be-multi-ap-coordination-for-spatial-reuse.pptx" TargetMode="External"/><Relationship Id="rId12" Type="http://schemas.openxmlformats.org/officeDocument/2006/relationships/hyperlink" Target="https://mentor.ieee.org/802.11/dcn/19/11-19-1955-00-00be-multi-link-operation-per-link-aid.pptx" TargetMode="External"/><Relationship Id="rId2" Type="http://schemas.openxmlformats.org/officeDocument/2006/relationships/hyperlink" Target="https://mentor.ieee.org/802.11/dcn/20/11-20-0083-00-00be-impacts-of-mcs-set-expansion-on-11be-link-adaptation.pptx" TargetMode="External"/><Relationship Id="rId16" Type="http://schemas.openxmlformats.org/officeDocument/2006/relationships/hyperlink" Target="https://mentor.ieee.org/802.11/dcn/20/11-20-0005-00-00be-proposals-on-latency-redu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101-00-00be-11be-harq-discussions.pptx" TargetMode="External"/><Relationship Id="rId11" Type="http://schemas.openxmlformats.org/officeDocument/2006/relationships/hyperlink" Target="https://mentor.ieee.org/802.11/dcn/19/11-19-1305-00-00be-synchronous-multi-link-operation.pptx" TargetMode="External"/><Relationship Id="rId5" Type="http://schemas.openxmlformats.org/officeDocument/2006/relationships/hyperlink" Target="https://mentor.ieee.org/802.11/dcn/20/11-20-0099-00-00be-coordinated-beamforming-for-802-11be.pptx" TargetMode="External"/><Relationship Id="rId15" Type="http://schemas.openxmlformats.org/officeDocument/2006/relationships/hyperlink" Target="https://mentor.ieee.org/802.11/dcn/20/11-20-0003-00-00be-discussion-on-latency-metric.pptx" TargetMode="External"/><Relationship Id="rId10" Type="http://schemas.openxmlformats.org/officeDocument/2006/relationships/hyperlink" Target="https://mentor.ieee.org/802.11/dcn/20/11-20-0123-00-00be-channel-sounding-for-multi-ap-cbf.pptx" TargetMode="External"/><Relationship Id="rId4" Type="http://schemas.openxmlformats.org/officeDocument/2006/relationships/hyperlink" Target="https://mentor.ieee.org/802.11/dcn/20/11-20-0091-01-00be-performance-of-parameterized-spatial-reuse-psr-with-coordinated-beamforming-null-steering-for-802-11be.pptx" TargetMode="External"/><Relationship Id="rId9" Type="http://schemas.openxmlformats.org/officeDocument/2006/relationships/hyperlink" Target="https://mentor.ieee.org/802.11/dcn/20/11-20-0116-00-00be-discussion-on-timeline-for-802-11be.pptx" TargetMode="External"/><Relationship Id="rId14" Type="http://schemas.openxmlformats.org/officeDocument/2006/relationships/hyperlink" Target="https://mentor.ieee.org/802.11/dcn/19/11-19-2125-00-00be-eht-rts-and-cts-procedure.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0/11-20-0027-00-00be-mlo-sn-space-expansion.pptx" TargetMode="External"/><Relationship Id="rId13" Type="http://schemas.openxmlformats.org/officeDocument/2006/relationships/hyperlink" Target="https://mentor.ieee.org/802.11/dcn/20/11-20-0053-00-00be-multi-link-ba.pptx" TargetMode="External"/><Relationship Id="rId3" Type="http://schemas.openxmlformats.org/officeDocument/2006/relationships/hyperlink" Target="https://mentor.ieee.org/802.11/dcn/20/11-20-0012-00-00be-multi-link-acknowledgement-follow-up.pptx" TargetMode="External"/><Relationship Id="rId7" Type="http://schemas.openxmlformats.org/officeDocument/2006/relationships/hyperlink" Target="https://mentor.ieee.org/802.11/dcn/20/11-20-0026-00-00be-mlo-sync-ppdus.pptx" TargetMode="External"/><Relationship Id="rId12" Type="http://schemas.openxmlformats.org/officeDocument/2006/relationships/hyperlink" Target="https://mentor.ieee.org/802.11/dcn/20/11-20-0037-00-00be-power-saving-considering-non-ap-without-str-capability.pptx" TargetMode="External"/><Relationship Id="rId2" Type="http://schemas.openxmlformats.org/officeDocument/2006/relationships/hyperlink" Target="https://mentor.ieee.org/802.11/dcn/20/11-20-0006-00-00be-proposed-corrections-to-channel-access-issues-in-802-11.pptx" TargetMode="External"/><Relationship Id="rId16" Type="http://schemas.openxmlformats.org/officeDocument/2006/relationships/hyperlink" Target="https://mentor.ieee.org/802.11/dcn/20/11-20-0061-00-00be-ba-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4-00-00be-mlo-acknowledgement-procedure.pptx" TargetMode="External"/><Relationship Id="rId11" Type="http://schemas.openxmlformats.org/officeDocument/2006/relationships/hyperlink" Target="https://mentor.ieee.org/802.11/dcn/19/11-19-0034-01-00bd-considerations-on-vehicular-channel-models.pptx" TargetMode="External"/><Relationship Id="rId5" Type="http://schemas.openxmlformats.org/officeDocument/2006/relationships/hyperlink" Target="https://mentor.ieee.org/802.11/dcn/20/11-20-0021-00-00be-priority-access-support-for-ns-ep-services.pptx" TargetMode="External"/><Relationship Id="rId15" Type="http://schemas.openxmlformats.org/officeDocument/2006/relationships/hyperlink" Target="https://mentor.ieee.org/802.11/dcn/20/11-20-0055-00-00be-multi-link-block-ack-architecture.pptx" TargetMode="External"/><Relationship Id="rId10" Type="http://schemas.openxmlformats.org/officeDocument/2006/relationships/hyperlink" Target="https://mentor.ieee.org/802.11/dcn/20/11-20-0030-00-00be-multi-link-association-follow-up.pptx" TargetMode="External"/><Relationship Id="rId4" Type="http://schemas.openxmlformats.org/officeDocument/2006/relationships/hyperlink" Target="https://mentor.ieee.org/802.11/dcn/20/11-20-0014-00-00be-operation-of-non-ap-mld-with-constraints.pptx" TargetMode="External"/><Relationship Id="rId9" Type="http://schemas.openxmlformats.org/officeDocument/2006/relationships/hyperlink" Target="https://mentor.ieee.org/802.11/dcn/20/11-20-0028-00-00be-indication-of-multi-link-information.pptx" TargetMode="External"/><Relationship Id="rId14" Type="http://schemas.openxmlformats.org/officeDocument/2006/relationships/hyperlink" Target="https://mentor.ieee.org/802.11/dcn/20/11-20-0054-00-00be-mld-mac-address-and-wm-address.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0/11-20-0082-00-00be-synchronous-transmitter-medium-state-information.pptx" TargetMode="External"/><Relationship Id="rId13" Type="http://schemas.openxmlformats.org/officeDocument/2006/relationships/hyperlink" Target="https://mentor.ieee.org/802.11/dcn/20/11-20-0114-00-00be-block-ack-window-extension.pptx" TargetMode="External"/><Relationship Id="rId3" Type="http://schemas.openxmlformats.org/officeDocument/2006/relationships/hyperlink" Target="https://mentor.ieee.org/802.11/dcn/20/11-20-0063-00-00be-sta-mld-link-address.pptx" TargetMode="External"/><Relationship Id="rId7" Type="http://schemas.openxmlformats.org/officeDocument/2006/relationships/hyperlink" Target="https://mentor.ieee.org/802.11/dcn/20/11-20-0081-00-00be-mlo-synch-transmission.pptx" TargetMode="External"/><Relationship Id="rId12" Type="http://schemas.openxmlformats.org/officeDocument/2006/relationships/hyperlink" Target="https://mentor.ieee.org/802.11/dcn/20/11-20-0106-00-00be-follow-up-on-performance-aspects-of-mlink-ops-with-constrains.pptx" TargetMode="External"/><Relationship Id="rId2" Type="http://schemas.openxmlformats.org/officeDocument/2006/relationships/hyperlink" Target="https://mentor.ieee.org/802.11/dcn/20/11-20-0062-00-00be-protection-with-more-than-160mhz-ppdu-and-puncture-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70-00-00be-multi-link-power-saving-operation.pptx" TargetMode="External"/><Relationship Id="rId11" Type="http://schemas.openxmlformats.org/officeDocument/2006/relationships/hyperlink" Target="https://mentor.ieee.org/802.11/dcn/20/11-20-0093-01-00be-multi-link-for-low-latency.pptx" TargetMode="External"/><Relationship Id="rId5" Type="http://schemas.openxmlformats.org/officeDocument/2006/relationships/hyperlink" Target="https://mentor.ieee.org/802.11/dcn/20/11-20-0069-00-00be-multi-link-communication-mode-definition.pptx" TargetMode="External"/><Relationship Id="rId10" Type="http://schemas.openxmlformats.org/officeDocument/2006/relationships/hyperlink" Target="https://mentor.ieee.org/802.11/dcn/20/11-20-0085-00-00be-multi-link-power-save-link-bitmap.pptx" TargetMode="External"/><Relationship Id="rId4" Type="http://schemas.openxmlformats.org/officeDocument/2006/relationships/hyperlink" Target="https://mentor.ieee.org/802.11/dcn/20/11-20-0066-00-00be-multi-link-tim.pptx" TargetMode="External"/><Relationship Id="rId9" Type="http://schemas.openxmlformats.org/officeDocument/2006/relationships/hyperlink" Target="https://mentor.ieee.org/802.11/dcn/20/11-20-0084-00-00be-multi-link-tim-desig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0029-00-00be-preamble-structure-and-sig-contents.pptx" TargetMode="External"/><Relationship Id="rId13" Type="http://schemas.openxmlformats.org/officeDocument/2006/relationships/hyperlink" Target="https://mentor.ieee.org/802.11/dcn/20/11-20-0058-01-00be-preamble-puncturing-for-transmission-to-multiple-stas-in-802-11be.pptx" TargetMode="External"/><Relationship Id="rId3" Type="http://schemas.openxmlformats.org/officeDocument/2006/relationships/hyperlink" Target="https://mentor.ieee.org/802.11/dcn/19/11-19-2161-01-00be-multiple-ru-support-for-11be.pptx" TargetMode="External"/><Relationship Id="rId7" Type="http://schemas.openxmlformats.org/officeDocument/2006/relationships/hyperlink" Target="https://mentor.ieee.org/802.11/dcn/20/11-20-0023-00-00be-multiple-ru-aggregation.pptx" TargetMode="External"/><Relationship Id="rId12"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19/11-19-1579-02-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2-00-00be-consideration-on-240-160-80-mhz-and-preamble-puncturing.pptx" TargetMode="External"/><Relationship Id="rId11" Type="http://schemas.openxmlformats.org/officeDocument/2006/relationships/hyperlink" Target="https://mentor.ieee.org/802.11/dcn/20/11-20-0048-00-00be-ru-aggregation-for-240mhz-and-320mhz.pptx" TargetMode="External"/><Relationship Id="rId5" Type="http://schemas.openxmlformats.org/officeDocument/2006/relationships/hyperlink" Target="https://mentor.ieee.org/802.11/dcn/20/11-20-0020-00-00be-consideration-for-eht-sig-transmission.pptx" TargetMode="External"/><Relationship Id="rId10" Type="http://schemas.openxmlformats.org/officeDocument/2006/relationships/hyperlink" Target="https://mentor.ieee.org/802.11/dcn/20/11-20-0041-00-00be-additional-overhead-reduction-in-mixed-beamforming-feedback.pptx" TargetMode="External"/><Relationship Id="rId4" Type="http://schemas.openxmlformats.org/officeDocument/2006/relationships/hyperlink" Target="https://mentor.ieee.org/802.11/dcn/20/11-20-0019-00-00be-11be-ppdu-format.pptx" TargetMode="External"/><Relationship Id="rId9" Type="http://schemas.openxmlformats.org/officeDocument/2006/relationships/hyperlink" Target="https://mentor.ieee.org/802.11/dcn/20/11-20-0031-00-00be-considerations-on-eht-ppdu-formats.pptx" TargetMode="External"/><Relationship Id="rId14" Type="http://schemas.openxmlformats.org/officeDocument/2006/relationships/hyperlink" Target="https://mentor.ieee.org/802.11/dcn/20/11-20-0065-00-00be-implicit-sounding-scheme.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0/11-20-0108-00-00be-multi-ru-support-for-ofdma.pptx" TargetMode="External"/><Relationship Id="rId3" Type="http://schemas.openxmlformats.org/officeDocument/2006/relationships/hyperlink" Target="https://mentor.ieee.org/802.11/dcn/20/11-20-0075-00-00be-performance-comparison-of-ltf-designs-in-jt.pptx" TargetMode="External"/><Relationship Id="rId7" Type="http://schemas.openxmlformats.org/officeDocument/2006/relationships/hyperlink" Target="https://mentor.ieee.org/802.11/dcn/20/11-20-0090-00-00be-implicit-feedback-feasibility-and-gains-update.pptx" TargetMode="External"/><Relationship Id="rId12" Type="http://schemas.openxmlformats.org/officeDocument/2006/relationships/hyperlink" Target="https://mentor.ieee.org/802.11/dcn/20/11-20-0117-00-00be-eht-ltfs-design-for-wideband.pptx" TargetMode="External"/><Relationship Id="rId2" Type="http://schemas.openxmlformats.org/officeDocument/2006/relationships/hyperlink" Target="https://mentor.ieee.org/802.11/dcn/20/11-20-0072-00-00be-performance-and-evm-evaluation-on-4096-qam-in-11be.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89-00-00be-multi-ap-implicit-channel-sounding.pptx" TargetMode="External"/><Relationship Id="rId11" Type="http://schemas.openxmlformats.org/officeDocument/2006/relationships/hyperlink" Target="https://mentor.ieee.org/802.11/dcn/20/11-20-0111-00-00be-4096-qam-definition.docx" TargetMode="External"/><Relationship Id="rId5" Type="http://schemas.openxmlformats.org/officeDocument/2006/relationships/hyperlink" Target="https://mentor.ieee.org/802.11/dcn/20/11-20-0080-00-00be-calibration-for-implicit-feedback.pptx" TargetMode="External"/><Relationship Id="rId10" Type="http://schemas.openxmlformats.org/officeDocument/2006/relationships/hyperlink" Target="https://mentor.ieee.org/802.11/dcn/20/11-20-0110-00-00be-11be-preamble-and-forward-compatibility.pptx" TargetMode="External"/><Relationship Id="rId4" Type="http://schemas.openxmlformats.org/officeDocument/2006/relationships/hyperlink" Target="https://mentor.ieee.org/802.11/dcn/20/11-20-0076-00-00be-simulation-results-of-4k-qam.pptx" TargetMode="External"/><Relationship Id="rId9" Type="http://schemas.openxmlformats.org/officeDocument/2006/relationships/hyperlink" Target="https://mentor.ieee.org/802.11/dcn/20/11-20-0109-00-00be-further-considerations-for-multi-ru.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2133-01-00be-telephone-conference-meeting-minutes-december-2019-and-january-2020.docx" TargetMode="External"/><Relationship Id="rId2" Type="http://schemas.openxmlformats.org/officeDocument/2006/relationships/hyperlink" Target="https://mentor.ieee.org/802.11/dcn/19/11-19-2029-07-00be-meeting-minutes-november-2019.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19/11-19-1788-00-00be-coordinated-ofdma-operation.pptx" TargetMode="External"/><Relationship Id="rId3" Type="http://schemas.openxmlformats.org/officeDocument/2006/relationships/hyperlink" Target="https://mentor.ieee.org/802.11/dcn/20/11-20-0115-01-00be-multi-link-feature-candidates-for-r1.pptx" TargetMode="External"/><Relationship Id="rId7" Type="http://schemas.openxmlformats.org/officeDocument/2006/relationships/hyperlink" Target="https://mentor.ieee.org/802.11/dcn/19/11-19-1582-01-00be-coordinated-ap-time-and-frequency-sharing-in-a-transmit-opportunity-in-11be.pptx" TargetMode="External"/><Relationship Id="rId2" Type="http://schemas.openxmlformats.org/officeDocument/2006/relationships/hyperlink" Target="https://mentor.ieee.org/802.11/dcn/19/11-19-2153-00-00be-adopting-a-release-framework-to-meet-timelin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5-03-00be-sounding-for-ap-collaboration.pptx" TargetMode="External"/><Relationship Id="rId5" Type="http://schemas.openxmlformats.org/officeDocument/2006/relationships/hyperlink" Target="https://mentor.ieee.org/802.11/dcn/19/11-19-1143-03-00be-efficient-operation-for-multi-ap-coordination.pptx" TargetMode="External"/><Relationship Id="rId4" Type="http://schemas.openxmlformats.org/officeDocument/2006/relationships/hyperlink" Target="https://mentor.ieee.org/802.11/dcn/20/11-20-0116-00-00be-discussion-on-timeline-for-802-11be.pptx" TargetMode="External"/><Relationship Id="rId9" Type="http://schemas.openxmlformats.org/officeDocument/2006/relationships/hyperlink" Target="https://mentor.ieee.org/802.11/dcn/19/11-19-1895-01-00be-setup-for-multi-ap-coordination.ppt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9/11-19-1869-00-00be-preamble-puncturing-and-ru-aggregation.pptx" TargetMode="External"/><Relationship Id="rId7" Type="http://schemas.openxmlformats.org/officeDocument/2006/relationships/hyperlink" Target="https://mentor.ieee.org/802.11/dcn/19/11-19-1908-02-00be-multi-ru-support.pptx" TargetMode="External"/><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07-01-00be-multiple-ru-combinations-for-eht.pptx" TargetMode="External"/><Relationship Id="rId5" Type="http://schemas.openxmlformats.org/officeDocument/2006/relationships/hyperlink" Target="https://mentor.ieee.org/802.11/dcn/19/11-19-1890-02-00be-phase-rotation-follow-up.pptx" TargetMode="External"/><Relationship Id="rId4" Type="http://schemas.openxmlformats.org/officeDocument/2006/relationships/hyperlink" Target="https://mentor.ieee.org/802.11/dcn/19/11-19-1877-00-00be-16-spatial-stream-support.ppt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3" Type="http://schemas.openxmlformats.org/officeDocument/2006/relationships/hyperlink" Target="https://mentor.ieee.org/802.11/dcn/19/11-19-1358-02-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2" Type="http://schemas.openxmlformats.org/officeDocument/2006/relationships/hyperlink" Target="https://mentor.ieee.org/802.11/dcn/19/11-19-1116-05-00be-channel-access-in-multi-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3-00be-multi-link-operation-link-management.pptx" TargetMode="External"/><Relationship Id="rId5" Type="http://schemas.openxmlformats.org/officeDocument/2006/relationships/hyperlink" Target="https://mentor.ieee.org/802.11/dcn/19/11-19-1526-02-00be-multi-link-power-save.pptx" TargetMode="External"/><Relationship Id="rId4" Type="http://schemas.openxmlformats.org/officeDocument/2006/relationships/hyperlink" Target="https://mentor.ieee.org/802.11/dcn/19/11-19-1510-04-00be-eht-power-saving-considering-multi-link.pptx"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779-05-00be-downlink-spatial-reuse-parameter-framework-with-coordinated-beamforming-null-steering-for-802-11be.pptx" TargetMode="External"/><Relationship Id="rId2" Type="http://schemas.openxmlformats.org/officeDocument/2006/relationships/hyperlink" Target="https://mentor.ieee.org/802.11/dcn/19/11-19-1143-03-00be-efficient-operation-for-multi-ap-coordin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95-01-00be-setup-for-multi-ap-coordination.pptx" TargetMode="External"/><Relationship Id="rId5" Type="http://schemas.openxmlformats.org/officeDocument/2006/relationships/hyperlink" Target="https://mentor.ieee.org/802.11/dcn/19/11-19-1788-00-00be-coordinated-ofdma-operation.pptx" TargetMode="External"/><Relationship Id="rId10"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582-02-00be-coordinated-ap-time-and-frequency-sharing-in-a-transmit-opportunity-in-11be.pptx" TargetMode="External"/><Relationship Id="rId9" Type="http://schemas.openxmlformats.org/officeDocument/2006/relationships/hyperlink" Target="https://mentor.ieee.org/802.11/dcn/19/11-19-1919-00-00be-coordinated-ofdma.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19/11-19-1979-00-00be-ul-coordination-for-throughput-improvement-and-interference-reduction.pptx" TargetMode="External"/><Relationship Id="rId3" Type="http://schemas.openxmlformats.org/officeDocument/2006/relationships/hyperlink" Target="https://mentor.ieee.org/802.11/dcn/19/11-19-1903-00-00be-uplink-coordinated-multi-ap.pptx" TargetMode="External"/><Relationship Id="rId7" Type="http://schemas.openxmlformats.org/officeDocument/2006/relationships/hyperlink" Target="https://mentor.ieee.org/802.11/dcn/19/11-19-1972-01-00be-operation-of-virtual-bss-architecture-for-multi-ap-coordination.pptx" TargetMode="External"/><Relationship Id="rId2" Type="http://schemas.openxmlformats.org/officeDocument/2006/relationships/hyperlink" Target="https://mentor.ieee.org/802.11/dcn/19/11-19-1858-01-00be-harq-system-level-simulation-results.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61-01-00be-multi-ap-group-establishment.pptx" TargetMode="External"/><Relationship Id="rId5"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919-01-00be-coordinated-ofdma.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9/11-19-1980-01-00be-eht-p-matrices-discussion.pptx" TargetMode="External"/><Relationship Id="rId7" Type="http://schemas.openxmlformats.org/officeDocument/2006/relationships/hyperlink" Target="https://mentor.ieee.org/802.11/dcn/20/11-20-0020-00-00be-consideration-for-eht-sig-transmission.pptx" TargetMode="External"/><Relationship Id="rId2"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25-00-00be-consideration-of-eht-ltf.pptx" TargetMode="External"/><Relationship Id="rId5" Type="http://schemas.openxmlformats.org/officeDocument/2006/relationships/hyperlink" Target="https://mentor.ieee.org/802.11/dcn/19/11-19-1910-01-00be-p-matrices-to-support-more-than-8-tx-chains.pptx" TargetMode="External"/><Relationship Id="rId4" Type="http://schemas.openxmlformats.org/officeDocument/2006/relationships/hyperlink" Target="https://mentor.ieee.org/802.11/dcn/19/11-19-1981-01-00be-phase-rotations-design-for-eht.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9/11-19-1548-01-00be-channel-access-design-for-synchronized-multi-links.pptx" TargetMode="External"/><Relationship Id="rId7" Type="http://schemas.openxmlformats.org/officeDocument/2006/relationships/hyperlink" Target="https://mentor.ieee.org/802.11/dcn/19/11-19-1617-01-00be-multi-link-power-save.pptx" TargetMode="External"/><Relationship Id="rId2" Type="http://schemas.openxmlformats.org/officeDocument/2006/relationships/hyperlink" Target="https://mentor.ieee.org/802.11/dcn/19/11-19-1544-02-00be-multi-link-power-save-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615-01-00be-multi-band-multi-channel-operation-for-low-latency-and-jitter.pptx" TargetMode="External"/><Relationship Id="rId5" Type="http://schemas.openxmlformats.org/officeDocument/2006/relationships/hyperlink" Target="https://mentor.ieee.org/802.11/dcn/19/11-19-1591-03-00be-ba-setup-for-multi-link-aggregation.pptx" TargetMode="External"/><Relationship Id="rId4" Type="http://schemas.openxmlformats.org/officeDocument/2006/relationships/hyperlink" Target="https://mentor.ieee.org/802.11/dcn/19/11-19-1549-01-00be-multi-link-association.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20/11-20-0029-00-00be-preamble-structure-and-sig-cont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087-00-00be-discussions-on-u-sig-content-and-eht-sig-format.pptx" TargetMode="External"/><Relationship Id="rId4" Type="http://schemas.openxmlformats.org/officeDocument/2006/relationships/hyperlink" Target="https://mentor.ieee.org/802.11/dcn/20/11-20-0075-00-00be-performance-comparison-of-ltf-designs-in-jt.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19/11-19-1822-02-00be-multi-link-security-consideration.pptx" TargetMode="External"/><Relationship Id="rId2" Type="http://schemas.openxmlformats.org/officeDocument/2006/relationships/hyperlink" Target="https://mentor.ieee.org/802.11/dcn/19/11-19-1678-00-00be-multiple-links-asynchronous-and-synchronous-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87-01-00be-multi-link-acknowledgement.pptx" TargetMode="External"/><Relationship Id="rId5" Type="http://schemas.openxmlformats.org/officeDocument/2006/relationships/hyperlink" Target="https://mentor.ieee.org/802.11/dcn/19/11-19-1856-01-00be-a-mpdu-and-ba.pptx" TargetMode="External"/><Relationship Id="rId4" Type="http://schemas.openxmlformats.org/officeDocument/2006/relationships/hyperlink" Target="https://mentor.ieee.org/802.11/dcn/19/11-19-1823-01-00be-multi-link-setup-follow-up.ppt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0/11-20-0117-00-00be-eht-ltfs-design-for-wideband.pptx" TargetMode="External"/><Relationship Id="rId2" Type="http://schemas.openxmlformats.org/officeDocument/2006/relationships/hyperlink" Target="https://mentor.ieee.org/802.11/dcn/20/11-20-0110-00-00be-11be-preamble-and-forward-compatibility.ppt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022-00-00be-consideration-on-240-160-80-mhz-and-preamble-puncturing.pptx" TargetMode="External"/><Relationship Id="rId4" Type="http://schemas.openxmlformats.org/officeDocument/2006/relationships/hyperlink" Target="https://mentor.ieee.org/802.11/dcn/19/11-19-2161-01-00be-multiple-ru-support-for-11be.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19/11-19-1899-02-00be-mla-mac-addresses-considerations.pptx" TargetMode="External"/><Relationship Id="rId2" Type="http://schemas.openxmlformats.org/officeDocument/2006/relationships/hyperlink" Target="https://mentor.ieee.org/802.11/dcn/19/11-19-1510-03-00be-eht-power-saving-considering-multi-link.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822-02-00be-multi-link-security-consideration.pptx" TargetMode="External"/><Relationship Id="rId4" Type="http://schemas.openxmlformats.org/officeDocument/2006/relationships/hyperlink" Target="https://mentor.ieee.org/802.11/dcn/19/11-19-1900-02-00be-mla-security-considerations.ppt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0/11-20-0032-00-00be-consideration-on-multi-ap-home-mesh-scenario.pptx" TargetMode="External"/><Relationship Id="rId3" Type="http://schemas.openxmlformats.org/officeDocument/2006/relationships/hyperlink" Target="https://mentor.ieee.org/802.11/dcn/19/11-19-1972-01-00be-operation-of-virtual-bss-architecture-for-multi-ap-coordination.pptx" TargetMode="External"/><Relationship Id="rId7" Type="http://schemas.openxmlformats.org/officeDocument/2006/relationships/hyperlink" Target="https://mentor.ieee.org/802.11/dcn/20/11-20-0056-00-00be-preparations-for-coordinated-ofdma.pptx" TargetMode="External"/><Relationship Id="rId2" Type="http://schemas.openxmlformats.org/officeDocument/2006/relationships/hyperlink" Target="https://mentor.ieee.org/802.11/dcn/19/11-19-1931-01-00be-multi-ap-group-form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1-00-00be-considerations-on-coordinated-ofdma.pptx" TargetMode="External"/><Relationship Id="rId5" Type="http://schemas.openxmlformats.org/officeDocument/2006/relationships/hyperlink" Target="https://mentor.ieee.org/802.11/dcn/19/11-19-1979-00-00be-ul-coordination-for-throughput-improvement-and-interference-reduction.pptx" TargetMode="External"/><Relationship Id="rId4" Type="http://schemas.openxmlformats.org/officeDocument/2006/relationships/hyperlink" Target="https://mentor.ieee.org/802.11/dcn/19/11-19-1961-02-00be-multi-ap-group-establishment.pptx" TargetMode="External"/><Relationship Id="rId9" Type="http://schemas.openxmlformats.org/officeDocument/2006/relationships/hyperlink" Target="https://mentor.ieee.org/802.11/dcn/20/11-20-0064-01-00be-overview-of-multi-ap-operation-in-11be.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19/11-19-1942-03-00be-timing-measurement-for-low-latency-features.pptx" TargetMode="External"/><Relationship Id="rId2" Type="http://schemas.openxmlformats.org/officeDocument/2006/relationships/hyperlink" Target="https://mentor.ieee.org/802.11/dcn/19/11-19-1938-00-00be-discussion-on-low-latency-capability-for-802-11be.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921-00-00be-multi-link-architecture.pptx" TargetMode="External"/><Relationship Id="rId4" Type="http://schemas.openxmlformats.org/officeDocument/2006/relationships/hyperlink" Target="https://mentor.ieee.org/802.11/dcn/19/11-19-1960-01-00be-reducing-channel-access-delay-for-rta-traffic.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19/11-19-2153-03-00be-adopting-a-release-framework-to-meet-timeline.pptx" TargetMode="External"/><Relationship Id="rId2" Type="http://schemas.openxmlformats.org/officeDocument/2006/relationships/hyperlink" Target="https://mentor.ieee.org/802.11/dcn/20/11-20-0115-02-00be-multi-link-feature-candidates-for-r1.ppt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116-03-00be-discussion-on-timeline-for-802-11be.ppt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9/11-19-1901-04-00be-priority-access-support-in-ieee-802-11be-what-and-why.ppt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788-01-00be-coordinated-ofdma-operation.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358-04-00be-multi-link-operation-management.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19/11-19-1931-02-00be-multi-ap-group-formation-follow-up.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9/11-19-1582-02-00be-coordinated-ap-time-and-frequency-sharing-in-a-transmit-opportunity-in-11be.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19/11-19-1919-03-00be-coordinated-ofdma.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19/11-19-1617-02-00be-multi-link-power-save.ppt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19/11-19-1591-05-00be-ba-setup-for-multi-link-aggregation.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9/11-19-1591-05-00be-ba-setup-for-multi-link-aggregatio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19/11-19-1980-02-00be-eht-p-matrices-discussion.ppt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0/11-20-0117-01-00be-eht-ltfs-design-for-wideband.ppt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2020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20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endParaRPr lang="en-US" dirty="0"/>
          </a:p>
          <a:p>
            <a:pPr>
              <a:buFont typeface="Arial" panose="020B0604020202020204" pitchFamily="34" charset="0"/>
              <a:buChar char="•"/>
            </a:pPr>
            <a:endParaRPr lang="en-US" sz="2000" dirty="0"/>
          </a:p>
          <a:p>
            <a:r>
              <a:rPr lang="en-US" sz="2000" dirty="0"/>
              <a:t>Move: Jianhan Liu					Second: </a:t>
            </a:r>
          </a:p>
          <a:p>
            <a:r>
              <a:rPr lang="en-US" sz="2000" dirty="0"/>
              <a:t>Discussion: </a:t>
            </a:r>
          </a:p>
          <a:p>
            <a:r>
              <a:rPr lang="en-US" sz="2000" dirty="0"/>
              <a:t>Result:</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66794248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Only allowed small-RU combinations are RU126+RU26 and RU52+RU26.</a:t>
            </a:r>
            <a:endParaRPr lang="en-US" sz="2000" dirty="0"/>
          </a:p>
          <a:p>
            <a:pPr>
              <a:buFont typeface="Arial" panose="020B0604020202020204" pitchFamily="34" charset="0"/>
              <a:buChar char="•"/>
            </a:pPr>
            <a:endParaRPr lang="en-US" sz="2000" dirty="0"/>
          </a:p>
          <a:p>
            <a:r>
              <a:rPr lang="en-US" sz="2000" dirty="0"/>
              <a:t>Move: Jianhan Liu					Second: </a:t>
            </a:r>
          </a:p>
          <a:p>
            <a:r>
              <a:rPr lang="en-US" sz="2000" dirty="0"/>
              <a:t>Discussion: </a:t>
            </a:r>
          </a:p>
          <a:p>
            <a:r>
              <a:rPr lang="en-US" sz="2000" dirty="0"/>
              <a:t>Result:</a:t>
            </a:r>
          </a:p>
          <a:p>
            <a:endParaRPr lang="en-US" sz="2000" dirty="0"/>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9881855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within 20MHz boundary, any contiguous RU26 and RU106 can be combined.</a:t>
            </a:r>
          </a:p>
          <a:p>
            <a:pPr marL="0" indent="0"/>
            <a:endParaRPr lang="en-US" sz="2000" dirty="0"/>
          </a:p>
          <a:p>
            <a:r>
              <a:rPr lang="en-US" sz="2000" dirty="0"/>
              <a:t>Move: Jianhan Liu					Second: </a:t>
            </a:r>
          </a:p>
          <a:p>
            <a:r>
              <a:rPr lang="en-US" sz="2000" dirty="0"/>
              <a:t>Discussion: </a:t>
            </a:r>
          </a:p>
          <a:p>
            <a:r>
              <a:rPr lang="en-US" sz="2000" dirty="0"/>
              <a:t>Result:</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1405389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the blue colored combination of RU52 and RU26 are allowed.</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Jianhan Liu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pic>
        <p:nvPicPr>
          <p:cNvPr id="8" name="Picture 7">
            <a:extLst>
              <a:ext uri="{FF2B5EF4-FFF2-40B4-BE49-F238E27FC236}">
                <a16:creationId xmlns:a16="http://schemas.microsoft.com/office/drawing/2014/main" id="{746E39F2-3F8B-4D89-A502-AA6793C53155}"/>
              </a:ext>
            </a:extLst>
          </p:cNvPr>
          <p:cNvPicPr>
            <a:picLocks noChangeAspect="1"/>
          </p:cNvPicPr>
          <p:nvPr/>
        </p:nvPicPr>
        <p:blipFill>
          <a:blip r:embed="rId3"/>
          <a:stretch>
            <a:fillRect/>
          </a:stretch>
        </p:blipFill>
        <p:spPr>
          <a:xfrm>
            <a:off x="1599406" y="2819400"/>
            <a:ext cx="5943600" cy="1428750"/>
          </a:xfrm>
          <a:prstGeom prst="rect">
            <a:avLst/>
          </a:prstGeom>
        </p:spPr>
      </p:pic>
    </p:spTree>
    <p:extLst>
      <p:ext uri="{BB962C8B-B14F-4D97-AF65-F5344CB8AC3E}">
        <p14:creationId xmlns:p14="http://schemas.microsoft.com/office/powerpoint/2010/main" val="116296424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80MHz PPDU, the blue colored combination of RU52 and RU26 are allowed.</a:t>
            </a:r>
          </a:p>
          <a:p>
            <a:pPr lvl="2">
              <a:buFont typeface="Arial" panose="020B0604020202020204" pitchFamily="34" charset="0"/>
              <a:buChar char="•"/>
            </a:pP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Jianhan Liu					Second: </a:t>
            </a:r>
          </a:p>
          <a:p>
            <a:r>
              <a:rPr lang="en-US" sz="2000" dirty="0"/>
              <a:t>Discussion: </a:t>
            </a:r>
          </a:p>
          <a:p>
            <a:r>
              <a:rPr lang="en-US" sz="2000" dirty="0"/>
              <a:t>Result:</a:t>
            </a:r>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pic>
        <p:nvPicPr>
          <p:cNvPr id="10" name="Picture 9">
            <a:extLst>
              <a:ext uri="{FF2B5EF4-FFF2-40B4-BE49-F238E27FC236}">
                <a16:creationId xmlns:a16="http://schemas.microsoft.com/office/drawing/2014/main" id="{C1D042EA-FBE8-4659-9AC0-B0DA23124AF7}"/>
              </a:ext>
            </a:extLst>
          </p:cNvPr>
          <p:cNvPicPr>
            <a:picLocks noChangeAspect="1"/>
          </p:cNvPicPr>
          <p:nvPr/>
        </p:nvPicPr>
        <p:blipFill>
          <a:blip r:embed="rId3"/>
          <a:stretch>
            <a:fillRect/>
          </a:stretch>
        </p:blipFill>
        <p:spPr>
          <a:xfrm>
            <a:off x="1599406" y="2743200"/>
            <a:ext cx="5943600" cy="1666875"/>
          </a:xfrm>
          <a:prstGeom prst="rect">
            <a:avLst/>
          </a:prstGeom>
        </p:spPr>
      </p:pic>
    </p:spTree>
    <p:extLst>
      <p:ext uri="{BB962C8B-B14F-4D97-AF65-F5344CB8AC3E}">
        <p14:creationId xmlns:p14="http://schemas.microsoft.com/office/powerpoint/2010/main" val="110874127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LDPC coding, for combined RUs sent to a user with RU size less than 242-tone, a single tone mapper shall be used.</a:t>
            </a: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Ross Jian Yu					Second: </a:t>
            </a:r>
          </a:p>
          <a:p>
            <a:r>
              <a:rPr lang="en-US" sz="2000" dirty="0"/>
              <a:t>Discussion: </a:t>
            </a:r>
          </a:p>
          <a:p>
            <a:r>
              <a:rPr lang="en-US" sz="2000" dirty="0"/>
              <a:t>Result:</a:t>
            </a:r>
          </a:p>
          <a:p>
            <a:endParaRPr lang="en-US" sz="1400" dirty="0"/>
          </a:p>
          <a:p>
            <a:r>
              <a:rPr lang="en-US" sz="1400" dirty="0"/>
              <a:t>---------------------------------------------------------------------------------------------------------------------------------</a:t>
            </a:r>
          </a:p>
          <a:p>
            <a:r>
              <a:rPr lang="en-US" sz="1400" dirty="0"/>
              <a:t>Ref: </a:t>
            </a:r>
            <a:r>
              <a:rPr lang="en-US" sz="1400" b="0" dirty="0">
                <a:hlinkClick r:id="rId2"/>
              </a:rPr>
              <a:t>https://mentor.ieee.org/802.11/dcn/19/11-19-1914-04-00be-multiple-ru-discussion.pptx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28490536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11be supports EHT-LTF for 16 spatial streams.</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Jinsoo Choi					Second: </a:t>
            </a:r>
          </a:p>
          <a:p>
            <a:r>
              <a:rPr lang="en-US" sz="2000" dirty="0"/>
              <a:t>Discussion: </a:t>
            </a:r>
          </a:p>
          <a:p>
            <a:r>
              <a:rPr lang="en-US" sz="2000" dirty="0"/>
              <a:t>Result:</a:t>
            </a:r>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https://mentor.ieee.org/802.11/dcn/19/11-19-1925-02-00be-consideration-of-eht-ltf.pptx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4810270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 For a link between a non-AP STA within a non-AP MLD and an AP within an AP MLD, the non-AP STA of the link can send to the AP of the link a frame to indicate that other non-AP STA(s) within the same non-AP MLD that has(have) entered doze state is(are) in awake state currently.</a:t>
            </a:r>
            <a:endParaRPr lang="en-US" sz="2000" dirty="0"/>
          </a:p>
          <a:p>
            <a:pPr>
              <a:buFont typeface="Arial" panose="020B0604020202020204" pitchFamily="34" charset="0"/>
              <a:buChar char="•"/>
            </a:pPr>
            <a:endParaRPr lang="en-US" sz="2000" dirty="0"/>
          </a:p>
          <a:p>
            <a:r>
              <a:rPr lang="en-US" sz="2000" dirty="0"/>
              <a:t>Move: Jeongki Kim					Second: </a:t>
            </a:r>
          </a:p>
          <a:p>
            <a:r>
              <a:rPr lang="en-US" sz="2000" dirty="0"/>
              <a:t>Discussion: </a:t>
            </a:r>
          </a:p>
          <a:p>
            <a:r>
              <a:rPr lang="en-US" sz="2000" dirty="0"/>
              <a:t>Result:</a:t>
            </a:r>
          </a:p>
          <a:p>
            <a:endParaRPr lang="en-US" sz="1400" dirty="0"/>
          </a:p>
          <a:p>
            <a:r>
              <a:rPr lang="en-US" sz="1400" dirty="0"/>
              <a:t>---------------------------------------------------------------------------------------------------------------------------------</a:t>
            </a:r>
          </a:p>
          <a:p>
            <a:r>
              <a:rPr lang="en-US" sz="1400" dirty="0"/>
              <a:t>Ref: </a:t>
            </a:r>
            <a:r>
              <a:rPr lang="en-US" sz="1400" b="0" dirty="0">
                <a:hlinkClick r:id="rId2"/>
              </a:rPr>
              <a:t>https://mentor.ieee.org/802.11/dcn/19/11-19-1510-06-00be-eht-power-saving-considering-multi-link.pptx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87054457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 For the PPDU transmitted to MU, the User field having TBD bits is contained in the user specific field of EHT-SIG</a:t>
            </a:r>
          </a:p>
          <a:p>
            <a:pPr lvl="1">
              <a:buFont typeface="Arial" panose="020B0604020202020204" pitchFamily="34" charset="0"/>
              <a:buChar char="•"/>
            </a:pPr>
            <a:r>
              <a:rPr lang="en-US" sz="1600" dirty="0"/>
              <a:t>The User field indicates user information assigned to each RU similar to that used in HE MU PPDU</a:t>
            </a:r>
          </a:p>
          <a:p>
            <a:pPr lvl="1">
              <a:buFont typeface="Arial" panose="020B0604020202020204" pitchFamily="34" charset="0"/>
              <a:buChar char="•"/>
            </a:pPr>
            <a:r>
              <a:rPr lang="en-US" sz="1600" dirty="0"/>
              <a:t>Detailed descriptions are TBD</a:t>
            </a:r>
          </a:p>
          <a:p>
            <a:endParaRPr lang="en-US" sz="2000" dirty="0"/>
          </a:p>
          <a:p>
            <a:r>
              <a:rPr lang="en-US" sz="2000" dirty="0"/>
              <a:t>Move: Eunsung Park					Second: </a:t>
            </a:r>
          </a:p>
          <a:p>
            <a:r>
              <a:rPr lang="en-US" sz="2000" dirty="0"/>
              <a:t>Discussion: </a:t>
            </a:r>
          </a:p>
          <a:p>
            <a:r>
              <a:rPr lang="en-US" sz="2000" dirty="0"/>
              <a:t>Result:</a:t>
            </a:r>
          </a:p>
          <a:p>
            <a:r>
              <a:rPr lang="en-US" sz="1400" dirty="0"/>
              <a:t>---------------------------------------------------------------------------------------------------------------------------------</a:t>
            </a:r>
          </a:p>
          <a:p>
            <a:r>
              <a:rPr lang="en-US" sz="1400" dirty="0"/>
              <a:t>Ref: </a:t>
            </a:r>
            <a:r>
              <a:rPr lang="en-US" sz="1400" b="0" dirty="0">
                <a:hlinkClick r:id="rId2"/>
              </a:rPr>
              <a:t>https://mentor.ieee.org/802.11/dcn/20/11-20-0022-01-00be-consideration-on-240-160-80-mhz-and-preamble-puncturing.pptx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32823854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contiguous 240MHz, for one STA large size RU aggregation is allowed only within 160MHz which is composed of two adjacent 80MHz channels</a:t>
            </a:r>
          </a:p>
          <a:p>
            <a:pPr>
              <a:buFont typeface="Arial" panose="020B0604020202020204" pitchFamily="34" charset="0"/>
              <a:buChar char="•"/>
            </a:pPr>
            <a:r>
              <a:rPr lang="en-US" sz="1600" dirty="0"/>
              <a:t>For the OFDMA transmission in non-contiguous 160+80MHz, for one STA large size RU aggregation is allowed only within contiguous 160MHz or the other 80MHz, respectively</a:t>
            </a:r>
          </a:p>
          <a:p>
            <a:pPr>
              <a:buFont typeface="Arial" panose="020B0604020202020204" pitchFamily="34" charset="0"/>
              <a:buChar char="•"/>
            </a:pPr>
            <a:r>
              <a:rPr lang="en-US" sz="1600" dirty="0"/>
              <a:t>2x996+484 is TBD</a:t>
            </a:r>
            <a:endParaRPr lang="en-US" sz="1800" dirty="0"/>
          </a:p>
          <a:p>
            <a:endParaRPr lang="en-US" sz="1800" dirty="0"/>
          </a:p>
          <a:p>
            <a:r>
              <a:rPr lang="en-US" sz="1800" dirty="0"/>
              <a:t>Move: Eunsung Park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51760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320/160+160 MHz, for one STA large size RU aggregation is allowed only within primary 160 or secondary 160, respectively</a:t>
            </a:r>
          </a:p>
          <a:p>
            <a:pPr lvl="1">
              <a:buFont typeface="Arial" panose="020B0604020202020204" pitchFamily="34" charset="0"/>
              <a:buChar char="•"/>
            </a:pPr>
            <a:r>
              <a:rPr lang="en-US" sz="1200" dirty="0"/>
              <a:t>Note that primary 160 is composed of primary 80 and secondary 80 and secondary 160 is 160MHz channel other than primary 160 in 320/160+160 MHz</a:t>
            </a:r>
            <a:endParaRPr lang="en-US" sz="1600" dirty="0"/>
          </a:p>
          <a:p>
            <a:pPr>
              <a:buFont typeface="Arial" panose="020B0604020202020204" pitchFamily="34" charset="0"/>
              <a:buChar char="•"/>
            </a:pPr>
            <a:r>
              <a:rPr lang="en-US" sz="1600" dirty="0"/>
              <a:t>Exception: 3x996 is supported</a:t>
            </a:r>
          </a:p>
          <a:p>
            <a:pPr>
              <a:buFont typeface="Arial" panose="020B0604020202020204" pitchFamily="34" charset="0"/>
              <a:buChar char="•"/>
            </a:pPr>
            <a:r>
              <a:rPr lang="en-US" sz="1600" dirty="0"/>
              <a:t>3x996+484 is TBD</a:t>
            </a:r>
          </a:p>
          <a:p>
            <a:pPr marL="0" indent="0"/>
            <a:endParaRPr lang="en-US" sz="1800" dirty="0"/>
          </a:p>
          <a:p>
            <a:r>
              <a:rPr lang="en-US" sz="1800" dirty="0"/>
              <a:t>Move: Eunsung Park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60866932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U-SIG shall contain Bandwidth Information, carried as a version independent field.</a:t>
            </a:r>
          </a:p>
          <a:p>
            <a:pPr>
              <a:buFont typeface="Arial" panose="020B0604020202020204" pitchFamily="34" charset="0"/>
              <a:buChar char="•"/>
            </a:pPr>
            <a:r>
              <a:rPr lang="en-US" sz="1600" dirty="0"/>
              <a:t>This field may also convey some puncturing information.</a:t>
            </a:r>
          </a:p>
          <a:p>
            <a:pPr>
              <a:buFont typeface="Arial" panose="020B0604020202020204" pitchFamily="34" charset="0"/>
              <a:buChar char="•"/>
            </a:pPr>
            <a:r>
              <a:rPr lang="en-US" sz="1600" dirty="0"/>
              <a:t>Number of bits for this field is TBD.</a:t>
            </a:r>
          </a:p>
          <a:p>
            <a:pPr marL="0" indent="0"/>
            <a:endParaRPr lang="en-US" sz="1800" dirty="0"/>
          </a:p>
          <a:p>
            <a:r>
              <a:rPr lang="en-US" sz="1800" dirty="0"/>
              <a:t>Move: Sameer Vermani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24910645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U-SIG shall contain a PPDU type field, carried as a version dependent field.</a:t>
            </a:r>
          </a:p>
          <a:p>
            <a:pPr>
              <a:buFont typeface="Arial" panose="020B0604020202020204" pitchFamily="34" charset="0"/>
              <a:buChar char="•"/>
            </a:pPr>
            <a:r>
              <a:rPr lang="en-US" sz="1600" dirty="0"/>
              <a:t>Number of bits for this field is TBD.</a:t>
            </a:r>
            <a:endParaRPr lang="en-US" sz="1800" dirty="0"/>
          </a:p>
          <a:p>
            <a:endParaRPr lang="en-US" sz="1800" dirty="0"/>
          </a:p>
          <a:p>
            <a:r>
              <a:rPr lang="en-US" sz="1800" dirty="0"/>
              <a:t>Move: Sameer Vermani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7347126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CCA minimum BW resolution is 20MHz</a:t>
            </a:r>
          </a:p>
          <a:p>
            <a:pPr>
              <a:buFont typeface="Arial" panose="020B0604020202020204" pitchFamily="34" charset="0"/>
              <a:buChar char="•"/>
            </a:pPr>
            <a:r>
              <a:rPr lang="en-US" sz="1600" dirty="0"/>
              <a:t>Preamble puncturing resolution is 20MHz</a:t>
            </a:r>
          </a:p>
          <a:p>
            <a:pPr>
              <a:buFont typeface="Arial" panose="020B0604020202020204" pitchFamily="34" charset="0"/>
              <a:buChar char="•"/>
            </a:pPr>
            <a:endParaRPr lang="en-US" sz="1800" dirty="0"/>
          </a:p>
          <a:p>
            <a:r>
              <a:rPr lang="en-US" sz="1800" dirty="0"/>
              <a:t>Move: Bin Tian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04031957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there is only one PSDU per STA for each link</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Bin Tian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12395600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for LDPC encoding each PSDU only uses one encoder</a:t>
            </a:r>
          </a:p>
          <a:p>
            <a:pPr>
              <a:buFont typeface="Arial" panose="020B0604020202020204" pitchFamily="34" charset="0"/>
              <a:buChar char="•"/>
            </a:pPr>
            <a:endParaRPr lang="en-US" sz="1800" dirty="0"/>
          </a:p>
          <a:p>
            <a:r>
              <a:rPr lang="en-US" sz="1800" dirty="0"/>
              <a:t>Move: Bin Tian					Second: </a:t>
            </a:r>
          </a:p>
          <a:p>
            <a:r>
              <a:rPr lang="en-US" sz="1800" dirty="0"/>
              <a:t>Discussion: </a:t>
            </a:r>
          </a:p>
          <a:p>
            <a:r>
              <a:rPr lang="en-US" sz="1800" dirty="0"/>
              <a:t>Result:</a:t>
            </a:r>
          </a:p>
          <a:p>
            <a:endParaRPr lang="en-US" sz="1800" dirty="0"/>
          </a:p>
          <a:p>
            <a:endParaRPr lang="en-US" sz="1800" dirty="0"/>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86015847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80MHz non-OFDMA the following conditional mandatory (conditional on supporting puncturing) large RU combinations are supported</a:t>
            </a:r>
          </a:p>
          <a:p>
            <a:pPr lvl="1">
              <a:buFont typeface="Arial" panose="020B0604020202020204" pitchFamily="34" charset="0"/>
              <a:buChar char="•"/>
            </a:pPr>
            <a:r>
              <a:rPr lang="en-US" sz="1200" dirty="0"/>
              <a:t>Any one of four 242RU can be punctured</a:t>
            </a:r>
            <a:endParaRPr lang="en-US" sz="1400" dirty="0"/>
          </a:p>
          <a:p>
            <a:endParaRPr lang="en-US" sz="1800" dirty="0"/>
          </a:p>
          <a:p>
            <a:endParaRPr lang="en-US" sz="1800" dirty="0"/>
          </a:p>
          <a:p>
            <a:endParaRPr lang="en-US" sz="1800" dirty="0"/>
          </a:p>
          <a:p>
            <a:endParaRPr lang="en-US" sz="1800" dirty="0"/>
          </a:p>
          <a:p>
            <a:r>
              <a:rPr lang="en-US" sz="1800" dirty="0"/>
              <a:t>Move: Ron Porat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7" name="Table 6">
            <a:extLst>
              <a:ext uri="{FF2B5EF4-FFF2-40B4-BE49-F238E27FC236}">
                <a16:creationId xmlns:a16="http://schemas.microsoft.com/office/drawing/2014/main" id="{20037102-DC3E-46D6-984F-4FD301E23C94}"/>
              </a:ext>
            </a:extLst>
          </p:cNvPr>
          <p:cNvGraphicFramePr>
            <a:graphicFrameLocks noGrp="1"/>
          </p:cNvGraphicFramePr>
          <p:nvPr/>
        </p:nvGraphicFramePr>
        <p:xfrm>
          <a:off x="2812256" y="3108325"/>
          <a:ext cx="3594100" cy="1006475"/>
        </p:xfrm>
        <a:graphic>
          <a:graphicData uri="http://schemas.openxmlformats.org/drawingml/2006/table">
            <a:tbl>
              <a:tblPr/>
              <a:tblGrid>
                <a:gridCol w="1536700">
                  <a:extLst>
                    <a:ext uri="{9D8B030D-6E8A-4147-A177-3AD203B41FA5}">
                      <a16:colId xmlns:a16="http://schemas.microsoft.com/office/drawing/2014/main" val="436799599"/>
                    </a:ext>
                  </a:extLst>
                </a:gridCol>
                <a:gridCol w="1028700">
                  <a:extLst>
                    <a:ext uri="{9D8B030D-6E8A-4147-A177-3AD203B41FA5}">
                      <a16:colId xmlns:a16="http://schemas.microsoft.com/office/drawing/2014/main" val="1255421991"/>
                    </a:ext>
                  </a:extLst>
                </a:gridCol>
                <a:gridCol w="1028700">
                  <a:extLst>
                    <a:ext uri="{9D8B030D-6E8A-4147-A177-3AD203B41FA5}">
                      <a16:colId xmlns:a16="http://schemas.microsoft.com/office/drawing/2014/main" val="1363971797"/>
                    </a:ext>
                  </a:extLst>
                </a:gridCol>
              </a:tblGrid>
              <a:tr h="640080">
                <a:tc>
                  <a:txBody>
                    <a:bodyPr/>
                    <a:lstStyle/>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4121389867"/>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3500975097"/>
                  </a:ext>
                </a:extLst>
              </a:tr>
            </a:tbl>
          </a:graphicData>
        </a:graphic>
      </p:graphicFrame>
    </p:spTree>
    <p:extLst>
      <p:ext uri="{BB962C8B-B14F-4D97-AF65-F5344CB8AC3E}">
        <p14:creationId xmlns:p14="http://schemas.microsoft.com/office/powerpoint/2010/main" val="335966920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160MHz non-OFDMA the following conditional mandatory (conditional on supporting puncturing) large RU combinations are supported</a:t>
            </a:r>
          </a:p>
          <a:p>
            <a:pPr lvl="1">
              <a:buFont typeface="Arial" panose="020B0604020202020204" pitchFamily="34" charset="0"/>
              <a:buChar char="•"/>
            </a:pPr>
            <a:r>
              <a:rPr lang="en-US" sz="1400" dirty="0"/>
              <a:t>Any one of eight 242RU can be punctured</a:t>
            </a:r>
          </a:p>
          <a:p>
            <a:pPr lvl="1">
              <a:buFont typeface="Arial" panose="020B0604020202020204" pitchFamily="34" charset="0"/>
              <a:buChar char="•"/>
            </a:pPr>
            <a:r>
              <a:rPr lang="en-US" sz="1400" dirty="0"/>
              <a:t>Any one of four 484RU can be punctured</a:t>
            </a:r>
          </a:p>
          <a:p>
            <a:endParaRPr lang="en-US" sz="1800" dirty="0"/>
          </a:p>
          <a:p>
            <a:endParaRPr lang="en-US" sz="1800" dirty="0"/>
          </a:p>
          <a:p>
            <a:endParaRPr lang="en-US" sz="1800" dirty="0"/>
          </a:p>
          <a:p>
            <a:r>
              <a:rPr lang="en-US" sz="1800" dirty="0"/>
              <a:t>Move: Ron Porat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8" name="Table 7">
            <a:extLst>
              <a:ext uri="{FF2B5EF4-FFF2-40B4-BE49-F238E27FC236}">
                <a16:creationId xmlns:a16="http://schemas.microsoft.com/office/drawing/2014/main" id="{74D79BBA-EA35-47E4-9E1D-CED0FFA593AE}"/>
              </a:ext>
            </a:extLst>
          </p:cNvPr>
          <p:cNvGraphicFramePr>
            <a:graphicFrameLocks noGrp="1"/>
          </p:cNvGraphicFramePr>
          <p:nvPr/>
        </p:nvGraphicFramePr>
        <p:xfrm>
          <a:off x="2170906" y="3200400"/>
          <a:ext cx="4800600" cy="1046956"/>
        </p:xfrm>
        <a:graphic>
          <a:graphicData uri="http://schemas.openxmlformats.org/drawingml/2006/table">
            <a:tbl>
              <a:tblPr/>
              <a:tblGrid>
                <a:gridCol w="1387972">
                  <a:extLst>
                    <a:ext uri="{9D8B030D-6E8A-4147-A177-3AD203B41FA5}">
                      <a16:colId xmlns:a16="http://schemas.microsoft.com/office/drawing/2014/main" val="249456051"/>
                    </a:ext>
                  </a:extLst>
                </a:gridCol>
                <a:gridCol w="1528042">
                  <a:extLst>
                    <a:ext uri="{9D8B030D-6E8A-4147-A177-3AD203B41FA5}">
                      <a16:colId xmlns:a16="http://schemas.microsoft.com/office/drawing/2014/main" val="34097630"/>
                    </a:ext>
                  </a:extLst>
                </a:gridCol>
                <a:gridCol w="942293">
                  <a:extLst>
                    <a:ext uri="{9D8B030D-6E8A-4147-A177-3AD203B41FA5}">
                      <a16:colId xmlns:a16="http://schemas.microsoft.com/office/drawing/2014/main" val="976734116"/>
                    </a:ext>
                  </a:extLst>
                </a:gridCol>
                <a:gridCol w="942293">
                  <a:extLst>
                    <a:ext uri="{9D8B030D-6E8A-4147-A177-3AD203B41FA5}">
                      <a16:colId xmlns:a16="http://schemas.microsoft.com/office/drawing/2014/main" val="549574363"/>
                    </a:ext>
                  </a:extLst>
                </a:gridCol>
              </a:tblGrid>
              <a:tr h="371316">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284716417"/>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4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1953465802"/>
                  </a:ext>
                </a:extLst>
              </a:tr>
              <a:tr h="337820">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140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8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4252171119"/>
                  </a:ext>
                </a:extLst>
              </a:tr>
            </a:tbl>
          </a:graphicData>
        </a:graphic>
      </p:graphicFrame>
    </p:spTree>
    <p:extLst>
      <p:ext uri="{BB962C8B-B14F-4D97-AF65-F5344CB8AC3E}">
        <p14:creationId xmlns:p14="http://schemas.microsoft.com/office/powerpoint/2010/main" val="352744924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240MHz non-OFDMA the following conditional mandatory (conditional on supporting puncturing) large RU combinations are supported</a:t>
            </a:r>
          </a:p>
          <a:p>
            <a:pPr lvl="1">
              <a:buFont typeface="Arial" panose="020B0604020202020204" pitchFamily="34" charset="0"/>
              <a:buChar char="•"/>
            </a:pPr>
            <a:r>
              <a:rPr lang="en-US" sz="1400" dirty="0"/>
              <a:t>Any one of six 484RU can be punctured</a:t>
            </a:r>
          </a:p>
          <a:p>
            <a:pPr lvl="1">
              <a:buFont typeface="Arial" panose="020B0604020202020204" pitchFamily="34" charset="0"/>
              <a:buChar char="•"/>
            </a:pPr>
            <a:r>
              <a:rPr lang="en-US" sz="1400" dirty="0"/>
              <a:t>Any one of three 996RU can be punctured</a:t>
            </a:r>
          </a:p>
          <a:p>
            <a:endParaRPr lang="en-US" sz="1800" dirty="0"/>
          </a:p>
          <a:p>
            <a:endParaRPr lang="en-US" sz="1800" dirty="0"/>
          </a:p>
          <a:p>
            <a:endParaRPr lang="en-US" sz="1800" dirty="0"/>
          </a:p>
          <a:p>
            <a:r>
              <a:rPr lang="en-US" sz="1800" dirty="0"/>
              <a:t>Move: Ron Porat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7" name="Table 6">
            <a:extLst>
              <a:ext uri="{FF2B5EF4-FFF2-40B4-BE49-F238E27FC236}">
                <a16:creationId xmlns:a16="http://schemas.microsoft.com/office/drawing/2014/main" id="{92DC2F10-7F58-4BAC-8D18-5E3F7841E68F}"/>
              </a:ext>
            </a:extLst>
          </p:cNvPr>
          <p:cNvGraphicFramePr>
            <a:graphicFrameLocks noGrp="1"/>
          </p:cNvGraphicFramePr>
          <p:nvPr/>
        </p:nvGraphicFramePr>
        <p:xfrm>
          <a:off x="1789906" y="3276600"/>
          <a:ext cx="5562600" cy="1020445"/>
        </p:xfrm>
        <a:graphic>
          <a:graphicData uri="http://schemas.openxmlformats.org/drawingml/2006/table">
            <a:tbl>
              <a:tblPr/>
              <a:tblGrid>
                <a:gridCol w="1219200">
                  <a:extLst>
                    <a:ext uri="{9D8B030D-6E8A-4147-A177-3AD203B41FA5}">
                      <a16:colId xmlns:a16="http://schemas.microsoft.com/office/drawing/2014/main" val="168344121"/>
                    </a:ext>
                  </a:extLst>
                </a:gridCol>
                <a:gridCol w="1346200">
                  <a:extLst>
                    <a:ext uri="{9D8B030D-6E8A-4147-A177-3AD203B41FA5}">
                      <a16:colId xmlns:a16="http://schemas.microsoft.com/office/drawing/2014/main" val="1042010448"/>
                    </a:ext>
                  </a:extLst>
                </a:gridCol>
                <a:gridCol w="1346200">
                  <a:extLst>
                    <a:ext uri="{9D8B030D-6E8A-4147-A177-3AD203B41FA5}">
                      <a16:colId xmlns:a16="http://schemas.microsoft.com/office/drawing/2014/main" val="2826231871"/>
                    </a:ext>
                  </a:extLst>
                </a:gridCol>
                <a:gridCol w="825500">
                  <a:extLst>
                    <a:ext uri="{9D8B030D-6E8A-4147-A177-3AD203B41FA5}">
                      <a16:colId xmlns:a16="http://schemas.microsoft.com/office/drawing/2014/main" val="4285048147"/>
                    </a:ext>
                  </a:extLst>
                </a:gridCol>
                <a:gridCol w="825500">
                  <a:extLst>
                    <a:ext uri="{9D8B030D-6E8A-4147-A177-3AD203B41FA5}">
                      <a16:colId xmlns:a16="http://schemas.microsoft.com/office/drawing/2014/main" val="1536178888"/>
                    </a:ext>
                  </a:extLst>
                </a:gridCol>
              </a:tblGrid>
              <a:tr h="218916">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 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695487704"/>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200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1752173758"/>
                  </a:ext>
                </a:extLst>
              </a:tr>
              <a:tr h="337820">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3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2661991629"/>
                  </a:ext>
                </a:extLst>
              </a:tr>
            </a:tbl>
          </a:graphicData>
        </a:graphic>
      </p:graphicFrame>
    </p:spTree>
    <p:extLst>
      <p:ext uri="{BB962C8B-B14F-4D97-AF65-F5344CB8AC3E}">
        <p14:creationId xmlns:p14="http://schemas.microsoft.com/office/powerpoint/2010/main" val="349828295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320MHz non-OFDMA the following conditional mandatory (conditional on supporting puncturing) large RU combinations are supported</a:t>
            </a:r>
          </a:p>
          <a:p>
            <a:pPr lvl="1">
              <a:buFont typeface="Arial" panose="020B0604020202020204" pitchFamily="34" charset="0"/>
              <a:buChar char="•"/>
            </a:pPr>
            <a:r>
              <a:rPr lang="en-US" sz="1600" dirty="0"/>
              <a:t>Any one of eight 484RU can be punctured</a:t>
            </a:r>
          </a:p>
          <a:p>
            <a:pPr lvl="1">
              <a:buFont typeface="Arial" panose="020B0604020202020204" pitchFamily="34" charset="0"/>
              <a:buChar char="•"/>
            </a:pPr>
            <a:r>
              <a:rPr lang="en-US" sz="1600" dirty="0"/>
              <a:t>Any one of four 996RU can be punctured</a:t>
            </a:r>
          </a:p>
          <a:p>
            <a:endParaRPr lang="en-US" sz="1800" dirty="0"/>
          </a:p>
          <a:p>
            <a:endParaRPr lang="en-US" sz="1800" dirty="0"/>
          </a:p>
          <a:p>
            <a:endParaRPr lang="en-US" sz="1800" dirty="0"/>
          </a:p>
          <a:p>
            <a:r>
              <a:rPr lang="en-US" sz="1800" dirty="0"/>
              <a:t>Move: Ron Porat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8" name="Table 7">
            <a:extLst>
              <a:ext uri="{FF2B5EF4-FFF2-40B4-BE49-F238E27FC236}">
                <a16:creationId xmlns:a16="http://schemas.microsoft.com/office/drawing/2014/main" id="{47B6E9D3-86FD-4E5A-B0D4-8DB969196686}"/>
              </a:ext>
            </a:extLst>
          </p:cNvPr>
          <p:cNvGraphicFramePr>
            <a:graphicFrameLocks noGrp="1"/>
          </p:cNvGraphicFramePr>
          <p:nvPr/>
        </p:nvGraphicFramePr>
        <p:xfrm>
          <a:off x="696912" y="3276600"/>
          <a:ext cx="7770813" cy="1013655"/>
        </p:xfrm>
        <a:graphic>
          <a:graphicData uri="http://schemas.openxmlformats.org/drawingml/2006/table">
            <a:tbl>
              <a:tblPr/>
              <a:tblGrid>
                <a:gridCol w="1372802">
                  <a:extLst>
                    <a:ext uri="{9D8B030D-6E8A-4147-A177-3AD203B41FA5}">
                      <a16:colId xmlns:a16="http://schemas.microsoft.com/office/drawing/2014/main" val="2828615192"/>
                    </a:ext>
                  </a:extLst>
                </a:gridCol>
                <a:gridCol w="1511341">
                  <a:extLst>
                    <a:ext uri="{9D8B030D-6E8A-4147-A177-3AD203B41FA5}">
                      <a16:colId xmlns:a16="http://schemas.microsoft.com/office/drawing/2014/main" val="2263822232"/>
                    </a:ext>
                  </a:extLst>
                </a:gridCol>
                <a:gridCol w="1511341">
                  <a:extLst>
                    <a:ext uri="{9D8B030D-6E8A-4147-A177-3AD203B41FA5}">
                      <a16:colId xmlns:a16="http://schemas.microsoft.com/office/drawing/2014/main" val="3427035817"/>
                    </a:ext>
                  </a:extLst>
                </a:gridCol>
                <a:gridCol w="1511341">
                  <a:extLst>
                    <a:ext uri="{9D8B030D-6E8A-4147-A177-3AD203B41FA5}">
                      <a16:colId xmlns:a16="http://schemas.microsoft.com/office/drawing/2014/main" val="3497256590"/>
                    </a:ext>
                  </a:extLst>
                </a:gridCol>
                <a:gridCol w="931994">
                  <a:extLst>
                    <a:ext uri="{9D8B030D-6E8A-4147-A177-3AD203B41FA5}">
                      <a16:colId xmlns:a16="http://schemas.microsoft.com/office/drawing/2014/main" val="3298567581"/>
                    </a:ext>
                  </a:extLst>
                </a:gridCol>
                <a:gridCol w="931994">
                  <a:extLst>
                    <a:ext uri="{9D8B030D-6E8A-4147-A177-3AD203B41FA5}">
                      <a16:colId xmlns:a16="http://schemas.microsoft.com/office/drawing/2014/main" val="1015848150"/>
                    </a:ext>
                  </a:extLst>
                </a:gridCol>
              </a:tblGrid>
              <a:tr h="212223">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3411585396"/>
                  </a:ext>
                </a:extLst>
              </a:tr>
              <a:tr h="334472">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996</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280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8 options </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3818249990"/>
                  </a:ext>
                </a:extLst>
              </a:tr>
              <a:tr h="334472">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240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1241201014"/>
                  </a:ext>
                </a:extLst>
              </a:tr>
            </a:tbl>
          </a:graphicData>
        </a:graphic>
      </p:graphicFrame>
    </p:spTree>
    <p:extLst>
      <p:ext uri="{BB962C8B-B14F-4D97-AF65-F5344CB8AC3E}">
        <p14:creationId xmlns:p14="http://schemas.microsoft.com/office/powerpoint/2010/main" val="4096216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November 2019 meeting and conf calls</a:t>
            </a:r>
          </a:p>
          <a:p>
            <a:pPr>
              <a:buFont typeface="Arial" panose="020B0604020202020204" pitchFamily="34" charset="0"/>
              <a:buChar char="•"/>
            </a:pPr>
            <a:r>
              <a:rPr lang="en-US" sz="1800" dirty="0"/>
              <a:t>Approve TGbe minutes from November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altLang="en-US" sz="1800" dirty="0"/>
              <a:t>Goals for March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80MHz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7" name="Table 6">
            <a:extLst>
              <a:ext uri="{FF2B5EF4-FFF2-40B4-BE49-F238E27FC236}">
                <a16:creationId xmlns:a16="http://schemas.microsoft.com/office/drawing/2014/main" id="{5785BE86-E9D1-4EA4-B952-55C1110C77F7}"/>
              </a:ext>
            </a:extLst>
          </p:cNvPr>
          <p:cNvGraphicFramePr>
            <a:graphicFrameLocks noGrp="1"/>
          </p:cNvGraphicFramePr>
          <p:nvPr/>
        </p:nvGraphicFramePr>
        <p:xfrm>
          <a:off x="3076575" y="2603501"/>
          <a:ext cx="3594100" cy="1006475"/>
        </p:xfrm>
        <a:graphic>
          <a:graphicData uri="http://schemas.openxmlformats.org/drawingml/2006/table">
            <a:tbl>
              <a:tblPr/>
              <a:tblGrid>
                <a:gridCol w="1536700">
                  <a:extLst>
                    <a:ext uri="{9D8B030D-6E8A-4147-A177-3AD203B41FA5}">
                      <a16:colId xmlns:a16="http://schemas.microsoft.com/office/drawing/2014/main" val="3007579673"/>
                    </a:ext>
                  </a:extLst>
                </a:gridCol>
                <a:gridCol w="1028700">
                  <a:extLst>
                    <a:ext uri="{9D8B030D-6E8A-4147-A177-3AD203B41FA5}">
                      <a16:colId xmlns:a16="http://schemas.microsoft.com/office/drawing/2014/main" val="831650628"/>
                    </a:ext>
                  </a:extLst>
                </a:gridCol>
                <a:gridCol w="1028700">
                  <a:extLst>
                    <a:ext uri="{9D8B030D-6E8A-4147-A177-3AD203B41FA5}">
                      <a16:colId xmlns:a16="http://schemas.microsoft.com/office/drawing/2014/main" val="2959109844"/>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2327669970"/>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174111860"/>
                  </a:ext>
                </a:extLst>
              </a:tr>
            </a:tbl>
          </a:graphicData>
        </a:graphic>
      </p:graphicFrame>
    </p:spTree>
    <p:extLst>
      <p:ext uri="{BB962C8B-B14F-4D97-AF65-F5344CB8AC3E}">
        <p14:creationId xmlns:p14="http://schemas.microsoft.com/office/powerpoint/2010/main" val="97511073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160MHz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8" name="Table 7">
            <a:extLst>
              <a:ext uri="{FF2B5EF4-FFF2-40B4-BE49-F238E27FC236}">
                <a16:creationId xmlns:a16="http://schemas.microsoft.com/office/drawing/2014/main" id="{01C42114-694A-4BBB-B867-45BCCC3F2C88}"/>
              </a:ext>
            </a:extLst>
          </p:cNvPr>
          <p:cNvGraphicFramePr>
            <a:graphicFrameLocks noGrp="1"/>
          </p:cNvGraphicFramePr>
          <p:nvPr/>
        </p:nvGraphicFramePr>
        <p:xfrm>
          <a:off x="2812256" y="2667000"/>
          <a:ext cx="3594100" cy="1006475"/>
        </p:xfrm>
        <a:graphic>
          <a:graphicData uri="http://schemas.openxmlformats.org/drawingml/2006/table">
            <a:tbl>
              <a:tblPr/>
              <a:tblGrid>
                <a:gridCol w="1536700">
                  <a:extLst>
                    <a:ext uri="{9D8B030D-6E8A-4147-A177-3AD203B41FA5}">
                      <a16:colId xmlns:a16="http://schemas.microsoft.com/office/drawing/2014/main" val="3725887819"/>
                    </a:ext>
                  </a:extLst>
                </a:gridCol>
                <a:gridCol w="1028700">
                  <a:extLst>
                    <a:ext uri="{9D8B030D-6E8A-4147-A177-3AD203B41FA5}">
                      <a16:colId xmlns:a16="http://schemas.microsoft.com/office/drawing/2014/main" val="683494230"/>
                    </a:ext>
                  </a:extLst>
                </a:gridCol>
                <a:gridCol w="1028700">
                  <a:extLst>
                    <a:ext uri="{9D8B030D-6E8A-4147-A177-3AD203B41FA5}">
                      <a16:colId xmlns:a16="http://schemas.microsoft.com/office/drawing/2014/main" val="4245554839"/>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4085208814"/>
                  </a:ext>
                </a:extLst>
              </a:tr>
              <a:tr h="366395">
                <a:tc>
                  <a:txBody>
                    <a:bodyPr/>
                    <a:lstStyle/>
                    <a:p>
                      <a:pPr marL="0" marR="0"/>
                      <a:r>
                        <a:rPr lang="en-US" sz="1100">
                          <a:solidFill>
                            <a:srgbClr val="1F497D"/>
                          </a:solidFill>
                          <a:effectLst/>
                          <a:latin typeface="Calibri" panose="020F0502020204030204" pitchFamily="34" charset="0"/>
                        </a:rPr>
                        <a:t>484+996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2763530279"/>
                  </a:ext>
                </a:extLst>
              </a:tr>
            </a:tbl>
          </a:graphicData>
        </a:graphic>
      </p:graphicFrame>
    </p:spTree>
    <p:extLst>
      <p:ext uri="{BB962C8B-B14F-4D97-AF65-F5344CB8AC3E}">
        <p14:creationId xmlns:p14="http://schemas.microsoft.com/office/powerpoint/2010/main" val="173461192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following subfields exist in U-SIG and/or EHT-SIG of an EHT PPDU sent to single user:</a:t>
            </a:r>
          </a:p>
          <a:p>
            <a:pPr lvl="1">
              <a:buFont typeface="Arial" panose="020B0604020202020204" pitchFamily="34" charset="0"/>
              <a:buChar char="•"/>
            </a:pPr>
            <a:r>
              <a:rPr lang="en-US" sz="1600" dirty="0"/>
              <a:t>MCS</a:t>
            </a:r>
          </a:p>
          <a:p>
            <a:pPr lvl="1">
              <a:buFont typeface="Arial" panose="020B0604020202020204" pitchFamily="34" charset="0"/>
              <a:buChar char="•"/>
            </a:pPr>
            <a:r>
              <a:rPr lang="en-US" sz="1600" dirty="0"/>
              <a:t>NSTS</a:t>
            </a:r>
          </a:p>
          <a:p>
            <a:pPr lvl="1">
              <a:buFont typeface="Arial" panose="020B0604020202020204" pitchFamily="34" charset="0"/>
              <a:buChar char="•"/>
            </a:pPr>
            <a:r>
              <a:rPr lang="en-US" sz="1600" dirty="0"/>
              <a:t>GI+EHT-LTF Size</a:t>
            </a:r>
          </a:p>
          <a:p>
            <a:pPr lvl="1">
              <a:buFont typeface="Arial" panose="020B0604020202020204" pitchFamily="34" charset="0"/>
              <a:buChar char="•"/>
            </a:pPr>
            <a:r>
              <a:rPr lang="en-US" sz="1600" dirty="0"/>
              <a:t>Coding</a:t>
            </a:r>
          </a:p>
          <a:p>
            <a:endParaRPr lang="en-US" sz="1800" dirty="0"/>
          </a:p>
          <a:p>
            <a:r>
              <a:rPr lang="en-US" sz="1800" dirty="0"/>
              <a:t>Move: Ross Jian Yu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35200809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The following subfield exists in U-SIG or EHT-SIG an EHT PPDU sent to multiple user:</a:t>
            </a:r>
          </a:p>
          <a:p>
            <a:pPr lvl="1">
              <a:buFont typeface="Arial" panose="020B0604020202020204" pitchFamily="34" charset="0"/>
              <a:buChar char="•"/>
            </a:pPr>
            <a:r>
              <a:rPr lang="en-US" sz="1200" dirty="0"/>
              <a:t>GI+EHT-LTF Size</a:t>
            </a:r>
            <a:endParaRPr lang="en-US" sz="1400" dirty="0"/>
          </a:p>
          <a:p>
            <a:endParaRPr lang="en-US" sz="1800" dirty="0"/>
          </a:p>
          <a:p>
            <a:r>
              <a:rPr lang="en-US" sz="1800" dirty="0"/>
              <a:t>Move: Ross Jian Yu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61154746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The following subfield exists in U-SIG or EHT-SIG an EHT PPDU sent to multiple user:</a:t>
            </a:r>
          </a:p>
          <a:p>
            <a:pPr lvl="1">
              <a:buFont typeface="Arial" panose="020B0604020202020204" pitchFamily="34" charset="0"/>
              <a:buChar char="•"/>
            </a:pPr>
            <a:r>
              <a:rPr lang="en-US" sz="1200" dirty="0"/>
              <a:t>GI+EHT-LTF Size</a:t>
            </a:r>
            <a:endParaRPr lang="en-US" sz="1400" dirty="0"/>
          </a:p>
          <a:p>
            <a:endParaRPr lang="en-US" sz="1800" dirty="0"/>
          </a:p>
          <a:p>
            <a:r>
              <a:rPr lang="en-US" sz="1800" dirty="0"/>
              <a:t>Move: Ross Jian Yu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84942942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At any point in time, a TID shall always be mapped to at least one link that is set up, unless admission control is used</a:t>
            </a:r>
          </a:p>
          <a:p>
            <a:endParaRPr lang="en-US" sz="1800" dirty="0"/>
          </a:p>
          <a:p>
            <a:r>
              <a:rPr lang="en-US" sz="1800" dirty="0"/>
              <a:t>Move: Laurent Cariou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2863352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Management frames are allowed on all enabled links, following baseline</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Laurent Cariou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1841818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If a TID is mapped in UL to a set of enabled links for a non-AP MLD, then the non-AP MLD can use any link within this set of enabled links to transmit data frames from that TID</a:t>
            </a:r>
          </a:p>
          <a:p>
            <a:pPr>
              <a:buFont typeface="Arial" panose="020B0604020202020204" pitchFamily="34" charset="0"/>
              <a:buChar char="•"/>
            </a:pPr>
            <a:r>
              <a:rPr lang="en-US" sz="1600" dirty="0"/>
              <a:t>If a TID is mapped in DL to a set of enabled links for a non-AP MLD, then:</a:t>
            </a:r>
          </a:p>
          <a:p>
            <a:pPr lvl="1">
              <a:buFont typeface="Arial" panose="020B0604020202020204" pitchFamily="34" charset="0"/>
              <a:buChar char="•"/>
            </a:pPr>
            <a:r>
              <a:rPr lang="en-US" sz="1200" dirty="0"/>
              <a:t>the non-AP MLD can retrieve buffered BUs corresponding to that TID on any links within this set of enabled links</a:t>
            </a:r>
          </a:p>
          <a:p>
            <a:pPr lvl="1">
              <a:buFont typeface="Arial" panose="020B0604020202020204" pitchFamily="34" charset="0"/>
              <a:buChar char="•"/>
            </a:pPr>
            <a:r>
              <a:rPr lang="en-US" sz="1200" dirty="0"/>
              <a:t>The AP MLD can use any link within this set of enabled links to transmit data frames from that TID, subject to existing restrictions for transmissions of frames that apply to those enabled links</a:t>
            </a:r>
          </a:p>
          <a:p>
            <a:pPr lvl="1">
              <a:buFont typeface="Arial" panose="020B0604020202020204" pitchFamily="34" charset="0"/>
              <a:buChar char="•"/>
            </a:pPr>
            <a:r>
              <a:rPr lang="en-US" sz="1200" dirty="0"/>
              <a:t>An example of restriction is if the STA is in doze state</a:t>
            </a:r>
          </a:p>
          <a:p>
            <a:pPr>
              <a:buFont typeface="Arial" panose="020B0604020202020204" pitchFamily="34" charset="0"/>
              <a:buChar char="•"/>
            </a:pPr>
            <a:endParaRPr lang="en-US" sz="1800" dirty="0"/>
          </a:p>
          <a:p>
            <a:r>
              <a:rPr lang="en-US" sz="1800" dirty="0"/>
              <a:t>Move: Laurent Cariou					Second: </a:t>
            </a:r>
          </a:p>
          <a:p>
            <a:r>
              <a:rPr lang="en-US" sz="1800" dirty="0"/>
              <a:t>Discussion: </a:t>
            </a:r>
          </a:p>
          <a:p>
            <a:r>
              <a:rPr lang="en-US" sz="1800" dirty="0"/>
              <a:t>Result:</a:t>
            </a:r>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19635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9600" y="1751012"/>
            <a:ext cx="4267199" cy="4724401"/>
          </a:xfrm>
        </p:spPr>
        <p:txBody>
          <a:bodyPr/>
          <a:lstStyle/>
          <a:p>
            <a:pPr lvl="0">
              <a:lnSpc>
                <a:spcPct val="80000"/>
              </a:lnSpc>
              <a:buFont typeface="Arial" panose="020B0604020202020204" pitchFamily="34" charset="0"/>
              <a:buChar char="•"/>
            </a:pPr>
            <a:r>
              <a:rPr lang="en-US" altLang="en-US" sz="1400" dirty="0">
                <a:solidFill>
                  <a:schemeClr val="tx1"/>
                </a:solidFill>
              </a:rPr>
              <a:t>Monday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Set and approve agenda</a:t>
            </a:r>
          </a:p>
          <a:p>
            <a:pPr lvl="1">
              <a:lnSpc>
                <a:spcPct val="80000"/>
              </a:lnSpc>
              <a:buFont typeface="Arial" panose="020B0604020202020204" pitchFamily="34" charset="0"/>
              <a:buChar char="•"/>
            </a:pPr>
            <a:r>
              <a:rPr lang="en-US" altLang="en-US" sz="1200" dirty="0">
                <a:solidFill>
                  <a:schemeClr val="tx1"/>
                </a:solidFill>
              </a:rPr>
              <a:t>Summary from November 2019 meeting and conf calls</a:t>
            </a:r>
          </a:p>
          <a:p>
            <a:pPr lvl="1">
              <a:lnSpc>
                <a:spcPct val="80000"/>
              </a:lnSpc>
              <a:buFont typeface="Arial" panose="020B0604020202020204" pitchFamily="34" charset="0"/>
              <a:buChar char="•"/>
            </a:pPr>
            <a:r>
              <a:rPr lang="en-US" altLang="en-US" sz="1200" dirty="0">
                <a:solidFill>
                  <a:schemeClr val="tx1"/>
                </a:solidFill>
              </a:rPr>
              <a:t>Approve TG minutes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Monday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AM1 (08:00-10:00)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endParaRPr lang="en-US" altLang="en-US" sz="1000" dirty="0">
              <a:solidFill>
                <a:schemeClr val="tx1"/>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343400"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Tuesday AM2 (10:30-12:30)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PM1 (13:30-15:30)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a:p>
            <a:pPr>
              <a:lnSpc>
                <a:spcPct val="80000"/>
              </a:lnSpc>
              <a:buFont typeface="Arial" panose="020B0604020202020204" pitchFamily="34" charset="0"/>
              <a:buChar char="•"/>
            </a:pPr>
            <a:endParaRPr lang="en-US" altLang="en-US" sz="14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EVE (19:30-21:30)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 (cont.)</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1662" y="1751012"/>
            <a:ext cx="4351337" cy="4724401"/>
          </a:xfrm>
        </p:spPr>
        <p:txBody>
          <a:bodyPr/>
          <a:lstStyle/>
          <a:p>
            <a:pPr>
              <a:lnSpc>
                <a:spcPct val="80000"/>
              </a:lnSpc>
              <a:buFont typeface="Arial" panose="020B0604020202020204" pitchFamily="34" charset="0"/>
              <a:buChar char="•"/>
            </a:pPr>
            <a:r>
              <a:rPr lang="en-US" altLang="en-US" sz="1400" dirty="0">
                <a:solidFill>
                  <a:schemeClr val="tx1"/>
                </a:solidFill>
              </a:rPr>
              <a:t>Wednesday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1">
              <a:lnSpc>
                <a:spcPct val="80000"/>
              </a:lnSpc>
              <a:buFont typeface="Arial" panose="020B0604020202020204" pitchFamily="34" charset="0"/>
              <a:buChar char="•"/>
            </a:pPr>
            <a:endParaRPr lang="en-US" altLang="en-US" sz="12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Wednesday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Recess</a:t>
            </a:r>
          </a:p>
          <a:p>
            <a:pPr lvl="1">
              <a:lnSpc>
                <a:spcPct val="80000"/>
              </a:lnSpc>
              <a:buFont typeface="Arial" panose="020B0604020202020204" pitchFamily="34" charset="0"/>
              <a:buChar char="•"/>
            </a:pPr>
            <a:endParaRPr lang="en-US" altLang="en-US" sz="1400" dirty="0">
              <a:solidFill>
                <a:srgbClr val="FF0000"/>
              </a:solidFill>
            </a:endParaRPr>
          </a:p>
          <a:p>
            <a:pPr>
              <a:lnSpc>
                <a:spcPct val="80000"/>
              </a:lnSpc>
              <a:buFont typeface="Arial" panose="020B0604020202020204" pitchFamily="34" charset="0"/>
              <a:buChar char="•"/>
            </a:pPr>
            <a:r>
              <a:rPr lang="en-US" altLang="en-US" sz="1400" dirty="0">
                <a:solidFill>
                  <a:schemeClr val="tx1"/>
                </a:solidFill>
              </a:rPr>
              <a:t>Wednesday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2">
              <a:lnSpc>
                <a:spcPct val="80000"/>
              </a:lnSpc>
              <a:buFont typeface="Arial" panose="020B0604020202020204" pitchFamily="34" charset="0"/>
              <a:buChar char="•"/>
            </a:pPr>
            <a:endParaRPr lang="en-US" altLang="en-US" sz="10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Thursday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marL="0" indent="0">
              <a:lnSpc>
                <a:spcPct val="80000"/>
              </a:lnSpc>
            </a:pPr>
            <a:endParaRPr lang="en-US" altLang="en-US" sz="1600" dirty="0">
              <a:solidFill>
                <a:srgbClr val="FF0000"/>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038599"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Thursday AM2 (10:30-12:30)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1">
              <a:lnSpc>
                <a:spcPct val="80000"/>
              </a:lnSpc>
              <a:buFont typeface="Arial" panose="020B0604020202020204" pitchFamily="34" charset="0"/>
              <a:buChar char="•"/>
            </a:pPr>
            <a:endParaRPr lang="en-US" altLang="en-US" sz="10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Thursday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Recess</a:t>
            </a:r>
          </a:p>
          <a:p>
            <a:pPr lvl="2">
              <a:lnSpc>
                <a:spcPct val="80000"/>
              </a:lnSpc>
              <a:buFont typeface="Arial" panose="020B0604020202020204" pitchFamily="34" charset="0"/>
              <a:buChar char="•"/>
            </a:pPr>
            <a:endParaRPr lang="en-US" altLang="en-US" sz="1200" dirty="0">
              <a:solidFill>
                <a:schemeClr val="tx1"/>
              </a:solidFill>
            </a:endParaRPr>
          </a:p>
          <a:p>
            <a:pPr>
              <a:lnSpc>
                <a:spcPct val="80000"/>
              </a:lnSpc>
              <a:buFont typeface="Arial" panose="020B0604020202020204" pitchFamily="34" charset="0"/>
              <a:buChar char="•"/>
            </a:pPr>
            <a:r>
              <a:rPr lang="en-US" altLang="en-US" sz="1400" kern="0" dirty="0">
                <a:solidFill>
                  <a:schemeClr val="tx1"/>
                </a:solidFill>
              </a:rPr>
              <a:t>Thursday PM2 (</a:t>
            </a:r>
            <a:r>
              <a:rPr lang="en-US" altLang="en-US" sz="1400" dirty="0">
                <a:solidFill>
                  <a:schemeClr val="tx1"/>
                </a:solidFill>
              </a:rPr>
              <a:t>16:00-18:00</a:t>
            </a:r>
            <a:r>
              <a:rPr lang="en-US" altLang="en-US" sz="1400" kern="0" dirty="0">
                <a:solidFill>
                  <a:schemeClr val="tx1"/>
                </a:solidFill>
              </a:rPr>
              <a:t>)</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Teleconference Plan</a:t>
            </a:r>
          </a:p>
          <a:p>
            <a:pPr lvl="1">
              <a:lnSpc>
                <a:spcPct val="80000"/>
              </a:lnSpc>
              <a:buFont typeface="Arial" panose="020B0604020202020204" pitchFamily="34" charset="0"/>
              <a:buChar char="•"/>
            </a:pPr>
            <a:r>
              <a:rPr lang="en-US" altLang="en-US" sz="1200" dirty="0">
                <a:solidFill>
                  <a:schemeClr val="tx1"/>
                </a:solidFill>
              </a:rPr>
              <a:t>Ad-Hoc Meeting Plan</a:t>
            </a:r>
          </a:p>
          <a:p>
            <a:pPr lvl="1">
              <a:lnSpc>
                <a:spcPct val="80000"/>
              </a:lnSpc>
              <a:buFont typeface="Arial" panose="020B0604020202020204" pitchFamily="34" charset="0"/>
              <a:buChar char="•"/>
            </a:pPr>
            <a:r>
              <a:rPr lang="en-US" altLang="en-US" sz="1200" dirty="0">
                <a:solidFill>
                  <a:schemeClr val="tx1"/>
                </a:solidFill>
              </a:rPr>
              <a:t>Goals for March 2020</a:t>
            </a:r>
          </a:p>
          <a:p>
            <a:pPr lvl="1">
              <a:lnSpc>
                <a:spcPct val="80000"/>
              </a:lnSpc>
              <a:buFont typeface="Arial" panose="020B0604020202020204" pitchFamily="34" charset="0"/>
              <a:buChar char="•"/>
            </a:pPr>
            <a:r>
              <a:rPr lang="en-US" altLang="en-US" sz="1200" dirty="0">
                <a:solidFill>
                  <a:schemeClr val="tx1"/>
                </a:solidFill>
              </a:rPr>
              <a:t>Any other business</a:t>
            </a:r>
          </a:p>
          <a:p>
            <a:pPr lvl="1">
              <a:lnSpc>
                <a:spcPct val="80000"/>
              </a:lnSpc>
              <a:buFont typeface="Arial" panose="020B0604020202020204" pitchFamily="34" charset="0"/>
              <a:buChar char="•"/>
            </a:pPr>
            <a:r>
              <a:rPr lang="en-US" altLang="en-US" sz="1200" dirty="0">
                <a:solidFill>
                  <a:schemeClr val="tx1"/>
                </a:solidFill>
              </a:rPr>
              <a:t>Adjourn</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96618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657476093"/>
              </p:ext>
            </p:extLst>
          </p:nvPr>
        </p:nvGraphicFramePr>
        <p:xfrm>
          <a:off x="883673" y="2209800"/>
          <a:ext cx="7193527" cy="356616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algn="ctr"/>
                      <a:r>
                        <a:rPr lang="en-US" sz="1800" b="1" u="none" dirty="0">
                          <a:solidFill>
                            <a:schemeClr val="tx1"/>
                          </a:solidFill>
                        </a:rPr>
                        <a:t>TGbe Ad-Hoc</a:t>
                      </a:r>
                    </a:p>
                    <a:p>
                      <a:pPr algn="ctr"/>
                      <a:r>
                        <a:rPr lang="en-US" sz="1800" b="1" u="none" dirty="0">
                          <a:solidFill>
                            <a:schemeClr val="tx1"/>
                          </a:solidFill>
                        </a:rPr>
                        <a:t>[MAC/PHY]</a:t>
                      </a:r>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73BCAE2F-8DFF-494F-8B32-3474E1FC3334}"/>
              </a:ext>
            </a:extLst>
          </p:cNvPr>
          <p:cNvGraphicFramePr>
            <a:graphicFrameLocks noGrp="1"/>
          </p:cNvGraphicFramePr>
          <p:nvPr>
            <p:extLst>
              <p:ext uri="{D42A27DB-BD31-4B8C-83A1-F6EECF244321}">
                <p14:modId xmlns:p14="http://schemas.microsoft.com/office/powerpoint/2010/main" val="1435945101"/>
              </p:ext>
            </p:extLst>
          </p:nvPr>
        </p:nvGraphicFramePr>
        <p:xfrm>
          <a:off x="685800" y="1524000"/>
          <a:ext cx="7856537" cy="4814895"/>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a:effectLst/>
                        </a:rPr>
                        <a:t>DCN</a:t>
                      </a:r>
                      <a:endParaRPr lang="en-US" sz="1200" b="1" i="0" u="none" strike="noStrike">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a:solidFill>
                            <a:srgbClr val="00B050"/>
                          </a:solidFill>
                          <a:effectLst/>
                          <a:hlinkClick r:id="rId2">
                            <a:extLst>
                              <a:ext uri="{A12FA001-AC4F-418D-AE19-62706E023703}">
                                <ahyp:hlinkClr xmlns:ahyp="http://schemas.microsoft.com/office/drawing/2018/hyperlinkcolor" val="tx"/>
                              </a:ext>
                            </a:extLst>
                          </a:hlinkClick>
                        </a:rPr>
                        <a:t>1143r3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Efficient Operation for Multi-AP Coordination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Sungjin Park </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978279481"/>
                  </a:ext>
                </a:extLst>
              </a:tr>
              <a:tr h="290513">
                <a:tc>
                  <a:txBody>
                    <a:bodyPr/>
                    <a:lstStyle/>
                    <a:p>
                      <a:pPr algn="ctr" fontAlgn="b"/>
                      <a:r>
                        <a:rPr lang="en-US" sz="1200" u="sng" strike="noStrike">
                          <a:solidFill>
                            <a:srgbClr val="00B050"/>
                          </a:solidFill>
                          <a:effectLst/>
                          <a:hlinkClick r:id="rId3">
                            <a:extLst>
                              <a:ext uri="{A12FA001-AC4F-418D-AE19-62706E023703}">
                                <ahyp:hlinkClr xmlns:ahyp="http://schemas.microsoft.com/office/drawing/2018/hyperlinkcolor" val="tx"/>
                              </a:ext>
                            </a:extLst>
                          </a:hlinkClick>
                        </a:rPr>
                        <a:t>1535r3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Sounding for AP Collaboration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Junghoon Suh</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MAP-Sounding</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137007246"/>
                  </a:ext>
                </a:extLst>
              </a:tr>
              <a:tr h="290513">
                <a:tc>
                  <a:txBody>
                    <a:bodyPr/>
                    <a:lstStyle/>
                    <a:p>
                      <a:pPr algn="ctr" fontAlgn="b"/>
                      <a:r>
                        <a:rPr lang="en-US" sz="1200" b="0" i="0" u="sng"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1582r</a:t>
                      </a:r>
                      <a:r>
                        <a:rPr lang="en-US" sz="1200" b="0" i="0" u="sng" strike="noStrike" dirty="0">
                          <a:solidFill>
                            <a:srgbClr val="00B050"/>
                          </a:solidFill>
                          <a:effectLst/>
                          <a:latin typeface="+mn-lt"/>
                        </a:rPr>
                        <a:t>1</a:t>
                      </a:r>
                    </a:p>
                  </a:txBody>
                  <a:tcPr marL="6676" marR="6676" marT="6676" marB="0" anchor="b"/>
                </a:tc>
                <a:tc>
                  <a:txBody>
                    <a:bodyPr/>
                    <a:lstStyle/>
                    <a:p>
                      <a:pPr algn="l"/>
                      <a:r>
                        <a:rPr lang="en-US" sz="1200" b="0" dirty="0">
                          <a:solidFill>
                            <a:srgbClr val="00B050"/>
                          </a:solidFill>
                          <a:effectLst/>
                          <a:latin typeface="+mn-lt"/>
                        </a:rPr>
                        <a:t>Coordinated AP Time and Frequency Sharing in a Transmit Opportunity in 11be</a:t>
                      </a:r>
                    </a:p>
                  </a:txBody>
                  <a:tcPr anchor="ctr"/>
                </a:tc>
                <a:tc>
                  <a:txBody>
                    <a:bodyPr/>
                    <a:lstStyle/>
                    <a:p>
                      <a:pPr algn="l" fontAlgn="b"/>
                      <a:r>
                        <a:rPr lang="en-US" sz="1200" b="0" i="0" u="none" strike="noStrike" dirty="0">
                          <a:solidFill>
                            <a:srgbClr val="00B050"/>
                          </a:solidFill>
                          <a:effectLst/>
                          <a:latin typeface="+mn-lt"/>
                        </a:rPr>
                        <a:t>Lochan Verma</a:t>
                      </a: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MAP-OF(T)DMA</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151688027"/>
                  </a:ext>
                </a:extLst>
              </a:tr>
              <a:tr h="290513">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1788r0</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Coordinated OFDMA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MAP-OFDMA</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074057889"/>
                  </a:ext>
                </a:extLst>
              </a:tr>
              <a:tr h="290513">
                <a:tc>
                  <a:txBody>
                    <a:bodyPr/>
                    <a:lstStyle/>
                    <a:p>
                      <a:pPr algn="ctr" fontAlgn="b"/>
                      <a:r>
                        <a:rPr lang="en-US" sz="1200" u="sng" strike="noStrike">
                          <a:solidFill>
                            <a:srgbClr val="00B050"/>
                          </a:solidFill>
                          <a:effectLst/>
                          <a:hlinkClick r:id="rId6">
                            <a:extLst>
                              <a:ext uri="{A12FA001-AC4F-418D-AE19-62706E023703}">
                                <ahyp:hlinkClr xmlns:ahyp="http://schemas.microsoft.com/office/drawing/2018/hyperlinkcolor" val="tx"/>
                              </a:ext>
                            </a:extLst>
                          </a:hlinkClick>
                        </a:rPr>
                        <a:t>1895r1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Setup for Multi-AP coordination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Sungjin Park </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MAP-Operation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712210250"/>
                  </a:ext>
                </a:extLst>
              </a:tr>
              <a:tr h="290513">
                <a:tc>
                  <a:txBody>
                    <a:bodyPr/>
                    <a:lstStyle/>
                    <a:p>
                      <a:pPr algn="ctr" fontAlgn="b"/>
                      <a:r>
                        <a:rPr lang="en-US" sz="1200" u="sng" strike="noStrike">
                          <a:solidFill>
                            <a:srgbClr val="00B050"/>
                          </a:solidFill>
                          <a:effectLst/>
                          <a:hlinkClick r:id="rId7">
                            <a:extLst>
                              <a:ext uri="{A12FA001-AC4F-418D-AE19-62706E023703}">
                                <ahyp:hlinkClr xmlns:ahyp="http://schemas.microsoft.com/office/drawing/2018/hyperlinkcolor" val="tx"/>
                              </a:ext>
                            </a:extLst>
                          </a:hlinkClick>
                        </a:rPr>
                        <a:t> 1116r5</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Channel access in multi-band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Yunbo Li</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a:solidFill>
                            <a:srgbClr val="00B050"/>
                          </a:solidFill>
                          <a:effectLst/>
                          <a:hlinkClick r:id="rId8">
                            <a:extLst>
                              <a:ext uri="{A12FA001-AC4F-418D-AE19-62706E023703}">
                                <ahyp:hlinkClr xmlns:ahyp="http://schemas.microsoft.com/office/drawing/2018/hyperlinkcolor" val="tx"/>
                              </a:ext>
                            </a:extLst>
                          </a:hlinkClick>
                        </a:rPr>
                        <a:t>1358r1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Operation Management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a:solidFill>
                            <a:srgbClr val="00B050"/>
                          </a:solidFill>
                          <a:effectLst/>
                          <a:hlinkClick r:id="rId9">
                            <a:extLst>
                              <a:ext uri="{A12FA001-AC4F-418D-AE19-62706E023703}">
                                <ahyp:hlinkClr xmlns:ahyp="http://schemas.microsoft.com/office/drawing/2018/hyperlinkcolor" val="tx"/>
                              </a:ext>
                            </a:extLst>
                          </a:hlinkClick>
                        </a:rPr>
                        <a:t>1510r3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EHT Power saving considering multi-link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Jeongki Kim</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a:solidFill>
                            <a:srgbClr val="00B050"/>
                          </a:solidFill>
                          <a:effectLst/>
                          <a:hlinkClick r:id="rId10">
                            <a:extLst>
                              <a:ext uri="{A12FA001-AC4F-418D-AE19-62706E023703}">
                                <ahyp:hlinkClr xmlns:ahyp="http://schemas.microsoft.com/office/drawing/2018/hyperlinkcolor" val="tx"/>
                              </a:ext>
                            </a:extLst>
                          </a:hlinkClick>
                        </a:rPr>
                        <a:t>1526r1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Power-save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a:solidFill>
                            <a:srgbClr val="00B050"/>
                          </a:solidFill>
                          <a:effectLst/>
                          <a:hlinkClick r:id="rId11">
                            <a:extLst>
                              <a:ext uri="{A12FA001-AC4F-418D-AE19-62706E023703}">
                                <ahyp:hlinkClr xmlns:ahyp="http://schemas.microsoft.com/office/drawing/2018/hyperlinkcolor" val="tx"/>
                              </a:ext>
                            </a:extLst>
                          </a:hlinkClick>
                        </a:rPr>
                        <a:t>1528r2</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Operation - Link Management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a:solidFill>
                            <a:srgbClr val="00B050"/>
                          </a:solidFill>
                          <a:effectLst/>
                          <a:hlinkClick r:id="rId12">
                            <a:extLst>
                              <a:ext uri="{A12FA001-AC4F-418D-AE19-62706E023703}">
                                <ahyp:hlinkClr xmlns:ahyp="http://schemas.microsoft.com/office/drawing/2018/hyperlinkcolor" val="tx"/>
                              </a:ext>
                            </a:extLst>
                          </a:hlinkClick>
                        </a:rPr>
                        <a:t>1536r2</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Power Consideration for Multi-link Transmissions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Rojan Chitrakar</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a:solidFill>
                            <a:srgbClr val="00B050"/>
                          </a:solidFill>
                          <a:effectLst/>
                          <a:hlinkClick r:id="rId13">
                            <a:extLst>
                              <a:ext uri="{A12FA001-AC4F-418D-AE19-62706E023703}">
                                <ahyp:hlinkClr xmlns:ahyp="http://schemas.microsoft.com/office/drawing/2018/hyperlinkcolor" val="tx"/>
                              </a:ext>
                            </a:extLst>
                          </a:hlinkClick>
                        </a:rPr>
                        <a:t>1542r1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broadcast addressed frame reception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solidFill>
                            <a:srgbClr val="00B050"/>
                          </a:solidFill>
                          <a:effectLst/>
                          <a:hlinkClick r:id="rId14">
                            <a:extLst>
                              <a:ext uri="{A12FA001-AC4F-418D-AE19-62706E023703}">
                                <ahyp:hlinkClr xmlns:ahyp="http://schemas.microsoft.com/office/drawing/2018/hyperlinkcolor" val="tx"/>
                              </a:ext>
                            </a:extLst>
                          </a:hlinkClick>
                        </a:rPr>
                        <a:t>1544r1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power save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Minyoung Park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a:solidFill>
                            <a:srgbClr val="00B050"/>
                          </a:solidFill>
                          <a:effectLst/>
                          <a:hlinkClick r:id="rId15">
                            <a:extLst>
                              <a:ext uri="{A12FA001-AC4F-418D-AE19-62706E023703}">
                                <ahyp:hlinkClr xmlns:ahyp="http://schemas.microsoft.com/office/drawing/2018/hyperlinkcolor" val="tx"/>
                              </a:ext>
                            </a:extLst>
                          </a:hlinkClick>
                        </a:rPr>
                        <a:t>1548r1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Channel access in design for synchronized multi-links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Yunbo Li</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ML-Sync TX/RX</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a:solidFill>
                            <a:srgbClr val="00B050"/>
                          </a:solidFill>
                          <a:effectLst/>
                          <a:hlinkClick r:id="rId16">
                            <a:extLst>
                              <a:ext uri="{A12FA001-AC4F-418D-AE19-62706E023703}">
                                <ahyp:hlinkClr xmlns:ahyp="http://schemas.microsoft.com/office/drawing/2018/hyperlinkcolor" val="tx"/>
                              </a:ext>
                            </a:extLst>
                          </a:hlinkClick>
                        </a:rPr>
                        <a:t>1549r1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association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Yunbo Li</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2467154498"/>
              </p:ext>
            </p:extLst>
          </p:nvPr>
        </p:nvGraphicFramePr>
        <p:xfrm>
          <a:off x="533400" y="1642869"/>
          <a:ext cx="8077201" cy="456276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a:solidFill>
                            <a:srgbClr val="00B050"/>
                          </a:solidFill>
                          <a:effectLst/>
                          <a:latin typeface="+mn-lt"/>
                          <a:hlinkClick r:id="rId2">
                            <a:extLst>
                              <a:ext uri="{A12FA001-AC4F-418D-AE19-62706E023703}">
                                <ahyp:hlinkClr xmlns:ahyp="http://schemas.microsoft.com/office/drawing/2018/hyperlinkcolor" val="tx"/>
                              </a:ext>
                            </a:extLst>
                          </a:hlinkClick>
                        </a:rPr>
                        <a:t>1591r3</a:t>
                      </a:r>
                      <a:endParaRPr lang="en-US" sz="1200" b="0" i="0" u="sng" strike="noStrike">
                        <a:solidFill>
                          <a:srgbClr val="00B050"/>
                        </a:solidFill>
                        <a:effectLst/>
                        <a:latin typeface="+mn-lt"/>
                      </a:endParaRPr>
                    </a:p>
                  </a:txBody>
                  <a:tcPr marL="6676" marR="6676" marT="6676" marB="0" anchor="b"/>
                </a:tc>
                <a:tc>
                  <a:txBody>
                    <a:bodyPr/>
                    <a:lstStyle/>
                    <a:p>
                      <a:pPr algn="l" fontAlgn="b"/>
                      <a:r>
                        <a:rPr lang="en-US" sz="1200" u="none" strike="noStrike" dirty="0">
                          <a:solidFill>
                            <a:srgbClr val="00B050"/>
                          </a:solidFill>
                          <a:effectLst/>
                          <a:latin typeface="+mn-lt"/>
                        </a:rPr>
                        <a:t>BA setup for multi-link Aggregation</a:t>
                      </a:r>
                      <a:endParaRPr lang="en-US" sz="1200" b="0" i="0" u="none" strike="noStrike" dirty="0">
                        <a:solidFill>
                          <a:srgbClr val="00B050"/>
                        </a:solidFill>
                        <a:effectLst/>
                        <a:latin typeface="+mn-lt"/>
                      </a:endParaRPr>
                    </a:p>
                  </a:txBody>
                  <a:tcPr marL="6676" marR="6676" marT="6676" marB="0" anchor="b"/>
                </a:tc>
                <a:tc>
                  <a:txBody>
                    <a:bodyPr/>
                    <a:lstStyle/>
                    <a:p>
                      <a:pPr algn="l" fontAlgn="b"/>
                      <a:r>
                        <a:rPr lang="en-US" sz="1200" u="none" strike="noStrike">
                          <a:solidFill>
                            <a:srgbClr val="00B050"/>
                          </a:solidFill>
                          <a:effectLst/>
                          <a:latin typeface="+mn-lt"/>
                        </a:rPr>
                        <a:t>Jason Y. Guo</a:t>
                      </a:r>
                      <a:endParaRPr lang="en-US" sz="1200" b="0" i="0" u="none" strike="noStrike">
                        <a:solidFill>
                          <a:srgbClr val="00B050"/>
                        </a:solidFill>
                        <a:effectLst/>
                        <a:latin typeface="+mn-lt"/>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latin typeface="+mn-lt"/>
                        </a:rPr>
                        <a:t>ML-Block Ack</a:t>
                      </a:r>
                      <a:endParaRPr lang="en-US" sz="1200" b="0" i="0" u="none" strike="noStrike">
                        <a:solidFill>
                          <a:srgbClr val="00B050"/>
                        </a:solidFill>
                        <a:effectLst/>
                        <a:latin typeface="+mn-lt"/>
                      </a:endParaRPr>
                    </a:p>
                  </a:txBody>
                  <a:tcPr marL="6676" marR="6676" marT="6676" marB="0" anchor="b"/>
                </a:tc>
                <a:tc>
                  <a:txBody>
                    <a:bodyPr/>
                    <a:lstStyle/>
                    <a:p>
                      <a:pPr algn="ctr" fontAlgn="b"/>
                      <a:r>
                        <a:rPr lang="en-US" sz="1200" u="none" strike="noStrike" dirty="0">
                          <a:solidFill>
                            <a:srgbClr val="00B050"/>
                          </a:solidFill>
                          <a:effectLst/>
                          <a:latin typeface="+mn-lt"/>
                        </a:rPr>
                        <a:t>MAC</a:t>
                      </a:r>
                      <a:endParaRPr lang="en-US" sz="1200" b="0" i="0" u="none" strike="noStrike" dirty="0">
                        <a:solidFill>
                          <a:srgbClr val="00B050"/>
                        </a:solidFill>
                        <a:effectLst/>
                        <a:latin typeface="+mn-lt"/>
                      </a:endParaRPr>
                    </a:p>
                  </a:txBody>
                  <a:tcPr marL="6676" marR="6676" marT="6676" marB="0" anchor="b"/>
                </a:tc>
                <a:extLst>
                  <a:ext uri="{0D108BD9-81ED-4DB2-BD59-A6C34878D82A}">
                    <a16:rowId xmlns:a16="http://schemas.microsoft.com/office/drawing/2014/main" val="3954558880"/>
                  </a:ext>
                </a:extLst>
              </a:tr>
              <a:tr h="266583">
                <a:tc>
                  <a:txBody>
                    <a:bodyPr/>
                    <a:lstStyle/>
                    <a:p>
                      <a:pPr algn="ctr" fontAlgn="b"/>
                      <a:r>
                        <a:rPr lang="en-US" sz="1200" b="0" i="0" u="sng" strike="noStrike" dirty="0">
                          <a:solidFill>
                            <a:srgbClr val="00B050"/>
                          </a:solidFill>
                          <a:effectLst/>
                          <a:latin typeface="+mn-lt"/>
                          <a:hlinkClick r:id="rId3">
                            <a:extLst>
                              <a:ext uri="{A12FA001-AC4F-418D-AE19-62706E023703}">
                                <ahyp:hlinkClr xmlns:ahyp="http://schemas.microsoft.com/office/drawing/2018/hyperlinkcolor" val="tx"/>
                              </a:ext>
                            </a:extLst>
                          </a:hlinkClick>
                        </a:rPr>
                        <a:t>1615r1</a:t>
                      </a:r>
                      <a:endParaRPr lang="en-US" sz="1200" b="0" i="0" u="sng" strike="noStrike" dirty="0">
                        <a:solidFill>
                          <a:srgbClr val="00B050"/>
                        </a:solidFill>
                        <a:effectLst/>
                        <a:latin typeface="+mn-lt"/>
                      </a:endParaRPr>
                    </a:p>
                  </a:txBody>
                  <a:tcPr marL="5859" marR="5859" marT="5859" marB="0" anchor="b"/>
                </a:tc>
                <a:tc>
                  <a:txBody>
                    <a:bodyPr/>
                    <a:lstStyle/>
                    <a:p>
                      <a:pPr algn="l" fontAlgn="b"/>
                      <a:r>
                        <a:rPr lang="en-US" sz="1200" b="0" i="0" u="none" strike="noStrike" dirty="0">
                          <a:solidFill>
                            <a:srgbClr val="00B050"/>
                          </a:solidFill>
                          <a:effectLst/>
                          <a:latin typeface="+mn-lt"/>
                        </a:rPr>
                        <a:t>Multi-band/Multi-channel Op. for Low Latency&amp;Jitter</a:t>
                      </a:r>
                    </a:p>
                  </a:txBody>
                  <a:tcPr marL="5859" marR="5859" marT="5859" marB="0" anchor="b"/>
                </a:tc>
                <a:tc>
                  <a:txBody>
                    <a:bodyPr/>
                    <a:lstStyle/>
                    <a:p>
                      <a:pPr algn="l" fontAlgn="b"/>
                      <a:r>
                        <a:rPr lang="en-US" sz="1200" b="0" i="0" u="none" strike="noStrike" dirty="0">
                          <a:solidFill>
                            <a:srgbClr val="00B050"/>
                          </a:solidFill>
                          <a:effectLst/>
                          <a:latin typeface="+mn-lt"/>
                        </a:rPr>
                        <a:t>Liuming Lu</a:t>
                      </a: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latin typeface="+mn-lt"/>
                        </a:rPr>
                        <a:t>ML-Med. Access</a:t>
                      </a:r>
                      <a:endParaRPr lang="en-US" sz="1200" b="0" i="0" u="none" strike="noStrike" dirty="0">
                        <a:solidFill>
                          <a:srgbClr val="00B050"/>
                        </a:solidFill>
                        <a:effectLst/>
                        <a:latin typeface="+mn-lt"/>
                      </a:endParaRPr>
                    </a:p>
                  </a:txBody>
                  <a:tcPr marL="5859" marR="5859" marT="5859" marB="0" anchor="b"/>
                </a:tc>
                <a:tc>
                  <a:txBody>
                    <a:bodyPr/>
                    <a:lstStyle/>
                    <a:p>
                      <a:pPr algn="ctr" fontAlgn="b"/>
                      <a:r>
                        <a:rPr lang="en-US" sz="1200" b="0" i="0" u="none" strike="noStrike" dirty="0">
                          <a:solidFill>
                            <a:srgbClr val="00B050"/>
                          </a:solidFill>
                          <a:effectLst/>
                          <a:latin typeface="+mn-lt"/>
                        </a:rPr>
                        <a:t>MAC</a:t>
                      </a:r>
                    </a:p>
                  </a:txBody>
                  <a:tcPr marL="5859" marR="5859" marT="5859" marB="0" anchor="b"/>
                </a:tc>
                <a:extLst>
                  <a:ext uri="{0D108BD9-81ED-4DB2-BD59-A6C34878D82A}">
                    <a16:rowId xmlns:a16="http://schemas.microsoft.com/office/drawing/2014/main" val="3031579357"/>
                  </a:ext>
                </a:extLst>
              </a:tr>
              <a:tr h="266583">
                <a:tc>
                  <a:txBody>
                    <a:bodyPr/>
                    <a:lstStyle/>
                    <a:p>
                      <a:pPr algn="ctr" fontAlgn="b"/>
                      <a:r>
                        <a:rPr lang="en-US" sz="1200" u="sng"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1617r1</a:t>
                      </a:r>
                      <a:endParaRPr lang="en-US" sz="1200" b="0" i="0" u="sng" strike="noStrike" dirty="0">
                        <a:solidFill>
                          <a:srgbClr val="00B050"/>
                        </a:solidFill>
                        <a:effectLst/>
                        <a:latin typeface="+mn-lt"/>
                      </a:endParaRPr>
                    </a:p>
                  </a:txBody>
                  <a:tcPr marL="5859" marR="5859" marT="5859" marB="0" anchor="b"/>
                </a:tc>
                <a:tc>
                  <a:txBody>
                    <a:bodyPr/>
                    <a:lstStyle/>
                    <a:p>
                      <a:pPr algn="l" fontAlgn="b"/>
                      <a:r>
                        <a:rPr lang="en-US" sz="1200" u="none" strike="noStrike">
                          <a:solidFill>
                            <a:srgbClr val="00B050"/>
                          </a:solidFill>
                          <a:effectLst/>
                          <a:latin typeface="+mn-lt"/>
                        </a:rPr>
                        <a:t>Multi-link power save</a:t>
                      </a:r>
                      <a:endParaRPr lang="en-US" sz="1200" b="0" i="0" u="none" strike="noStrike">
                        <a:solidFill>
                          <a:srgbClr val="00B050"/>
                        </a:solidFill>
                        <a:effectLst/>
                        <a:latin typeface="+mn-lt"/>
                      </a:endParaRPr>
                    </a:p>
                  </a:txBody>
                  <a:tcPr marL="5859" marR="5859" marT="5859" marB="0" anchor="b"/>
                </a:tc>
                <a:tc>
                  <a:txBody>
                    <a:bodyPr/>
                    <a:lstStyle/>
                    <a:p>
                      <a:pPr algn="l" fontAlgn="b"/>
                      <a:r>
                        <a:rPr lang="en-US" sz="1200" u="none" strike="noStrike">
                          <a:solidFill>
                            <a:srgbClr val="00B050"/>
                          </a:solidFill>
                          <a:effectLst/>
                          <a:latin typeface="+mn-lt"/>
                        </a:rPr>
                        <a:t>Liwen Chu</a:t>
                      </a:r>
                      <a:endParaRPr lang="en-US" sz="1200" b="0" i="0" u="none" strike="noStrike">
                        <a:solidFill>
                          <a:srgbClr val="00B050"/>
                        </a:solidFill>
                        <a:effectLst/>
                        <a:latin typeface="+mn-lt"/>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latin typeface="+mn-lt"/>
                        </a:rPr>
                        <a:t>ML-Power Save</a:t>
                      </a:r>
                      <a:endParaRPr lang="en-US" sz="1200" b="0" i="0" u="none" strike="noStrike">
                        <a:solidFill>
                          <a:srgbClr val="00B050"/>
                        </a:solidFill>
                        <a:effectLst/>
                        <a:latin typeface="+mn-lt"/>
                      </a:endParaRPr>
                    </a:p>
                  </a:txBody>
                  <a:tcPr marL="5859" marR="5859" marT="5859" marB="0" anchor="b"/>
                </a:tc>
                <a:tc>
                  <a:txBody>
                    <a:bodyPr/>
                    <a:lstStyle/>
                    <a:p>
                      <a:pPr algn="ctr" fontAlgn="b"/>
                      <a:r>
                        <a:rPr lang="en-US" sz="1200" u="none" strike="noStrike" dirty="0">
                          <a:solidFill>
                            <a:srgbClr val="00B050"/>
                          </a:solidFill>
                          <a:effectLst/>
                          <a:latin typeface="+mn-lt"/>
                        </a:rPr>
                        <a:t>MAC</a:t>
                      </a:r>
                      <a:endParaRPr lang="en-US" sz="1200" b="0" i="0" u="none" strike="noStrike" dirty="0">
                        <a:solidFill>
                          <a:srgbClr val="00B050"/>
                        </a:solidFill>
                        <a:effectLst/>
                        <a:latin typeface="+mn-lt"/>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1678r0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Multiple Link Asynchronous and Synchronous TX</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Alan Jauh</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solidFill>
                            <a:srgbClr val="00B050"/>
                          </a:solidFill>
                          <a:effectLst/>
                          <a:hlinkClick r:id="rId6">
                            <a:extLst>
                              <a:ext uri="{A12FA001-AC4F-418D-AE19-62706E023703}">
                                <ahyp:hlinkClr xmlns:ahyp="http://schemas.microsoft.com/office/drawing/2018/hyperlinkcolor" val="tx"/>
                              </a:ext>
                            </a:extLst>
                          </a:hlinkClick>
                        </a:rPr>
                        <a:t>1822r2</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security consideration</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solidFill>
                            <a:srgbClr val="00B050"/>
                          </a:solidFill>
                          <a:effectLst/>
                          <a:hlinkClick r:id="rId7">
                            <a:extLst>
                              <a:ext uri="{A12FA001-AC4F-418D-AE19-62706E023703}">
                                <ahyp:hlinkClr xmlns:ahyp="http://schemas.microsoft.com/office/drawing/2018/hyperlinkcolor" val="tx"/>
                              </a:ext>
                            </a:extLst>
                          </a:hlinkClick>
                        </a:rPr>
                        <a:t>1823r1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setup follow up</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solidFill>
                            <a:srgbClr val="00B050"/>
                          </a:solidFill>
                          <a:effectLst/>
                          <a:hlinkClick r:id="rId8">
                            <a:extLst>
                              <a:ext uri="{A12FA001-AC4F-418D-AE19-62706E023703}">
                                <ahyp:hlinkClr xmlns:ahyp="http://schemas.microsoft.com/office/drawing/2018/hyperlinkcolor" val="tx"/>
                              </a:ext>
                            </a:extLst>
                          </a:hlinkClick>
                        </a:rPr>
                        <a:t>1856r1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A-MPDU and BA</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Liwen Chu</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ML-Block Ack</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solidFill>
                            <a:srgbClr val="00B050"/>
                          </a:solidFill>
                          <a:effectLst/>
                          <a:hlinkClick r:id="rId9">
                            <a:extLst>
                              <a:ext uri="{A12FA001-AC4F-418D-AE19-62706E023703}">
                                <ahyp:hlinkClr xmlns:ahyp="http://schemas.microsoft.com/office/drawing/2018/hyperlinkcolor" val="tx"/>
                              </a:ext>
                            </a:extLst>
                          </a:hlinkClick>
                        </a:rPr>
                        <a:t>1887r1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Acknowledgement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Taewon Song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ML-Block Ack</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r h="326070">
                <a:tc>
                  <a:txBody>
                    <a:bodyPr/>
                    <a:lstStyle/>
                    <a:p>
                      <a:pPr algn="ctr" fontAlgn="b"/>
                      <a:r>
                        <a:rPr lang="en-US" sz="1200" u="sng" strike="noStrike">
                          <a:solidFill>
                            <a:srgbClr val="00B050"/>
                          </a:solidFill>
                          <a:effectLst/>
                          <a:hlinkClick r:id="rId10">
                            <a:extLst>
                              <a:ext uri="{A12FA001-AC4F-418D-AE19-62706E023703}">
                                <ahyp:hlinkClr xmlns:ahyp="http://schemas.microsoft.com/office/drawing/2018/hyperlinkcolor" val="tx"/>
                              </a:ext>
                            </a:extLst>
                          </a:hlinkClick>
                        </a:rPr>
                        <a:t>1868r2</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Signaling support for multi-RU assignment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Lei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129844562"/>
                  </a:ext>
                </a:extLst>
              </a:tr>
              <a:tr h="326070">
                <a:tc>
                  <a:txBody>
                    <a:bodyPr/>
                    <a:lstStyle/>
                    <a:p>
                      <a:pPr algn="ctr" fontAlgn="b"/>
                      <a:r>
                        <a:rPr lang="en-US" sz="1200" u="sng" strike="noStrike">
                          <a:solidFill>
                            <a:srgbClr val="00B050"/>
                          </a:solidFill>
                          <a:effectLst/>
                          <a:hlinkClick r:id="rId11">
                            <a:extLst>
                              <a:ext uri="{A12FA001-AC4F-418D-AE19-62706E023703}">
                                <ahyp:hlinkClr xmlns:ahyp="http://schemas.microsoft.com/office/drawing/2018/hyperlinkcolor" val="tx"/>
                              </a:ext>
                            </a:extLst>
                          </a:hlinkClick>
                        </a:rPr>
                        <a:t>1869r0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Preamble Puncturing and RU Aggregation</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Bin Tian</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126572675"/>
                  </a:ext>
                </a:extLst>
              </a:tr>
              <a:tr h="266583">
                <a:tc>
                  <a:txBody>
                    <a:bodyPr/>
                    <a:lstStyle/>
                    <a:p>
                      <a:pPr algn="ctr" fontAlgn="b"/>
                      <a:r>
                        <a:rPr lang="en-US" sz="1200" u="sng" strike="noStrike">
                          <a:solidFill>
                            <a:srgbClr val="00B050"/>
                          </a:solidFill>
                          <a:effectLst/>
                          <a:hlinkClick r:id="rId12">
                            <a:extLst>
                              <a:ext uri="{A12FA001-AC4F-418D-AE19-62706E023703}">
                                <ahyp:hlinkClr xmlns:ahyp="http://schemas.microsoft.com/office/drawing/2018/hyperlinkcolor" val="tx"/>
                              </a:ext>
                            </a:extLst>
                          </a:hlinkClick>
                        </a:rPr>
                        <a:t>1877r0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16 Spatial Stream Support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Wook Bong Lee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MIMO</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44639841"/>
                  </a:ext>
                </a:extLst>
              </a:tr>
              <a:tr h="266583">
                <a:tc>
                  <a:txBody>
                    <a:bodyPr/>
                    <a:lstStyle/>
                    <a:p>
                      <a:pPr algn="ctr" fontAlgn="b"/>
                      <a:r>
                        <a:rPr lang="en-US" sz="1200" u="sng" strike="noStrike">
                          <a:solidFill>
                            <a:srgbClr val="00B050"/>
                          </a:solidFill>
                          <a:effectLst/>
                          <a:hlinkClick r:id="rId13">
                            <a:extLst>
                              <a:ext uri="{A12FA001-AC4F-418D-AE19-62706E023703}">
                                <ahyp:hlinkClr xmlns:ahyp="http://schemas.microsoft.com/office/drawing/2018/hyperlinkcolor" val="tx"/>
                              </a:ext>
                            </a:extLst>
                          </a:hlinkClick>
                        </a:rPr>
                        <a:t>1890r0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Phase Rotation Follow-up (pending  r1)</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Eunsung Park</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L-Preamble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072852573"/>
                  </a:ext>
                </a:extLst>
              </a:tr>
              <a:tr h="326070">
                <a:tc>
                  <a:txBody>
                    <a:bodyPr/>
                    <a:lstStyle/>
                    <a:p>
                      <a:pPr algn="ctr" fontAlgn="b"/>
                      <a:r>
                        <a:rPr lang="en-US" sz="1200" u="sng" strike="noStrike">
                          <a:solidFill>
                            <a:srgbClr val="00B050"/>
                          </a:solidFill>
                          <a:effectLst/>
                          <a:hlinkClick r:id="rId14">
                            <a:extLst>
                              <a:ext uri="{A12FA001-AC4F-418D-AE19-62706E023703}">
                                <ahyp:hlinkClr xmlns:ahyp="http://schemas.microsoft.com/office/drawing/2018/hyperlinkcolor" val="tx"/>
                              </a:ext>
                            </a:extLst>
                          </a:hlinkClick>
                        </a:rPr>
                        <a:t>1907r1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Multiple RU Combinations for EHT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Jianhan Liu</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201581262"/>
                  </a:ext>
                </a:extLst>
              </a:tr>
              <a:tr h="326070">
                <a:tc>
                  <a:txBody>
                    <a:bodyPr/>
                    <a:lstStyle/>
                    <a:p>
                      <a:pPr algn="ctr" fontAlgn="b"/>
                      <a:r>
                        <a:rPr lang="en-US" sz="1200" u="sng" strike="noStrike">
                          <a:solidFill>
                            <a:srgbClr val="00B050"/>
                          </a:solidFill>
                          <a:effectLst/>
                          <a:hlinkClick r:id="rId15">
                            <a:extLst>
                              <a:ext uri="{A12FA001-AC4F-418D-AE19-62706E023703}">
                                <ahyp:hlinkClr xmlns:ahyp="http://schemas.microsoft.com/office/drawing/2018/hyperlinkcolor" val="tx"/>
                              </a:ext>
                            </a:extLst>
                          </a:hlinkClick>
                        </a:rPr>
                        <a:t>1908r0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 RU support (pending r1)</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Ron Porat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74709337"/>
                  </a:ext>
                </a:extLst>
              </a:tr>
              <a:tr h="326070">
                <a:tc>
                  <a:txBody>
                    <a:bodyPr/>
                    <a:lstStyle/>
                    <a:p>
                      <a:pPr algn="ctr" fontAlgn="b"/>
                      <a:r>
                        <a:rPr lang="en-US" sz="1200" u="sng" strike="noStrike" dirty="0">
                          <a:solidFill>
                            <a:srgbClr val="00B050"/>
                          </a:solidFill>
                          <a:effectLst/>
                          <a:hlinkClick r:id="rId16">
                            <a:extLst>
                              <a:ext uri="{A12FA001-AC4F-418D-AE19-62706E023703}">
                                <ahyp:hlinkClr xmlns:ahyp="http://schemas.microsoft.com/office/drawing/2018/hyperlinkcolor" val="tx"/>
                              </a:ext>
                            </a:extLst>
                          </a:hlinkClick>
                        </a:rPr>
                        <a:t>1914r2</a:t>
                      </a:r>
                      <a:endParaRPr lang="en-US" sz="1200" b="0" i="0" u="sng" strike="noStrike" dirty="0">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Multiple RU discussion</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Ross Jian Yu</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30763070"/>
                  </a:ext>
                </a:extLst>
              </a:tr>
            </a:tbl>
          </a:graphicData>
        </a:graphic>
      </p:graphicFrame>
    </p:spTree>
    <p:extLst>
      <p:ext uri="{BB962C8B-B14F-4D97-AF65-F5344CB8AC3E}">
        <p14:creationId xmlns:p14="http://schemas.microsoft.com/office/powerpoint/2010/main" val="861208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4238290219"/>
              </p:ext>
            </p:extLst>
          </p:nvPr>
        </p:nvGraphicFramePr>
        <p:xfrm>
          <a:off x="533400" y="1642869"/>
          <a:ext cx="8077201" cy="91872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326070">
                <a:tc>
                  <a:txBody>
                    <a:bodyPr/>
                    <a:lstStyle/>
                    <a:p>
                      <a:pPr algn="ctr" fontAlgn="b"/>
                      <a:r>
                        <a:rPr lang="en-US" sz="1100" u="sng" strike="noStrike">
                          <a:solidFill>
                            <a:srgbClr val="00B050"/>
                          </a:solidFill>
                          <a:effectLst/>
                          <a:hlinkClick r:id="rId2">
                            <a:extLst>
                              <a:ext uri="{A12FA001-AC4F-418D-AE19-62706E023703}">
                                <ahyp:hlinkClr xmlns:ahyp="http://schemas.microsoft.com/office/drawing/2018/hyperlinkcolor" val="tx"/>
                              </a:ext>
                            </a:extLst>
                          </a:hlinkClick>
                        </a:rPr>
                        <a:t>1980r1</a:t>
                      </a:r>
                      <a:endParaRPr lang="en-US" sz="1100" b="0" i="0" u="sng" strike="noStrike">
                        <a:solidFill>
                          <a:srgbClr val="00B050"/>
                        </a:solidFill>
                        <a:effectLst/>
                        <a:latin typeface="Calibri" panose="020F0502020204030204" pitchFamily="34" charset="0"/>
                      </a:endParaRPr>
                    </a:p>
                  </a:txBody>
                  <a:tcPr marL="9525" marR="9525" marT="9525" marB="0" anchor="b"/>
                </a:tc>
                <a:tc>
                  <a:txBody>
                    <a:bodyPr/>
                    <a:lstStyle/>
                    <a:p>
                      <a:pPr algn="l" fontAlgn="b"/>
                      <a:r>
                        <a:rPr lang="en-US" sz="1200" u="none" strike="noStrike">
                          <a:solidFill>
                            <a:srgbClr val="00B050"/>
                          </a:solidFill>
                          <a:effectLst/>
                        </a:rPr>
                        <a:t>EHT P matrices Discussion</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a:solidFill>
                            <a:srgbClr val="00B050"/>
                          </a:solidFill>
                          <a:effectLst/>
                        </a:rPr>
                        <a:t>Dandan Liang</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a:solidFill>
                            <a:srgbClr val="00B050"/>
                          </a:solidFill>
                          <a:effectLst/>
                        </a:rPr>
                        <a:t>MIMO</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15149094"/>
                  </a:ext>
                </a:extLst>
              </a:tr>
              <a:tr h="326070">
                <a:tc>
                  <a:txBody>
                    <a:bodyPr/>
                    <a:lstStyle/>
                    <a:p>
                      <a:pPr algn="ctr" fontAlgn="b"/>
                      <a:r>
                        <a:rPr lang="en-US" sz="1100" u="sng" strike="noStrike" dirty="0">
                          <a:solidFill>
                            <a:srgbClr val="00B050"/>
                          </a:solidFill>
                          <a:effectLst/>
                          <a:hlinkClick r:id="rId3">
                            <a:extLst>
                              <a:ext uri="{A12FA001-AC4F-418D-AE19-62706E023703}">
                                <ahyp:hlinkClr xmlns:ahyp="http://schemas.microsoft.com/office/drawing/2018/hyperlinkcolor" val="tx"/>
                              </a:ext>
                            </a:extLst>
                          </a:hlinkClick>
                        </a:rPr>
                        <a:t>1981r1</a:t>
                      </a:r>
                      <a:endParaRPr lang="en-US" sz="1100" b="0" i="0" u="sng"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1200" u="none" strike="noStrike" dirty="0">
                          <a:solidFill>
                            <a:srgbClr val="00B050"/>
                          </a:solidFill>
                          <a:effectLst/>
                        </a:rPr>
                        <a:t>Phase Rotations Design for EHT</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a:solidFill>
                            <a:srgbClr val="00B050"/>
                          </a:solidFill>
                          <a:effectLst/>
                        </a:rPr>
                        <a:t>Dandan Liang</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dirty="0">
                          <a:solidFill>
                            <a:srgbClr val="00B050"/>
                          </a:solidFill>
                          <a:effectLst/>
                        </a:rPr>
                        <a:t>L-Preamble</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517421623"/>
                  </a:ext>
                </a:extLst>
              </a:tr>
            </a:tbl>
          </a:graphicData>
        </a:graphic>
      </p:graphicFrame>
    </p:spTree>
    <p:extLst>
      <p:ext uri="{BB962C8B-B14F-4D97-AF65-F5344CB8AC3E}">
        <p14:creationId xmlns:p14="http://schemas.microsoft.com/office/powerpoint/2010/main" val="1258852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2403624007"/>
              </p:ext>
            </p:extLst>
          </p:nvPr>
        </p:nvGraphicFramePr>
        <p:xfrm>
          <a:off x="457200" y="1602216"/>
          <a:ext cx="8149210" cy="4265190"/>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643003">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495210">
                <a:tc>
                  <a:txBody>
                    <a:bodyPr/>
                    <a:lstStyle/>
                    <a:p>
                      <a:pPr algn="ctr" fontAlgn="b"/>
                      <a:r>
                        <a:rPr lang="en-US" sz="1200" u="sng" strike="noStrike">
                          <a:solidFill>
                            <a:srgbClr val="00B050"/>
                          </a:solidFill>
                          <a:effectLst/>
                          <a:hlinkClick r:id="rId2">
                            <a:extLst>
                              <a:ext uri="{A12FA001-AC4F-418D-AE19-62706E023703}">
                                <ahyp:hlinkClr xmlns:ahyp="http://schemas.microsoft.com/office/drawing/2018/hyperlinkcolor" val="tx"/>
                              </a:ext>
                            </a:extLst>
                          </a:hlinkClick>
                        </a:rPr>
                        <a:t>1779r5</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Downlink SR parameter framework with coordinated </a:t>
                      </a:r>
                    </a:p>
                    <a:p>
                      <a:pPr algn="l" fontAlgn="b"/>
                      <a:r>
                        <a:rPr lang="en-US" sz="1200" u="none" strike="noStrike" dirty="0">
                          <a:solidFill>
                            <a:srgbClr val="00B050"/>
                          </a:solidFill>
                          <a:effectLst/>
                        </a:rPr>
                        <a:t>beamforming/null steering</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David Lopez-Perez</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MAP-SR</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07578408"/>
                  </a:ext>
                </a:extLst>
              </a:tr>
              <a:tr h="251332">
                <a:tc>
                  <a:txBody>
                    <a:bodyPr/>
                    <a:lstStyle/>
                    <a:p>
                      <a:pPr algn="ctr" fontAlgn="b"/>
                      <a:r>
                        <a:rPr lang="en-US" sz="1200" u="sng" strike="noStrike">
                          <a:solidFill>
                            <a:srgbClr val="00B050"/>
                          </a:solidFill>
                          <a:effectLst/>
                          <a:hlinkClick r:id="rId3">
                            <a:extLst>
                              <a:ext uri="{A12FA001-AC4F-418D-AE19-62706E023703}">
                                <ahyp:hlinkClr xmlns:ahyp="http://schemas.microsoft.com/office/drawing/2018/hyperlinkcolor" val="tx"/>
                              </a:ext>
                            </a:extLst>
                          </a:hlinkClick>
                        </a:rPr>
                        <a:t>1858r0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HARQ System Level Simulation Results</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Sebastian Max</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HARQ-General</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Joint</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36307838"/>
                  </a:ext>
                </a:extLst>
              </a:tr>
              <a:tr h="251332">
                <a:tc>
                  <a:txBody>
                    <a:bodyPr/>
                    <a:lstStyle/>
                    <a:p>
                      <a:pPr algn="ctr" fontAlgn="b"/>
                      <a:r>
                        <a:rPr lang="en-US" sz="1200" u="sng" strike="noStrike">
                          <a:solidFill>
                            <a:srgbClr val="00B050"/>
                          </a:solidFill>
                          <a:effectLst/>
                          <a:hlinkClick r:id="rId4">
                            <a:extLst>
                              <a:ext uri="{A12FA001-AC4F-418D-AE19-62706E023703}">
                                <ahyp:hlinkClr xmlns:ahyp="http://schemas.microsoft.com/office/drawing/2018/hyperlinkcolor" val="tx"/>
                              </a:ext>
                            </a:extLst>
                          </a:hlinkClick>
                        </a:rPr>
                        <a:t>1903r0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Uplink Coordinated Multi-AP</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Roya Doostnejad</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MAP-UL Mux</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Joint</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6176268"/>
                  </a:ext>
                </a:extLst>
              </a:tr>
              <a:tr h="251332">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1919r0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Coordinated OFDMA</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Liwen Chu</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MAP-OFDMA</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Joint</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23543530"/>
                  </a:ext>
                </a:extLst>
              </a:tr>
              <a:tr h="251332">
                <a:tc>
                  <a:txBody>
                    <a:bodyPr/>
                    <a:lstStyle/>
                    <a:p>
                      <a:pPr algn="ctr" fontAlgn="b"/>
                      <a:r>
                        <a:rPr lang="en-US" sz="1200" u="sng" strike="noStrike">
                          <a:solidFill>
                            <a:srgbClr val="00B050"/>
                          </a:solidFill>
                          <a:effectLst/>
                          <a:hlinkClick r:id="rId6">
                            <a:extLst>
                              <a:ext uri="{A12FA001-AC4F-418D-AE19-62706E023703}">
                                <ahyp:hlinkClr xmlns:ahyp="http://schemas.microsoft.com/office/drawing/2018/hyperlinkcolor" val="tx"/>
                              </a:ext>
                            </a:extLst>
                          </a:hlinkClick>
                        </a:rPr>
                        <a:t>1931r0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Multi-AP group formation follow-up</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Cheng Chen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04604020"/>
                  </a:ext>
                </a:extLst>
              </a:tr>
              <a:tr h="251332">
                <a:tc>
                  <a:txBody>
                    <a:bodyPr/>
                    <a:lstStyle/>
                    <a:p>
                      <a:pPr algn="ctr" fontAlgn="b"/>
                      <a:r>
                        <a:rPr lang="en-US" sz="1200" u="sng" strike="noStrike">
                          <a:solidFill>
                            <a:srgbClr val="00B050"/>
                          </a:solidFill>
                          <a:effectLst/>
                          <a:hlinkClick r:id="rId7">
                            <a:extLst>
                              <a:ext uri="{A12FA001-AC4F-418D-AE19-62706E023703}">
                                <ahyp:hlinkClr xmlns:ahyp="http://schemas.microsoft.com/office/drawing/2018/hyperlinkcolor" val="tx"/>
                              </a:ext>
                            </a:extLst>
                          </a:hlinkClick>
                        </a:rPr>
                        <a:t>1961r1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Multi-ap-group-establishment</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Bo Sun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3658074"/>
                  </a:ext>
                </a:extLst>
              </a:tr>
              <a:tr h="251332">
                <a:tc>
                  <a:txBody>
                    <a:bodyPr/>
                    <a:lstStyle/>
                    <a:p>
                      <a:pPr algn="ctr" fontAlgn="b"/>
                      <a:r>
                        <a:rPr lang="en-US" sz="1200" u="sng" strike="noStrike">
                          <a:solidFill>
                            <a:srgbClr val="00B050"/>
                          </a:solidFill>
                          <a:effectLst/>
                          <a:hlinkClick r:id="rId8">
                            <a:extLst>
                              <a:ext uri="{A12FA001-AC4F-418D-AE19-62706E023703}">
                                <ahyp:hlinkClr xmlns:ahyp="http://schemas.microsoft.com/office/drawing/2018/hyperlinkcolor" val="tx"/>
                              </a:ext>
                            </a:extLst>
                          </a:hlinkClick>
                        </a:rPr>
                        <a:t>1972r1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Operation of virtual BSS Arch. for Multi-AP Coord.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solidFill>
                            <a:srgbClr val="00B050"/>
                          </a:solidFill>
                          <a:effectLst/>
                        </a:rPr>
                        <a:t>Guogang</a:t>
                      </a:r>
                      <a:r>
                        <a:rPr lang="en-US" sz="1200" u="none" strike="noStrike" dirty="0">
                          <a:solidFill>
                            <a:srgbClr val="00B050"/>
                          </a:solidFill>
                          <a:effectLst/>
                        </a:rPr>
                        <a:t> Huang</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76665425"/>
                  </a:ext>
                </a:extLst>
              </a:tr>
              <a:tr h="251332">
                <a:tc>
                  <a:txBody>
                    <a:bodyPr/>
                    <a:lstStyle/>
                    <a:p>
                      <a:pPr algn="ctr" fontAlgn="b"/>
                      <a:r>
                        <a:rPr lang="en-US" sz="1200" u="none" strike="noStrike" dirty="0">
                          <a:solidFill>
                            <a:srgbClr val="00B050"/>
                          </a:solidFill>
                          <a:effectLst/>
                          <a:hlinkClick r:id="rId9">
                            <a:extLst>
                              <a:ext uri="{A12FA001-AC4F-418D-AE19-62706E023703}">
                                <ahyp:hlinkClr xmlns:ahyp="http://schemas.microsoft.com/office/drawing/2018/hyperlinkcolor" val="tx"/>
                              </a:ext>
                            </a:extLst>
                          </a:hlinkClick>
                        </a:rPr>
                        <a:t>1979r0</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UL Coord. 4 Throughput Improvement and </a:t>
                      </a:r>
                      <a:r>
                        <a:rPr lang="en-US" sz="1200" u="none" strike="noStrike" dirty="0" err="1">
                          <a:solidFill>
                            <a:srgbClr val="00B050"/>
                          </a:solidFill>
                          <a:effectLst/>
                        </a:rPr>
                        <a:t>Interf</a:t>
                      </a:r>
                      <a:r>
                        <a:rPr lang="en-US" sz="1200" u="none" strike="noStrike" dirty="0">
                          <a:solidFill>
                            <a:srgbClr val="00B050"/>
                          </a:solidFill>
                          <a:effectLst/>
                        </a:rPr>
                        <a:t>. Reduction</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Genady Tsodik</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MAP-UL Mux</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474533908"/>
                  </a:ext>
                </a:extLst>
              </a:tr>
              <a:tr h="251332">
                <a:tc>
                  <a:txBody>
                    <a:bodyPr/>
                    <a:lstStyle/>
                    <a:p>
                      <a:pPr algn="ctr" fontAlgn="b"/>
                      <a:r>
                        <a:rPr lang="en-US" sz="1200" u="sng" strike="noStrike" dirty="0">
                          <a:effectLst/>
                          <a:hlinkClick r:id="rId10"/>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11"/>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RDG for P2P</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51332">
                <a:tc>
                  <a:txBody>
                    <a:bodyPr/>
                    <a:lstStyle/>
                    <a:p>
                      <a:pPr algn="ctr" fontAlgn="b"/>
                      <a:r>
                        <a:rPr lang="en-US" sz="1200" u="sng" strike="noStrike">
                          <a:effectLst/>
                          <a:hlinkClick r:id="rId12"/>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Tony Zeng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effectLst/>
                          <a:hlinkClick r:id="rId13"/>
                        </a:rPr>
                        <a:t>1836r2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Channel Access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Sharan Naribole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dirty="0">
                          <a:solidFill>
                            <a:srgbClr val="00B050"/>
                          </a:solidFill>
                          <a:effectLst/>
                          <a:hlinkClick r:id="rId14">
                            <a:extLst>
                              <a:ext uri="{A12FA001-AC4F-418D-AE19-62706E023703}">
                                <ahyp:hlinkClr xmlns:ahyp="http://schemas.microsoft.com/office/drawing/2018/hyperlinkcolor" val="tx"/>
                              </a:ext>
                            </a:extLst>
                          </a:hlinkClick>
                        </a:rPr>
                        <a:t>1899r2</a:t>
                      </a:r>
                      <a:endParaRPr lang="en-US" sz="1200" b="0" i="0" u="sng" strike="noStrike" dirty="0">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MLA MAC Addresses considerations </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Duncan Ho</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solidFill>
                            <a:srgbClr val="00B050"/>
                          </a:solidFill>
                          <a:effectLst/>
                          <a:hlinkClick r:id="rId15">
                            <a:extLst>
                              <a:ext uri="{A12FA001-AC4F-418D-AE19-62706E023703}">
                                <ahyp:hlinkClr xmlns:ahyp="http://schemas.microsoft.com/office/drawing/2018/hyperlinkcolor" val="tx"/>
                              </a:ext>
                            </a:extLst>
                          </a:hlinkClick>
                        </a:rPr>
                        <a:t>1900r2</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MLA-security-considerations</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Duncan Ho</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dirty="0">
                          <a:effectLst/>
                          <a:hlinkClick r:id="rId16"/>
                        </a:rPr>
                        <a:t>1904r1</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MLO: Link Management (follow-up)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Irvine, CA, USA</a:t>
            </a:r>
          </a:p>
          <a:p>
            <a:pPr algn="ctr">
              <a:lnSpc>
                <a:spcPct val="90000"/>
              </a:lnSpc>
              <a:buFontTx/>
              <a:buNone/>
            </a:pPr>
            <a:r>
              <a:rPr lang="en-US" sz="4000" dirty="0">
                <a:latin typeface="Arial" panose="020B0604020202020204" pitchFamily="34" charset="0"/>
              </a:rPr>
              <a:t>January 12-17,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267404254"/>
              </p:ext>
            </p:extLst>
          </p:nvPr>
        </p:nvGraphicFramePr>
        <p:xfrm>
          <a:off x="387351" y="1725724"/>
          <a:ext cx="8368689" cy="4446483"/>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64300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16258">
                <a:tc>
                  <a:txBody>
                    <a:bodyPr/>
                    <a:lstStyle/>
                    <a:p>
                      <a:pPr algn="ctr" fontAlgn="b"/>
                      <a:r>
                        <a:rPr lang="en-US" sz="1200" u="sng" strike="noStrike" dirty="0">
                          <a:effectLst/>
                          <a:hlinkClick r:id="rId2"/>
                        </a:rPr>
                        <a:t>1917r0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Considerations for ML channel access without simultaneous </a:t>
                      </a:r>
                    </a:p>
                    <a:p>
                      <a:pPr algn="l" fontAlgn="b"/>
                      <a:r>
                        <a:rPr lang="en-US" sz="1200" u="none" strike="noStrike" dirty="0">
                          <a:effectLst/>
                        </a:rPr>
                        <a:t>TX/RX capability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Insun Jang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34349975"/>
                  </a:ext>
                </a:extLst>
              </a:tr>
              <a:tr h="262015">
                <a:tc>
                  <a:txBody>
                    <a:bodyPr/>
                    <a:lstStyle/>
                    <a:p>
                      <a:pPr algn="ctr" fontAlgn="b"/>
                      <a:r>
                        <a:rPr lang="en-US" sz="1200" u="sng" strike="noStrike">
                          <a:effectLst/>
                          <a:hlinkClick r:id="rId3"/>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Jeongki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7961726"/>
                  </a:ext>
                </a:extLst>
              </a:tr>
              <a:tr h="262015">
                <a:tc>
                  <a:txBody>
                    <a:bodyPr/>
                    <a:lstStyle/>
                    <a:p>
                      <a:pPr algn="ctr" fontAlgn="b"/>
                      <a:r>
                        <a:rPr lang="en-US" sz="1200" u="none" strike="noStrike" dirty="0">
                          <a:solidFill>
                            <a:srgbClr val="FF0000"/>
                          </a:solidFill>
                          <a:effectLst/>
                        </a:rPr>
                        <a:t>1920r0</a:t>
                      </a:r>
                      <a:endParaRPr lang="en-US" sz="1200" b="0" i="0" u="none" strike="noStrike" dirty="0">
                        <a:solidFill>
                          <a:srgbClr val="FF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Power Save for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672729595"/>
                  </a:ext>
                </a:extLst>
              </a:tr>
              <a:tr h="262015">
                <a:tc>
                  <a:txBody>
                    <a:bodyPr/>
                    <a:lstStyle/>
                    <a:p>
                      <a:pPr algn="ctr" fontAlgn="b"/>
                      <a:r>
                        <a:rPr lang="en-US" sz="1200" u="sng" strike="noStrike" dirty="0">
                          <a:solidFill>
                            <a:srgbClr val="00B050"/>
                          </a:solidFill>
                          <a:effectLst/>
                          <a:hlinkClick r:id="rId4">
                            <a:extLst>
                              <a:ext uri="{A12FA001-AC4F-418D-AE19-62706E023703}">
                                <ahyp:hlinkClr xmlns:ahyp="http://schemas.microsoft.com/office/drawing/2018/hyperlinkcolor" val="tx"/>
                              </a:ext>
                            </a:extLst>
                          </a:hlinkClick>
                        </a:rPr>
                        <a:t>1921r0</a:t>
                      </a:r>
                      <a:endParaRPr lang="en-US" sz="1200" b="0" i="0" u="sng" strike="noStrike" dirty="0">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Multi-link 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Ming Gan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633975653"/>
                  </a:ext>
                </a:extLst>
              </a:tr>
              <a:tr h="262015">
                <a:tc>
                  <a:txBody>
                    <a:bodyPr/>
                    <a:lstStyle/>
                    <a:p>
                      <a:pPr algn="ctr" fontAlgn="b"/>
                      <a:r>
                        <a:rPr lang="en-US" sz="1200" u="sng" strike="noStrike">
                          <a:effectLst/>
                          <a:hlinkClick r:id="rId5"/>
                        </a:rPr>
                        <a:t>1924r0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 steps for using a 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Laurent Cariou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2308166"/>
                  </a:ext>
                </a:extLst>
              </a:tr>
              <a:tr h="262015">
                <a:tc>
                  <a:txBody>
                    <a:bodyPr/>
                    <a:lstStyle/>
                    <a:p>
                      <a:pPr algn="ctr" fontAlgn="b"/>
                      <a:r>
                        <a:rPr lang="en-US" sz="1200" u="sng" strike="noStrike">
                          <a:effectLst/>
                          <a:hlinkClick r:id="rId6"/>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Multi-link-operation-simulation-methodology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51617544"/>
                  </a:ext>
                </a:extLst>
              </a:tr>
              <a:tr h="262015">
                <a:tc>
                  <a:txBody>
                    <a:bodyPr/>
                    <a:lstStyle/>
                    <a:p>
                      <a:pPr algn="ctr" fontAlgn="b"/>
                      <a:r>
                        <a:rPr lang="en-US" sz="1200" u="sng" strike="noStrike">
                          <a:effectLst/>
                          <a:hlinkClick r:id="rId7"/>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061329137"/>
                  </a:ext>
                </a:extLst>
              </a:tr>
              <a:tr h="262015">
                <a:tc>
                  <a:txBody>
                    <a:bodyPr/>
                    <a:lstStyle/>
                    <a:p>
                      <a:pPr algn="ctr" fontAlgn="b"/>
                      <a:r>
                        <a:rPr lang="en-US" sz="1200" u="sng" strike="noStrike">
                          <a:effectLst/>
                          <a:hlinkClick r:id="rId8"/>
                        </a:rPr>
                        <a:t>1930r1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ML-P2P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9"/>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solidFill>
                            <a:srgbClr val="00B050"/>
                          </a:solidFill>
                          <a:effectLst/>
                          <a:hlinkClick r:id="rId10">
                            <a:extLst>
                              <a:ext uri="{A12FA001-AC4F-418D-AE19-62706E023703}">
                                <ahyp:hlinkClr xmlns:ahyp="http://schemas.microsoft.com/office/drawing/2018/hyperlinkcolor" val="tx"/>
                              </a:ext>
                            </a:extLst>
                          </a:hlinkClick>
                        </a:rPr>
                        <a:t>1938r0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Discussion on low latency capability for 802.11be</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Kazuyuki Sakoda</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Low Latency</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solidFill>
                            <a:srgbClr val="00B050"/>
                          </a:solidFill>
                          <a:effectLst/>
                          <a:hlinkClick r:id="rId11">
                            <a:extLst>
                              <a:ext uri="{A12FA001-AC4F-418D-AE19-62706E023703}">
                                <ahyp:hlinkClr xmlns:ahyp="http://schemas.microsoft.com/office/drawing/2018/hyperlinkcolor" val="tx"/>
                              </a:ext>
                            </a:extLst>
                          </a:hlinkClick>
                        </a:rPr>
                        <a:t>1942r3</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Timing Measurement for Low Latency Features</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Akira Kishida</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Low Latency</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12"/>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Management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solidFill>
                            <a:srgbClr val="00B050"/>
                          </a:solidFill>
                          <a:effectLst/>
                          <a:hlinkClick r:id="rId13">
                            <a:extLst>
                              <a:ext uri="{A12FA001-AC4F-418D-AE19-62706E023703}">
                                <ahyp:hlinkClr xmlns:ahyp="http://schemas.microsoft.com/office/drawing/2018/hyperlinkcolor" val="tx"/>
                              </a:ext>
                            </a:extLst>
                          </a:hlinkClick>
                        </a:rPr>
                        <a:t>1960r1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Reducing Channel Access Delay for RTA Traffic</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Mohamed Abouelseoud</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Low Latency</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14"/>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a:effectLst/>
                          <a:hlinkClick r:id="rId15"/>
                        </a:rPr>
                        <a:t>1963r0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70D71360-E51E-44BA-B48E-9BA985A72BDF}"/>
              </a:ext>
            </a:extLst>
          </p:cNvPr>
          <p:cNvGraphicFramePr>
            <a:graphicFrameLocks noGrp="1"/>
          </p:cNvGraphicFramePr>
          <p:nvPr>
            <p:extLst>
              <p:ext uri="{D42A27DB-BD31-4B8C-83A1-F6EECF244321}">
                <p14:modId xmlns:p14="http://schemas.microsoft.com/office/powerpoint/2010/main" val="456399080"/>
              </p:ext>
            </p:extLst>
          </p:nvPr>
        </p:nvGraphicFramePr>
        <p:xfrm>
          <a:off x="609600" y="2009774"/>
          <a:ext cx="8085139" cy="1524002"/>
        </p:xfrm>
        <a:graphic>
          <a:graphicData uri="http://schemas.openxmlformats.org/drawingml/2006/table">
            <a:tbl>
              <a:tblPr>
                <a:tableStyleId>{7DF18680-E054-41AD-8BC1-D1AEF772440D}</a:tableStyleId>
              </a:tblPr>
              <a:tblGrid>
                <a:gridCol w="552785">
                  <a:extLst>
                    <a:ext uri="{9D8B030D-6E8A-4147-A177-3AD203B41FA5}">
                      <a16:colId xmlns:a16="http://schemas.microsoft.com/office/drawing/2014/main" val="35643193"/>
                    </a:ext>
                  </a:extLst>
                </a:gridCol>
                <a:gridCol w="3931322">
                  <a:extLst>
                    <a:ext uri="{9D8B030D-6E8A-4147-A177-3AD203B41FA5}">
                      <a16:colId xmlns:a16="http://schemas.microsoft.com/office/drawing/2014/main" val="3814814238"/>
                    </a:ext>
                  </a:extLst>
                </a:gridCol>
                <a:gridCol w="1058928">
                  <a:extLst>
                    <a:ext uri="{9D8B030D-6E8A-4147-A177-3AD203B41FA5}">
                      <a16:colId xmlns:a16="http://schemas.microsoft.com/office/drawing/2014/main" val="629559642"/>
                    </a:ext>
                  </a:extLst>
                </a:gridCol>
                <a:gridCol w="635417">
                  <a:extLst>
                    <a:ext uri="{9D8B030D-6E8A-4147-A177-3AD203B41FA5}">
                      <a16:colId xmlns:a16="http://schemas.microsoft.com/office/drawing/2014/main" val="2496461503"/>
                    </a:ext>
                  </a:extLst>
                </a:gridCol>
                <a:gridCol w="1302487">
                  <a:extLst>
                    <a:ext uri="{9D8B030D-6E8A-4147-A177-3AD203B41FA5}">
                      <a16:colId xmlns:a16="http://schemas.microsoft.com/office/drawing/2014/main" val="392062141"/>
                    </a:ext>
                  </a:extLst>
                </a:gridCol>
                <a:gridCol w="604200">
                  <a:extLst>
                    <a:ext uri="{9D8B030D-6E8A-4147-A177-3AD203B41FA5}">
                      <a16:colId xmlns:a16="http://schemas.microsoft.com/office/drawing/2014/main" val="2031842831"/>
                    </a:ext>
                  </a:extLst>
                </a:gridCol>
              </a:tblGrid>
              <a:tr h="25526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02954">
                <a:tc>
                  <a:txBody>
                    <a:bodyPr/>
                    <a:lstStyle/>
                    <a:p>
                      <a:pPr algn="ctr" fontAlgn="b"/>
                      <a:r>
                        <a:rPr lang="en-US" sz="1200" u="sng" strike="noStrike" dirty="0">
                          <a:effectLst/>
                          <a:hlinkClick r:id="rId2"/>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714128128"/>
                  </a:ext>
                </a:extLst>
              </a:tr>
              <a:tr h="255262">
                <a:tc>
                  <a:txBody>
                    <a:bodyPr/>
                    <a:lstStyle/>
                    <a:p>
                      <a:pPr algn="ctr" fontAlgn="b"/>
                      <a:r>
                        <a:rPr lang="en-US" sz="1200" u="sng" strike="noStrike">
                          <a:effectLst/>
                          <a:hlinkClick r:id="rId3"/>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Perf. eval. of Multi-link channel access schemes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Sindhu Verma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00572757"/>
                  </a:ext>
                </a:extLst>
              </a:tr>
              <a:tr h="255262">
                <a:tc>
                  <a:txBody>
                    <a:bodyPr/>
                    <a:lstStyle/>
                    <a:p>
                      <a:pPr algn="ctr" fontAlgn="b"/>
                      <a:r>
                        <a:rPr lang="en-US" sz="1200" u="sng" strike="noStrike">
                          <a:solidFill>
                            <a:srgbClr val="00B050"/>
                          </a:solidFill>
                          <a:effectLst/>
                          <a:hlinkClick r:id="rId4">
                            <a:extLst>
                              <a:ext uri="{A12FA001-AC4F-418D-AE19-62706E023703}">
                                <ahyp:hlinkClr xmlns:ahyp="http://schemas.microsoft.com/office/drawing/2018/hyperlinkcolor" val="tx"/>
                              </a:ext>
                            </a:extLst>
                          </a:hlinkClick>
                        </a:rPr>
                        <a:t>1910r1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P matrices to support more than 8 TX chains</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Miguel López</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b="0" i="0" u="none" strike="noStrike" dirty="0">
                          <a:solidFill>
                            <a:srgbClr val="00B050"/>
                          </a:solidFill>
                          <a:effectLst/>
                          <a:latin typeface="Times New Roman" panose="02020603050405020304" pitchFamily="18" charset="0"/>
                        </a:rPr>
                        <a:t>Presented</a:t>
                      </a:r>
                    </a:p>
                  </a:txBody>
                  <a:tcPr marL="5589" marR="5589" marT="5589" marB="0" anchor="b"/>
                </a:tc>
                <a:tc>
                  <a:txBody>
                    <a:bodyPr/>
                    <a:lstStyle/>
                    <a:p>
                      <a:pPr algn="l" fontAlgn="b"/>
                      <a:r>
                        <a:rPr lang="en-US" sz="1200" u="none" strike="noStrike">
                          <a:solidFill>
                            <a:srgbClr val="00B050"/>
                          </a:solidFill>
                          <a:effectLst/>
                        </a:rPr>
                        <a:t>MIMO</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PHY</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45285214"/>
                  </a:ext>
                </a:extLst>
              </a:tr>
              <a:tr h="255262">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1925r0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Consideration of EHT-LTF</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Jinmin Kim</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EHT Preamble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255284284"/>
                  </a:ext>
                </a:extLst>
              </a:tr>
            </a:tbl>
          </a:graphicData>
        </a:graphic>
      </p:graphicFrame>
    </p:spTree>
    <p:extLst>
      <p:ext uri="{BB962C8B-B14F-4D97-AF65-F5344CB8AC3E}">
        <p14:creationId xmlns:p14="http://schemas.microsoft.com/office/powerpoint/2010/main" val="1277193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9" name="Table 8">
            <a:extLst>
              <a:ext uri="{FF2B5EF4-FFF2-40B4-BE49-F238E27FC236}">
                <a16:creationId xmlns:a16="http://schemas.microsoft.com/office/drawing/2014/main" id="{09F435B4-7CC0-4EAA-ADD1-FD476F7BD229}"/>
              </a:ext>
            </a:extLst>
          </p:cNvPr>
          <p:cNvGraphicFramePr>
            <a:graphicFrameLocks noGrp="1"/>
          </p:cNvGraphicFramePr>
          <p:nvPr>
            <p:extLst>
              <p:ext uri="{D42A27DB-BD31-4B8C-83A1-F6EECF244321}">
                <p14:modId xmlns:p14="http://schemas.microsoft.com/office/powerpoint/2010/main" val="2977749746"/>
              </p:ext>
            </p:extLst>
          </p:nvPr>
        </p:nvGraphicFramePr>
        <p:xfrm>
          <a:off x="351102" y="1793088"/>
          <a:ext cx="8441796" cy="4620363"/>
        </p:xfrm>
        <a:graphic>
          <a:graphicData uri="http://schemas.openxmlformats.org/drawingml/2006/table">
            <a:tbl>
              <a:tblPr>
                <a:tableStyleId>{073A0DAA-6AF3-43AB-8588-CEC1D06C72B9}</a:tableStyleId>
              </a:tblPr>
              <a:tblGrid>
                <a:gridCol w="709600">
                  <a:extLst>
                    <a:ext uri="{9D8B030D-6E8A-4147-A177-3AD203B41FA5}">
                      <a16:colId xmlns:a16="http://schemas.microsoft.com/office/drawing/2014/main" val="1065176225"/>
                    </a:ext>
                  </a:extLst>
                </a:gridCol>
                <a:gridCol w="3619889">
                  <a:extLst>
                    <a:ext uri="{9D8B030D-6E8A-4147-A177-3AD203B41FA5}">
                      <a16:colId xmlns:a16="http://schemas.microsoft.com/office/drawing/2014/main" val="1248512773"/>
                    </a:ext>
                  </a:extLst>
                </a:gridCol>
                <a:gridCol w="1144909">
                  <a:extLst>
                    <a:ext uri="{9D8B030D-6E8A-4147-A177-3AD203B41FA5}">
                      <a16:colId xmlns:a16="http://schemas.microsoft.com/office/drawing/2014/main" val="2535334633"/>
                    </a:ext>
                  </a:extLst>
                </a:gridCol>
                <a:gridCol w="1180470">
                  <a:extLst>
                    <a:ext uri="{9D8B030D-6E8A-4147-A177-3AD203B41FA5}">
                      <a16:colId xmlns:a16="http://schemas.microsoft.com/office/drawing/2014/main" val="3081187262"/>
                    </a:ext>
                  </a:extLst>
                </a:gridCol>
                <a:gridCol w="1235855">
                  <a:extLst>
                    <a:ext uri="{9D8B030D-6E8A-4147-A177-3AD203B41FA5}">
                      <a16:colId xmlns:a16="http://schemas.microsoft.com/office/drawing/2014/main" val="895427525"/>
                    </a:ext>
                  </a:extLst>
                </a:gridCol>
                <a:gridCol w="551073">
                  <a:extLst>
                    <a:ext uri="{9D8B030D-6E8A-4147-A177-3AD203B41FA5}">
                      <a16:colId xmlns:a16="http://schemas.microsoft.com/office/drawing/2014/main" val="430978566"/>
                    </a:ext>
                  </a:extLst>
                </a:gridCol>
              </a:tblGrid>
              <a:tr h="27293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669475695"/>
                  </a:ext>
                </a:extLst>
              </a:tr>
              <a:tr h="268660">
                <a:tc>
                  <a:txBody>
                    <a:bodyPr/>
                    <a:lstStyle/>
                    <a:p>
                      <a:pPr algn="ctr" fontAlgn="b"/>
                      <a:r>
                        <a:rPr lang="en-US" sz="1200" b="0" i="0" u="sng" strike="noStrike">
                          <a:solidFill>
                            <a:srgbClr val="FFC000"/>
                          </a:solidFill>
                          <a:effectLst/>
                          <a:latin typeface="+mn-lt"/>
                          <a:hlinkClick r:id="rId2">
                            <a:extLst>
                              <a:ext uri="{A12FA001-AC4F-418D-AE19-62706E023703}">
                                <ahyp:hlinkClr xmlns:ahyp="http://schemas.microsoft.com/office/drawing/2018/hyperlinkcolor" val="tx"/>
                              </a:ext>
                            </a:extLst>
                          </a:hlinkClick>
                        </a:rPr>
                        <a:t>19/1262r6</a:t>
                      </a:r>
                      <a:endParaRPr lang="en-US" sz="1200" b="0" i="0" u="sng" strike="noStrike">
                        <a:solidFill>
                          <a:srgbClr val="FFC000"/>
                        </a:solidFill>
                        <a:effectLst/>
                        <a:latin typeface="+mn-lt"/>
                      </a:endParaRPr>
                    </a:p>
                  </a:txBody>
                  <a:tcPr marL="9525" marR="9525" marT="9525" marB="0" anchor="b"/>
                </a:tc>
                <a:tc>
                  <a:txBody>
                    <a:bodyPr/>
                    <a:lstStyle/>
                    <a:p>
                      <a:pPr algn="l" fontAlgn="b"/>
                      <a:r>
                        <a:rPr lang="en-US" sz="1200" b="0" i="0" u="none" strike="noStrike">
                          <a:solidFill>
                            <a:srgbClr val="FFC000"/>
                          </a:solidFill>
                          <a:effectLst/>
                          <a:latin typeface="+mn-lt"/>
                        </a:rPr>
                        <a:t>Specification Framework for Tgbe </a:t>
                      </a:r>
                    </a:p>
                  </a:txBody>
                  <a:tcPr marL="9525" marR="9525" marT="9525" marB="0" anchor="b"/>
                </a:tc>
                <a:tc>
                  <a:txBody>
                    <a:bodyPr/>
                    <a:lstStyle/>
                    <a:p>
                      <a:pPr algn="l" fontAlgn="b"/>
                      <a:r>
                        <a:rPr lang="en-US" sz="1200" b="0" i="0" u="none" strike="noStrike" dirty="0">
                          <a:solidFill>
                            <a:srgbClr val="FFC000"/>
                          </a:solidFill>
                          <a:effectLst/>
                          <a:latin typeface="+mn-lt"/>
                        </a:rPr>
                        <a:t>Edward Au</a:t>
                      </a:r>
                    </a:p>
                  </a:txBody>
                  <a:tcPr marL="9525" marR="9525" marT="9525" marB="0" anchor="b"/>
                </a:tc>
                <a:tc>
                  <a:txBody>
                    <a:bodyPr/>
                    <a:lstStyle/>
                    <a:p>
                      <a:pPr algn="ctr" fontAlgn="b"/>
                      <a:r>
                        <a:rPr lang="en-US" sz="1200" b="0" i="0" u="none" strike="noStrike" dirty="0">
                          <a:solidFill>
                            <a:srgbClr val="FFC000"/>
                          </a:solidFill>
                          <a:effectLst/>
                          <a:latin typeface="+mn-lt"/>
                        </a:rPr>
                        <a:t>Absent</a:t>
                      </a:r>
                    </a:p>
                  </a:txBody>
                  <a:tcPr marL="9525" marR="9525" marT="9525" marB="0" anchor="b"/>
                </a:tc>
                <a:tc>
                  <a:txBody>
                    <a:bodyPr/>
                    <a:lstStyle/>
                    <a:p>
                      <a:pPr algn="l" fontAlgn="b"/>
                      <a:r>
                        <a:rPr lang="en-US" sz="1200" b="0" i="0" u="none" strike="noStrike">
                          <a:solidFill>
                            <a:srgbClr val="FFC000"/>
                          </a:solidFill>
                          <a:effectLst/>
                          <a:latin typeface="+mn-lt"/>
                        </a:rPr>
                        <a:t>Timeline/Planning</a:t>
                      </a:r>
                    </a:p>
                  </a:txBody>
                  <a:tcPr marL="9525" marR="9525" marT="9525" marB="0" anchor="b"/>
                </a:tc>
                <a:tc>
                  <a:txBody>
                    <a:bodyPr/>
                    <a:lstStyle/>
                    <a:p>
                      <a:pPr algn="ctr" fontAlgn="b"/>
                      <a:r>
                        <a:rPr lang="en-US" sz="1200" b="0" i="0" u="none" strike="noStrike" dirty="0">
                          <a:solidFill>
                            <a:srgbClr val="FFC000"/>
                          </a:solidFill>
                          <a:effectLst/>
                          <a:latin typeface="+mn-lt"/>
                        </a:rPr>
                        <a:t>Joint</a:t>
                      </a:r>
                    </a:p>
                  </a:txBody>
                  <a:tcPr marL="9525" marR="9525" marT="9525" marB="0" anchor="b"/>
                </a:tc>
                <a:extLst>
                  <a:ext uri="{0D108BD9-81ED-4DB2-BD59-A6C34878D82A}">
                    <a16:rowId xmlns:a16="http://schemas.microsoft.com/office/drawing/2014/main" val="2395780429"/>
                  </a:ext>
                </a:extLst>
              </a:tr>
              <a:tr h="268660">
                <a:tc>
                  <a:txBody>
                    <a:bodyPr/>
                    <a:lstStyle/>
                    <a:p>
                      <a:pPr algn="ctr" fontAlgn="b"/>
                      <a:r>
                        <a:rPr lang="en-US" sz="1200" b="0" i="0" u="sng" strike="noStrike">
                          <a:solidFill>
                            <a:srgbClr val="0563C1"/>
                          </a:solidFill>
                          <a:effectLst/>
                          <a:latin typeface="+mn-lt"/>
                          <a:hlinkClick r:id="rId3"/>
                        </a:rPr>
                        <a:t>19/1923r0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Revisiting HARQ Complexity (pending Rev 1)</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86944387"/>
                  </a:ext>
                </a:extLst>
              </a:tr>
              <a:tr h="268660">
                <a:tc>
                  <a:txBody>
                    <a:bodyPr/>
                    <a:lstStyle/>
                    <a:p>
                      <a:pPr algn="ctr" fontAlgn="b"/>
                      <a:r>
                        <a:rPr lang="en-US" sz="1200" b="0" i="0" u="sng" strike="noStrike">
                          <a:solidFill>
                            <a:srgbClr val="0563C1"/>
                          </a:solidFill>
                          <a:effectLst/>
                          <a:latin typeface="+mn-lt"/>
                          <a:hlinkClick r:id="rId4"/>
                        </a:rPr>
                        <a:t>19/2120r0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Link Adaptation Improvement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955868095"/>
                  </a:ext>
                </a:extLst>
              </a:tr>
              <a:tr h="268660">
                <a:tc>
                  <a:txBody>
                    <a:bodyPr/>
                    <a:lstStyle/>
                    <a:p>
                      <a:pPr algn="ctr" fontAlgn="b"/>
                      <a:r>
                        <a:rPr lang="en-US" sz="1200" b="0" i="0" u="sng" strike="noStrike">
                          <a:solidFill>
                            <a:srgbClr val="00B050"/>
                          </a:solidFill>
                          <a:effectLst/>
                          <a:latin typeface="+mn-lt"/>
                          <a:hlinkClick r:id="rId5">
                            <a:extLst>
                              <a:ext uri="{A12FA001-AC4F-418D-AE19-62706E023703}">
                                <ahyp:hlinkClr xmlns:ahyp="http://schemas.microsoft.com/office/drawing/2018/hyperlinkcolor" val="tx"/>
                              </a:ext>
                            </a:extLst>
                          </a:hlinkClick>
                        </a:rPr>
                        <a:t>19/2153r0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Adopting a release framework to meet timeline </a:t>
                      </a:r>
                    </a:p>
                  </a:txBody>
                  <a:tcPr marL="9525" marR="9525" marT="9525" marB="0" anchor="b"/>
                </a:tc>
                <a:tc>
                  <a:txBody>
                    <a:bodyPr/>
                    <a:lstStyle/>
                    <a:p>
                      <a:pPr algn="l" fontAlgn="b"/>
                      <a:r>
                        <a:rPr lang="en-US" sz="1200" b="0" i="0" u="none" strike="noStrike" dirty="0">
                          <a:solidFill>
                            <a:srgbClr val="00B050"/>
                          </a:solidFill>
                          <a:effectLst/>
                          <a:latin typeface="+mn-lt"/>
                        </a:rPr>
                        <a:t>Laurent Cariou</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Timeline/Planning</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2737316541"/>
                  </a:ext>
                </a:extLst>
              </a:tr>
              <a:tr h="268660">
                <a:tc>
                  <a:txBody>
                    <a:bodyPr/>
                    <a:lstStyle/>
                    <a:p>
                      <a:pPr algn="ctr" fontAlgn="b"/>
                      <a:r>
                        <a:rPr lang="en-US" sz="1200" b="0" i="0" u="sng" strike="noStrike">
                          <a:solidFill>
                            <a:srgbClr val="00B050"/>
                          </a:solidFill>
                          <a:effectLst/>
                          <a:latin typeface="+mn-lt"/>
                          <a:hlinkClick r:id="rId6">
                            <a:extLst>
                              <a:ext uri="{A12FA001-AC4F-418D-AE19-62706E023703}">
                                <ahyp:hlinkClr xmlns:ahyp="http://schemas.microsoft.com/office/drawing/2018/hyperlinkcolor" val="tx"/>
                              </a:ext>
                            </a:extLst>
                          </a:hlinkClick>
                        </a:rPr>
                        <a:t>20/0011r0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Considerations on Coordinated OFDMA</a:t>
                      </a:r>
                    </a:p>
                  </a:txBody>
                  <a:tcPr marL="9525" marR="9525" marT="9525" marB="0" anchor="b"/>
                </a:tc>
                <a:tc>
                  <a:txBody>
                    <a:bodyPr/>
                    <a:lstStyle/>
                    <a:p>
                      <a:pPr algn="l" fontAlgn="b"/>
                      <a:r>
                        <a:rPr lang="en-US" sz="1200" b="0" i="0" u="none" strike="noStrike" dirty="0">
                          <a:solidFill>
                            <a:srgbClr val="00B050"/>
                          </a:solidFill>
                          <a:effectLst/>
                          <a:latin typeface="+mn-lt"/>
                        </a:rPr>
                        <a:t>Sungjin Park</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MAP-OFDMA</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1713543383"/>
                  </a:ext>
                </a:extLst>
              </a:tr>
              <a:tr h="268660">
                <a:tc>
                  <a:txBody>
                    <a:bodyPr/>
                    <a:lstStyle/>
                    <a:p>
                      <a:pPr algn="ctr" fontAlgn="b"/>
                      <a:r>
                        <a:rPr lang="en-US" sz="1200" b="0" i="0" u="none" strike="noStrike" dirty="0">
                          <a:solidFill>
                            <a:srgbClr val="FF0000"/>
                          </a:solidFill>
                          <a:effectLst/>
                          <a:latin typeface="+mn-lt"/>
                        </a:rPr>
                        <a:t>20/0032r0</a:t>
                      </a:r>
                    </a:p>
                  </a:txBody>
                  <a:tcPr marL="9525" marR="9525" marT="9525" marB="0" anchor="b"/>
                </a:tc>
                <a:tc>
                  <a:txBody>
                    <a:bodyPr/>
                    <a:lstStyle/>
                    <a:p>
                      <a:pPr algn="l" fontAlgn="b"/>
                      <a:r>
                        <a:rPr lang="en-US" sz="1200" b="0" i="0" u="none" strike="noStrike">
                          <a:solidFill>
                            <a:srgbClr val="000000"/>
                          </a:solidFill>
                          <a:effectLst/>
                          <a:latin typeface="+mn-lt"/>
                        </a:rPr>
                        <a:t>Consideration on Multi-AP Home Mesh Scenario</a:t>
                      </a:r>
                    </a:p>
                  </a:txBody>
                  <a:tcPr marL="9525" marR="9525" marT="9525" marB="0" anchor="b"/>
                </a:tc>
                <a:tc>
                  <a:txBody>
                    <a:bodyPr/>
                    <a:lstStyle/>
                    <a:p>
                      <a:pPr algn="l" fontAlgn="b"/>
                      <a:r>
                        <a:rPr lang="en-US" sz="1200" b="0" i="0" u="none" strike="noStrike" dirty="0">
                          <a:solidFill>
                            <a:srgbClr val="000000"/>
                          </a:solidFill>
                          <a:effectLst/>
                          <a:latin typeface="+mn-lt"/>
                        </a:rPr>
                        <a:t>Kosuke Aio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MAP-General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597687596"/>
                  </a:ext>
                </a:extLst>
              </a:tr>
              <a:tr h="458356">
                <a:tc>
                  <a:txBody>
                    <a:bodyPr/>
                    <a:lstStyle/>
                    <a:p>
                      <a:pPr algn="ctr" fontAlgn="b"/>
                      <a:r>
                        <a:rPr lang="en-US" sz="1200" b="0" i="0" u="sng" strike="noStrike" dirty="0">
                          <a:solidFill>
                            <a:srgbClr val="0563C1"/>
                          </a:solidFill>
                          <a:effectLst/>
                          <a:latin typeface="+mn-lt"/>
                          <a:hlinkClick r:id="rId7"/>
                        </a:rPr>
                        <a:t>20/0033r0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Coordinated spatial reuse operation </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811733661"/>
                  </a:ext>
                </a:extLst>
              </a:tr>
              <a:tr h="458356">
                <a:tc>
                  <a:txBody>
                    <a:bodyPr/>
                    <a:lstStyle/>
                    <a:p>
                      <a:pPr algn="ctr" fontAlgn="b"/>
                      <a:r>
                        <a:rPr lang="en-US" sz="1200" b="0" i="0" u="sng" strike="noStrike" dirty="0">
                          <a:solidFill>
                            <a:srgbClr val="0563C1"/>
                          </a:solidFill>
                          <a:effectLst/>
                          <a:latin typeface="+mn-lt"/>
                          <a:hlinkClick r:id="rId8"/>
                        </a:rPr>
                        <a:t>20/0035r0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Discussion on Expansion of Multi-Link </a:t>
                      </a:r>
                      <a:r>
                        <a:rPr lang="en-US" sz="1200" b="0" i="0" u="none" strike="noStrike" dirty="0" err="1">
                          <a:solidFill>
                            <a:srgbClr val="000000"/>
                          </a:solidFill>
                          <a:effectLst/>
                          <a:latin typeface="+mn-lt"/>
                        </a:rPr>
                        <a:t>Aggr</a:t>
                      </a:r>
                      <a:r>
                        <a:rPr lang="en-US" sz="1200" b="0" i="0" u="none" strike="noStrike" dirty="0">
                          <a:solidFill>
                            <a:srgbClr val="000000"/>
                          </a:solidFill>
                          <a:effectLst/>
                          <a:latin typeface="+mn-lt"/>
                        </a:rPr>
                        <a:t>. to Multi-AP</a:t>
                      </a:r>
                    </a:p>
                  </a:txBody>
                  <a:tcPr marL="9525" marR="9525" marT="9525" marB="0" anchor="b"/>
                </a:tc>
                <a:tc>
                  <a:txBody>
                    <a:bodyPr/>
                    <a:lstStyle/>
                    <a:p>
                      <a:pPr algn="l" fontAlgn="b"/>
                      <a:r>
                        <a:rPr lang="en-US" sz="1200" b="0" i="0" u="none" strike="noStrike" dirty="0">
                          <a:solidFill>
                            <a:srgbClr val="000000"/>
                          </a:solidFill>
                          <a:effectLst/>
                          <a:latin typeface="+mn-lt"/>
                        </a:rPr>
                        <a:t>Yoshihisa Kondo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MAP-ML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310146603"/>
                  </a:ext>
                </a:extLst>
              </a:tr>
              <a:tr h="268660">
                <a:tc>
                  <a:txBody>
                    <a:bodyPr/>
                    <a:lstStyle/>
                    <a:p>
                      <a:pPr algn="ctr" fontAlgn="b"/>
                      <a:r>
                        <a:rPr lang="en-US" sz="1200" b="0" i="0" u="sng" strike="noStrike">
                          <a:solidFill>
                            <a:srgbClr val="0563C1"/>
                          </a:solidFill>
                          <a:effectLst/>
                          <a:latin typeface="+mn-lt"/>
                          <a:hlinkClick r:id="rId9"/>
                        </a:rPr>
                        <a:t>20/0047r0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Feedback Enhancement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 </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717180494"/>
                  </a:ext>
                </a:extLst>
              </a:tr>
              <a:tr h="268660">
                <a:tc>
                  <a:txBody>
                    <a:bodyPr/>
                    <a:lstStyle/>
                    <a:p>
                      <a:pPr algn="ctr" fontAlgn="b"/>
                      <a:r>
                        <a:rPr lang="en-US" sz="1200" b="0" i="0" u="none" strike="noStrike" dirty="0">
                          <a:solidFill>
                            <a:srgbClr val="FF0000"/>
                          </a:solidFill>
                          <a:effectLst/>
                          <a:latin typeface="+mn-lt"/>
                        </a:rPr>
                        <a:t>20/0052r0</a:t>
                      </a:r>
                    </a:p>
                  </a:txBody>
                  <a:tcPr marL="9525" marR="9525" marT="9525" marB="0" anchor="b"/>
                </a:tc>
                <a:tc>
                  <a:txBody>
                    <a:bodyPr/>
                    <a:lstStyle/>
                    <a:p>
                      <a:pPr algn="l" fontAlgn="b"/>
                      <a:r>
                        <a:rPr lang="en-US" sz="1200" b="0" i="0" u="none" strike="noStrike">
                          <a:solidFill>
                            <a:srgbClr val="000000"/>
                          </a:solidFill>
                          <a:effectLst/>
                          <a:latin typeface="+mn-lt"/>
                        </a:rPr>
                        <a:t>Multi-AP Sounding Discussion</a:t>
                      </a:r>
                    </a:p>
                  </a:txBody>
                  <a:tcPr marL="9525" marR="9525" marT="9525" marB="0" anchor="b"/>
                </a:tc>
                <a:tc>
                  <a:txBody>
                    <a:bodyPr/>
                    <a:lstStyle/>
                    <a:p>
                      <a:pPr algn="l" fontAlgn="b"/>
                      <a:r>
                        <a:rPr lang="en-US" sz="1200" b="0" i="0" u="none" strike="noStrike">
                          <a:solidFill>
                            <a:srgbClr val="000000"/>
                          </a:solidFill>
                          <a:effectLst/>
                          <a:latin typeface="+mn-lt"/>
                        </a:rPr>
                        <a:t>Qichen Jia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287997325"/>
                  </a:ext>
                </a:extLst>
              </a:tr>
              <a:tr h="268660">
                <a:tc>
                  <a:txBody>
                    <a:bodyPr/>
                    <a:lstStyle/>
                    <a:p>
                      <a:pPr algn="ctr" fontAlgn="b"/>
                      <a:r>
                        <a:rPr lang="en-US" sz="1200" b="0" i="0" u="sng" strike="noStrike">
                          <a:solidFill>
                            <a:srgbClr val="00B050"/>
                          </a:solidFill>
                          <a:effectLst/>
                          <a:latin typeface="+mn-lt"/>
                          <a:hlinkClick r:id="rId10">
                            <a:extLst>
                              <a:ext uri="{A12FA001-AC4F-418D-AE19-62706E023703}">
                                <ahyp:hlinkClr xmlns:ahyp="http://schemas.microsoft.com/office/drawing/2018/hyperlinkcolor" val="tx"/>
                              </a:ext>
                            </a:extLst>
                          </a:hlinkClick>
                        </a:rPr>
                        <a:t>20/0056r0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Preparations for coordinated OFDMA</a:t>
                      </a:r>
                    </a:p>
                  </a:txBody>
                  <a:tcPr marL="9525" marR="9525" marT="9525" marB="0" anchor="b"/>
                </a:tc>
                <a:tc>
                  <a:txBody>
                    <a:bodyPr/>
                    <a:lstStyle/>
                    <a:p>
                      <a:pPr algn="l" fontAlgn="b"/>
                      <a:r>
                        <a:rPr lang="en-US" sz="1200" b="0" i="0" u="none" strike="noStrike" dirty="0">
                          <a:solidFill>
                            <a:srgbClr val="00B050"/>
                          </a:solidFill>
                          <a:effectLst/>
                          <a:latin typeface="+mn-lt"/>
                        </a:rPr>
                        <a:t>Rojan Chitrakar</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MAP-OFDMA</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3097404641"/>
                  </a:ext>
                </a:extLst>
              </a:tr>
              <a:tr h="268660">
                <a:tc>
                  <a:txBody>
                    <a:bodyPr/>
                    <a:lstStyle/>
                    <a:p>
                      <a:pPr algn="ctr" fontAlgn="b"/>
                      <a:r>
                        <a:rPr lang="en-US" sz="1200" b="0" i="0" u="sng" strike="noStrike">
                          <a:solidFill>
                            <a:srgbClr val="0563C1"/>
                          </a:solidFill>
                          <a:effectLst/>
                          <a:latin typeface="+mn-lt"/>
                          <a:hlinkClick r:id="rId11"/>
                        </a:rPr>
                        <a:t>20/0064r1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Overview of Multi-AP Operation in 11be</a:t>
                      </a:r>
                    </a:p>
                  </a:txBody>
                  <a:tcPr marL="9525" marR="9525" marT="9525" marB="0" anchor="b"/>
                </a:tc>
                <a:tc>
                  <a:txBody>
                    <a:bodyPr/>
                    <a:lstStyle/>
                    <a:p>
                      <a:pPr algn="l" fontAlgn="b"/>
                      <a:r>
                        <a:rPr lang="en-US" sz="1200" b="0" i="0" u="none" strike="noStrike" dirty="0" err="1">
                          <a:solidFill>
                            <a:srgbClr val="000000"/>
                          </a:solidFill>
                          <a:effectLst/>
                          <a:latin typeface="+mn-lt"/>
                        </a:rPr>
                        <a:t>Chenhe</a:t>
                      </a:r>
                      <a:r>
                        <a:rPr lang="en-US" sz="1200" b="0" i="0" u="none" strike="noStrike" dirty="0">
                          <a:solidFill>
                            <a:srgbClr val="000000"/>
                          </a:solidFill>
                          <a:effectLst/>
                          <a:latin typeface="+mn-lt"/>
                        </a:rPr>
                        <a:t> Ji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MAP-General</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45752590"/>
                  </a:ext>
                </a:extLst>
              </a:tr>
              <a:tr h="268660">
                <a:tc>
                  <a:txBody>
                    <a:bodyPr/>
                    <a:lstStyle/>
                    <a:p>
                      <a:pPr algn="ctr" fontAlgn="b"/>
                      <a:r>
                        <a:rPr lang="en-US" sz="1200" b="0" i="0" u="sng" strike="noStrike">
                          <a:solidFill>
                            <a:srgbClr val="0563C1"/>
                          </a:solidFill>
                          <a:effectLst/>
                          <a:latin typeface="+mn-lt"/>
                          <a:hlinkClick r:id="rId12"/>
                        </a:rPr>
                        <a:t>20/0068r0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and multi-ap reference-model discussion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16181149"/>
                  </a:ext>
                </a:extLst>
              </a:tr>
              <a:tr h="268660">
                <a:tc>
                  <a:txBody>
                    <a:bodyPr/>
                    <a:lstStyle/>
                    <a:p>
                      <a:pPr algn="ctr" fontAlgn="b"/>
                      <a:r>
                        <a:rPr lang="en-US" sz="1200" b="0" i="0" u="none" strike="noStrike" dirty="0">
                          <a:solidFill>
                            <a:srgbClr val="000000"/>
                          </a:solidFill>
                          <a:effectLst/>
                          <a:latin typeface="+mn-lt"/>
                          <a:hlinkClick r:id="rId13"/>
                        </a:rPr>
                        <a:t>20/0071r0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Joint Transmission for 11be</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MAP-Joint Tx</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806444040"/>
                  </a:ext>
                </a:extLst>
              </a:tr>
              <a:tr h="206799">
                <a:tc>
                  <a:txBody>
                    <a:bodyPr/>
                    <a:lstStyle/>
                    <a:p>
                      <a:pPr algn="ctr" fontAlgn="b"/>
                      <a:r>
                        <a:rPr lang="en-US" sz="1200" b="0" i="0" u="sng" strike="noStrike">
                          <a:solidFill>
                            <a:srgbClr val="0563C1"/>
                          </a:solidFill>
                          <a:effectLst/>
                          <a:latin typeface="+mn-lt"/>
                          <a:hlinkClick r:id="rId14"/>
                        </a:rPr>
                        <a:t>20/0073r0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On Coordinated Spatial Reuse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872080146"/>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1528713516"/>
              </p:ext>
            </p:extLst>
          </p:nvPr>
        </p:nvGraphicFramePr>
        <p:xfrm>
          <a:off x="291016" y="1676400"/>
          <a:ext cx="8471985" cy="4444654"/>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251175">
                <a:tc>
                  <a:txBody>
                    <a:bodyPr/>
                    <a:lstStyle/>
                    <a:p>
                      <a:pPr algn="ctr" fontAlgn="b"/>
                      <a:r>
                        <a:rPr lang="en-US" sz="1200" b="0" i="0" u="none" strike="noStrike" dirty="0">
                          <a:solidFill>
                            <a:srgbClr val="000000"/>
                          </a:solidFill>
                          <a:effectLst/>
                          <a:latin typeface="+mn-lt"/>
                          <a:hlinkClick r:id="rId2"/>
                        </a:rPr>
                        <a:t>20/0083r0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Impacts of MCS set expansion on 11be link adaptation</a:t>
                      </a:r>
                    </a:p>
                  </a:txBody>
                  <a:tcPr marL="9525" marR="9525" marT="9525" marB="0" anchor="b"/>
                </a:tc>
                <a:tc>
                  <a:txBody>
                    <a:bodyPr/>
                    <a:lstStyle/>
                    <a:p>
                      <a:pPr algn="l" fontAlgn="b"/>
                      <a:r>
                        <a:rPr lang="en-US" sz="1200" b="0" i="0" u="none" strike="noStrike">
                          <a:solidFill>
                            <a:srgbClr val="000000"/>
                          </a:solidFill>
                          <a:effectLst/>
                          <a:latin typeface="+mn-lt"/>
                        </a:rPr>
                        <a:t>Yan Zhang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876786925"/>
                  </a:ext>
                </a:extLst>
              </a:tr>
              <a:tr h="251175">
                <a:tc>
                  <a:txBody>
                    <a:bodyPr/>
                    <a:lstStyle/>
                    <a:p>
                      <a:pPr algn="ctr" fontAlgn="b"/>
                      <a:r>
                        <a:rPr lang="en-US" sz="1200" b="0" i="0" u="none" strike="noStrike" dirty="0">
                          <a:solidFill>
                            <a:srgbClr val="000000"/>
                          </a:solidFill>
                          <a:effectLst/>
                          <a:latin typeface="+mn-lt"/>
                          <a:hlinkClick r:id="rId3"/>
                        </a:rPr>
                        <a:t>20/0086r0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Opportunistic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3407090628"/>
                  </a:ext>
                </a:extLst>
              </a:tr>
              <a:tr h="388476">
                <a:tc>
                  <a:txBody>
                    <a:bodyPr/>
                    <a:lstStyle/>
                    <a:p>
                      <a:pPr algn="ctr" fontAlgn="b"/>
                      <a:r>
                        <a:rPr lang="en-US" sz="1200" b="0" i="0" u="sng" strike="noStrike" dirty="0">
                          <a:solidFill>
                            <a:srgbClr val="0563C1"/>
                          </a:solidFill>
                          <a:effectLst/>
                          <a:latin typeface="+mn-lt"/>
                          <a:hlinkClick r:id="rId4"/>
                        </a:rPr>
                        <a:t>20/0091r1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of parameterized spatial reuse (PSR) with coordinated beamforming/null steering</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113048253"/>
                  </a:ext>
                </a:extLst>
              </a:tr>
              <a:tr h="251175">
                <a:tc>
                  <a:txBody>
                    <a:bodyPr/>
                    <a:lstStyle/>
                    <a:p>
                      <a:pPr algn="ctr" fontAlgn="b"/>
                      <a:r>
                        <a:rPr lang="en-US" sz="1200" b="0" i="0" u="none" strike="noStrike" dirty="0">
                          <a:solidFill>
                            <a:srgbClr val="000000"/>
                          </a:solidFill>
                          <a:effectLst/>
                          <a:latin typeface="+mn-lt"/>
                          <a:hlinkClick r:id="rId5"/>
                        </a:rPr>
                        <a:t>20/0099r0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 Coordinated BF in IEEE 802.11be</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51306822"/>
                  </a:ext>
                </a:extLst>
              </a:tr>
              <a:tr h="251175">
                <a:tc>
                  <a:txBody>
                    <a:bodyPr/>
                    <a:lstStyle/>
                    <a:p>
                      <a:pPr algn="ctr" fontAlgn="b"/>
                      <a:r>
                        <a:rPr lang="en-US" sz="1200" b="0" i="0" u="sng" strike="noStrike">
                          <a:solidFill>
                            <a:srgbClr val="0563C1"/>
                          </a:solidFill>
                          <a:effectLst/>
                          <a:latin typeface="+mn-lt"/>
                          <a:hlinkClick r:id="rId6"/>
                        </a:rPr>
                        <a:t>20/0101r0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HARQ Discussions</a:t>
                      </a:r>
                    </a:p>
                  </a:txBody>
                  <a:tcPr marL="9525" marR="9525" marT="9525" marB="0" anchor="b"/>
                </a:tc>
                <a:tc>
                  <a:txBody>
                    <a:bodyPr/>
                    <a:lstStyle/>
                    <a:p>
                      <a:pPr algn="l" fontAlgn="b"/>
                      <a:r>
                        <a:rPr lang="en-US" sz="1200" b="0" i="0" u="none" strike="noStrike">
                          <a:solidFill>
                            <a:srgbClr val="000000"/>
                          </a:solidFill>
                          <a:effectLst/>
                          <a:latin typeface="+mn-lt"/>
                        </a:rPr>
                        <a:t>Li-Hsiang Sun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757868863"/>
                  </a:ext>
                </a:extLst>
              </a:tr>
              <a:tr h="251175">
                <a:tc>
                  <a:txBody>
                    <a:bodyPr/>
                    <a:lstStyle/>
                    <a:p>
                      <a:pPr algn="ctr" fontAlgn="b"/>
                      <a:r>
                        <a:rPr lang="en-US" sz="1200" b="0" i="0" u="none" strike="noStrike" dirty="0">
                          <a:solidFill>
                            <a:srgbClr val="000000"/>
                          </a:solidFill>
                          <a:effectLst/>
                          <a:latin typeface="+mn-lt"/>
                          <a:hlinkClick r:id="rId7"/>
                        </a:rPr>
                        <a:t>20/0107r0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coordination for spatial reuse</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068860013"/>
                  </a:ext>
                </a:extLst>
              </a:tr>
              <a:tr h="251175">
                <a:tc>
                  <a:txBody>
                    <a:bodyPr/>
                    <a:lstStyle/>
                    <a:p>
                      <a:pPr algn="ctr" fontAlgn="b"/>
                      <a:r>
                        <a:rPr lang="en-US" sz="1200" b="0" i="0" u="none" strike="noStrike" kern="1200" dirty="0">
                          <a:solidFill>
                            <a:schemeClr val="accent4">
                              <a:lumMod val="60000"/>
                              <a:lumOff val="40000"/>
                            </a:schemeClr>
                          </a:solidFill>
                          <a:effectLst/>
                          <a:latin typeface="+mn-lt"/>
                          <a:ea typeface="+mn-ea"/>
                          <a:cs typeface="+mn-cs"/>
                          <a:hlinkClick r:id="rId8">
                            <a:extLst>
                              <a:ext uri="{A12FA001-AC4F-418D-AE19-62706E023703}">
                                <ahyp:hlinkClr xmlns:ahyp="http://schemas.microsoft.com/office/drawing/2018/hyperlinkcolor" val="tx"/>
                              </a:ext>
                            </a:extLst>
                          </a:hlinkClick>
                        </a:rPr>
                        <a:t>20/0115r1</a:t>
                      </a:r>
                      <a:endParaRPr lang="en-US" sz="1200" b="0" i="0" u="none" strike="noStrike" kern="1200" dirty="0">
                        <a:solidFill>
                          <a:schemeClr val="accent4">
                            <a:lumMod val="60000"/>
                            <a:lumOff val="40000"/>
                          </a:schemeClr>
                        </a:solidFill>
                        <a:effectLst/>
                        <a:latin typeface="+mn-lt"/>
                        <a:ea typeface="+mn-ea"/>
                        <a:cs typeface="+mn-cs"/>
                      </a:endParaRPr>
                    </a:p>
                  </a:txBody>
                  <a:tcPr marL="9525" marR="9525" marT="9525" marB="0" anchor="b"/>
                </a:tc>
                <a:tc>
                  <a:txBody>
                    <a:bodyPr/>
                    <a:lstStyle/>
                    <a:p>
                      <a:pPr algn="l" fontAlgn="b"/>
                      <a:r>
                        <a:rPr lang="en-US" sz="1200" b="0" i="0" u="none" strike="noStrike" kern="1200" dirty="0">
                          <a:solidFill>
                            <a:srgbClr val="000000"/>
                          </a:solidFill>
                          <a:effectLst/>
                          <a:latin typeface="+mn-lt"/>
                          <a:ea typeface="+mn-ea"/>
                          <a:cs typeface="+mn-cs"/>
                        </a:rPr>
                        <a:t>Multi-Link Feature Candidates For R1</a:t>
                      </a:r>
                    </a:p>
                  </a:txBody>
                  <a:tcPr marL="9525" marR="9525" marT="9525" marB="0" anchor="b"/>
                </a:tc>
                <a:tc>
                  <a:txBody>
                    <a:bodyPr/>
                    <a:lstStyle/>
                    <a:p>
                      <a:pPr algn="l" fontAlgn="b"/>
                      <a:r>
                        <a:rPr lang="en-US" sz="1200" b="0" i="0" u="none" strike="noStrike" kern="1200" dirty="0">
                          <a:solidFill>
                            <a:srgbClr val="000000"/>
                          </a:solidFill>
                          <a:effectLst/>
                          <a:latin typeface="+mn-lt"/>
                          <a:ea typeface="+mn-ea"/>
                          <a:cs typeface="+mn-cs"/>
                        </a:rPr>
                        <a:t>Huizhao Wang</a:t>
                      </a:r>
                    </a:p>
                  </a:txBody>
                  <a:tcPr marL="9525" marR="9525" marT="9525" marB="0" anchor="b"/>
                </a:tc>
                <a:tc>
                  <a:txBody>
                    <a:bodyPr/>
                    <a:lstStyle/>
                    <a:p>
                      <a:pPr algn="ctr" fontAlgn="b"/>
                      <a:r>
                        <a:rPr lang="en-US" sz="1200" b="0" i="0" u="none" strike="noStrike" dirty="0">
                          <a:solidFill>
                            <a:srgbClr val="000000"/>
                          </a:solidFill>
                          <a:effectLst/>
                          <a:latin typeface="+mn-lt"/>
                        </a:rPr>
                        <a:t>Pending</a:t>
                      </a:r>
                      <a:endParaRPr lang="en-US" sz="1200" b="0" i="0" u="none" strike="noStrike" kern="1200" dirty="0">
                        <a:solidFill>
                          <a:srgbClr val="000000"/>
                        </a:solidFill>
                        <a:effectLst/>
                        <a:latin typeface="+mn-lt"/>
                        <a:ea typeface="+mn-ea"/>
                        <a:cs typeface="+mn-cs"/>
                      </a:endParaRPr>
                    </a:p>
                  </a:txBody>
                  <a:tcPr marL="9525" marR="9525" marT="9525" marB="0" anchor="b"/>
                </a:tc>
                <a:tc>
                  <a:txBody>
                    <a:bodyPr/>
                    <a:lstStyle/>
                    <a:p>
                      <a:pPr algn="l" fontAlgn="b"/>
                      <a:r>
                        <a:rPr lang="en-US" sz="1200" b="0" i="0" u="none" strike="noStrike" kern="1200" dirty="0">
                          <a:solidFill>
                            <a:srgbClr val="000000"/>
                          </a:solidFill>
                          <a:effectLst/>
                          <a:latin typeface="+mn-lt"/>
                          <a:ea typeface="+mn-ea"/>
                          <a:cs typeface="+mn-cs"/>
                        </a:rPr>
                        <a:t>Timeline/Planning</a:t>
                      </a:r>
                    </a:p>
                  </a:txBody>
                  <a:tcPr marL="9525" marR="9525" marT="9525" marB="0" anchor="b"/>
                </a:tc>
                <a:tc>
                  <a:txBody>
                    <a:bodyPr/>
                    <a:lstStyle/>
                    <a:p>
                      <a:pPr algn="ctr" fontAlgn="b"/>
                      <a:r>
                        <a:rPr lang="en-US" sz="1200" b="0" i="0" u="none" strike="noStrike" kern="1200" dirty="0">
                          <a:solidFill>
                            <a:srgbClr val="000000"/>
                          </a:solidFill>
                          <a:effectLst/>
                          <a:latin typeface="+mn-lt"/>
                          <a:ea typeface="+mn-ea"/>
                          <a:cs typeface="+mn-cs"/>
                        </a:rPr>
                        <a:t>Joint</a:t>
                      </a:r>
                    </a:p>
                  </a:txBody>
                  <a:tcPr marL="9525" marR="9525" marT="9525" marB="0" anchor="b"/>
                </a:tc>
                <a:extLst>
                  <a:ext uri="{0D108BD9-81ED-4DB2-BD59-A6C34878D82A}">
                    <a16:rowId xmlns:a16="http://schemas.microsoft.com/office/drawing/2014/main" val="2139082343"/>
                  </a:ext>
                </a:extLst>
              </a:tr>
              <a:tr h="0">
                <a:tc>
                  <a:txBody>
                    <a:bodyPr/>
                    <a:lstStyle/>
                    <a:p>
                      <a:pPr algn="ctr" fontAlgn="b"/>
                      <a:r>
                        <a:rPr lang="en-US" sz="1200" b="0" i="0" u="sng" strike="noStrike" dirty="0">
                          <a:solidFill>
                            <a:srgbClr val="00B050"/>
                          </a:solidFill>
                          <a:effectLst/>
                          <a:latin typeface="+mn-lt"/>
                          <a:hlinkClick r:id="rId9">
                            <a:extLst>
                              <a:ext uri="{A12FA001-AC4F-418D-AE19-62706E023703}">
                                <ahyp:hlinkClr xmlns:ahyp="http://schemas.microsoft.com/office/drawing/2018/hyperlinkcolor" val="tx"/>
                              </a:ext>
                            </a:extLst>
                          </a:hlinkClick>
                        </a:rPr>
                        <a:t>20/0116r0</a:t>
                      </a:r>
                      <a:endParaRPr lang="en-US" sz="1200" b="0" i="0" u="sng" strike="noStrike" dirty="0">
                        <a:solidFill>
                          <a:srgbClr val="00B050"/>
                        </a:solidFill>
                        <a:effectLst/>
                        <a:latin typeface="+mn-lt"/>
                      </a:endParaRPr>
                    </a:p>
                  </a:txBody>
                  <a:tcPr marL="9525" marR="9525" marT="9525" marB="0" anchor="b"/>
                </a:tc>
                <a:tc>
                  <a:txBody>
                    <a:bodyPr/>
                    <a:lstStyle/>
                    <a:p>
                      <a:pPr algn="l"/>
                      <a:r>
                        <a:rPr lang="en-US" sz="1200" b="0" dirty="0">
                          <a:solidFill>
                            <a:srgbClr val="00B050"/>
                          </a:solidFill>
                          <a:effectLst/>
                        </a:rPr>
                        <a:t>Discussion on timeline for 802.11be</a:t>
                      </a:r>
                    </a:p>
                  </a:txBody>
                  <a:tcPr anchor="ctr"/>
                </a:tc>
                <a:tc>
                  <a:txBody>
                    <a:bodyPr/>
                    <a:lstStyle/>
                    <a:p>
                      <a:pPr algn="l" fontAlgn="b"/>
                      <a:r>
                        <a:rPr lang="en-US" sz="1200" b="0" i="0" kern="1200" dirty="0">
                          <a:solidFill>
                            <a:srgbClr val="00B050"/>
                          </a:solidFill>
                          <a:effectLst/>
                          <a:latin typeface="+mn-lt"/>
                          <a:ea typeface="+mn-ea"/>
                          <a:cs typeface="+mn-cs"/>
                        </a:rPr>
                        <a:t>Ming Gan</a:t>
                      </a:r>
                      <a:endParaRPr lang="en-US" sz="1200" b="0" i="0" u="none" strike="noStrike" dirty="0">
                        <a:solidFill>
                          <a:srgbClr val="00B050"/>
                        </a:solidFill>
                        <a:effectLst/>
                        <a:latin typeface="+mn-lt"/>
                      </a:endParaRP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Timeline/Planning</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4194589378"/>
                  </a:ext>
                </a:extLst>
              </a:tr>
              <a:tr h="251175">
                <a:tc>
                  <a:txBody>
                    <a:bodyPr/>
                    <a:lstStyle/>
                    <a:p>
                      <a:pPr algn="ctr" fontAlgn="b"/>
                      <a:r>
                        <a:rPr lang="en-US" sz="1200" b="0" i="0" u="sng" strike="noStrike" dirty="0">
                          <a:solidFill>
                            <a:srgbClr val="0563C1"/>
                          </a:solidFill>
                          <a:effectLst/>
                          <a:latin typeface="+mn-lt"/>
                          <a:hlinkClick r:id="rId10"/>
                        </a:rPr>
                        <a:t>20/0123r0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Channel Sounding for Multi-AP CBF</a:t>
                      </a:r>
                    </a:p>
                  </a:txBody>
                  <a:tcPr marL="9525" marR="9525" marT="9525" marB="0" anchor="b"/>
                </a:tc>
                <a:tc>
                  <a:txBody>
                    <a:bodyPr/>
                    <a:lstStyle/>
                    <a:p>
                      <a:pPr algn="l" fontAlgn="b"/>
                      <a:r>
                        <a:rPr lang="en-US" sz="1200" b="0" i="0" u="none" strike="noStrike" dirty="0">
                          <a:solidFill>
                            <a:srgbClr val="000000"/>
                          </a:solidFill>
                          <a:effectLst/>
                          <a:latin typeface="+mn-lt"/>
                        </a:rPr>
                        <a:t>Feng Jiang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598974849"/>
                  </a:ext>
                </a:extLst>
              </a:tr>
              <a:tr h="251175">
                <a:tc>
                  <a:txBody>
                    <a:bodyPr/>
                    <a:lstStyle/>
                    <a:p>
                      <a:pPr algn="ctr" fontAlgn="b"/>
                      <a:r>
                        <a:rPr lang="en-US" sz="1200" b="0" i="0" u="none" strike="noStrike" dirty="0">
                          <a:solidFill>
                            <a:srgbClr val="000000"/>
                          </a:solidFill>
                          <a:effectLst/>
                          <a:latin typeface="+mn-lt"/>
                          <a:hlinkClick r:id="rId11"/>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dirty="0">
                          <a:solidFill>
                            <a:srgbClr val="000000"/>
                          </a:solidFill>
                          <a:effectLst/>
                          <a:latin typeface="+mn-lt"/>
                          <a:hlinkClick r:id="rId12"/>
                        </a:rPr>
                        <a:t>19/1955r0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a:solidFill>
                            <a:srgbClr val="0563C1"/>
                          </a:solidFill>
                          <a:effectLst/>
                          <a:latin typeface="+mn-lt"/>
                          <a:hlinkClick r:id="rId13"/>
                        </a:rPr>
                        <a:t>19/2071r1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14"/>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15"/>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16"/>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2011376732"/>
              </p:ext>
            </p:extLst>
          </p:nvPr>
        </p:nvGraphicFramePr>
        <p:xfrm>
          <a:off x="381000" y="1600200"/>
          <a:ext cx="8439131" cy="4571994"/>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631003">
                  <a:extLst>
                    <a:ext uri="{9D8B030D-6E8A-4147-A177-3AD203B41FA5}">
                      <a16:colId xmlns:a16="http://schemas.microsoft.com/office/drawing/2014/main" val="3652947890"/>
                    </a:ext>
                  </a:extLst>
                </a:gridCol>
                <a:gridCol w="1383856">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none" strike="noStrike" dirty="0">
                          <a:solidFill>
                            <a:srgbClr val="000000"/>
                          </a:solidFill>
                          <a:effectLst/>
                          <a:latin typeface="+mn-lt"/>
                          <a:hlinkClick r:id="rId2"/>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3398470"/>
                  </a:ext>
                </a:extLst>
              </a:tr>
              <a:tr h="270785">
                <a:tc>
                  <a:txBody>
                    <a:bodyPr/>
                    <a:lstStyle/>
                    <a:p>
                      <a:pPr algn="ctr" fontAlgn="b"/>
                      <a:r>
                        <a:rPr lang="en-US" sz="1200" b="0" i="0" u="none" strike="noStrike" dirty="0">
                          <a:solidFill>
                            <a:srgbClr val="000000"/>
                          </a:solidFill>
                          <a:effectLst/>
                          <a:latin typeface="+mn-lt"/>
                          <a:hlinkClick r:id="rId3"/>
                        </a:rPr>
                        <a:t>20/0012r0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967075576"/>
                  </a:ext>
                </a:extLst>
              </a:tr>
              <a:tr h="270785">
                <a:tc>
                  <a:txBody>
                    <a:bodyPr/>
                    <a:lstStyle/>
                    <a:p>
                      <a:pPr algn="ctr" fontAlgn="b"/>
                      <a:r>
                        <a:rPr lang="en-US" sz="1200" b="0" i="0" u="none" strike="noStrike" dirty="0">
                          <a:solidFill>
                            <a:srgbClr val="000000"/>
                          </a:solidFill>
                          <a:effectLst/>
                          <a:latin typeface="+mn-lt"/>
                          <a:hlinkClick r:id="rId4"/>
                        </a:rPr>
                        <a:t>20/0014r0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0139204"/>
                  </a:ext>
                </a:extLst>
              </a:tr>
              <a:tr h="270785">
                <a:tc>
                  <a:txBody>
                    <a:bodyPr/>
                    <a:lstStyle/>
                    <a:p>
                      <a:pPr algn="ctr" fontAlgn="b"/>
                      <a:r>
                        <a:rPr lang="en-US" sz="1200" b="0" i="0" u="sng" strike="noStrike">
                          <a:solidFill>
                            <a:srgbClr val="0563C1"/>
                          </a:solidFill>
                          <a:effectLst/>
                          <a:latin typeface="+mn-lt"/>
                          <a:hlinkClick r:id="rId5"/>
                        </a:rPr>
                        <a:t>20/0021r0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1978081"/>
                  </a:ext>
                </a:extLst>
              </a:tr>
              <a:tr h="270785">
                <a:tc>
                  <a:txBody>
                    <a:bodyPr/>
                    <a:lstStyle/>
                    <a:p>
                      <a:pPr algn="ctr" fontAlgn="b"/>
                      <a:r>
                        <a:rPr lang="en-US" sz="1200" b="0" i="0" u="none" strike="noStrike" dirty="0">
                          <a:solidFill>
                            <a:srgbClr val="000000"/>
                          </a:solidFill>
                          <a:effectLst/>
                          <a:latin typeface="+mn-lt"/>
                          <a:hlinkClick r:id="rId6"/>
                        </a:rPr>
                        <a:t>20/0024r0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03090247"/>
                  </a:ext>
                </a:extLst>
              </a:tr>
              <a:tr h="270785">
                <a:tc>
                  <a:txBody>
                    <a:bodyPr/>
                    <a:lstStyle/>
                    <a:p>
                      <a:pPr algn="ctr" fontAlgn="b"/>
                      <a:r>
                        <a:rPr lang="en-US" sz="1200" b="0" i="0" u="none" strike="noStrike" dirty="0">
                          <a:solidFill>
                            <a:srgbClr val="000000"/>
                          </a:solidFill>
                          <a:effectLst/>
                          <a:latin typeface="+mn-lt"/>
                          <a:hlinkClick r:id="rId7"/>
                        </a:rPr>
                        <a:t>20/0026r0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4042150234"/>
                  </a:ext>
                </a:extLst>
              </a:tr>
              <a:tr h="270785">
                <a:tc>
                  <a:txBody>
                    <a:bodyPr/>
                    <a:lstStyle/>
                    <a:p>
                      <a:pPr algn="ctr" fontAlgn="b"/>
                      <a:r>
                        <a:rPr lang="en-US" sz="1200" b="0" i="0" u="none" strike="noStrike" dirty="0">
                          <a:solidFill>
                            <a:srgbClr val="000000"/>
                          </a:solidFill>
                          <a:effectLst/>
                          <a:latin typeface="+mn-lt"/>
                          <a:hlinkClick r:id="rId8"/>
                        </a:rPr>
                        <a:t>20/0027r0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53985375"/>
                  </a:ext>
                </a:extLst>
              </a:tr>
              <a:tr h="270785">
                <a:tc>
                  <a:txBody>
                    <a:bodyPr/>
                    <a:lstStyle/>
                    <a:p>
                      <a:pPr algn="ctr" fontAlgn="b"/>
                      <a:r>
                        <a:rPr lang="en-US" sz="1200" b="0" i="0" u="none" strike="noStrike" dirty="0">
                          <a:solidFill>
                            <a:srgbClr val="000000"/>
                          </a:solidFill>
                          <a:effectLst/>
                          <a:latin typeface="+mn-lt"/>
                          <a:hlinkClick r:id="rId9"/>
                        </a:rPr>
                        <a:t>20/0028r0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a:solidFill>
                            <a:srgbClr val="000000"/>
                          </a:solidFill>
                          <a:effectLst/>
                          <a:latin typeface="+mn-lt"/>
                        </a:rPr>
                        <a:t>Insun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ML-Mgmt</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910145586"/>
                  </a:ext>
                </a:extLst>
              </a:tr>
              <a:tr h="270785">
                <a:tc>
                  <a:txBody>
                    <a:bodyPr/>
                    <a:lstStyle/>
                    <a:p>
                      <a:pPr algn="ctr" fontAlgn="b"/>
                      <a:r>
                        <a:rPr lang="en-US" sz="1200" b="0" i="0" u="sng" strike="noStrike">
                          <a:solidFill>
                            <a:srgbClr val="0563C1"/>
                          </a:solidFill>
                          <a:effectLst/>
                          <a:latin typeface="+mn-lt"/>
                          <a:hlinkClick r:id="rId10"/>
                        </a:rPr>
                        <a:t>20/0030r0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388348">
                <a:tc>
                  <a:txBody>
                    <a:bodyPr/>
                    <a:lstStyle/>
                    <a:p>
                      <a:pPr algn="ctr" fontAlgn="b"/>
                      <a:r>
                        <a:rPr lang="en-US" sz="1200" b="0" i="0" u="none" strike="noStrike" dirty="0">
                          <a:solidFill>
                            <a:srgbClr val="000000"/>
                          </a:solidFill>
                          <a:effectLst/>
                          <a:latin typeface="+mn-lt"/>
                          <a:hlinkClick r:id="rId11"/>
                        </a:rPr>
                        <a:t>20/0034r1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grouping</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80582082"/>
                  </a:ext>
                </a:extLst>
              </a:tr>
              <a:tr h="388348">
                <a:tc>
                  <a:txBody>
                    <a:bodyPr/>
                    <a:lstStyle/>
                    <a:p>
                      <a:pPr algn="ctr" fontAlgn="b"/>
                      <a:r>
                        <a:rPr lang="en-US" sz="1200" b="0" i="0" u="none" strike="noStrike" dirty="0">
                          <a:solidFill>
                            <a:srgbClr val="000000"/>
                          </a:solidFill>
                          <a:effectLst/>
                          <a:latin typeface="+mn-lt"/>
                          <a:hlinkClick r:id="rId12"/>
                        </a:rPr>
                        <a:t>20/0037r0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13"/>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14"/>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15"/>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dirty="0">
                          <a:solidFill>
                            <a:srgbClr val="000000"/>
                          </a:solidFill>
                          <a:effectLst/>
                          <a:latin typeface="+mn-lt"/>
                          <a:hlinkClick r:id="rId16"/>
                        </a:rPr>
                        <a:t>20/0061r0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321367629"/>
              </p:ext>
            </p:extLst>
          </p:nvPr>
        </p:nvGraphicFramePr>
        <p:xfrm>
          <a:off x="382191" y="1704975"/>
          <a:ext cx="8353894" cy="4444412"/>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none" strike="noStrike" dirty="0">
                          <a:solidFill>
                            <a:srgbClr val="000000"/>
                          </a:solidFill>
                          <a:effectLst/>
                          <a:latin typeface="+mn-lt"/>
                          <a:hlinkClick r:id="rId2"/>
                        </a:rPr>
                        <a:t>20/0062r0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66064413"/>
                  </a:ext>
                </a:extLst>
              </a:tr>
              <a:tr h="237353">
                <a:tc>
                  <a:txBody>
                    <a:bodyPr/>
                    <a:lstStyle/>
                    <a:p>
                      <a:pPr algn="ctr" fontAlgn="b"/>
                      <a:r>
                        <a:rPr lang="en-US" sz="1200" b="0" i="0" u="none" strike="noStrike" dirty="0">
                          <a:solidFill>
                            <a:srgbClr val="000000"/>
                          </a:solidFill>
                          <a:effectLst/>
                          <a:latin typeface="+mn-lt"/>
                          <a:hlinkClick r:id="rId3"/>
                        </a:rPr>
                        <a:t>20/0063r0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STA MLD link address</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08090332"/>
                  </a:ext>
                </a:extLst>
              </a:tr>
              <a:tr h="237353">
                <a:tc>
                  <a:txBody>
                    <a:bodyPr/>
                    <a:lstStyle/>
                    <a:p>
                      <a:pPr algn="ctr" fontAlgn="b"/>
                      <a:r>
                        <a:rPr lang="en-US" sz="1200" b="0" i="0" u="none" strike="noStrike" dirty="0">
                          <a:solidFill>
                            <a:srgbClr val="000000"/>
                          </a:solidFill>
                          <a:effectLst/>
                          <a:latin typeface="+mn-lt"/>
                          <a:hlinkClick r:id="rId4"/>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TIM</a:t>
                      </a:r>
                    </a:p>
                  </a:txBody>
                  <a:tcPr marL="9525" marR="9525" marT="9525" marB="0" anchor="b"/>
                </a:tc>
                <a:tc>
                  <a:txBody>
                    <a:bodyPr/>
                    <a:lstStyle/>
                    <a:p>
                      <a:pPr algn="l" fontAlgn="b"/>
                      <a:r>
                        <a:rPr lang="en-US" sz="1200" b="0" i="0" u="none" strike="noStrike" dirty="0">
                          <a:solidFill>
                            <a:srgbClr val="000000"/>
                          </a:solidFill>
                          <a:effectLst/>
                          <a:latin typeface="+mn-lt"/>
                        </a:rPr>
                        <a:t>Young Hoon Kwon</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51435952"/>
                  </a:ext>
                </a:extLst>
              </a:tr>
              <a:tr h="237353">
                <a:tc>
                  <a:txBody>
                    <a:bodyPr/>
                    <a:lstStyle/>
                    <a:p>
                      <a:pPr algn="ctr" fontAlgn="b"/>
                      <a:r>
                        <a:rPr lang="en-US" sz="1200" b="0" i="0" u="sng" strike="noStrike">
                          <a:solidFill>
                            <a:srgbClr val="0563C1"/>
                          </a:solidFill>
                          <a:effectLst/>
                          <a:latin typeface="+mn-lt"/>
                          <a:hlinkClick r:id="rId5"/>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651023207"/>
                  </a:ext>
                </a:extLst>
              </a:tr>
              <a:tr h="237353">
                <a:tc>
                  <a:txBody>
                    <a:bodyPr/>
                    <a:lstStyle/>
                    <a:p>
                      <a:pPr algn="ctr" fontAlgn="b"/>
                      <a:r>
                        <a:rPr lang="en-US" sz="1200" b="0" i="0" u="sng" strike="noStrike">
                          <a:solidFill>
                            <a:srgbClr val="0563C1"/>
                          </a:solidFill>
                          <a:effectLst/>
                          <a:latin typeface="+mn-lt"/>
                          <a:hlinkClick r:id="rId6"/>
                        </a:rPr>
                        <a:t>20/0070r0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29022273"/>
                  </a:ext>
                </a:extLst>
              </a:tr>
              <a:tr h="237353">
                <a:tc>
                  <a:txBody>
                    <a:bodyPr/>
                    <a:lstStyle/>
                    <a:p>
                      <a:pPr algn="ctr" fontAlgn="b"/>
                      <a:r>
                        <a:rPr lang="en-US" sz="1200" b="0" i="0" u="sng" strike="noStrike">
                          <a:solidFill>
                            <a:srgbClr val="0563C1"/>
                          </a:solidFill>
                          <a:effectLst/>
                          <a:latin typeface="+mn-lt"/>
                          <a:hlinkClick r:id="rId7"/>
                        </a:rPr>
                        <a:t>20/0081r0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600687679"/>
                  </a:ext>
                </a:extLst>
              </a:tr>
              <a:tr h="466545">
                <a:tc>
                  <a:txBody>
                    <a:bodyPr/>
                    <a:lstStyle/>
                    <a:p>
                      <a:pPr algn="ctr" fontAlgn="b"/>
                      <a:r>
                        <a:rPr lang="en-US" sz="1200" b="0" i="0" u="sng" strike="noStrike">
                          <a:solidFill>
                            <a:srgbClr val="0563C1"/>
                          </a:solidFill>
                          <a:effectLst/>
                          <a:latin typeface="+mn-lt"/>
                          <a:hlinkClick r:id="rId8"/>
                        </a:rPr>
                        <a:t>20/0082r0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1096847"/>
                  </a:ext>
                </a:extLst>
              </a:tr>
              <a:tr h="237353">
                <a:tc>
                  <a:txBody>
                    <a:bodyPr/>
                    <a:lstStyle/>
                    <a:p>
                      <a:pPr algn="ctr" fontAlgn="b"/>
                      <a:r>
                        <a:rPr lang="en-US" sz="1200" b="0" i="0" u="none" strike="noStrike" dirty="0">
                          <a:solidFill>
                            <a:srgbClr val="000000"/>
                          </a:solidFill>
                          <a:effectLst/>
                          <a:latin typeface="+mn-lt"/>
                          <a:hlinkClick r:id="rId9"/>
                        </a:rPr>
                        <a:t>20/0084r0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680999252"/>
                  </a:ext>
                </a:extLst>
              </a:tr>
              <a:tr h="237353">
                <a:tc>
                  <a:txBody>
                    <a:bodyPr/>
                    <a:lstStyle/>
                    <a:p>
                      <a:pPr algn="ctr" fontAlgn="b"/>
                      <a:r>
                        <a:rPr lang="en-US" sz="1200" b="0" i="0" u="none" strike="noStrike" dirty="0">
                          <a:solidFill>
                            <a:srgbClr val="000000"/>
                          </a:solidFill>
                          <a:effectLst/>
                          <a:latin typeface="+mn-lt"/>
                          <a:hlinkClick r:id="rId10"/>
                        </a:rPr>
                        <a:t>20/0085r0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59316968"/>
                  </a:ext>
                </a:extLst>
              </a:tr>
              <a:tr h="237353">
                <a:tc>
                  <a:txBody>
                    <a:bodyPr/>
                    <a:lstStyle/>
                    <a:p>
                      <a:pPr algn="ctr" fontAlgn="b"/>
                      <a:r>
                        <a:rPr lang="en-US" sz="1200" b="0" i="0" u="sng" strike="noStrike" dirty="0">
                          <a:solidFill>
                            <a:srgbClr val="0563C1"/>
                          </a:solidFill>
                          <a:effectLst/>
                          <a:latin typeface="+mn-lt"/>
                          <a:hlinkClick r:id="rId11"/>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FF0000"/>
                          </a:solidFill>
                          <a:effectLst/>
                          <a:latin typeface="+mn-lt"/>
                        </a:rPr>
                        <a:t>20/0105r0</a:t>
                      </a:r>
                    </a:p>
                  </a:txBody>
                  <a:tcPr marL="9525" marR="9525" marT="9525" marB="0" anchor="b"/>
                </a:tc>
                <a:tc>
                  <a:txBody>
                    <a:bodyPr/>
                    <a:lstStyle/>
                    <a:p>
                      <a:pPr algn="l" fontAlgn="b"/>
                      <a:r>
                        <a:rPr lang="en-US" sz="1200" b="0" i="0" u="none" strike="noStrike" dirty="0">
                          <a:solidFill>
                            <a:srgbClr val="000000"/>
                          </a:solidFill>
                          <a:effectLst/>
                          <a:latin typeface="+mn-lt"/>
                        </a:rPr>
                        <a:t>Link Latency Statistics of Multi-band Operations in EHT </a:t>
                      </a:r>
                    </a:p>
                  </a:txBody>
                  <a:tcPr marL="9525" marR="9525" marT="9525" marB="0" anchor="b"/>
                </a:tc>
                <a:tc>
                  <a:txBody>
                    <a:bodyPr/>
                    <a:lstStyle/>
                    <a:p>
                      <a:pPr algn="l" fontAlgn="b"/>
                      <a:r>
                        <a:rPr lang="en-US" sz="1200" b="0" i="0" u="none" strike="noStrike" dirty="0">
                          <a:solidFill>
                            <a:srgbClr val="000000"/>
                          </a:solidFill>
                          <a:effectLst/>
                          <a:latin typeface="+mn-lt"/>
                        </a:rPr>
                        <a:t>Frank Hsu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ML-General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880056007"/>
                  </a:ext>
                </a:extLst>
              </a:tr>
              <a:tr h="237353">
                <a:tc>
                  <a:txBody>
                    <a:bodyPr/>
                    <a:lstStyle/>
                    <a:p>
                      <a:pPr algn="ctr" fontAlgn="b"/>
                      <a:r>
                        <a:rPr lang="en-US" sz="1200" b="0" i="0" u="none" strike="noStrike" dirty="0">
                          <a:solidFill>
                            <a:srgbClr val="000000"/>
                          </a:solidFill>
                          <a:effectLst/>
                          <a:latin typeface="+mn-lt"/>
                          <a:hlinkClick r:id="rId12"/>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000000"/>
                          </a:solidFill>
                          <a:effectLst/>
                          <a:latin typeface="+mn-lt"/>
                          <a:hlinkClick r:id="rId13"/>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Block Ack Window extension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37353">
                <a:tc>
                  <a:txBody>
                    <a:bodyPr/>
                    <a:lstStyle/>
                    <a:p>
                      <a:pPr algn="ctr" fontAlgn="b"/>
                      <a:r>
                        <a:rPr lang="en-US" sz="1200" b="0" i="0" u="none" strike="noStrike" dirty="0">
                          <a:solidFill>
                            <a:srgbClr val="FF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dirty="0">
                          <a:solidFill>
                            <a:srgbClr val="FF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12" name="Table 11">
            <a:extLst>
              <a:ext uri="{FF2B5EF4-FFF2-40B4-BE49-F238E27FC236}">
                <a16:creationId xmlns:a16="http://schemas.microsoft.com/office/drawing/2014/main" id="{41D6B693-7CEC-4554-B256-E5716DF1A58F}"/>
              </a:ext>
            </a:extLst>
          </p:cNvPr>
          <p:cNvGraphicFramePr>
            <a:graphicFrameLocks noGrp="1"/>
          </p:cNvGraphicFramePr>
          <p:nvPr>
            <p:extLst>
              <p:ext uri="{D42A27DB-BD31-4B8C-83A1-F6EECF244321}">
                <p14:modId xmlns:p14="http://schemas.microsoft.com/office/powerpoint/2010/main" val="3099456361"/>
              </p:ext>
            </p:extLst>
          </p:nvPr>
        </p:nvGraphicFramePr>
        <p:xfrm>
          <a:off x="304800" y="1600200"/>
          <a:ext cx="8412381" cy="4801937"/>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602601442"/>
                    </a:ext>
                  </a:extLst>
                </a:gridCol>
                <a:gridCol w="3691032">
                  <a:extLst>
                    <a:ext uri="{9D8B030D-6E8A-4147-A177-3AD203B41FA5}">
                      <a16:colId xmlns:a16="http://schemas.microsoft.com/office/drawing/2014/main" val="511114378"/>
                    </a:ext>
                  </a:extLst>
                </a:gridCol>
                <a:gridCol w="1137476">
                  <a:extLst>
                    <a:ext uri="{9D8B030D-6E8A-4147-A177-3AD203B41FA5}">
                      <a16:colId xmlns:a16="http://schemas.microsoft.com/office/drawing/2014/main" val="986212217"/>
                    </a:ext>
                  </a:extLst>
                </a:gridCol>
                <a:gridCol w="1138237">
                  <a:extLst>
                    <a:ext uri="{9D8B030D-6E8A-4147-A177-3AD203B41FA5}">
                      <a16:colId xmlns:a16="http://schemas.microsoft.com/office/drawing/2014/main" val="2656331477"/>
                    </a:ext>
                  </a:extLst>
                </a:gridCol>
                <a:gridCol w="1233409">
                  <a:extLst>
                    <a:ext uri="{9D8B030D-6E8A-4147-A177-3AD203B41FA5}">
                      <a16:colId xmlns:a16="http://schemas.microsoft.com/office/drawing/2014/main" val="3786120295"/>
                    </a:ext>
                  </a:extLst>
                </a:gridCol>
                <a:gridCol w="528014">
                  <a:extLst>
                    <a:ext uri="{9D8B030D-6E8A-4147-A177-3AD203B41FA5}">
                      <a16:colId xmlns:a16="http://schemas.microsoft.com/office/drawing/2014/main" val="862608428"/>
                    </a:ext>
                  </a:extLst>
                </a:gridCol>
              </a:tblGrid>
              <a:tr h="299003">
                <a:tc>
                  <a:txBody>
                    <a:bodyPr/>
                    <a:lstStyle/>
                    <a:p>
                      <a:pPr algn="ctr" rtl="0" fontAlgn="ctr"/>
                      <a:r>
                        <a:rPr lang="en-US" sz="1200" b="1" u="none" strike="noStrike">
                          <a:effectLst/>
                          <a:latin typeface="+mn-l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869075683"/>
                  </a:ext>
                </a:extLst>
              </a:tr>
              <a:tr h="299003">
                <a:tc>
                  <a:txBody>
                    <a:bodyPr/>
                    <a:lstStyle/>
                    <a:p>
                      <a:pPr algn="ctr" fontAlgn="b"/>
                      <a:r>
                        <a:rPr lang="en-US" sz="1200" b="0" i="0" u="none" strike="noStrike" dirty="0">
                          <a:solidFill>
                            <a:srgbClr val="FF0000"/>
                          </a:solidFill>
                          <a:effectLst/>
                          <a:latin typeface="+mn-lt"/>
                        </a:rPr>
                        <a:t>20/0134r0</a:t>
                      </a:r>
                    </a:p>
                  </a:txBody>
                  <a:tcPr marL="9525" marR="9525" marT="9525" marB="0" anchor="b"/>
                </a:tc>
                <a:tc>
                  <a:txBody>
                    <a:bodyPr/>
                    <a:lstStyle/>
                    <a:p>
                      <a:pPr algn="l" fontAlgn="b"/>
                      <a:r>
                        <a:rPr lang="en-US" sz="1200" b="0" i="0" u="none" strike="noStrike" dirty="0">
                          <a:solidFill>
                            <a:srgbClr val="000000"/>
                          </a:solidFill>
                          <a:effectLst/>
                          <a:latin typeface="+mn-lt"/>
                        </a:rPr>
                        <a:t>Multilink channel access considering STR capability</a:t>
                      </a:r>
                    </a:p>
                  </a:txBody>
                  <a:tcPr marL="9525" marR="9525" marT="9525" marB="0" anchor="b"/>
                </a:tc>
                <a:tc>
                  <a:txBody>
                    <a:bodyPr/>
                    <a:lstStyle/>
                    <a:p>
                      <a:pPr algn="l" fontAlgn="b"/>
                      <a:r>
                        <a:rPr lang="en-US" sz="1200" b="0" i="0" u="none" strike="noStrike" dirty="0">
                          <a:solidFill>
                            <a:srgbClr val="000000"/>
                          </a:solidFill>
                          <a:effectLst/>
                          <a:latin typeface="+mn-lt"/>
                        </a:rPr>
                        <a:t>Hanseul Hong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129364779"/>
                  </a:ext>
                </a:extLst>
              </a:tr>
              <a:tr h="299003">
                <a:tc>
                  <a:txBody>
                    <a:bodyPr/>
                    <a:lstStyle/>
                    <a:p>
                      <a:pPr algn="ctr" fontAlgn="b"/>
                      <a:r>
                        <a:rPr lang="en-US" sz="1200" b="0" i="0" u="none" strike="noStrike" dirty="0">
                          <a:solidFill>
                            <a:srgbClr val="FF0000"/>
                          </a:solidFill>
                          <a:effectLst/>
                          <a:latin typeface="+mn-lt"/>
                        </a:rPr>
                        <a:t>20/0136r0</a:t>
                      </a:r>
                    </a:p>
                  </a:txBody>
                  <a:tcPr marL="9525" marR="9525" marT="9525" marB="0" anchor="b"/>
                </a:tc>
                <a:tc>
                  <a:txBody>
                    <a:bodyPr/>
                    <a:lstStyle/>
                    <a:p>
                      <a:pPr algn="l" fontAlgn="b"/>
                      <a:r>
                        <a:rPr lang="en-US" sz="1200" b="0" i="0" u="none" strike="noStrike" dirty="0">
                          <a:solidFill>
                            <a:srgbClr val="000000"/>
                          </a:solidFill>
                          <a:effectLst/>
                          <a:latin typeface="+mn-lt"/>
                        </a:rPr>
                        <a:t>Virtual Carrier Sense in Multi-Link</a:t>
                      </a:r>
                    </a:p>
                  </a:txBody>
                  <a:tcPr marL="9525" marR="9525" marT="9525" marB="0" anchor="b"/>
                </a:tc>
                <a:tc>
                  <a:txBody>
                    <a:bodyPr/>
                    <a:lstStyle/>
                    <a:p>
                      <a:pPr algn="l" fontAlgn="b"/>
                      <a:r>
                        <a:rPr lang="en-US" sz="1200" b="0" i="0" u="none" strike="noStrike" dirty="0">
                          <a:solidFill>
                            <a:srgbClr val="000000"/>
                          </a:solidFill>
                          <a:effectLst/>
                          <a:latin typeface="+mn-lt"/>
                        </a:rPr>
                        <a:t> Thomas Handte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Times New Roman"/>
                          <a:ea typeface="MS Gothic"/>
                          <a:cs typeface="+mn-cs"/>
                        </a:rPr>
                        <a:t>ML-Med. Access</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extLst>
                  <a:ext uri="{0D108BD9-81ED-4DB2-BD59-A6C34878D82A}">
                    <a16:rowId xmlns:a16="http://schemas.microsoft.com/office/drawing/2014/main" val="529556412"/>
                  </a:ext>
                </a:extLst>
              </a:tr>
              <a:tr h="299003">
                <a:tc>
                  <a:txBody>
                    <a:bodyPr/>
                    <a:lstStyle/>
                    <a:p>
                      <a:pPr algn="ctr" fontAlgn="b"/>
                      <a:r>
                        <a:rPr lang="en-US" sz="1200" b="0" i="0" u="sng" strike="noStrike" dirty="0">
                          <a:solidFill>
                            <a:srgbClr val="0563C1"/>
                          </a:solidFill>
                          <a:effectLst/>
                          <a:latin typeface="+mn-lt"/>
                          <a:hlinkClick r:id="rId2"/>
                        </a:rPr>
                        <a:t>19/1579r2</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Adapting the 11be channel model to modern (Doppler) use cases</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dirty="0">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Channel Model</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40453231"/>
                  </a:ext>
                </a:extLst>
              </a:tr>
              <a:tr h="299003">
                <a:tc>
                  <a:txBody>
                    <a:bodyPr/>
                    <a:lstStyle/>
                    <a:p>
                      <a:pPr algn="ctr" fontAlgn="b"/>
                      <a:r>
                        <a:rPr lang="en-US" sz="1200" b="0" i="0" u="sng" strike="noStrike">
                          <a:solidFill>
                            <a:srgbClr val="00B050"/>
                          </a:solidFill>
                          <a:effectLst/>
                          <a:latin typeface="+mn-lt"/>
                          <a:hlinkClick r:id="rId3">
                            <a:extLst>
                              <a:ext uri="{A12FA001-AC4F-418D-AE19-62706E023703}">
                                <ahyp:hlinkClr xmlns:ahyp="http://schemas.microsoft.com/office/drawing/2018/hyperlinkcolor" val="tx"/>
                              </a:ext>
                            </a:extLst>
                          </a:hlinkClick>
                        </a:rPr>
                        <a:t>19/2161r1</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Multiple RU Support for 11be</a:t>
                      </a:r>
                    </a:p>
                  </a:txBody>
                  <a:tcPr marL="9525" marR="9525" marT="9525" marB="0" anchor="b"/>
                </a:tc>
                <a:tc>
                  <a:txBody>
                    <a:bodyPr/>
                    <a:lstStyle/>
                    <a:p>
                      <a:pPr algn="l" fontAlgn="b"/>
                      <a:r>
                        <a:rPr lang="en-US" sz="1200" b="0" i="0" u="none" strike="noStrike" dirty="0" err="1">
                          <a:solidFill>
                            <a:srgbClr val="00B050"/>
                          </a:solidFill>
                          <a:effectLst/>
                          <a:latin typeface="+mn-lt"/>
                        </a:rPr>
                        <a:t>Myeongjin</a:t>
                      </a:r>
                      <a:r>
                        <a:rPr lang="en-US" sz="1200" b="0" i="0" u="none" strike="noStrike" dirty="0">
                          <a:solidFill>
                            <a:srgbClr val="00B050"/>
                          </a:solidFill>
                          <a:effectLst/>
                          <a:latin typeface="+mn-lt"/>
                        </a:rPr>
                        <a:t> Kim</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675133809"/>
                  </a:ext>
                </a:extLst>
              </a:tr>
              <a:tr h="299003">
                <a:tc>
                  <a:txBody>
                    <a:bodyPr/>
                    <a:lstStyle/>
                    <a:p>
                      <a:pPr algn="ctr" fontAlgn="b"/>
                      <a:r>
                        <a:rPr lang="en-US" sz="1200" b="0" i="0" u="none" strike="noStrike" dirty="0">
                          <a:solidFill>
                            <a:srgbClr val="000000"/>
                          </a:solidFill>
                          <a:effectLst/>
                          <a:latin typeface="+mn-lt"/>
                          <a:hlinkClick r:id="rId4"/>
                        </a:rPr>
                        <a:t>20/0019r0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PPDU format</a:t>
                      </a:r>
                    </a:p>
                  </a:txBody>
                  <a:tcPr marL="9525" marR="9525" marT="9525" marB="0" anchor="b"/>
                </a:tc>
                <a:tc>
                  <a:txBody>
                    <a:bodyPr/>
                    <a:lstStyle/>
                    <a:p>
                      <a:pPr algn="l" fontAlgn="b"/>
                      <a:r>
                        <a:rPr lang="en-US" sz="1200" b="0" i="0" u="none" strike="noStrike" dirty="0">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PPDU format</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70987382"/>
                  </a:ext>
                </a:extLst>
              </a:tr>
              <a:tr h="299003">
                <a:tc>
                  <a:txBody>
                    <a:bodyPr/>
                    <a:lstStyle/>
                    <a:p>
                      <a:pPr algn="ctr" fontAlgn="b"/>
                      <a:r>
                        <a:rPr lang="en-US" sz="1200" b="0" i="0" u="none" strike="noStrike" dirty="0">
                          <a:solidFill>
                            <a:srgbClr val="00B050"/>
                          </a:solidFill>
                          <a:effectLst/>
                          <a:latin typeface="+mn-lt"/>
                          <a:hlinkClick r:id="rId5">
                            <a:extLst>
                              <a:ext uri="{A12FA001-AC4F-418D-AE19-62706E023703}">
                                <ahyp:hlinkClr xmlns:ahyp="http://schemas.microsoft.com/office/drawing/2018/hyperlinkcolor" val="tx"/>
                              </a:ext>
                            </a:extLst>
                          </a:hlinkClick>
                        </a:rPr>
                        <a:t>20/0020r0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Consideration for EHT-SIG transmission</a:t>
                      </a:r>
                    </a:p>
                  </a:txBody>
                  <a:tcPr marL="9525" marR="9525" marT="9525" marB="0" anchor="b"/>
                </a:tc>
                <a:tc>
                  <a:txBody>
                    <a:bodyPr/>
                    <a:lstStyle/>
                    <a:p>
                      <a:pPr algn="l" fontAlgn="b"/>
                      <a:r>
                        <a:rPr lang="en-US" sz="1200" b="0" i="0" u="none" strike="noStrike" dirty="0">
                          <a:solidFill>
                            <a:srgbClr val="00B050"/>
                          </a:solidFill>
                          <a:effectLst/>
                          <a:latin typeface="+mn-lt"/>
                        </a:rPr>
                        <a:t>Dongguk Lim</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703746555"/>
                  </a:ext>
                </a:extLst>
              </a:tr>
              <a:tr h="220717">
                <a:tc>
                  <a:txBody>
                    <a:bodyPr/>
                    <a:lstStyle/>
                    <a:p>
                      <a:pPr algn="ctr" fontAlgn="b"/>
                      <a:r>
                        <a:rPr lang="en-US" sz="1200" b="0" i="0" u="none" strike="noStrike" dirty="0">
                          <a:solidFill>
                            <a:srgbClr val="00B050"/>
                          </a:solidFill>
                          <a:effectLst/>
                          <a:latin typeface="+mn-lt"/>
                          <a:hlinkClick r:id="rId6">
                            <a:extLst>
                              <a:ext uri="{A12FA001-AC4F-418D-AE19-62706E023703}">
                                <ahyp:hlinkClr xmlns:ahyp="http://schemas.microsoft.com/office/drawing/2018/hyperlinkcolor" val="tx"/>
                              </a:ext>
                            </a:extLst>
                          </a:hlinkClick>
                        </a:rPr>
                        <a:t>20/0022r0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Consideration on 240/160+80 MHz and Preamble Puncturing</a:t>
                      </a:r>
                    </a:p>
                  </a:txBody>
                  <a:tcPr marL="9525" marR="9525" marT="9525" marB="0" anchor="b"/>
                </a:tc>
                <a:tc>
                  <a:txBody>
                    <a:bodyPr/>
                    <a:lstStyle/>
                    <a:p>
                      <a:pPr algn="l" fontAlgn="b"/>
                      <a:r>
                        <a:rPr lang="en-US" sz="1200" b="0" i="0" u="none" strike="noStrike" dirty="0">
                          <a:solidFill>
                            <a:srgbClr val="00B050"/>
                          </a:solidFill>
                          <a:effectLst/>
                          <a:latin typeface="+mn-lt"/>
                        </a:rPr>
                        <a:t>Eunsung Park</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102625233"/>
                  </a:ext>
                </a:extLst>
              </a:tr>
              <a:tr h="220717">
                <a:tc>
                  <a:txBody>
                    <a:bodyPr/>
                    <a:lstStyle/>
                    <a:p>
                      <a:pPr algn="ctr" fontAlgn="b"/>
                      <a:r>
                        <a:rPr lang="en-US" sz="1200" b="0" i="0" u="none" strike="noStrike" dirty="0">
                          <a:solidFill>
                            <a:srgbClr val="000000"/>
                          </a:solidFill>
                          <a:effectLst/>
                          <a:latin typeface="+mn-lt"/>
                          <a:hlinkClick r:id="rId7"/>
                        </a:rPr>
                        <a:t>20/0023r0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Multiple RU Aggregation</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41528402"/>
                  </a:ext>
                </a:extLst>
              </a:tr>
              <a:tr h="255379">
                <a:tc>
                  <a:txBody>
                    <a:bodyPr/>
                    <a:lstStyle/>
                    <a:p>
                      <a:pPr algn="ctr" fontAlgn="b"/>
                      <a:r>
                        <a:rPr lang="en-US" sz="1200" b="0" i="0" u="sng" strike="noStrike">
                          <a:solidFill>
                            <a:srgbClr val="00B050"/>
                          </a:solidFill>
                          <a:effectLst/>
                          <a:latin typeface="+mn-lt"/>
                          <a:hlinkClick r:id="rId8">
                            <a:extLst>
                              <a:ext uri="{A12FA001-AC4F-418D-AE19-62706E023703}">
                                <ahyp:hlinkClr xmlns:ahyp="http://schemas.microsoft.com/office/drawing/2018/hyperlinkcolor" val="tx"/>
                              </a:ext>
                            </a:extLst>
                          </a:hlinkClick>
                        </a:rPr>
                        <a:t>20/0029r0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Preamble structure and SIG contents</a:t>
                      </a:r>
                    </a:p>
                  </a:txBody>
                  <a:tcPr marL="9525" marR="9525" marT="9525" marB="0" anchor="b"/>
                </a:tc>
                <a:tc>
                  <a:txBody>
                    <a:bodyPr/>
                    <a:lstStyle/>
                    <a:p>
                      <a:pPr algn="l" fontAlgn="b"/>
                      <a:r>
                        <a:rPr lang="en-US" sz="1200" b="0" i="0" u="none" strike="noStrike" dirty="0">
                          <a:solidFill>
                            <a:srgbClr val="00B050"/>
                          </a:solidFill>
                          <a:effectLst/>
                          <a:latin typeface="+mn-lt"/>
                        </a:rPr>
                        <a:t>Ross Jian Yu</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517083761"/>
                  </a:ext>
                </a:extLst>
              </a:tr>
              <a:tr h="299003">
                <a:tc>
                  <a:txBody>
                    <a:bodyPr/>
                    <a:lstStyle/>
                    <a:p>
                      <a:pPr algn="ctr" fontAlgn="b"/>
                      <a:r>
                        <a:rPr lang="en-US" sz="1200" b="0" i="0" u="none" strike="noStrike" dirty="0">
                          <a:solidFill>
                            <a:srgbClr val="000000"/>
                          </a:solidFill>
                          <a:effectLst/>
                          <a:latin typeface="+mn-lt"/>
                          <a:hlinkClick r:id="rId9"/>
                        </a:rPr>
                        <a:t>20/0031r0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fr-FR" sz="1200" b="0" i="0" u="none" strike="noStrike">
                          <a:solidFill>
                            <a:srgbClr val="000000"/>
                          </a:solidFill>
                          <a:effectLst/>
                          <a:latin typeface="+mn-lt"/>
                        </a:rPr>
                        <a:t>Considerations on EHT PPDU formats</a:t>
                      </a:r>
                    </a:p>
                  </a:txBody>
                  <a:tcPr marL="9525" marR="9525" marT="9525" marB="0" anchor="b"/>
                </a:tc>
                <a:tc>
                  <a:txBody>
                    <a:bodyPr/>
                    <a:lstStyle/>
                    <a:p>
                      <a:pPr algn="l" fontAlgn="b"/>
                      <a:r>
                        <a:rPr lang="en-US" sz="1200" b="0" i="0" u="none" strike="noStrike">
                          <a:solidFill>
                            <a:srgbClr val="000000"/>
                          </a:solidFill>
                          <a:effectLst/>
                          <a:latin typeface="+mn-lt"/>
                        </a:rPr>
                        <a:t>Lei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947085294"/>
                  </a:ext>
                </a:extLst>
              </a:tr>
              <a:tr h="220717">
                <a:tc>
                  <a:txBody>
                    <a:bodyPr/>
                    <a:lstStyle/>
                    <a:p>
                      <a:pPr algn="ctr" fontAlgn="b"/>
                      <a:r>
                        <a:rPr lang="en-US" sz="1200" b="0" i="0" u="none" strike="noStrike" dirty="0">
                          <a:solidFill>
                            <a:srgbClr val="000000"/>
                          </a:solidFill>
                          <a:effectLst/>
                          <a:latin typeface="+mn-lt"/>
                          <a:hlinkClick r:id="rId10"/>
                        </a:rPr>
                        <a:t>20/0041r0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Additional overhead reduction in mixed beamforming feedback</a:t>
                      </a:r>
                    </a:p>
                  </a:txBody>
                  <a:tcPr marL="9525" marR="9525" marT="9525" marB="0" anchor="b"/>
                </a:tc>
                <a:tc>
                  <a:txBody>
                    <a:bodyPr/>
                    <a:lstStyle/>
                    <a:p>
                      <a:pPr algn="l" fontAlgn="b"/>
                      <a:r>
                        <a:rPr lang="en-US" sz="1200" b="0" i="0" u="none" strike="noStrike">
                          <a:solidFill>
                            <a:srgbClr val="000000"/>
                          </a:solidFill>
                          <a:effectLst/>
                          <a:latin typeface="+mn-lt"/>
                        </a:rPr>
                        <a:t>Genadiy Tsodik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583756879"/>
                  </a:ext>
                </a:extLst>
              </a:tr>
              <a:tr h="290246">
                <a:tc>
                  <a:txBody>
                    <a:bodyPr/>
                    <a:lstStyle/>
                    <a:p>
                      <a:pPr algn="ctr" fontAlgn="b"/>
                      <a:r>
                        <a:rPr lang="en-US" sz="1200" b="0" i="0" u="none" strike="noStrike" dirty="0">
                          <a:solidFill>
                            <a:srgbClr val="000000"/>
                          </a:solidFill>
                          <a:effectLst/>
                          <a:latin typeface="+mn-lt"/>
                          <a:hlinkClick r:id="rId11"/>
                        </a:rPr>
                        <a:t>20/0048r0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RU Aggregation for 240MHz and 320MHz</a:t>
                      </a:r>
                    </a:p>
                  </a:txBody>
                  <a:tcPr marL="9525" marR="9525" marT="9525" marB="0" anchor="b"/>
                </a:tc>
                <a:tc>
                  <a:txBody>
                    <a:bodyPr/>
                    <a:lstStyle/>
                    <a:p>
                      <a:pPr algn="l" fontAlgn="b"/>
                      <a:r>
                        <a:rPr lang="en-US" sz="1200" b="0" i="0" u="none" strike="noStrike">
                          <a:solidFill>
                            <a:srgbClr val="000000"/>
                          </a:solidFill>
                          <a:effectLst/>
                          <a:latin typeface="+mn-lt"/>
                        </a:rPr>
                        <a:t>Bin Tian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232652542"/>
                  </a:ext>
                </a:extLst>
              </a:tr>
              <a:tr h="220717">
                <a:tc>
                  <a:txBody>
                    <a:bodyPr/>
                    <a:lstStyle/>
                    <a:p>
                      <a:pPr algn="ctr" fontAlgn="b"/>
                      <a:r>
                        <a:rPr lang="en-US" sz="1200" b="0" i="0" u="none" strike="noStrike" dirty="0">
                          <a:solidFill>
                            <a:srgbClr val="00B050"/>
                          </a:solidFill>
                          <a:effectLst/>
                          <a:latin typeface="+mn-lt"/>
                          <a:hlinkClick r:id="rId12">
                            <a:extLst>
                              <a:ext uri="{A12FA001-AC4F-418D-AE19-62706E023703}">
                                <ahyp:hlinkClr xmlns:ahyp="http://schemas.microsoft.com/office/drawing/2018/hyperlinkcolor" val="tx"/>
                              </a:ext>
                            </a:extLst>
                          </a:hlinkClick>
                        </a:rPr>
                        <a:t>20/0049r0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PPDU Types and U-SIG Content</a:t>
                      </a:r>
                    </a:p>
                  </a:txBody>
                  <a:tcPr marL="9525" marR="9525" marT="9525" marB="0" anchor="b"/>
                </a:tc>
                <a:tc>
                  <a:txBody>
                    <a:bodyPr/>
                    <a:lstStyle/>
                    <a:p>
                      <a:pPr algn="l" fontAlgn="b"/>
                      <a:r>
                        <a:rPr lang="en-US" sz="1200" b="0" i="0" u="none" strike="noStrike" dirty="0">
                          <a:solidFill>
                            <a:srgbClr val="00B050"/>
                          </a:solidFill>
                          <a:effectLst/>
                          <a:latin typeface="+mn-lt"/>
                        </a:rPr>
                        <a:t>Sameer Vermani</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PPDU format</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1738269619"/>
                  </a:ext>
                </a:extLst>
              </a:tr>
              <a:tr h="220717">
                <a:tc>
                  <a:txBody>
                    <a:bodyPr/>
                    <a:lstStyle/>
                    <a:p>
                      <a:pPr algn="ctr" fontAlgn="b"/>
                      <a:r>
                        <a:rPr lang="en-US" sz="1200" b="0" i="0" u="none" strike="noStrike" dirty="0">
                          <a:solidFill>
                            <a:srgbClr val="000000"/>
                          </a:solidFill>
                          <a:effectLst/>
                          <a:latin typeface="+mn-lt"/>
                          <a:hlinkClick r:id="rId13"/>
                        </a:rPr>
                        <a:t>20/0058r1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Puncturing for Transmission to Multiple STAs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03766673"/>
                  </a:ext>
                </a:extLst>
              </a:tr>
              <a:tr h="220717">
                <a:tc>
                  <a:txBody>
                    <a:bodyPr/>
                    <a:lstStyle/>
                    <a:p>
                      <a:pPr algn="ctr" fontAlgn="b"/>
                      <a:r>
                        <a:rPr lang="en-US" sz="1200" b="0" i="0" u="sng" strike="noStrike">
                          <a:solidFill>
                            <a:srgbClr val="0563C1"/>
                          </a:solidFill>
                          <a:effectLst/>
                          <a:latin typeface="+mn-lt"/>
                          <a:hlinkClick r:id="rId14"/>
                        </a:rPr>
                        <a:t>20/0065r0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Implicit sounding scheme</a:t>
                      </a:r>
                    </a:p>
                  </a:txBody>
                  <a:tcPr marL="9525" marR="9525" marT="9525" marB="0" anchor="b"/>
                </a:tc>
                <a:tc>
                  <a:txBody>
                    <a:bodyPr/>
                    <a:lstStyle/>
                    <a:p>
                      <a:pPr algn="l" fontAlgn="b"/>
                      <a:r>
                        <a:rPr lang="en-US" sz="1200" b="0" i="0" u="none" strike="noStrike">
                          <a:solidFill>
                            <a:srgbClr val="000000"/>
                          </a:solidFill>
                          <a:effectLst/>
                          <a:latin typeface="+mn-lt"/>
                        </a:rPr>
                        <a:t>Lily Yunping Lyu</a:t>
                      </a:r>
                    </a:p>
                  </a:txBody>
                  <a:tcPr marL="9525" marR="9525" marT="9525" marB="0" anchor="b"/>
                </a:tc>
                <a:tc>
                  <a:txBody>
                    <a:bodyPr/>
                    <a:lstStyle/>
                    <a:p>
                      <a:pPr algn="ctr" fontAlgn="b"/>
                      <a:r>
                        <a:rPr lang="en-US" sz="1200" b="0" i="0" u="none" strike="noStrike">
                          <a:solidFill>
                            <a:srgbClr val="000000"/>
                          </a:solidFill>
                          <a:effectLst/>
                          <a:latin typeface="+mn-lt"/>
                        </a:rPr>
                        <a:t>Defer (C. Call)</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293929691"/>
                  </a:ext>
                </a:extLst>
              </a:tr>
            </a:tbl>
          </a:graphicData>
        </a:graphic>
      </p:graphicFrame>
    </p:spTree>
    <p:extLst>
      <p:ext uri="{BB962C8B-B14F-4D97-AF65-F5344CB8AC3E}">
        <p14:creationId xmlns:p14="http://schemas.microsoft.com/office/powerpoint/2010/main" val="3267710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869D4-07DF-470B-B389-2E60BA89A5E1}"/>
              </a:ext>
            </a:extLst>
          </p:cNvPr>
          <p:cNvSpPr>
            <a:spLocks noGrp="1"/>
          </p:cNvSpPr>
          <p:nvPr>
            <p:ph type="title"/>
          </p:nvPr>
        </p:nvSpPr>
        <p:spPr/>
        <p:txBody>
          <a:bodyPr/>
          <a:lstStyle/>
          <a:p>
            <a:r>
              <a:rPr lang="en-US" dirty="0"/>
              <a:t>Submission’s List-6</a:t>
            </a:r>
          </a:p>
        </p:txBody>
      </p:sp>
      <p:sp>
        <p:nvSpPr>
          <p:cNvPr id="3" name="Date Placeholder 2">
            <a:extLst>
              <a:ext uri="{FF2B5EF4-FFF2-40B4-BE49-F238E27FC236}">
                <a16:creationId xmlns:a16="http://schemas.microsoft.com/office/drawing/2014/main" id="{ABE745EA-DBD4-4198-9B2C-DCAAB581FFC0}"/>
              </a:ext>
            </a:extLst>
          </p:cNvPr>
          <p:cNvSpPr>
            <a:spLocks noGrp="1"/>
          </p:cNvSpPr>
          <p:nvPr>
            <p:ph type="dt" idx="10"/>
          </p:nvPr>
        </p:nvSpPr>
        <p:spPr/>
        <p:txBody>
          <a:bodyPr/>
          <a:lstStyle/>
          <a:p>
            <a:r>
              <a:rPr lang="en-US" dirty="0"/>
              <a:t>January 2020</a:t>
            </a:r>
            <a:endParaRPr lang="en-GB" dirty="0"/>
          </a:p>
        </p:txBody>
      </p:sp>
      <p:sp>
        <p:nvSpPr>
          <p:cNvPr id="4" name="Footer Placeholder 3">
            <a:extLst>
              <a:ext uri="{FF2B5EF4-FFF2-40B4-BE49-F238E27FC236}">
                <a16:creationId xmlns:a16="http://schemas.microsoft.com/office/drawing/2014/main" id="{39148509-7181-44BB-816C-650EF7DB9EFC}"/>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573FB80B-4B84-43F2-992F-F1CCF34E8A02}"/>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0C8816-4A31-444B-815D-E1E816592006}"/>
              </a:ext>
            </a:extLst>
          </p:cNvPr>
          <p:cNvGraphicFramePr>
            <a:graphicFrameLocks noGrp="1"/>
          </p:cNvGraphicFramePr>
          <p:nvPr>
            <p:extLst>
              <p:ext uri="{D42A27DB-BD31-4B8C-83A1-F6EECF244321}">
                <p14:modId xmlns:p14="http://schemas.microsoft.com/office/powerpoint/2010/main" val="2163246043"/>
              </p:ext>
            </p:extLst>
          </p:nvPr>
        </p:nvGraphicFramePr>
        <p:xfrm>
          <a:off x="445117" y="1633454"/>
          <a:ext cx="8362702" cy="4535365"/>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358446250"/>
                    </a:ext>
                  </a:extLst>
                </a:gridCol>
                <a:gridCol w="3507208">
                  <a:extLst>
                    <a:ext uri="{9D8B030D-6E8A-4147-A177-3AD203B41FA5}">
                      <a16:colId xmlns:a16="http://schemas.microsoft.com/office/drawing/2014/main" val="2446963667"/>
                    </a:ext>
                  </a:extLst>
                </a:gridCol>
                <a:gridCol w="1245814">
                  <a:extLst>
                    <a:ext uri="{9D8B030D-6E8A-4147-A177-3AD203B41FA5}">
                      <a16:colId xmlns:a16="http://schemas.microsoft.com/office/drawing/2014/main" val="627866047"/>
                    </a:ext>
                  </a:extLst>
                </a:gridCol>
                <a:gridCol w="1141756">
                  <a:extLst>
                    <a:ext uri="{9D8B030D-6E8A-4147-A177-3AD203B41FA5}">
                      <a16:colId xmlns:a16="http://schemas.microsoft.com/office/drawing/2014/main" val="2607594272"/>
                    </a:ext>
                  </a:extLst>
                </a:gridCol>
                <a:gridCol w="1249016">
                  <a:extLst>
                    <a:ext uri="{9D8B030D-6E8A-4147-A177-3AD203B41FA5}">
                      <a16:colId xmlns:a16="http://schemas.microsoft.com/office/drawing/2014/main" val="3766288030"/>
                    </a:ext>
                  </a:extLst>
                </a:gridCol>
                <a:gridCol w="534695">
                  <a:extLst>
                    <a:ext uri="{9D8B030D-6E8A-4147-A177-3AD203B41FA5}">
                      <a16:colId xmlns:a16="http://schemas.microsoft.com/office/drawing/2014/main" val="2378465908"/>
                    </a:ext>
                  </a:extLst>
                </a:gridCol>
              </a:tblGrid>
              <a:tr h="306542">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996369861"/>
                  </a:ext>
                </a:extLst>
              </a:tr>
              <a:tr h="306542">
                <a:tc>
                  <a:txBody>
                    <a:bodyPr/>
                    <a:lstStyle/>
                    <a:p>
                      <a:pPr algn="ctr" fontAlgn="b"/>
                      <a:r>
                        <a:rPr lang="en-US" sz="1200" b="0" i="0" u="none" strike="noStrike" dirty="0">
                          <a:solidFill>
                            <a:srgbClr val="FF0000"/>
                          </a:solidFill>
                          <a:effectLst/>
                          <a:latin typeface="+mn-lt"/>
                        </a:rPr>
                        <a:t>20/0067r0</a:t>
                      </a:r>
                    </a:p>
                  </a:txBody>
                  <a:tcPr marL="9525" marR="9525" marT="9525" marB="0" anchor="b"/>
                </a:tc>
                <a:tc>
                  <a:txBody>
                    <a:bodyPr/>
                    <a:lstStyle/>
                    <a:p>
                      <a:pPr algn="l" fontAlgn="b"/>
                      <a:r>
                        <a:rPr lang="en-US" sz="1200" b="0" i="0" u="none" strike="noStrike">
                          <a:solidFill>
                            <a:srgbClr val="000000"/>
                          </a:solidFill>
                          <a:effectLst/>
                          <a:latin typeface="+mn-lt"/>
                        </a:rPr>
                        <a:t> Restrictions for 16 SS based MU MIMO Scheduling</a:t>
                      </a:r>
                    </a:p>
                  </a:txBody>
                  <a:tcPr marL="9525" marR="9525" marT="9525" marB="0" anchor="b"/>
                </a:tc>
                <a:tc>
                  <a:txBody>
                    <a:bodyPr/>
                    <a:lstStyle/>
                    <a:p>
                      <a:pPr algn="l" fontAlgn="b"/>
                      <a:r>
                        <a:rPr lang="en-US" sz="1200" b="0" i="0" u="none" strike="noStrike">
                          <a:solidFill>
                            <a:srgbClr val="000000"/>
                          </a:solidFill>
                          <a:effectLst/>
                          <a:latin typeface="+mn-lt"/>
                        </a:rPr>
                        <a:t>Junghoon Suh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544864734"/>
                  </a:ext>
                </a:extLst>
              </a:tr>
              <a:tr h="306542">
                <a:tc>
                  <a:txBody>
                    <a:bodyPr/>
                    <a:lstStyle/>
                    <a:p>
                      <a:pPr algn="ctr" fontAlgn="b"/>
                      <a:r>
                        <a:rPr lang="en-US" sz="1200" b="0" i="0" u="sng" strike="noStrike">
                          <a:solidFill>
                            <a:srgbClr val="0563C1"/>
                          </a:solidFill>
                          <a:effectLst/>
                          <a:latin typeface="+mn-lt"/>
                          <a:hlinkClick r:id="rId2"/>
                        </a:rPr>
                        <a:t>20/0072r0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and EVM Evaluation on 4096-QAM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577610987"/>
                  </a:ext>
                </a:extLst>
              </a:tr>
              <a:tr h="306542">
                <a:tc>
                  <a:txBody>
                    <a:bodyPr/>
                    <a:lstStyle/>
                    <a:p>
                      <a:pPr algn="ctr" fontAlgn="b"/>
                      <a:r>
                        <a:rPr lang="en-US" sz="1200" b="0" i="0" u="none" strike="noStrike" dirty="0">
                          <a:solidFill>
                            <a:srgbClr val="00B050"/>
                          </a:solidFill>
                          <a:effectLst/>
                          <a:latin typeface="+mn-lt"/>
                          <a:hlinkClick r:id="rId3">
                            <a:extLst>
                              <a:ext uri="{A12FA001-AC4F-418D-AE19-62706E023703}">
                                <ahyp:hlinkClr xmlns:ahyp="http://schemas.microsoft.com/office/drawing/2018/hyperlinkcolor" val="tx"/>
                              </a:ext>
                            </a:extLst>
                          </a:hlinkClick>
                        </a:rPr>
                        <a:t>20/0075r0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Performance comparison of LTF designs in JT</a:t>
                      </a:r>
                    </a:p>
                  </a:txBody>
                  <a:tcPr marL="9525" marR="9525" marT="9525" marB="0" anchor="b"/>
                </a:tc>
                <a:tc>
                  <a:txBody>
                    <a:bodyPr/>
                    <a:lstStyle/>
                    <a:p>
                      <a:pPr algn="l" fontAlgn="b"/>
                      <a:r>
                        <a:rPr lang="en-US" sz="1200" b="0" i="0" u="none" strike="noStrike" dirty="0">
                          <a:solidFill>
                            <a:srgbClr val="00B050"/>
                          </a:solidFill>
                          <a:effectLst/>
                          <a:latin typeface="+mn-lt"/>
                        </a:rPr>
                        <a:t>Ron Porat</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265789590"/>
                  </a:ext>
                </a:extLst>
              </a:tr>
              <a:tr h="306542">
                <a:tc>
                  <a:txBody>
                    <a:bodyPr/>
                    <a:lstStyle/>
                    <a:p>
                      <a:pPr algn="ctr" fontAlgn="b"/>
                      <a:r>
                        <a:rPr lang="en-US" sz="1200" b="0" i="0" u="none" strike="noStrike" dirty="0">
                          <a:solidFill>
                            <a:srgbClr val="000000"/>
                          </a:solidFill>
                          <a:effectLst/>
                          <a:latin typeface="+mn-lt"/>
                          <a:hlinkClick r:id="rId4"/>
                        </a:rPr>
                        <a:t>20/0076r0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Simulation results of 4K QAM</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76391224"/>
                  </a:ext>
                </a:extLst>
              </a:tr>
              <a:tr h="306542">
                <a:tc>
                  <a:txBody>
                    <a:bodyPr/>
                    <a:lstStyle/>
                    <a:p>
                      <a:pPr algn="ctr" fontAlgn="b"/>
                      <a:r>
                        <a:rPr lang="en-US" sz="1200" b="0" i="0" u="sng" strike="noStrike">
                          <a:solidFill>
                            <a:srgbClr val="0563C1"/>
                          </a:solidFill>
                          <a:effectLst/>
                          <a:latin typeface="+mn-lt"/>
                          <a:hlinkClick r:id="rId5"/>
                        </a:rPr>
                        <a:t>20/0080r0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Calibration for Implicit Feedback</a:t>
                      </a:r>
                    </a:p>
                  </a:txBody>
                  <a:tcPr marL="9525" marR="9525" marT="9525" marB="0" anchor="b"/>
                </a:tc>
                <a:tc>
                  <a:txBody>
                    <a:bodyPr/>
                    <a:lstStyle/>
                    <a:p>
                      <a:pPr algn="l" fontAlgn="b"/>
                      <a:r>
                        <a:rPr lang="en-US" sz="1200" b="0" i="0" u="none" strike="noStrike">
                          <a:solidFill>
                            <a:srgbClr val="000000"/>
                          </a:solidFill>
                          <a:effectLst/>
                          <a:latin typeface="+mn-lt"/>
                        </a:rPr>
                        <a:t>Qinghua Li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715667198"/>
                  </a:ext>
                </a:extLst>
              </a:tr>
              <a:tr h="306542">
                <a:tc>
                  <a:txBody>
                    <a:bodyPr/>
                    <a:lstStyle/>
                    <a:p>
                      <a:pPr algn="ctr" fontAlgn="b"/>
                      <a:r>
                        <a:rPr lang="en-US" sz="1200" b="0" i="0" u="none" strike="noStrike" dirty="0">
                          <a:solidFill>
                            <a:srgbClr val="00B050"/>
                          </a:solidFill>
                          <a:effectLst/>
                          <a:latin typeface="+mn-lt"/>
                        </a:rPr>
                        <a:t>20/0087r0</a:t>
                      </a:r>
                    </a:p>
                  </a:txBody>
                  <a:tcPr marL="9525" marR="9525" marT="9525" marB="0" anchor="b"/>
                </a:tc>
                <a:tc>
                  <a:txBody>
                    <a:bodyPr/>
                    <a:lstStyle/>
                    <a:p>
                      <a:pPr algn="l" fontAlgn="b"/>
                      <a:r>
                        <a:rPr lang="en-US" sz="1200" b="0" i="0" u="none" strike="noStrike">
                          <a:solidFill>
                            <a:srgbClr val="00B050"/>
                          </a:solidFill>
                          <a:effectLst/>
                          <a:latin typeface="+mn-lt"/>
                        </a:rPr>
                        <a:t>Discussions on U-SIG content and EHT-SIG format</a:t>
                      </a:r>
                    </a:p>
                  </a:txBody>
                  <a:tcPr marL="9525" marR="9525" marT="9525" marB="0" anchor="b"/>
                </a:tc>
                <a:tc>
                  <a:txBody>
                    <a:bodyPr/>
                    <a:lstStyle/>
                    <a:p>
                      <a:pPr algn="l" fontAlgn="b"/>
                      <a:r>
                        <a:rPr lang="en-US" sz="1200" b="0" i="0" u="none" strike="noStrike">
                          <a:solidFill>
                            <a:srgbClr val="00B050"/>
                          </a:solidFill>
                          <a:effectLst/>
                          <a:latin typeface="+mn-lt"/>
                        </a:rPr>
                        <a:t>Rui Cao</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095578972"/>
                  </a:ext>
                </a:extLst>
              </a:tr>
              <a:tr h="306542">
                <a:tc>
                  <a:txBody>
                    <a:bodyPr/>
                    <a:lstStyle/>
                    <a:p>
                      <a:pPr algn="ctr" fontAlgn="b"/>
                      <a:r>
                        <a:rPr lang="en-US" sz="1200" b="0" i="0" u="none" strike="noStrike" dirty="0">
                          <a:solidFill>
                            <a:srgbClr val="000000"/>
                          </a:solidFill>
                          <a:effectLst/>
                          <a:latin typeface="+mn-lt"/>
                          <a:hlinkClick r:id="rId6"/>
                        </a:rPr>
                        <a:t>20/0089r0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6210648"/>
                  </a:ext>
                </a:extLst>
              </a:tr>
              <a:tr h="306542">
                <a:tc>
                  <a:txBody>
                    <a:bodyPr/>
                    <a:lstStyle/>
                    <a:p>
                      <a:pPr algn="ctr" fontAlgn="b"/>
                      <a:r>
                        <a:rPr lang="en-US" sz="1200" b="0" i="0" u="none" strike="noStrike" dirty="0">
                          <a:solidFill>
                            <a:srgbClr val="000000"/>
                          </a:solidFill>
                          <a:effectLst/>
                          <a:latin typeface="+mn-lt"/>
                          <a:hlinkClick r:id="rId7"/>
                        </a:rPr>
                        <a:t>20/0090r0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Implicit Feedback, Feasibility and Gains</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1885086"/>
                  </a:ext>
                </a:extLst>
              </a:tr>
              <a:tr h="226283">
                <a:tc>
                  <a:txBody>
                    <a:bodyPr/>
                    <a:lstStyle/>
                    <a:p>
                      <a:pPr algn="ctr" fontAlgn="b"/>
                      <a:r>
                        <a:rPr lang="en-US" sz="1200" b="0" i="0" u="none" strike="noStrike" dirty="0">
                          <a:solidFill>
                            <a:srgbClr val="000000"/>
                          </a:solidFill>
                          <a:effectLst/>
                          <a:latin typeface="+mn-lt"/>
                          <a:hlinkClick r:id="rId8"/>
                        </a:rPr>
                        <a:t>20/0108r0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Multi-RU support for OFDMA</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153308133"/>
                  </a:ext>
                </a:extLst>
              </a:tr>
              <a:tr h="226283">
                <a:tc>
                  <a:txBody>
                    <a:bodyPr/>
                    <a:lstStyle/>
                    <a:p>
                      <a:pPr algn="ctr" fontAlgn="b"/>
                      <a:r>
                        <a:rPr lang="en-US" sz="1200" b="0" i="0" u="none" strike="noStrike" dirty="0">
                          <a:solidFill>
                            <a:srgbClr val="000000"/>
                          </a:solidFill>
                          <a:effectLst/>
                          <a:latin typeface="+mn-lt"/>
                          <a:hlinkClick r:id="rId9"/>
                        </a:rPr>
                        <a:t>20/0109r0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Further considerations for multi-RU</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76156417"/>
                  </a:ext>
                </a:extLst>
              </a:tr>
              <a:tr h="226283">
                <a:tc>
                  <a:txBody>
                    <a:bodyPr/>
                    <a:lstStyle/>
                    <a:p>
                      <a:pPr algn="ctr" fontAlgn="b"/>
                      <a:r>
                        <a:rPr lang="en-US" sz="1200" b="0" i="0" u="none" strike="noStrike" dirty="0">
                          <a:solidFill>
                            <a:srgbClr val="00B050"/>
                          </a:solidFill>
                          <a:effectLst/>
                          <a:latin typeface="+mn-lt"/>
                          <a:hlinkClick r:id="rId10">
                            <a:extLst>
                              <a:ext uri="{A12FA001-AC4F-418D-AE19-62706E023703}">
                                <ahyp:hlinkClr xmlns:ahyp="http://schemas.microsoft.com/office/drawing/2018/hyperlinkcolor" val="tx"/>
                              </a:ext>
                            </a:extLst>
                          </a:hlinkClick>
                        </a:rPr>
                        <a:t>20/0110r0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11be preamble and forward compatibility</a:t>
                      </a:r>
                    </a:p>
                  </a:txBody>
                  <a:tcPr marL="9525" marR="9525" marT="9525" marB="0" anchor="b"/>
                </a:tc>
                <a:tc>
                  <a:txBody>
                    <a:bodyPr/>
                    <a:lstStyle/>
                    <a:p>
                      <a:pPr algn="l" fontAlgn="b"/>
                      <a:r>
                        <a:rPr lang="en-US" sz="1200" b="0" i="0" u="none" strike="noStrike">
                          <a:solidFill>
                            <a:srgbClr val="00B050"/>
                          </a:solidFill>
                          <a:effectLst/>
                          <a:latin typeface="+mn-lt"/>
                        </a:rPr>
                        <a:t>Sigurd Schelstraete</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945245795"/>
                  </a:ext>
                </a:extLst>
              </a:tr>
              <a:tr h="306542">
                <a:tc>
                  <a:txBody>
                    <a:bodyPr/>
                    <a:lstStyle/>
                    <a:p>
                      <a:pPr algn="ctr" fontAlgn="b"/>
                      <a:r>
                        <a:rPr lang="en-US" sz="1200" b="0" i="0" u="none" strike="noStrike" dirty="0">
                          <a:solidFill>
                            <a:srgbClr val="000000"/>
                          </a:solidFill>
                          <a:effectLst/>
                          <a:latin typeface="+mn-lt"/>
                          <a:hlinkClick r:id="rId11"/>
                        </a:rPr>
                        <a:t>20/0111r0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4096 QAM definition</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864440984"/>
                  </a:ext>
                </a:extLst>
              </a:tr>
              <a:tr h="269787">
                <a:tc>
                  <a:txBody>
                    <a:bodyPr/>
                    <a:lstStyle/>
                    <a:p>
                      <a:pPr algn="ctr" fontAlgn="b"/>
                      <a:r>
                        <a:rPr lang="en-US" sz="1200" b="0" i="0" u="none" strike="noStrike" dirty="0">
                          <a:solidFill>
                            <a:srgbClr val="00B050"/>
                          </a:solidFill>
                          <a:effectLst/>
                          <a:latin typeface="+mn-lt"/>
                          <a:hlinkClick r:id="rId12">
                            <a:extLst>
                              <a:ext uri="{A12FA001-AC4F-418D-AE19-62706E023703}">
                                <ahyp:hlinkClr xmlns:ahyp="http://schemas.microsoft.com/office/drawing/2018/hyperlinkcolor" val="tx"/>
                              </a:ext>
                            </a:extLst>
                          </a:hlinkClick>
                        </a:rPr>
                        <a:t>20/0117r0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EHT-LTFs Design for Wideband</a:t>
                      </a:r>
                    </a:p>
                  </a:txBody>
                  <a:tcPr marL="9525" marR="9525" marT="9525" marB="0" anchor="b"/>
                </a:tc>
                <a:tc>
                  <a:txBody>
                    <a:bodyPr/>
                    <a:lstStyle/>
                    <a:p>
                      <a:pPr algn="l" fontAlgn="b"/>
                      <a:r>
                        <a:rPr lang="en-US" sz="1200" b="0" i="0" u="none" strike="noStrike">
                          <a:solidFill>
                            <a:srgbClr val="00B050"/>
                          </a:solidFill>
                          <a:effectLst/>
                          <a:latin typeface="+mn-lt"/>
                        </a:rPr>
                        <a:t>Dandan Liang</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114405086"/>
                  </a:ext>
                </a:extLst>
              </a:tr>
              <a:tr h="226283">
                <a:tc>
                  <a:txBody>
                    <a:bodyPr/>
                    <a:lstStyle/>
                    <a:p>
                      <a:pPr algn="ctr" fontAlgn="b"/>
                      <a:r>
                        <a:rPr lang="en-US" sz="1200" b="0" i="0" u="none" strike="noStrike" dirty="0">
                          <a:solidFill>
                            <a:srgbClr val="FF0000"/>
                          </a:solidFill>
                          <a:effectLst/>
                          <a:latin typeface="+mn-lt"/>
                        </a:rPr>
                        <a:t>20/0128r0</a:t>
                      </a:r>
                    </a:p>
                  </a:txBody>
                  <a:tcPr marL="9525" marR="9525" marT="9525" marB="0" anchor="b"/>
                </a:tc>
                <a:tc>
                  <a:txBody>
                    <a:bodyPr/>
                    <a:lstStyle/>
                    <a:p>
                      <a:pPr algn="l" fontAlgn="b"/>
                      <a:r>
                        <a:rPr lang="en-US" sz="1200" b="0" i="0" u="none" strike="noStrike">
                          <a:solidFill>
                            <a:srgbClr val="000000"/>
                          </a:solidFill>
                          <a:effectLst/>
                          <a:latin typeface="+mn-lt"/>
                        </a:rPr>
                        <a:t>Discussion on Multi-RU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244192472"/>
                  </a:ext>
                </a:extLst>
              </a:tr>
              <a:tr h="226283">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dirty="0">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extLst>
                  <a:ext uri="{0D108BD9-81ED-4DB2-BD59-A6C34878D82A}">
                    <a16:rowId xmlns:a16="http://schemas.microsoft.com/office/drawing/2014/main" val="1924033052"/>
                  </a:ext>
                </a:extLst>
              </a:tr>
            </a:tbl>
          </a:graphicData>
        </a:graphic>
      </p:graphicFrame>
    </p:spTree>
    <p:extLst>
      <p:ext uri="{BB962C8B-B14F-4D97-AF65-F5344CB8AC3E}">
        <p14:creationId xmlns:p14="http://schemas.microsoft.com/office/powerpoint/2010/main" val="2079882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 Meeting Rooms/Order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Joint: </a:t>
            </a:r>
            <a:r>
              <a:rPr lang="en-US" u="sng" dirty="0">
                <a:solidFill>
                  <a:schemeClr val="tx1"/>
                </a:solidFill>
              </a:rPr>
              <a:t>Salon C</a:t>
            </a:r>
          </a:p>
          <a:p>
            <a:pPr marL="800100" lvl="1" indent="-342900">
              <a:buFont typeface="Arial" panose="020B0604020202020204" pitchFamily="34" charset="0"/>
              <a:buChar char="•"/>
            </a:pPr>
            <a:r>
              <a:rPr lang="en-US" dirty="0"/>
              <a:t>Timeline/Planning; Multi-AP; HARQ; Remaining</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Salon D</a:t>
            </a:r>
          </a:p>
          <a:p>
            <a:pPr marL="800100" lvl="1" indent="-342900">
              <a:buFont typeface="Arial" panose="020B0604020202020204" pitchFamily="34" charset="0"/>
              <a:buChar char="•"/>
            </a:pPr>
            <a:r>
              <a:rPr lang="en-US" dirty="0"/>
              <a:t>Multi-Link; Low Latency; Multi-Link;</a:t>
            </a:r>
          </a:p>
          <a:p>
            <a:pPr marL="800100" lvl="1" indent="-342900">
              <a:buFont typeface="Arial" panose="020B0604020202020204" pitchFamily="34" charset="0"/>
              <a:buChar char="•"/>
            </a:pPr>
            <a:r>
              <a:rPr lang="en-US" dirty="0"/>
              <a:t>Medium Access; Multi-Link; Remaining</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tx1"/>
                </a:solidFill>
              </a:rPr>
              <a:t>PHY (guideline for PHY ad-hoc group): </a:t>
            </a:r>
            <a:r>
              <a:rPr lang="en-US" u="sng" dirty="0">
                <a:solidFill>
                  <a:schemeClr val="tx1"/>
                </a:solidFill>
              </a:rPr>
              <a:t>Salon C</a:t>
            </a:r>
          </a:p>
          <a:p>
            <a:pPr marL="800100" lvl="1" indent="-342900">
              <a:buFont typeface="Arial" panose="020B0604020202020204" pitchFamily="34" charset="0"/>
              <a:buChar char="•"/>
            </a:pPr>
            <a:r>
              <a:rPr lang="en-US" dirty="0"/>
              <a:t>EHT Preamble; L-Preamble; Multi-RU/Puncture; </a:t>
            </a:r>
          </a:p>
          <a:p>
            <a:pPr marL="800100" lvl="1" indent="-342900">
              <a:buFont typeface="Arial" panose="020B0604020202020204" pitchFamily="34" charset="0"/>
              <a:buChar char="•"/>
            </a:pPr>
            <a:r>
              <a:rPr lang="en-US" dirty="0"/>
              <a:t>PPDU format; MIMO/Sounding; 4K QAM; Remaining </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November 2019 meeting and conf calls</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49687174-2333-461C-A650-A6C9E7F2C0E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November 2019 meeting</a:t>
            </a:r>
          </a:p>
        </p:txBody>
      </p:sp>
      <p:sp>
        <p:nvSpPr>
          <p:cNvPr id="3" name="Content Placeholder 2"/>
          <p:cNvSpPr>
            <a:spLocks noGrp="1"/>
          </p:cNvSpPr>
          <p:nvPr>
            <p:ph idx="1"/>
          </p:nvPr>
        </p:nvSpPr>
        <p:spPr/>
        <p:txBody>
          <a:bodyPr/>
          <a:lstStyle/>
          <a:p>
            <a:pPr marL="400050">
              <a:buFont typeface="Arial" panose="020B0604020202020204" pitchFamily="34" charset="0"/>
              <a:buChar char="•"/>
            </a:pPr>
            <a:r>
              <a:rPr lang="en-US" sz="2000" dirty="0"/>
              <a:t>Discussed ~50 technical submissions covering a range of topics</a:t>
            </a:r>
          </a:p>
          <a:p>
            <a:pPr marL="800100" lvl="1">
              <a:buFont typeface="Arial" panose="020B0604020202020204" pitchFamily="34" charset="0"/>
              <a:buChar char="•"/>
            </a:pPr>
            <a:r>
              <a:rPr lang="en-US" sz="1800" dirty="0"/>
              <a:t>PHY, MIMO, Multi-AP coordination, </a:t>
            </a:r>
          </a:p>
          <a:p>
            <a:pPr marL="800100" lvl="1">
              <a:buFont typeface="Arial" panose="020B0604020202020204" pitchFamily="34" charset="0"/>
              <a:buChar char="•"/>
            </a:pPr>
            <a:r>
              <a:rPr lang="en-US" sz="1800" dirty="0"/>
              <a:t>Multi-Link, Low Latency, MAC, etc.</a:t>
            </a:r>
          </a:p>
          <a:p>
            <a:pPr marL="1200150" lvl="2">
              <a:buFont typeface="Arial" panose="020B0604020202020204" pitchFamily="34" charset="0"/>
              <a:buChar char="•"/>
            </a:pPr>
            <a:endParaRPr lang="en-US" sz="1600" dirty="0"/>
          </a:p>
          <a:p>
            <a:pPr marL="400050">
              <a:buFont typeface="Arial" panose="020B0604020202020204" pitchFamily="34" charset="0"/>
              <a:buChar char="•"/>
            </a:pPr>
            <a:r>
              <a:rPr lang="en-US" sz="2200" dirty="0"/>
              <a:t>Ran motions for inclusion of design concepts to TGbe SFD</a:t>
            </a:r>
          </a:p>
          <a:p>
            <a:pPr marL="800100" lvl="1">
              <a:buFont typeface="Arial" panose="020B0604020202020204" pitchFamily="34" charset="0"/>
              <a:buChar char="•"/>
            </a:pPr>
            <a:r>
              <a:rPr lang="en-US" sz="1800" dirty="0"/>
              <a:t>Tone plan, PHY preamble design, SIG field(s) content, multi-link operation, preamble puncturing, MAC functionalities, etc.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E2FA109-B7A5-46ED-8E47-4790AC9BF33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43 submissions from the following topics</a:t>
            </a:r>
          </a:p>
          <a:p>
            <a:pPr lvl="1">
              <a:buFont typeface="Arial" panose="020B0604020202020204" pitchFamily="34" charset="0"/>
              <a:buChar char="•"/>
            </a:pPr>
            <a:r>
              <a:rPr lang="en-US" dirty="0">
                <a:solidFill>
                  <a:schemeClr val="tx1"/>
                </a:solidFill>
              </a:rPr>
              <a:t>PHY (14 submissions), MIMO (3 submissions)</a:t>
            </a:r>
          </a:p>
          <a:p>
            <a:pPr lvl="1">
              <a:buFont typeface="Arial" panose="020B0604020202020204" pitchFamily="34" charset="0"/>
              <a:buChar char="•"/>
            </a:pPr>
            <a:r>
              <a:rPr lang="en-US" dirty="0">
                <a:solidFill>
                  <a:schemeClr val="tx1"/>
                </a:solidFill>
              </a:rPr>
              <a:t>Multi AP (5 submissions), HARQ (1 submission) </a:t>
            </a:r>
          </a:p>
          <a:p>
            <a:pPr lvl="1">
              <a:buFont typeface="Arial" panose="020B0604020202020204" pitchFamily="34" charset="0"/>
              <a:buChar char="•"/>
            </a:pPr>
            <a:r>
              <a:rPr lang="en-US" dirty="0">
                <a:solidFill>
                  <a:schemeClr val="tx1"/>
                </a:solidFill>
              </a:rPr>
              <a:t>Multi Link (20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34 submissions from the following topics</a:t>
            </a:r>
          </a:p>
          <a:p>
            <a:pPr lvl="1">
              <a:buFont typeface="Arial" panose="020B0604020202020204" pitchFamily="34" charset="0"/>
              <a:buChar char="•"/>
            </a:pPr>
            <a:r>
              <a:rPr lang="en-US" dirty="0"/>
              <a:t>PHY (2 submissions), MIMO (1 submission)</a:t>
            </a:r>
          </a:p>
          <a:p>
            <a:pPr lvl="1">
              <a:buFont typeface="Arial" panose="020B0604020202020204" pitchFamily="34" charset="0"/>
              <a:buChar char="•"/>
            </a:pPr>
            <a:r>
              <a:rPr lang="en-US" dirty="0"/>
              <a:t> Multi AP (6 submissions), HARQ (1 submission)</a:t>
            </a:r>
          </a:p>
          <a:p>
            <a:pPr lvl="1">
              <a:buFont typeface="Arial" panose="020B0604020202020204" pitchFamily="34" charset="0"/>
              <a:buChar char="•"/>
            </a:pPr>
            <a:r>
              <a:rPr lang="en-US" dirty="0"/>
              <a:t>Multi Link (19 submissions), MAC (1 submission)</a:t>
            </a:r>
          </a:p>
          <a:p>
            <a:pPr lvl="1">
              <a:buFont typeface="Arial" panose="020B0604020202020204" pitchFamily="34" charset="0"/>
              <a:buChar char="•"/>
            </a:pPr>
            <a:r>
              <a:rPr lang="en-US" dirty="0"/>
              <a:t>Low Latency (4 submissions)</a:t>
            </a: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AF61291-D943-4490-A24C-2C3EC9E17CC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F2F meeting: </a:t>
            </a:r>
            <a:r>
              <a:rPr lang="en-US" sz="1600" dirty="0">
                <a:hlinkClick r:id="rId2"/>
              </a:rPr>
              <a:t>https://mentor.ieee.org/802.11/dcn/19/11-19-2029-07-00be-meeting-minutes-november-2019.docx</a:t>
            </a:r>
            <a:endParaRPr lang="en-US" sz="1600" dirty="0"/>
          </a:p>
          <a:p>
            <a:pPr lvl="1">
              <a:buFont typeface="Arial" panose="020B0604020202020204" pitchFamily="34" charset="0"/>
              <a:buChar char="•"/>
            </a:pPr>
            <a:r>
              <a:rPr lang="en-US" sz="1600" dirty="0"/>
              <a:t>Teleconferences: </a:t>
            </a:r>
            <a:r>
              <a:rPr lang="en-US" sz="1600" dirty="0">
                <a:hlinkClick r:id="rId3"/>
              </a:rPr>
              <a:t>https://mentor.ieee.org/802.11/dcn/19/11-19-2133-01-00be-telephone-conference-meeting-minutes-december-2019-and-january-2020.docx</a:t>
            </a:r>
            <a:endParaRPr lang="en-US" sz="1600" dirty="0"/>
          </a:p>
          <a:p>
            <a:endParaRPr lang="en-US" sz="1600" dirty="0"/>
          </a:p>
          <a:p>
            <a:r>
              <a:rPr lang="en-US" sz="2000" dirty="0"/>
              <a:t>Move: Dennis Sundman					Second: Subir Das</a:t>
            </a:r>
          </a:p>
          <a:p>
            <a:r>
              <a:rPr lang="en-US" sz="2000" dirty="0"/>
              <a:t>Discussion: None.</a:t>
            </a:r>
          </a:p>
          <a:p>
            <a:r>
              <a:rPr lang="en-US" sz="2000" dirty="0"/>
              <a:t>Result: Approved unanimously</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600" b="0" u="sng" dirty="0">
                <a:solidFill>
                  <a:srgbClr val="00B050"/>
                </a:solidFill>
                <a:hlinkClick r:id="rId2">
                  <a:extLst>
                    <a:ext uri="{A12FA001-AC4F-418D-AE19-62706E023703}">
                      <ahyp:hlinkClr xmlns:ahyp="http://schemas.microsoft.com/office/drawing/2018/hyperlinkcolor" val="tx"/>
                    </a:ext>
                  </a:extLst>
                </a:hlinkClick>
              </a:rPr>
              <a:t>2153r0</a:t>
            </a:r>
            <a:r>
              <a:rPr lang="en-US" sz="1600" b="0" u="sng" dirty="0">
                <a:solidFill>
                  <a:srgbClr val="00B050"/>
                </a:solidFill>
              </a:rPr>
              <a:t>-</a:t>
            </a:r>
            <a:r>
              <a:rPr lang="en-US" sz="1600" b="0" dirty="0">
                <a:solidFill>
                  <a:srgbClr val="00B050"/>
                </a:solidFill>
              </a:rPr>
              <a:t>Adopting a release framework to meet timeline (Laurent Cariou) [20 mins]</a:t>
            </a:r>
          </a:p>
          <a:p>
            <a:pPr fontAlgn="b">
              <a:buFont typeface="Arial" panose="020B0604020202020204" pitchFamily="34" charset="0"/>
              <a:buChar char="•"/>
            </a:pPr>
            <a:r>
              <a:rPr lang="en-US" sz="1600" b="0" u="sng" dirty="0">
                <a:solidFill>
                  <a:schemeClr val="bg1">
                    <a:lumMod val="65000"/>
                  </a:schemeClr>
                </a:solidFill>
                <a:hlinkClick r:id="rId3">
                  <a:extLst>
                    <a:ext uri="{A12FA001-AC4F-418D-AE19-62706E023703}">
                      <ahyp:hlinkClr xmlns:ahyp="http://schemas.microsoft.com/office/drawing/2018/hyperlinkcolor" val="tx"/>
                    </a:ext>
                  </a:extLst>
                </a:hlinkClick>
              </a:rPr>
              <a:t>0115r1</a:t>
            </a:r>
            <a:r>
              <a:rPr lang="en-US" sz="1600" b="0" u="sng" dirty="0">
                <a:solidFill>
                  <a:schemeClr val="bg1">
                    <a:lumMod val="65000"/>
                  </a:schemeClr>
                </a:solidFill>
              </a:rPr>
              <a:t>-</a:t>
            </a:r>
            <a:r>
              <a:rPr lang="en-US" sz="1600" b="0" dirty="0">
                <a:solidFill>
                  <a:schemeClr val="bg1">
                    <a:lumMod val="65000"/>
                  </a:schemeClr>
                </a:solidFill>
              </a:rPr>
              <a:t>Multi-Link Feature Candidates For R1 (Huizhao Wang) [20 mins]</a:t>
            </a:r>
          </a:p>
          <a:p>
            <a:pPr fontAlgn="b">
              <a:buFont typeface="Arial" panose="020B0604020202020204" pitchFamily="34" charset="0"/>
              <a:buChar char="•"/>
            </a:pPr>
            <a:r>
              <a:rPr lang="en-US" sz="1600" b="0" u="sng" dirty="0">
                <a:solidFill>
                  <a:srgbClr val="00B050"/>
                </a:solidFill>
                <a:hlinkClick r:id="rId4">
                  <a:extLst>
                    <a:ext uri="{A12FA001-AC4F-418D-AE19-62706E023703}">
                      <ahyp:hlinkClr xmlns:ahyp="http://schemas.microsoft.com/office/drawing/2018/hyperlinkcolor" val="tx"/>
                    </a:ext>
                  </a:extLst>
                </a:hlinkClick>
              </a:rPr>
              <a:t>0116r0</a:t>
            </a:r>
            <a:r>
              <a:rPr lang="en-US" sz="1600" b="0" u="sng" dirty="0">
                <a:solidFill>
                  <a:srgbClr val="00B050"/>
                </a:solidFill>
              </a:rPr>
              <a:t>-</a:t>
            </a:r>
            <a:r>
              <a:rPr lang="en-US" sz="1600" b="0" dirty="0">
                <a:solidFill>
                  <a:srgbClr val="00B050"/>
                </a:solidFill>
              </a:rPr>
              <a:t>Discussion on timeline for 802.11be (Ming Gan) [20 mins]</a:t>
            </a:r>
          </a:p>
          <a:p>
            <a:pPr fontAlgn="b">
              <a:buFont typeface="Arial" panose="020B0604020202020204" pitchFamily="34" charset="0"/>
              <a:buChar char="•"/>
            </a:pPr>
            <a:r>
              <a:rPr lang="en-US" sz="1600" b="0" u="sng" dirty="0">
                <a:solidFill>
                  <a:schemeClr val="bg1">
                    <a:lumMod val="65000"/>
                  </a:schemeClr>
                </a:solidFill>
                <a:hlinkClick r:id="rId5">
                  <a:extLst>
                    <a:ext uri="{A12FA001-AC4F-418D-AE19-62706E023703}">
                      <ahyp:hlinkClr xmlns:ahyp="http://schemas.microsoft.com/office/drawing/2018/hyperlinkcolor" val="tx"/>
                    </a:ext>
                  </a:extLst>
                </a:hlinkClick>
              </a:rPr>
              <a:t>1143r3</a:t>
            </a:r>
            <a:r>
              <a:rPr lang="en-US" sz="1600" b="0" u="sng" dirty="0">
                <a:solidFill>
                  <a:schemeClr val="bg1">
                    <a:lumMod val="65000"/>
                  </a:schemeClr>
                </a:solidFill>
              </a:rPr>
              <a:t>-</a:t>
            </a:r>
            <a:r>
              <a:rPr lang="en-US" sz="1600" b="0" dirty="0">
                <a:solidFill>
                  <a:schemeClr val="bg1">
                    <a:lumMod val="65000"/>
                  </a:schemeClr>
                </a:solidFill>
              </a:rPr>
              <a:t>Efficient Operation for Multi-AP Coordination (Sungjin Park) [1 SP]</a:t>
            </a:r>
          </a:p>
          <a:p>
            <a:pPr fontAlgn="b">
              <a:buFont typeface="Arial" panose="020B0604020202020204" pitchFamily="34" charset="0"/>
              <a:buChar char="•"/>
            </a:pPr>
            <a:r>
              <a:rPr lang="en-US" sz="1600" b="0" u="sng" dirty="0">
                <a:solidFill>
                  <a:schemeClr val="bg1">
                    <a:lumMod val="65000"/>
                  </a:schemeClr>
                </a:solidFill>
                <a:hlinkClick r:id="rId6">
                  <a:extLst>
                    <a:ext uri="{A12FA001-AC4F-418D-AE19-62706E023703}">
                      <ahyp:hlinkClr xmlns:ahyp="http://schemas.microsoft.com/office/drawing/2018/hyperlinkcolor" val="tx"/>
                    </a:ext>
                  </a:extLst>
                </a:hlinkClick>
              </a:rPr>
              <a:t>1535r3</a:t>
            </a:r>
            <a:r>
              <a:rPr lang="en-US" sz="1600" b="0" u="sng" dirty="0">
                <a:solidFill>
                  <a:schemeClr val="bg1">
                    <a:lumMod val="65000"/>
                  </a:schemeClr>
                </a:solidFill>
              </a:rPr>
              <a:t>-</a:t>
            </a:r>
            <a:r>
              <a:rPr lang="en-US" sz="1600" b="0" dirty="0">
                <a:solidFill>
                  <a:schemeClr val="bg1">
                    <a:lumMod val="65000"/>
                  </a:schemeClr>
                </a:solidFill>
              </a:rPr>
              <a:t>Sounding for AP Collaboration (Junghoon Suh) [1 SP]</a:t>
            </a:r>
          </a:p>
          <a:p>
            <a:pPr fontAlgn="b">
              <a:buFont typeface="Arial" panose="020B0604020202020204" pitchFamily="34" charset="0"/>
              <a:buChar char="•"/>
            </a:pPr>
            <a:r>
              <a:rPr lang="en-US" sz="1600" b="0" u="sng" dirty="0">
                <a:solidFill>
                  <a:schemeClr val="bg1">
                    <a:lumMod val="65000"/>
                  </a:schemeClr>
                </a:solidFill>
                <a:hlinkClick r:id="rId7">
                  <a:extLst>
                    <a:ext uri="{A12FA001-AC4F-418D-AE19-62706E023703}">
                      <ahyp:hlinkClr xmlns:ahyp="http://schemas.microsoft.com/office/drawing/2018/hyperlinkcolor" val="tx"/>
                    </a:ext>
                  </a:extLst>
                </a:hlinkClick>
              </a:rPr>
              <a:t>1582r1</a:t>
            </a:r>
            <a:r>
              <a:rPr lang="en-US" sz="1600" b="0" u="sng" dirty="0">
                <a:solidFill>
                  <a:schemeClr val="bg1">
                    <a:lumMod val="65000"/>
                  </a:schemeClr>
                </a:solidFill>
              </a:rPr>
              <a:t>-</a:t>
            </a:r>
            <a:r>
              <a:rPr lang="en-US" sz="1600" b="0" dirty="0">
                <a:solidFill>
                  <a:schemeClr val="bg1">
                    <a:lumMod val="65000"/>
                  </a:schemeClr>
                </a:solidFill>
              </a:rPr>
              <a:t>Coordinated AP Time and Frequency Sharing in a Transmit Opportunity in 11be (Lochan Verma) [6 SPs]</a:t>
            </a:r>
          </a:p>
          <a:p>
            <a:pPr fontAlgn="b">
              <a:buFont typeface="Arial" panose="020B0604020202020204" pitchFamily="34" charset="0"/>
              <a:buChar char="•"/>
            </a:pPr>
            <a:r>
              <a:rPr lang="en-US" sz="1600" b="0" u="sng" dirty="0">
                <a:solidFill>
                  <a:schemeClr val="bg1">
                    <a:lumMod val="65000"/>
                  </a:schemeClr>
                </a:solidFill>
                <a:hlinkClick r:id="rId8">
                  <a:extLst>
                    <a:ext uri="{A12FA001-AC4F-418D-AE19-62706E023703}">
                      <ahyp:hlinkClr xmlns:ahyp="http://schemas.microsoft.com/office/drawing/2018/hyperlinkcolor" val="tx"/>
                    </a:ext>
                  </a:extLst>
                </a:hlinkClick>
              </a:rPr>
              <a:t>1788r0</a:t>
            </a:r>
            <a:r>
              <a:rPr lang="en-US" sz="1600" b="0" u="sng" dirty="0">
                <a:solidFill>
                  <a:schemeClr val="bg1">
                    <a:lumMod val="65000"/>
                  </a:schemeClr>
                </a:solidFill>
              </a:rPr>
              <a:t>-</a:t>
            </a:r>
            <a:r>
              <a:rPr lang="en-US" sz="1600" b="0" dirty="0">
                <a:solidFill>
                  <a:schemeClr val="bg1">
                    <a:lumMod val="65000"/>
                  </a:schemeClr>
                </a:solidFill>
              </a:rPr>
              <a:t>Coordinated OFDMA Operation (Yongho Seok) [2 SPs]</a:t>
            </a:r>
          </a:p>
          <a:p>
            <a:pPr fontAlgn="b">
              <a:buFont typeface="Arial" panose="020B0604020202020204" pitchFamily="34" charset="0"/>
              <a:buChar char="•"/>
            </a:pPr>
            <a:r>
              <a:rPr lang="en-US" sz="1600" b="0" u="sng" dirty="0">
                <a:solidFill>
                  <a:schemeClr val="bg1">
                    <a:lumMod val="65000"/>
                  </a:schemeClr>
                </a:solidFill>
                <a:hlinkClick r:id="rId9">
                  <a:extLst>
                    <a:ext uri="{A12FA001-AC4F-418D-AE19-62706E023703}">
                      <ahyp:hlinkClr xmlns:ahyp="http://schemas.microsoft.com/office/drawing/2018/hyperlinkcolor" val="tx"/>
                    </a:ext>
                  </a:extLst>
                </a:hlinkClick>
              </a:rPr>
              <a:t>1895r1</a:t>
            </a:r>
            <a:r>
              <a:rPr lang="en-US" sz="1600" b="0" u="sng" dirty="0">
                <a:solidFill>
                  <a:schemeClr val="bg1">
                    <a:lumMod val="65000"/>
                  </a:schemeClr>
                </a:solidFill>
              </a:rPr>
              <a:t>-</a:t>
            </a:r>
            <a:r>
              <a:rPr lang="en-US" sz="1600" b="0" dirty="0">
                <a:solidFill>
                  <a:schemeClr val="bg1">
                    <a:lumMod val="65000"/>
                  </a:schemeClr>
                </a:solidFill>
              </a:rPr>
              <a:t>Setup for Multi-AP coordination (Sungjin Park) [2 SPs]</a:t>
            </a:r>
            <a:endParaRPr lang="en-US" sz="2000" b="0" dirty="0">
              <a:solidFill>
                <a:schemeClr val="bg1">
                  <a:lumMod val="65000"/>
                </a:schemeClr>
              </a:solidFill>
            </a:endParaRPr>
          </a:p>
          <a:p>
            <a:pPr marL="0" indent="0" fontAlgn="b"/>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367867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1868r2</a:t>
            </a:r>
            <a:r>
              <a:rPr lang="en-US" sz="1800" b="0" u="sng" dirty="0">
                <a:solidFill>
                  <a:srgbClr val="00B050"/>
                </a:solidFill>
              </a:rPr>
              <a:t>-</a:t>
            </a:r>
            <a:r>
              <a:rPr lang="en-US" sz="1800" b="0" dirty="0">
                <a:solidFill>
                  <a:srgbClr val="00B050"/>
                </a:solidFill>
              </a:rPr>
              <a:t>Signaling support for multi-RU assignment (Lei Huang) [2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1869r0</a:t>
            </a:r>
            <a:r>
              <a:rPr lang="en-US" sz="1800" b="0" u="sng" dirty="0">
                <a:solidFill>
                  <a:srgbClr val="00B050"/>
                </a:solidFill>
              </a:rPr>
              <a:t>-</a:t>
            </a:r>
            <a:r>
              <a:rPr lang="en-US" sz="1800" b="0" dirty="0">
                <a:solidFill>
                  <a:srgbClr val="00B050"/>
                </a:solidFill>
              </a:rPr>
              <a:t>Preamble Puncturing and RU Aggregation (Bin Tian) [3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1877r0</a:t>
            </a:r>
            <a:r>
              <a:rPr lang="en-US" sz="1800" b="0" u="sng" dirty="0">
                <a:solidFill>
                  <a:srgbClr val="00B050"/>
                </a:solidFill>
              </a:rPr>
              <a:t>-</a:t>
            </a:r>
            <a:r>
              <a:rPr lang="en-US" sz="1800" b="0" dirty="0">
                <a:solidFill>
                  <a:srgbClr val="00B050"/>
                </a:solidFill>
              </a:rPr>
              <a:t>16 Spatial Stream Support (Wook Bong Lee) [2SPs]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1890r</a:t>
            </a:r>
            <a:r>
              <a:rPr lang="en-US" sz="1800" b="0" u="sng" dirty="0">
                <a:solidFill>
                  <a:srgbClr val="00B050"/>
                </a:solidFill>
              </a:rPr>
              <a:t>2-</a:t>
            </a:r>
            <a:r>
              <a:rPr lang="en-US" sz="1800" b="0" dirty="0">
                <a:solidFill>
                  <a:srgbClr val="00B050"/>
                </a:solidFill>
              </a:rPr>
              <a:t>Phase Rotation Follow-up (Eunsung Park) [5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1907r1</a:t>
            </a:r>
            <a:r>
              <a:rPr lang="en-US" sz="1800" b="0" u="sng" dirty="0">
                <a:solidFill>
                  <a:srgbClr val="00B050"/>
                </a:solidFill>
              </a:rPr>
              <a:t>-</a:t>
            </a:r>
            <a:r>
              <a:rPr lang="en-US" sz="1800" b="0" dirty="0">
                <a:solidFill>
                  <a:srgbClr val="00B050"/>
                </a:solidFill>
              </a:rPr>
              <a:t>Multiple RU Combinations for EHT (Jianhan Liu) [7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1908r2</a:t>
            </a:r>
            <a:r>
              <a:rPr lang="en-US" sz="1800" b="0" u="sng" dirty="0">
                <a:solidFill>
                  <a:srgbClr val="00B050"/>
                </a:solidFill>
              </a:rPr>
              <a:t>-</a:t>
            </a:r>
            <a:r>
              <a:rPr lang="en-US" sz="1800" b="0" dirty="0">
                <a:solidFill>
                  <a:srgbClr val="00B050"/>
                </a:solidFill>
              </a:rPr>
              <a:t>Multi RU support (Ron Porat) [4 SPs]</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60372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1116r5</a:t>
            </a:r>
            <a:r>
              <a:rPr lang="en-US" sz="1800" b="0" u="sng" dirty="0">
                <a:solidFill>
                  <a:srgbClr val="00B050"/>
                </a:solidFill>
              </a:rPr>
              <a:t>-</a:t>
            </a:r>
            <a:r>
              <a:rPr lang="en-US" sz="1800" b="0" dirty="0">
                <a:solidFill>
                  <a:srgbClr val="00B050"/>
                </a:solidFill>
              </a:rPr>
              <a:t>Channel access in multi-band operation (Yunbo Li) [1 SP]</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1358r2</a:t>
            </a:r>
            <a:r>
              <a:rPr lang="en-US" sz="1800" b="0" u="sng" dirty="0">
                <a:solidFill>
                  <a:srgbClr val="00B050"/>
                </a:solidFill>
              </a:rPr>
              <a:t>-</a:t>
            </a:r>
            <a:r>
              <a:rPr lang="en-US" sz="1800" b="0" dirty="0">
                <a:solidFill>
                  <a:srgbClr val="00B050"/>
                </a:solidFill>
              </a:rPr>
              <a:t>Multi-link Operation Management (Yongho Seok) [1 SP]</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1510r4</a:t>
            </a:r>
            <a:r>
              <a:rPr lang="en-US" sz="1800" b="0" u="sng" dirty="0">
                <a:solidFill>
                  <a:srgbClr val="00B050"/>
                </a:solidFill>
              </a:rPr>
              <a:t>-</a:t>
            </a:r>
            <a:r>
              <a:rPr lang="en-US" sz="1800" b="0" dirty="0">
                <a:solidFill>
                  <a:srgbClr val="00B050"/>
                </a:solidFill>
              </a:rPr>
              <a:t>EHT Power saving considering multi-link (Jeongki Kim) [3 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1526r2</a:t>
            </a:r>
            <a:r>
              <a:rPr lang="en-US" sz="1800" b="0" u="sng" dirty="0">
                <a:solidFill>
                  <a:srgbClr val="00B050"/>
                </a:solidFill>
              </a:rPr>
              <a:t>-</a:t>
            </a:r>
            <a:r>
              <a:rPr lang="en-US" sz="1800" b="0" dirty="0">
                <a:solidFill>
                  <a:srgbClr val="00B050"/>
                </a:solidFill>
              </a:rPr>
              <a:t>Multi-Link Power-save(Abhishek Patil) [1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1528r3</a:t>
            </a:r>
            <a:r>
              <a:rPr lang="en-US" sz="1800" b="0" u="sng" dirty="0">
                <a:solidFill>
                  <a:srgbClr val="00B050"/>
                </a:solidFill>
              </a:rPr>
              <a:t>-</a:t>
            </a:r>
            <a:r>
              <a:rPr lang="en-US" sz="1800" b="0" dirty="0">
                <a:solidFill>
                  <a:srgbClr val="00B050"/>
                </a:solidFill>
              </a:rPr>
              <a:t>Multi-Link Operation - Link Management (Abhishek Patil) [3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1536r2</a:t>
            </a:r>
            <a:r>
              <a:rPr lang="en-US" sz="1800" b="0" u="sng" dirty="0">
                <a:solidFill>
                  <a:srgbClr val="00B050"/>
                </a:solidFill>
              </a:rPr>
              <a:t>-</a:t>
            </a:r>
            <a:r>
              <a:rPr lang="en-US" sz="1800" b="0" dirty="0">
                <a:solidFill>
                  <a:srgbClr val="00B050"/>
                </a:solidFill>
              </a:rPr>
              <a:t>Power Consideration for Multi-link Transmissions (Rojan Chitrakar) [1 SPs]</a:t>
            </a:r>
          </a:p>
          <a:p>
            <a:pPr fontAlgn="b">
              <a:buFont typeface="Arial" panose="020B0604020202020204" pitchFamily="34" charset="0"/>
              <a:buChar char="•"/>
            </a:pPr>
            <a:r>
              <a:rPr lang="en-US" sz="1800" b="0" u="sng" dirty="0">
                <a:solidFill>
                  <a:srgbClr val="00B050"/>
                </a:solidFill>
                <a:hlinkClick r:id="rId8">
                  <a:extLst>
                    <a:ext uri="{A12FA001-AC4F-418D-AE19-62706E023703}">
                      <ahyp:hlinkClr xmlns:ahyp="http://schemas.microsoft.com/office/drawing/2018/hyperlinkcolor" val="tx"/>
                    </a:ext>
                  </a:extLst>
                </a:hlinkClick>
              </a:rPr>
              <a:t>1542r1</a:t>
            </a:r>
            <a:r>
              <a:rPr lang="en-US" sz="1800" b="0" u="sng" dirty="0">
                <a:solidFill>
                  <a:srgbClr val="00B050"/>
                </a:solidFill>
              </a:rPr>
              <a:t>-</a:t>
            </a:r>
            <a:r>
              <a:rPr lang="en-US" sz="1800" b="0" dirty="0">
                <a:solidFill>
                  <a:srgbClr val="00B050"/>
                </a:solidFill>
              </a:rPr>
              <a:t>Multi-link broadcast addressed frame reception (Po-Kai Huang) [1 SPs]</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998097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73020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1143r3</a:t>
            </a:r>
            <a:r>
              <a:rPr lang="en-US" sz="1800" b="0" u="sng" dirty="0">
                <a:solidFill>
                  <a:srgbClr val="00B050"/>
                </a:solidFill>
              </a:rPr>
              <a:t>-</a:t>
            </a:r>
            <a:r>
              <a:rPr lang="en-US" sz="1800" b="0" dirty="0">
                <a:solidFill>
                  <a:srgbClr val="00B050"/>
                </a:solidFill>
              </a:rPr>
              <a:t>Efficient Operation for Multi-AP Coordination (Sungjin Park) [1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1535r3</a:t>
            </a:r>
            <a:r>
              <a:rPr lang="en-US" sz="1800" b="0" u="sng" dirty="0">
                <a:solidFill>
                  <a:srgbClr val="00B050"/>
                </a:solidFill>
              </a:rPr>
              <a:t>-</a:t>
            </a:r>
            <a:r>
              <a:rPr lang="en-US" sz="1800" b="0" dirty="0">
                <a:solidFill>
                  <a:srgbClr val="00B050"/>
                </a:solidFill>
              </a:rPr>
              <a:t>Sounding for AP Collaboration (Junghoon Suh) [1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1582r</a:t>
            </a:r>
            <a:r>
              <a:rPr lang="en-US" sz="1800" b="0" u="sng" dirty="0">
                <a:solidFill>
                  <a:srgbClr val="00B050"/>
                </a:solidFill>
              </a:rPr>
              <a:t>2-</a:t>
            </a:r>
            <a:r>
              <a:rPr lang="en-US" sz="1800" b="0" dirty="0">
                <a:solidFill>
                  <a:srgbClr val="00B050"/>
                </a:solidFill>
              </a:rPr>
              <a:t>Coordinated AP Time and Frequency Sharing in a Transmit Opportunity in 11be (Lochan Verma) [6 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1788r0</a:t>
            </a:r>
            <a:r>
              <a:rPr lang="en-US" sz="1800" b="0" u="sng" dirty="0">
                <a:solidFill>
                  <a:srgbClr val="00B050"/>
                </a:solidFill>
              </a:rPr>
              <a:t>-</a:t>
            </a:r>
            <a:r>
              <a:rPr lang="en-US" sz="1800" b="0" dirty="0">
                <a:solidFill>
                  <a:srgbClr val="00B050"/>
                </a:solidFill>
              </a:rPr>
              <a:t>Coordinated OFDMA Operation (Yongho Seok) [2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1895r1</a:t>
            </a:r>
            <a:r>
              <a:rPr lang="en-US" sz="1800" b="0" u="sng" dirty="0">
                <a:solidFill>
                  <a:srgbClr val="00B050"/>
                </a:solidFill>
              </a:rPr>
              <a:t>-</a:t>
            </a:r>
            <a:r>
              <a:rPr lang="en-US" sz="1800" b="0" dirty="0">
                <a:solidFill>
                  <a:srgbClr val="00B050"/>
                </a:solidFill>
              </a:rPr>
              <a:t>Setup for Multi-AP coordination (Sungjin Park) [2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1779r5</a:t>
            </a:r>
            <a:r>
              <a:rPr lang="en-US" sz="1800" b="0" u="sng" dirty="0">
                <a:solidFill>
                  <a:srgbClr val="00B050"/>
                </a:solidFill>
              </a:rPr>
              <a:t>-</a:t>
            </a:r>
            <a:r>
              <a:rPr lang="en-US" sz="1800" b="0" dirty="0">
                <a:solidFill>
                  <a:srgbClr val="00B050"/>
                </a:solidFill>
              </a:rPr>
              <a:t>Downlink SR parameter framework with coordinated beamforming/null steering (David Lopez-Perez) [25 mins]</a:t>
            </a:r>
          </a:p>
          <a:p>
            <a:pPr fontAlgn="b">
              <a:buFont typeface="Arial" panose="020B0604020202020204" pitchFamily="34" charset="0"/>
              <a:buChar char="•"/>
            </a:pPr>
            <a:r>
              <a:rPr lang="en-US" sz="1800" b="0" u="sng" dirty="0">
                <a:solidFill>
                  <a:schemeClr val="bg1">
                    <a:lumMod val="65000"/>
                  </a:schemeClr>
                </a:solidFill>
                <a:hlinkClick r:id="rId8">
                  <a:extLst>
                    <a:ext uri="{A12FA001-AC4F-418D-AE19-62706E023703}">
                      <ahyp:hlinkClr xmlns:ahyp="http://schemas.microsoft.com/office/drawing/2018/hyperlinkcolor" val="tx"/>
                    </a:ext>
                  </a:extLst>
                </a:hlinkClick>
              </a:rPr>
              <a:t>1903r0</a:t>
            </a:r>
            <a:r>
              <a:rPr lang="en-US" sz="1800" b="0" u="sng" dirty="0">
                <a:solidFill>
                  <a:schemeClr val="bg1">
                    <a:lumMod val="65000"/>
                  </a:schemeClr>
                </a:solidFill>
              </a:rPr>
              <a:t>-</a:t>
            </a:r>
            <a:r>
              <a:rPr lang="en-US" sz="1800" b="0" dirty="0">
                <a:solidFill>
                  <a:schemeClr val="bg1">
                    <a:lumMod val="65000"/>
                  </a:schemeClr>
                </a:solidFill>
              </a:rPr>
              <a:t>Uplink Coordinated Multi-AP (Roya Doostnejad)</a:t>
            </a:r>
          </a:p>
          <a:p>
            <a:pPr fontAlgn="b">
              <a:buFont typeface="Arial" panose="020B0604020202020204" pitchFamily="34" charset="0"/>
              <a:buChar char="•"/>
            </a:pPr>
            <a:r>
              <a:rPr lang="en-US" sz="1800" b="0" u="sng" dirty="0">
                <a:solidFill>
                  <a:schemeClr val="bg1">
                    <a:lumMod val="65000"/>
                  </a:schemeClr>
                </a:solidFill>
                <a:hlinkClick r:id="rId9">
                  <a:extLst>
                    <a:ext uri="{A12FA001-AC4F-418D-AE19-62706E023703}">
                      <ahyp:hlinkClr xmlns:ahyp="http://schemas.microsoft.com/office/drawing/2018/hyperlinkcolor" val="tx"/>
                    </a:ext>
                  </a:extLst>
                </a:hlinkClick>
              </a:rPr>
              <a:t>1919r0</a:t>
            </a:r>
            <a:r>
              <a:rPr lang="en-US" sz="1800" b="0" u="sng" dirty="0">
                <a:solidFill>
                  <a:schemeClr val="bg1">
                    <a:lumMod val="65000"/>
                  </a:schemeClr>
                </a:solidFill>
              </a:rPr>
              <a:t>-</a:t>
            </a:r>
            <a:r>
              <a:rPr lang="en-US" sz="1800" b="0" dirty="0">
                <a:solidFill>
                  <a:schemeClr val="bg1">
                    <a:lumMod val="65000"/>
                  </a:schemeClr>
                </a:solidFill>
              </a:rPr>
              <a:t>Coordinated OFDMA Liwen Chu)</a:t>
            </a:r>
          </a:p>
          <a:p>
            <a:pPr fontAlgn="b">
              <a:buFont typeface="Arial" panose="020B0604020202020204" pitchFamily="34" charset="0"/>
              <a:buChar char="•"/>
            </a:pPr>
            <a:r>
              <a:rPr lang="en-US" sz="1800" b="0" u="sng" dirty="0">
                <a:solidFill>
                  <a:schemeClr val="bg1">
                    <a:lumMod val="65000"/>
                  </a:schemeClr>
                </a:solidFill>
                <a:hlinkClick r:id="rId10">
                  <a:extLst>
                    <a:ext uri="{A12FA001-AC4F-418D-AE19-62706E023703}">
                      <ahyp:hlinkClr xmlns:ahyp="http://schemas.microsoft.com/office/drawing/2018/hyperlinkcolor" val="tx"/>
                    </a:ext>
                  </a:extLst>
                </a:hlinkClick>
              </a:rPr>
              <a:t>1931r0</a:t>
            </a:r>
            <a:r>
              <a:rPr lang="en-US" sz="1800" b="0" u="sng" dirty="0">
                <a:solidFill>
                  <a:schemeClr val="bg1">
                    <a:lumMod val="65000"/>
                  </a:schemeClr>
                </a:solidFill>
              </a:rPr>
              <a:t>-</a:t>
            </a:r>
            <a:r>
              <a:rPr lang="en-US" sz="1800" b="0" dirty="0">
                <a:solidFill>
                  <a:schemeClr val="bg1">
                    <a:lumMod val="65000"/>
                  </a:schemeClr>
                </a:solidFill>
              </a:rPr>
              <a:t>Multi-AP group formation follow-up (Cheng Chen)</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235248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792746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9729627-ADAE-4024-BD86-16598384D9A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1858r1</a:t>
            </a:r>
            <a:r>
              <a:rPr lang="en-US" sz="1800" b="0" u="sng" dirty="0">
                <a:solidFill>
                  <a:srgbClr val="00B050"/>
                </a:solidFill>
              </a:rPr>
              <a:t>-</a:t>
            </a:r>
            <a:r>
              <a:rPr lang="en-US" sz="1800" b="0" dirty="0">
                <a:solidFill>
                  <a:srgbClr val="00B050"/>
                </a:solidFill>
              </a:rPr>
              <a:t>HARQ System Level Simulation Results (Sebastian Max)</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1903r0</a:t>
            </a:r>
            <a:r>
              <a:rPr lang="en-US" sz="1800" b="0" u="sng" dirty="0">
                <a:solidFill>
                  <a:srgbClr val="00B050"/>
                </a:solidFill>
              </a:rPr>
              <a:t>-</a:t>
            </a:r>
            <a:r>
              <a:rPr lang="en-US" sz="1800" b="0" dirty="0">
                <a:solidFill>
                  <a:srgbClr val="00B050"/>
                </a:solidFill>
              </a:rPr>
              <a:t>Uplink Coordinated Multi-AP (Roya Doostnejad)</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1919r1</a:t>
            </a:r>
            <a:r>
              <a:rPr lang="en-US" sz="1800" b="0" u="sng" dirty="0">
                <a:solidFill>
                  <a:srgbClr val="00B050"/>
                </a:solidFill>
              </a:rPr>
              <a:t>-</a:t>
            </a:r>
            <a:r>
              <a:rPr lang="en-US" sz="1800" b="0" dirty="0">
                <a:solidFill>
                  <a:srgbClr val="00B050"/>
                </a:solidFill>
              </a:rPr>
              <a:t>Coordinated OFDMA (Liwen Chu)</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1931r0</a:t>
            </a:r>
            <a:r>
              <a:rPr lang="en-US" sz="1800" b="0" u="sng" dirty="0">
                <a:solidFill>
                  <a:srgbClr val="00B050"/>
                </a:solidFill>
              </a:rPr>
              <a:t>-</a:t>
            </a:r>
            <a:r>
              <a:rPr lang="en-US" sz="1800" b="0" dirty="0">
                <a:solidFill>
                  <a:srgbClr val="00B050"/>
                </a:solidFill>
              </a:rPr>
              <a:t>Multi-AP group formation follow-up (Cheng Chen)</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1961r1</a:t>
            </a:r>
            <a:r>
              <a:rPr lang="en-US" sz="1800" b="0" u="sng" dirty="0">
                <a:solidFill>
                  <a:srgbClr val="00B050"/>
                </a:solidFill>
              </a:rPr>
              <a:t>-</a:t>
            </a:r>
            <a:r>
              <a:rPr lang="en-US" sz="1800" b="0" dirty="0">
                <a:solidFill>
                  <a:srgbClr val="00B050"/>
                </a:solidFill>
              </a:rPr>
              <a:t>Multi-ap-group-establishment (Bo Sun)</a:t>
            </a:r>
          </a:p>
          <a:p>
            <a:pPr fontAlgn="b">
              <a:buFont typeface="Arial" panose="020B0604020202020204" pitchFamily="34" charset="0"/>
              <a:buChar char="•"/>
            </a:pPr>
            <a:r>
              <a:rPr lang="en-US" sz="1800" b="0" u="sng" dirty="0">
                <a:solidFill>
                  <a:schemeClr val="bg1">
                    <a:lumMod val="75000"/>
                  </a:schemeClr>
                </a:solidFill>
                <a:hlinkClick r:id="rId7">
                  <a:extLst>
                    <a:ext uri="{A12FA001-AC4F-418D-AE19-62706E023703}">
                      <ahyp:hlinkClr xmlns:ahyp="http://schemas.microsoft.com/office/drawing/2018/hyperlinkcolor" val="tx"/>
                    </a:ext>
                  </a:extLst>
                </a:hlinkClick>
              </a:rPr>
              <a:t>1972r1</a:t>
            </a:r>
            <a:r>
              <a:rPr lang="en-US" sz="1800" b="0" u="sng" dirty="0">
                <a:solidFill>
                  <a:schemeClr val="bg1">
                    <a:lumMod val="75000"/>
                  </a:schemeClr>
                </a:solidFill>
              </a:rPr>
              <a:t>-</a:t>
            </a:r>
            <a:r>
              <a:rPr lang="en-US" sz="1800" b="0" dirty="0">
                <a:solidFill>
                  <a:schemeClr val="bg1">
                    <a:lumMod val="75000"/>
                  </a:schemeClr>
                </a:solidFill>
              </a:rPr>
              <a:t>Operation of virtual BSS Arch. for Multi-AP Coord. (</a:t>
            </a:r>
            <a:r>
              <a:rPr lang="en-US" sz="1800" b="0" dirty="0" err="1">
                <a:solidFill>
                  <a:schemeClr val="bg1">
                    <a:lumMod val="75000"/>
                  </a:schemeClr>
                </a:solidFill>
              </a:rPr>
              <a:t>Guogang</a:t>
            </a:r>
            <a:r>
              <a:rPr lang="en-US" sz="1800" b="0" dirty="0">
                <a:solidFill>
                  <a:schemeClr val="bg1">
                    <a:lumMod val="75000"/>
                  </a:schemeClr>
                </a:solidFill>
              </a:rPr>
              <a:t> Huang)</a:t>
            </a:r>
          </a:p>
          <a:p>
            <a:pPr fontAlgn="b">
              <a:buFont typeface="Arial" panose="020B0604020202020204" pitchFamily="34" charset="0"/>
              <a:buChar char="•"/>
            </a:pPr>
            <a:r>
              <a:rPr lang="en-US" sz="1800" b="0" dirty="0">
                <a:solidFill>
                  <a:schemeClr val="bg1">
                    <a:lumMod val="75000"/>
                  </a:schemeClr>
                </a:solidFill>
                <a:hlinkClick r:id="rId8">
                  <a:extLst>
                    <a:ext uri="{A12FA001-AC4F-418D-AE19-62706E023703}">
                      <ahyp:hlinkClr xmlns:ahyp="http://schemas.microsoft.com/office/drawing/2018/hyperlinkcolor" val="tx"/>
                    </a:ext>
                  </a:extLst>
                </a:hlinkClick>
              </a:rPr>
              <a:t>1979r0</a:t>
            </a:r>
            <a:r>
              <a:rPr lang="en-US" sz="1800" b="0" dirty="0">
                <a:solidFill>
                  <a:schemeClr val="bg1">
                    <a:lumMod val="75000"/>
                  </a:schemeClr>
                </a:solidFill>
              </a:rPr>
              <a:t>-UL Coord. 4 Throughput Improvement and </a:t>
            </a:r>
            <a:r>
              <a:rPr lang="en-US" sz="1800" b="0" dirty="0" err="1">
                <a:solidFill>
                  <a:schemeClr val="bg1">
                    <a:lumMod val="75000"/>
                  </a:schemeClr>
                </a:solidFill>
              </a:rPr>
              <a:t>Interf</a:t>
            </a:r>
            <a:r>
              <a:rPr lang="en-US" sz="1800" b="0" dirty="0">
                <a:solidFill>
                  <a:schemeClr val="bg1">
                    <a:lumMod val="75000"/>
                  </a:schemeClr>
                </a:solidFill>
              </a:rPr>
              <a:t>. Reduction (Genady Tsodik)</a:t>
            </a:r>
          </a:p>
          <a:p>
            <a:pPr>
              <a:buFont typeface="Arial" panose="020B0604020202020204" pitchFamily="34" charset="0"/>
              <a:buChar char="•"/>
            </a:pPr>
            <a:endParaRPr lang="en-US" sz="1800" dirty="0">
              <a:solidFill>
                <a:srgbClr val="FF0000"/>
              </a:solidFill>
            </a:endParaRP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964916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D1129BB-0EFF-4C80-93FE-8A2A4E73D55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0324957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2000" b="0" u="sng" dirty="0">
                <a:solidFill>
                  <a:srgbClr val="00B050"/>
                </a:solidFill>
                <a:hlinkClick r:id="rId2">
                  <a:extLst>
                    <a:ext uri="{A12FA001-AC4F-418D-AE19-62706E023703}">
                      <ahyp:hlinkClr xmlns:ahyp="http://schemas.microsoft.com/office/drawing/2018/hyperlinkcolor" val="tx"/>
                    </a:ext>
                  </a:extLst>
                </a:hlinkClick>
              </a:rPr>
              <a:t>1914r2</a:t>
            </a:r>
            <a:r>
              <a:rPr lang="en-US" sz="2000" b="0" u="sng" dirty="0">
                <a:solidFill>
                  <a:srgbClr val="00B050"/>
                </a:solidFill>
              </a:rPr>
              <a:t>-</a:t>
            </a:r>
            <a:r>
              <a:rPr lang="en-US" sz="2000" b="0" dirty="0">
                <a:solidFill>
                  <a:srgbClr val="00B050"/>
                </a:solidFill>
              </a:rPr>
              <a:t>Multiple RU discussion (Ross Jian Yu) [1 SPs]</a:t>
            </a:r>
          </a:p>
          <a:p>
            <a:pPr fontAlgn="b">
              <a:buFont typeface="Arial" panose="020B0604020202020204" pitchFamily="34" charset="0"/>
              <a:buChar char="•"/>
            </a:pPr>
            <a:r>
              <a:rPr lang="en-US" sz="2000" b="0" u="sng" dirty="0">
                <a:solidFill>
                  <a:srgbClr val="00B050"/>
                </a:solidFill>
                <a:hlinkClick r:id="rId3">
                  <a:extLst>
                    <a:ext uri="{A12FA001-AC4F-418D-AE19-62706E023703}">
                      <ahyp:hlinkClr xmlns:ahyp="http://schemas.microsoft.com/office/drawing/2018/hyperlinkcolor" val="tx"/>
                    </a:ext>
                  </a:extLst>
                </a:hlinkClick>
              </a:rPr>
              <a:t>1980r1</a:t>
            </a:r>
            <a:r>
              <a:rPr lang="en-US" sz="2000" b="0" u="sng" dirty="0">
                <a:solidFill>
                  <a:srgbClr val="00B050"/>
                </a:solidFill>
              </a:rPr>
              <a:t>-</a:t>
            </a:r>
            <a:r>
              <a:rPr lang="en-US" sz="2000" b="0" dirty="0">
                <a:solidFill>
                  <a:srgbClr val="00B050"/>
                </a:solidFill>
              </a:rPr>
              <a:t>EHT P matrices Discussion (Dandan Liang) [1 SP]</a:t>
            </a:r>
          </a:p>
          <a:p>
            <a:pPr fontAlgn="b">
              <a:buFont typeface="Arial" panose="020B0604020202020204" pitchFamily="34" charset="0"/>
              <a:buChar char="•"/>
            </a:pPr>
            <a:r>
              <a:rPr lang="en-US" sz="2000" b="0" u="sng" dirty="0">
                <a:solidFill>
                  <a:srgbClr val="00B050"/>
                </a:solidFill>
                <a:hlinkClick r:id="rId4">
                  <a:extLst>
                    <a:ext uri="{A12FA001-AC4F-418D-AE19-62706E023703}">
                      <ahyp:hlinkClr xmlns:ahyp="http://schemas.microsoft.com/office/drawing/2018/hyperlinkcolor" val="tx"/>
                    </a:ext>
                  </a:extLst>
                </a:hlinkClick>
              </a:rPr>
              <a:t>1981r1</a:t>
            </a:r>
            <a:r>
              <a:rPr lang="en-US" sz="2000" b="0" u="sng" dirty="0">
                <a:solidFill>
                  <a:srgbClr val="00B050"/>
                </a:solidFill>
              </a:rPr>
              <a:t>-</a:t>
            </a:r>
            <a:r>
              <a:rPr lang="en-US" sz="2000" b="0" dirty="0">
                <a:solidFill>
                  <a:srgbClr val="00B050"/>
                </a:solidFill>
              </a:rPr>
              <a:t>Phase Rotations Design for EHT (Dandan Liang) [1 SP]</a:t>
            </a:r>
          </a:p>
          <a:p>
            <a:pPr fontAlgn="b">
              <a:buFont typeface="Arial" panose="020B0604020202020204" pitchFamily="34" charset="0"/>
              <a:buChar char="•"/>
            </a:pPr>
            <a:r>
              <a:rPr lang="en-US" sz="2000" b="0" u="sng" dirty="0">
                <a:solidFill>
                  <a:srgbClr val="00B050"/>
                </a:solidFill>
                <a:hlinkClick r:id="rId5">
                  <a:extLst>
                    <a:ext uri="{A12FA001-AC4F-418D-AE19-62706E023703}">
                      <ahyp:hlinkClr xmlns:ahyp="http://schemas.microsoft.com/office/drawing/2018/hyperlinkcolor" val="tx"/>
                    </a:ext>
                  </a:extLst>
                </a:hlinkClick>
              </a:rPr>
              <a:t>1910r1</a:t>
            </a:r>
            <a:r>
              <a:rPr lang="en-US" sz="2000" b="0" u="sng" dirty="0">
                <a:solidFill>
                  <a:srgbClr val="00B050"/>
                </a:solidFill>
              </a:rPr>
              <a:t>-</a:t>
            </a:r>
            <a:r>
              <a:rPr lang="en-US" sz="2000" b="0" dirty="0">
                <a:solidFill>
                  <a:srgbClr val="00B050"/>
                </a:solidFill>
              </a:rPr>
              <a:t>P matrices to support more than 8 TX chains (Miguel López)</a:t>
            </a:r>
          </a:p>
          <a:p>
            <a:pPr fontAlgn="b">
              <a:buFont typeface="Arial" panose="020B0604020202020204" pitchFamily="34" charset="0"/>
              <a:buChar char="•"/>
            </a:pPr>
            <a:r>
              <a:rPr lang="en-US" sz="2000" b="0" u="sng" dirty="0">
                <a:solidFill>
                  <a:srgbClr val="00B050"/>
                </a:solidFill>
                <a:hlinkClick r:id="rId6">
                  <a:extLst>
                    <a:ext uri="{A12FA001-AC4F-418D-AE19-62706E023703}">
                      <ahyp:hlinkClr xmlns:ahyp="http://schemas.microsoft.com/office/drawing/2018/hyperlinkcolor" val="tx"/>
                    </a:ext>
                  </a:extLst>
                </a:hlinkClick>
              </a:rPr>
              <a:t>1925r0</a:t>
            </a:r>
            <a:r>
              <a:rPr lang="en-US" sz="2000" b="0" u="sng" dirty="0">
                <a:solidFill>
                  <a:srgbClr val="00B050"/>
                </a:solidFill>
              </a:rPr>
              <a:t>-</a:t>
            </a:r>
            <a:r>
              <a:rPr lang="en-US" sz="2000" b="0" dirty="0">
                <a:solidFill>
                  <a:srgbClr val="00B050"/>
                </a:solidFill>
              </a:rPr>
              <a:t>Consideration of EHT-LTF (Jinmin Kim)</a:t>
            </a:r>
          </a:p>
          <a:p>
            <a:pPr fontAlgn="b">
              <a:buFont typeface="Arial" panose="020B0604020202020204" pitchFamily="34" charset="0"/>
              <a:buChar char="•"/>
            </a:pPr>
            <a:r>
              <a:rPr lang="en-US" sz="2000" b="0" dirty="0">
                <a:solidFill>
                  <a:srgbClr val="00B050"/>
                </a:solidFill>
                <a:hlinkClick r:id="rId7">
                  <a:extLst>
                    <a:ext uri="{A12FA001-AC4F-418D-AE19-62706E023703}">
                      <ahyp:hlinkClr xmlns:ahyp="http://schemas.microsoft.com/office/drawing/2018/hyperlinkcolor" val="tx"/>
                    </a:ext>
                  </a:extLst>
                </a:hlinkClick>
              </a:rPr>
              <a:t>0020r0</a:t>
            </a:r>
            <a:r>
              <a:rPr lang="en-US" sz="2000" b="0" dirty="0">
                <a:solidFill>
                  <a:srgbClr val="00B050"/>
                </a:solidFill>
              </a:rPr>
              <a:t>-Consideration for EHT-SIG transmission (Dongguk Lim)</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874792A0-F9D2-4B0D-88B5-A2A3EC1F33B2}"/>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8353386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2000" b="0" u="sng" dirty="0">
                <a:solidFill>
                  <a:srgbClr val="00B050"/>
                </a:solidFill>
                <a:hlinkClick r:id="rId2">
                  <a:extLst>
                    <a:ext uri="{A12FA001-AC4F-418D-AE19-62706E023703}">
                      <ahyp:hlinkClr xmlns:ahyp="http://schemas.microsoft.com/office/drawing/2018/hyperlinkcolor" val="tx"/>
                    </a:ext>
                  </a:extLst>
                </a:hlinkClick>
              </a:rPr>
              <a:t>1544r2</a:t>
            </a:r>
            <a:r>
              <a:rPr lang="en-US" sz="2000" b="0" u="sng" dirty="0">
                <a:solidFill>
                  <a:srgbClr val="00B050"/>
                </a:solidFill>
              </a:rPr>
              <a:t>-</a:t>
            </a:r>
            <a:r>
              <a:rPr lang="en-US" sz="2000" b="0" dirty="0">
                <a:solidFill>
                  <a:srgbClr val="00B050"/>
                </a:solidFill>
              </a:rPr>
              <a:t>Multi-link power save operation (Minyoung Park) [2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1548r1</a:t>
            </a:r>
            <a:r>
              <a:rPr lang="en-US" sz="1800" b="0" u="sng" dirty="0">
                <a:solidFill>
                  <a:srgbClr val="00B050"/>
                </a:solidFill>
              </a:rPr>
              <a:t>-</a:t>
            </a:r>
            <a:r>
              <a:rPr lang="en-US" sz="1800" b="0" dirty="0">
                <a:solidFill>
                  <a:srgbClr val="00B050"/>
                </a:solidFill>
              </a:rPr>
              <a:t>Channel access in design for synchronized multi-links (Yunbo Li) [1 SP]</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1549r1</a:t>
            </a:r>
            <a:r>
              <a:rPr lang="en-US" sz="1800" b="0" u="sng" dirty="0">
                <a:solidFill>
                  <a:srgbClr val="00B050"/>
                </a:solidFill>
              </a:rPr>
              <a:t>-</a:t>
            </a:r>
            <a:r>
              <a:rPr lang="en-US" sz="1800" b="0" dirty="0">
                <a:solidFill>
                  <a:srgbClr val="00B050"/>
                </a:solidFill>
              </a:rPr>
              <a:t>Multi-link association (Yunbo Li) [1 SP]</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1591r3</a:t>
            </a:r>
            <a:r>
              <a:rPr lang="en-US" sz="1800" b="0" u="sng" dirty="0">
                <a:solidFill>
                  <a:srgbClr val="00B050"/>
                </a:solidFill>
              </a:rPr>
              <a:t>-</a:t>
            </a:r>
            <a:r>
              <a:rPr lang="en-US" sz="1800" b="0" dirty="0">
                <a:solidFill>
                  <a:srgbClr val="00B050"/>
                </a:solidFill>
              </a:rPr>
              <a:t>BA setup for multi-link Aggregation (Jason Y. Guo) [2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1615r1</a:t>
            </a:r>
            <a:r>
              <a:rPr lang="en-US" sz="1800" b="0" u="sng" dirty="0">
                <a:solidFill>
                  <a:srgbClr val="00B050"/>
                </a:solidFill>
              </a:rPr>
              <a:t>-</a:t>
            </a:r>
            <a:r>
              <a:rPr lang="en-US" sz="1800" b="0" dirty="0">
                <a:solidFill>
                  <a:srgbClr val="00B050"/>
                </a:solidFill>
              </a:rPr>
              <a:t>Multi-band/Multi-channel Op. for Low Latency and Jitter (Liuming Lu) [1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1617r1</a:t>
            </a:r>
            <a:r>
              <a:rPr lang="en-US" sz="1800" b="0" u="sng" dirty="0">
                <a:solidFill>
                  <a:srgbClr val="00B050"/>
                </a:solidFill>
              </a:rPr>
              <a:t>-</a:t>
            </a:r>
            <a:r>
              <a:rPr lang="en-US" sz="1800" b="0" dirty="0">
                <a:solidFill>
                  <a:srgbClr val="00B050"/>
                </a:solidFill>
              </a:rPr>
              <a:t>Multi-link power save (Liwen Chu) [2 SPs]</a:t>
            </a:r>
          </a:p>
          <a:p>
            <a:pPr fontAlgn="b">
              <a:buFont typeface="Arial" panose="020B0604020202020204" pitchFamily="34" charset="0"/>
              <a:buChar char="•"/>
            </a:pPr>
            <a:endParaRPr lang="en-US" sz="2000" b="0" dirty="0">
              <a:solidFill>
                <a:srgbClr val="FF0000"/>
              </a:solidFill>
            </a:endParaRP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A004373-4E02-46C5-BD49-CB933CAE415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7652473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77010FFB-0411-43D5-B836-55C8C23D020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6245763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r>
              <a:rPr lang="en-US" sz="2000" b="0" u="sng" dirty="0">
                <a:solidFill>
                  <a:srgbClr val="00B050"/>
                </a:solidFill>
                <a:hlinkClick r:id="rId2">
                  <a:extLst>
                    <a:ext uri="{A12FA001-AC4F-418D-AE19-62706E023703}">
                      <ahyp:hlinkClr xmlns:ahyp="http://schemas.microsoft.com/office/drawing/2018/hyperlinkcolor" val="tx"/>
                    </a:ext>
                  </a:extLst>
                </a:hlinkClick>
              </a:rPr>
              <a:t>0029r0</a:t>
            </a:r>
            <a:r>
              <a:rPr lang="en-US" sz="2000" b="0" u="sng" dirty="0">
                <a:solidFill>
                  <a:srgbClr val="00B050"/>
                </a:solidFill>
              </a:rPr>
              <a:t>-</a:t>
            </a:r>
            <a:r>
              <a:rPr lang="en-US" sz="2000" b="0" dirty="0">
                <a:solidFill>
                  <a:srgbClr val="00B050"/>
                </a:solidFill>
              </a:rPr>
              <a:t>Preamble structure and SIG contents (Ross Jian Yu)</a:t>
            </a:r>
          </a:p>
          <a:p>
            <a:pPr fontAlgn="b"/>
            <a:r>
              <a:rPr lang="en-US" sz="2000" b="0" dirty="0">
                <a:solidFill>
                  <a:srgbClr val="00B050"/>
                </a:solidFill>
                <a:hlinkClick r:id="rId3">
                  <a:extLst>
                    <a:ext uri="{A12FA001-AC4F-418D-AE19-62706E023703}">
                      <ahyp:hlinkClr xmlns:ahyp="http://schemas.microsoft.com/office/drawing/2018/hyperlinkcolor" val="tx"/>
                    </a:ext>
                  </a:extLst>
                </a:hlinkClick>
              </a:rPr>
              <a:t>0049r0</a:t>
            </a:r>
            <a:r>
              <a:rPr lang="en-US" sz="2000" b="0" dirty="0">
                <a:solidFill>
                  <a:srgbClr val="00B050"/>
                </a:solidFill>
              </a:rPr>
              <a:t>-PPDU Types and U-SIG Content (Sameer Vermani)</a:t>
            </a:r>
          </a:p>
          <a:p>
            <a:pPr fontAlgn="b"/>
            <a:r>
              <a:rPr lang="en-US" sz="2000" b="0" dirty="0">
                <a:solidFill>
                  <a:srgbClr val="00B050"/>
                </a:solidFill>
                <a:hlinkClick r:id="rId4">
                  <a:extLst>
                    <a:ext uri="{A12FA001-AC4F-418D-AE19-62706E023703}">
                      <ahyp:hlinkClr xmlns:ahyp="http://schemas.microsoft.com/office/drawing/2018/hyperlinkcolor" val="tx"/>
                    </a:ext>
                  </a:extLst>
                </a:hlinkClick>
              </a:rPr>
              <a:t>0075r0</a:t>
            </a:r>
            <a:r>
              <a:rPr lang="en-US" sz="2000" b="0" dirty="0">
                <a:solidFill>
                  <a:srgbClr val="00B050"/>
                </a:solidFill>
              </a:rPr>
              <a:t>-Performance comparison of LTF designs in JT (Ron Porat)</a:t>
            </a:r>
          </a:p>
          <a:p>
            <a:pPr fontAlgn="b"/>
            <a:r>
              <a:rPr lang="en-US" sz="2000" b="0" dirty="0">
                <a:solidFill>
                  <a:srgbClr val="00B050"/>
                </a:solidFill>
                <a:hlinkClick r:id="rId5">
                  <a:extLst>
                    <a:ext uri="{A12FA001-AC4F-418D-AE19-62706E023703}">
                      <ahyp:hlinkClr xmlns:ahyp="http://schemas.microsoft.com/office/drawing/2018/hyperlinkcolor" val="tx"/>
                    </a:ext>
                  </a:extLst>
                </a:hlinkClick>
              </a:rPr>
              <a:t>0087r0</a:t>
            </a:r>
            <a:r>
              <a:rPr lang="en-US" sz="2000" b="0" dirty="0">
                <a:solidFill>
                  <a:srgbClr val="00B050"/>
                </a:solidFill>
              </a:rPr>
              <a:t>-Discussions on U-SIG content and EHT-SIG format (Rui Cao)</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C5093AF-FA65-4D7C-8998-1A41D958AC7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7077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1678r0</a:t>
            </a:r>
            <a:r>
              <a:rPr lang="en-US" sz="1800" b="0" u="sng" dirty="0">
                <a:solidFill>
                  <a:srgbClr val="00B050"/>
                </a:solidFill>
              </a:rPr>
              <a:t>-</a:t>
            </a:r>
            <a:r>
              <a:rPr lang="en-US" sz="1800" b="0" dirty="0">
                <a:solidFill>
                  <a:srgbClr val="00B050"/>
                </a:solidFill>
              </a:rPr>
              <a:t>Multiple Link Asynchronous and Synchronous TX (Alan Jauh) [2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1822r2</a:t>
            </a:r>
            <a:r>
              <a:rPr lang="en-US" sz="1800" b="0" u="sng" dirty="0">
                <a:solidFill>
                  <a:srgbClr val="00B050"/>
                </a:solidFill>
              </a:rPr>
              <a:t>-</a:t>
            </a:r>
            <a:r>
              <a:rPr lang="en-US" sz="1800" b="0" dirty="0">
                <a:solidFill>
                  <a:srgbClr val="00B050"/>
                </a:solidFill>
              </a:rPr>
              <a:t>Multi-link security consideration (Po-Kai Huang) [2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1823r1</a:t>
            </a:r>
            <a:r>
              <a:rPr lang="en-US" sz="1800" b="0" u="sng" dirty="0">
                <a:solidFill>
                  <a:srgbClr val="00B050"/>
                </a:solidFill>
              </a:rPr>
              <a:t>-</a:t>
            </a:r>
            <a:r>
              <a:rPr lang="en-US" sz="1800" b="0" dirty="0">
                <a:solidFill>
                  <a:srgbClr val="00B050"/>
                </a:solidFill>
              </a:rPr>
              <a:t>Multi-link setup follow up (Po-Kai Huang) [1 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1856r1</a:t>
            </a:r>
            <a:r>
              <a:rPr lang="en-US" sz="1800" b="0" u="sng" dirty="0">
                <a:solidFill>
                  <a:srgbClr val="00B050"/>
                </a:solidFill>
              </a:rPr>
              <a:t>-</a:t>
            </a:r>
            <a:r>
              <a:rPr lang="en-US" sz="1800" b="0" dirty="0">
                <a:solidFill>
                  <a:srgbClr val="00B050"/>
                </a:solidFill>
              </a:rPr>
              <a:t>A-MPDU and BA (Liwen Chu) [3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1887r1</a:t>
            </a:r>
            <a:r>
              <a:rPr lang="en-US" sz="1800" b="0" u="sng" dirty="0">
                <a:solidFill>
                  <a:srgbClr val="00B050"/>
                </a:solidFill>
              </a:rPr>
              <a:t>-</a:t>
            </a:r>
            <a:r>
              <a:rPr lang="en-US" sz="1800" b="0" dirty="0">
                <a:solidFill>
                  <a:srgbClr val="00B050"/>
                </a:solidFill>
              </a:rPr>
              <a:t>Multi-link Acknowledgement (Taewon Song) [2 SPs]</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04FCC880-CB2F-48D9-9C08-D8F4253A7D2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5964914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AF797441-ADB6-44C6-A68C-F4BE0175F3E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717615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0110r0</a:t>
            </a:r>
            <a:r>
              <a:rPr lang="en-US" sz="2000" b="0" dirty="0">
                <a:solidFill>
                  <a:srgbClr val="00B050"/>
                </a:solidFill>
              </a:rPr>
              <a:t>-11be preamble and forward compatibility (Sigurd Schelstraete)</a:t>
            </a:r>
          </a:p>
          <a:p>
            <a:pPr fontAlgn="b">
              <a:buFont typeface="Arial" panose="020B0604020202020204" pitchFamily="34" charset="0"/>
              <a:buChar char="•"/>
            </a:pPr>
            <a:r>
              <a:rPr lang="en-US" sz="2000" b="0" dirty="0">
                <a:solidFill>
                  <a:srgbClr val="00B050"/>
                </a:solidFill>
                <a:hlinkClick r:id="rId3">
                  <a:extLst>
                    <a:ext uri="{A12FA001-AC4F-418D-AE19-62706E023703}">
                      <ahyp:hlinkClr xmlns:ahyp="http://schemas.microsoft.com/office/drawing/2018/hyperlinkcolor" val="tx"/>
                    </a:ext>
                  </a:extLst>
                </a:hlinkClick>
              </a:rPr>
              <a:t>0117r0</a:t>
            </a:r>
            <a:r>
              <a:rPr lang="en-US" sz="2000" b="0" dirty="0">
                <a:solidFill>
                  <a:srgbClr val="00B050"/>
                </a:solidFill>
              </a:rPr>
              <a:t>-EHT-LTFs Design for Wideband (Dandan Liang)</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2161r1</a:t>
            </a:r>
            <a:r>
              <a:rPr lang="en-US" sz="1800" b="0" u="sng" dirty="0">
                <a:solidFill>
                  <a:srgbClr val="00B050"/>
                </a:solidFill>
              </a:rPr>
              <a:t>-</a:t>
            </a:r>
            <a:r>
              <a:rPr lang="en-US" sz="1800" b="0" dirty="0">
                <a:solidFill>
                  <a:srgbClr val="00B050"/>
                </a:solidFill>
              </a:rPr>
              <a:t>Multiple RU Support for 11be (</a:t>
            </a:r>
            <a:r>
              <a:rPr lang="en-US" sz="1800" b="0" dirty="0" err="1">
                <a:solidFill>
                  <a:srgbClr val="00B050"/>
                </a:solidFill>
              </a:rPr>
              <a:t>Myeongjin</a:t>
            </a:r>
            <a:r>
              <a:rPr lang="en-US" sz="1800" b="0" dirty="0">
                <a:solidFill>
                  <a:srgbClr val="00B050"/>
                </a:solidFill>
              </a:rPr>
              <a:t> Kim)</a:t>
            </a:r>
          </a:p>
          <a:p>
            <a:pPr fontAlgn="b">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0022r0</a:t>
            </a:r>
            <a:r>
              <a:rPr lang="en-US" sz="1800" b="0" dirty="0">
                <a:solidFill>
                  <a:srgbClr val="00B050"/>
                </a:solidFill>
              </a:rPr>
              <a:t>-Consideration on 240/160+80 MHz and Preamble Puncturing (Eunsung Park)</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7E341AE-B937-405C-977B-22CD2D3223D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241961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a:lnSpc>
                <a:spcPct val="80000"/>
              </a:lnSpc>
              <a:buFont typeface="Arial" panose="020B0604020202020204" pitchFamily="34" charset="0"/>
              <a:buChar char="•"/>
            </a:pPr>
            <a:r>
              <a:rPr lang="en-US" sz="1800" b="0" u="sng" dirty="0">
                <a:solidFill>
                  <a:srgbClr val="00B050"/>
                </a:solidFill>
              </a:rPr>
              <a:t>1528r3-</a:t>
            </a:r>
            <a:r>
              <a:rPr lang="en-US" sz="1800" b="0" dirty="0">
                <a:solidFill>
                  <a:srgbClr val="00B050"/>
                </a:solidFill>
              </a:rPr>
              <a:t>Multi-Link Operation - Link Management (Abhishek Patil) [1 SP]</a:t>
            </a:r>
          </a:p>
          <a:p>
            <a:pPr>
              <a:lnSpc>
                <a:spcPct val="80000"/>
              </a:lnSpc>
              <a:buFont typeface="Arial" panose="020B0604020202020204" pitchFamily="34" charset="0"/>
              <a:buChar char="•"/>
            </a:pPr>
            <a:r>
              <a:rPr lang="en-US" sz="1800" b="0" u="sng" dirty="0">
                <a:solidFill>
                  <a:srgbClr val="00B050"/>
                </a:solidFill>
              </a:rPr>
              <a:t>1901r3-</a:t>
            </a:r>
            <a:r>
              <a:rPr lang="en-US" sz="1800" b="0" dirty="0">
                <a:solidFill>
                  <a:srgbClr val="00B050"/>
                </a:solidFill>
              </a:rPr>
              <a:t>Priority Access Support in IEEE 802.11be: What and Why? (</a:t>
            </a:r>
            <a:r>
              <a:rPr lang="en-US" altLang="ko-KR" sz="1800" b="0" dirty="0">
                <a:solidFill>
                  <a:srgbClr val="00B050"/>
                </a:solidFill>
                <a:ea typeface="맑은 고딕" panose="020B0503020000020004" pitchFamily="50" charset="-127"/>
              </a:rPr>
              <a:t>Dibakar Das)</a:t>
            </a:r>
            <a:r>
              <a:rPr lang="en-US" sz="1800" b="0" dirty="0">
                <a:solidFill>
                  <a:srgbClr val="00B050"/>
                </a:solidFill>
              </a:rPr>
              <a:t> [1 SP]</a:t>
            </a:r>
          </a:p>
          <a:p>
            <a:pPr>
              <a:lnSpc>
                <a:spcPct val="80000"/>
              </a:lnSpc>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1510r3</a:t>
            </a:r>
            <a:r>
              <a:rPr lang="en-US" sz="1800" b="0" u="sng" dirty="0">
                <a:solidFill>
                  <a:srgbClr val="00B050"/>
                </a:solidFill>
              </a:rPr>
              <a:t>-</a:t>
            </a:r>
            <a:r>
              <a:rPr lang="en-US" sz="1800" b="0" dirty="0">
                <a:solidFill>
                  <a:srgbClr val="00B050"/>
                </a:solidFill>
              </a:rPr>
              <a:t>EHT Power saving considering multi-link (Jeongki Kim)</a:t>
            </a:r>
          </a:p>
          <a:p>
            <a:pPr>
              <a:lnSpc>
                <a:spcPct val="80000"/>
              </a:lnSpc>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1899r2</a:t>
            </a:r>
            <a:r>
              <a:rPr lang="en-US" sz="1800" b="0" u="sng" dirty="0">
                <a:solidFill>
                  <a:srgbClr val="00B050"/>
                </a:solidFill>
              </a:rPr>
              <a:t>-</a:t>
            </a:r>
            <a:r>
              <a:rPr lang="en-US" sz="1800" b="0" dirty="0">
                <a:solidFill>
                  <a:srgbClr val="00B050"/>
                </a:solidFill>
              </a:rPr>
              <a:t>MLA MAC Addresses considerations (Duncan Ho)</a:t>
            </a:r>
          </a:p>
          <a:p>
            <a:pPr>
              <a:lnSpc>
                <a:spcPct val="80000"/>
              </a:lnSpc>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1900r2</a:t>
            </a:r>
            <a:r>
              <a:rPr lang="en-US" sz="1800" b="0" u="sng" dirty="0">
                <a:solidFill>
                  <a:srgbClr val="00B050"/>
                </a:solidFill>
              </a:rPr>
              <a:t>-</a:t>
            </a:r>
            <a:r>
              <a:rPr lang="en-US" sz="1800" b="0" dirty="0">
                <a:solidFill>
                  <a:srgbClr val="00B050"/>
                </a:solidFill>
              </a:rPr>
              <a:t>MLA-security-considerations (Duncan Ho)</a:t>
            </a:r>
          </a:p>
          <a:p>
            <a:pPr>
              <a:lnSpc>
                <a:spcPct val="80000"/>
              </a:lnSpc>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1822r2</a:t>
            </a:r>
            <a:r>
              <a:rPr lang="en-US" sz="1800" b="0" u="sng" dirty="0">
                <a:solidFill>
                  <a:srgbClr val="00B050"/>
                </a:solidFill>
              </a:rPr>
              <a:t>-</a:t>
            </a:r>
            <a:r>
              <a:rPr lang="en-US" sz="1800" b="0" dirty="0">
                <a:solidFill>
                  <a:srgbClr val="00B050"/>
                </a:solidFill>
              </a:rPr>
              <a:t>Multi-link security consideration (Po-Kai Huang)</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60CC32AD-CF93-4EA1-9061-89F45454D5DC}"/>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35812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1"/>
                </a:solidFill>
              </a:rPr>
              <a:t>Agenda for Wednesday PM1</a:t>
            </a:r>
            <a:endParaRPr lang="en-US" dirty="0">
              <a:solidFill>
                <a:schemeClr val="tx1"/>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7422504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11" name="Content Placeholder 10">
            <a:extLst>
              <a:ext uri="{FF2B5EF4-FFF2-40B4-BE49-F238E27FC236}">
                <a16:creationId xmlns:a16="http://schemas.microsoft.com/office/drawing/2014/main" id="{B81F7AB9-CEE8-4E2D-9ADC-55413F774C75}"/>
              </a:ext>
            </a:extLst>
          </p:cNvPr>
          <p:cNvSpPr>
            <a:spLocks noGrp="1"/>
          </p:cNvSpPr>
          <p:nvPr>
            <p:ph idx="1"/>
          </p:nvPr>
        </p:nvSpPr>
        <p:spPr/>
        <p:txBody>
          <a:bodyPr/>
          <a:lstStyle/>
          <a:p>
            <a:pPr fontAlgn="b">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1931r1</a:t>
            </a:r>
            <a:r>
              <a:rPr lang="en-US" sz="1800" b="0" dirty="0">
                <a:solidFill>
                  <a:srgbClr val="00B050"/>
                </a:solidFill>
              </a:rPr>
              <a:t>-Multi-AP group formation follow-up (Cheng Chen) [1 SP]</a:t>
            </a:r>
            <a:endParaRPr lang="en-US" sz="1800" b="0" dirty="0">
              <a:solidFill>
                <a:srgbClr val="00B050"/>
              </a:solidFill>
              <a:hlinkClick r:id="rId3">
                <a:extLst>
                  <a:ext uri="{A12FA001-AC4F-418D-AE19-62706E023703}">
                    <ahyp:hlinkClr xmlns:ahyp="http://schemas.microsoft.com/office/drawing/2018/hyperlinkcolor" val="tx"/>
                  </a:ext>
                </a:extLst>
              </a:hlinkClick>
            </a:endParaRPr>
          </a:p>
          <a:p>
            <a:pPr fontAlgn="b">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1961r2</a:t>
            </a:r>
            <a:r>
              <a:rPr lang="en-US" sz="1800" b="0" dirty="0">
                <a:solidFill>
                  <a:srgbClr val="00B050"/>
                </a:solidFill>
              </a:rPr>
              <a:t>-Multi-AP Group Establishment (Yonggang Fang ) [1 SP]</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1972r1</a:t>
            </a:r>
            <a:r>
              <a:rPr lang="en-US" sz="1800" b="0" u="sng" dirty="0">
                <a:solidFill>
                  <a:srgbClr val="00B050"/>
                </a:solidFill>
              </a:rPr>
              <a:t>-</a:t>
            </a:r>
            <a:r>
              <a:rPr lang="en-US" sz="1800" b="0" dirty="0">
                <a:solidFill>
                  <a:srgbClr val="00B050"/>
                </a:solidFill>
              </a:rPr>
              <a:t>Operation of virtual BSS Arch. for Multi-AP Coord. (</a:t>
            </a:r>
            <a:r>
              <a:rPr lang="en-US" sz="1800" b="0" dirty="0" err="1">
                <a:solidFill>
                  <a:srgbClr val="00B050"/>
                </a:solidFill>
              </a:rPr>
              <a:t>Guogang</a:t>
            </a:r>
            <a:r>
              <a:rPr lang="en-US" sz="1800" b="0" dirty="0">
                <a:solidFill>
                  <a:srgbClr val="00B050"/>
                </a:solidFill>
              </a:rPr>
              <a:t> Huang)</a:t>
            </a:r>
          </a:p>
          <a:p>
            <a:pPr fontAlgn="b">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1979r0</a:t>
            </a:r>
            <a:r>
              <a:rPr lang="en-US" sz="1800" b="0" dirty="0">
                <a:solidFill>
                  <a:srgbClr val="00B050"/>
                </a:solidFill>
              </a:rPr>
              <a:t>-UL Coord. 4 Throughput Improvement and </a:t>
            </a:r>
            <a:r>
              <a:rPr lang="en-US" sz="1800" b="0" dirty="0" err="1">
                <a:solidFill>
                  <a:srgbClr val="00B050"/>
                </a:solidFill>
              </a:rPr>
              <a:t>Interf</a:t>
            </a:r>
            <a:r>
              <a:rPr lang="en-US" sz="1800" b="0" dirty="0">
                <a:solidFill>
                  <a:srgbClr val="00B050"/>
                </a:solidFill>
              </a:rPr>
              <a:t>. Reduction (Genady Tsodik)</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0011r0</a:t>
            </a:r>
            <a:r>
              <a:rPr lang="en-US" sz="1800" b="0" u="sng" dirty="0">
                <a:solidFill>
                  <a:srgbClr val="00B050"/>
                </a:solidFill>
              </a:rPr>
              <a:t>-</a:t>
            </a:r>
            <a:r>
              <a:rPr lang="en-US" sz="1800" b="0" dirty="0">
                <a:solidFill>
                  <a:srgbClr val="00B050"/>
                </a:solidFill>
              </a:rPr>
              <a:t>Considerations on Coordinated OFDMA (Sungjin Park)</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0056r0</a:t>
            </a:r>
            <a:r>
              <a:rPr lang="en-US" sz="1800" b="0" u="sng" dirty="0">
                <a:solidFill>
                  <a:srgbClr val="00B050"/>
                </a:solidFill>
              </a:rPr>
              <a:t>-</a:t>
            </a:r>
            <a:r>
              <a:rPr lang="en-US" sz="1800" b="0" dirty="0">
                <a:solidFill>
                  <a:srgbClr val="00B050"/>
                </a:solidFill>
              </a:rPr>
              <a:t>Preparations for coordinated OFDMA (Rojan Chitrakar)</a:t>
            </a:r>
          </a:p>
          <a:p>
            <a:pPr fontAlgn="b">
              <a:buFont typeface="Arial" panose="020B0604020202020204" pitchFamily="34" charset="0"/>
              <a:buChar char="•"/>
            </a:pPr>
            <a:r>
              <a:rPr lang="en-US" sz="1800" b="0" dirty="0">
                <a:solidFill>
                  <a:schemeClr val="bg1">
                    <a:lumMod val="65000"/>
                  </a:schemeClr>
                </a:solidFill>
                <a:hlinkClick r:id="rId8">
                  <a:extLst>
                    <a:ext uri="{A12FA001-AC4F-418D-AE19-62706E023703}">
                      <ahyp:hlinkClr xmlns:ahyp="http://schemas.microsoft.com/office/drawing/2018/hyperlinkcolor" val="tx"/>
                    </a:ext>
                  </a:extLst>
                </a:hlinkClick>
              </a:rPr>
              <a:t>0032r0</a:t>
            </a:r>
            <a:r>
              <a:rPr lang="en-US" sz="1800" b="0" dirty="0">
                <a:solidFill>
                  <a:schemeClr val="bg1">
                    <a:lumMod val="65000"/>
                  </a:schemeClr>
                </a:solidFill>
              </a:rPr>
              <a:t>-Consideration on Multi-AP Home Mesh Scenario (Kosuke Aio)</a:t>
            </a:r>
          </a:p>
          <a:p>
            <a:pPr fontAlgn="b">
              <a:buFont typeface="Arial" panose="020B0604020202020204" pitchFamily="34" charset="0"/>
              <a:buChar char="•"/>
            </a:pPr>
            <a:r>
              <a:rPr lang="en-US" sz="1800" b="0" u="sng" dirty="0">
                <a:solidFill>
                  <a:schemeClr val="bg1">
                    <a:lumMod val="65000"/>
                  </a:schemeClr>
                </a:solidFill>
                <a:hlinkClick r:id="rId9">
                  <a:extLst>
                    <a:ext uri="{A12FA001-AC4F-418D-AE19-62706E023703}">
                      <ahyp:hlinkClr xmlns:ahyp="http://schemas.microsoft.com/office/drawing/2018/hyperlinkcolor" val="tx"/>
                    </a:ext>
                  </a:extLst>
                </a:hlinkClick>
              </a:rPr>
              <a:t>0064r1</a:t>
            </a:r>
            <a:r>
              <a:rPr lang="en-US" sz="1800" b="0" u="sng" dirty="0">
                <a:solidFill>
                  <a:schemeClr val="bg1">
                    <a:lumMod val="65000"/>
                  </a:schemeClr>
                </a:solidFill>
              </a:rPr>
              <a:t>-</a:t>
            </a:r>
            <a:r>
              <a:rPr lang="en-US" sz="1800" b="0" dirty="0">
                <a:solidFill>
                  <a:schemeClr val="bg1">
                    <a:lumMod val="65000"/>
                  </a:schemeClr>
                </a:solidFill>
              </a:rPr>
              <a:t>Overview of Multi-AP Operation in 11be (</a:t>
            </a:r>
            <a:r>
              <a:rPr lang="en-US" sz="1800" b="0" dirty="0" err="1">
                <a:solidFill>
                  <a:schemeClr val="bg1">
                    <a:lumMod val="65000"/>
                  </a:schemeClr>
                </a:solidFill>
              </a:rPr>
              <a:t>Chenhe</a:t>
            </a:r>
            <a:r>
              <a:rPr lang="en-US" sz="1800" b="0" dirty="0">
                <a:solidFill>
                  <a:schemeClr val="bg1">
                    <a:lumMod val="65000"/>
                  </a:schemeClr>
                </a:solidFill>
              </a:rPr>
              <a:t> Ji)</a:t>
            </a:r>
          </a:p>
          <a:p>
            <a:pPr fontAlgn="b"/>
            <a:endParaRPr lang="en-US" sz="2800" b="0" dirty="0"/>
          </a:p>
          <a:p>
            <a:pPr fontAlgn="b">
              <a:buFont typeface="Arial" panose="020B0604020202020204" pitchFamily="34" charset="0"/>
              <a:buChar char="•"/>
            </a:pPr>
            <a:endParaRPr lang="en-US" sz="1800" b="0" dirty="0"/>
          </a:p>
          <a:p>
            <a:pPr fontAlgn="b">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9459361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BBED712-6C19-4306-BC63-D85408A275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5831810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FA93446A-311C-47A0-852E-816BDC15815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9505044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1938r0</a:t>
            </a:r>
            <a:r>
              <a:rPr lang="en-US" sz="1800" b="0" u="sng" dirty="0">
                <a:solidFill>
                  <a:srgbClr val="00B050"/>
                </a:solidFill>
              </a:rPr>
              <a:t>-</a:t>
            </a:r>
            <a:r>
              <a:rPr lang="en-US" sz="1800" b="0" dirty="0">
                <a:solidFill>
                  <a:srgbClr val="00B050"/>
                </a:solidFill>
              </a:rPr>
              <a:t>Discussion on low latency capability for 802.11be (Kazuyuki Sakoda)</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1942r3</a:t>
            </a:r>
            <a:r>
              <a:rPr lang="en-US" sz="1800" b="0" u="sng" dirty="0">
                <a:solidFill>
                  <a:srgbClr val="00B050"/>
                </a:solidFill>
              </a:rPr>
              <a:t>-</a:t>
            </a:r>
            <a:r>
              <a:rPr lang="en-US" sz="1800" b="0" dirty="0">
                <a:solidFill>
                  <a:srgbClr val="00B050"/>
                </a:solidFill>
              </a:rPr>
              <a:t>Timing Measurement for Low Latency Features (Akira Kishida)</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1960r1</a:t>
            </a:r>
            <a:r>
              <a:rPr lang="en-US" sz="1800" b="0" u="sng" dirty="0">
                <a:solidFill>
                  <a:srgbClr val="00B050"/>
                </a:solidFill>
              </a:rPr>
              <a:t>-</a:t>
            </a:r>
            <a:r>
              <a:rPr lang="en-US" sz="1800" b="0" dirty="0">
                <a:solidFill>
                  <a:srgbClr val="00B050"/>
                </a:solidFill>
              </a:rPr>
              <a:t>Reducing Channel Access Delay for RTA Traffic (Mohamed Abouelseoud)</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1921r0</a:t>
            </a:r>
            <a:r>
              <a:rPr lang="en-US" sz="1800" b="0" u="sng" dirty="0">
                <a:solidFill>
                  <a:srgbClr val="00B050"/>
                </a:solidFill>
              </a:rPr>
              <a:t>-</a:t>
            </a:r>
            <a:r>
              <a:rPr lang="en-US" sz="1800" b="0" dirty="0">
                <a:solidFill>
                  <a:srgbClr val="00B050"/>
                </a:solidFill>
              </a:rPr>
              <a:t>Multi-link architecture (Ming Gan)</a:t>
            </a:r>
          </a:p>
          <a:p>
            <a:pPr fontAlgn="b">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EC56AF23-9948-4B33-8E5D-C0A66FF5D6E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1045157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D0AEF751-DBB6-4EBD-AE82-04D73BE9D2A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97784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9AA536-4FA5-4D6F-8DDD-CE89980D70C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917573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B6E03E-F463-4042-A07E-D1313437B78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8731522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D0AEF751-DBB6-4EBD-AE82-04D73BE9D2A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183775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9AA536-4FA5-4D6F-8DDD-CE89980D70C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56700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B6E03E-F463-4042-A07E-D1313437B78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8690533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61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sz="1800" b="0" dirty="0">
                <a:highlight>
                  <a:srgbClr val="FFFF00"/>
                </a:highlight>
              </a:rPr>
              <a:t>Deferred SPs from Joint.</a:t>
            </a:r>
          </a:p>
          <a:p>
            <a:pPr>
              <a:buFont typeface="Arial" panose="020B0604020202020204" pitchFamily="34" charset="0"/>
              <a:buChar char="•"/>
            </a:pPr>
            <a:r>
              <a:rPr lang="en-US" sz="1800" b="0" dirty="0">
                <a:hlinkClick r:id="rId2"/>
              </a:rPr>
              <a:t>0115r2</a:t>
            </a:r>
            <a:r>
              <a:rPr lang="en-US" sz="1800" b="0" dirty="0"/>
              <a:t>-Multi link feature candidates for r1 (Huizhao Wang)</a:t>
            </a:r>
          </a:p>
          <a:p>
            <a:pPr>
              <a:buFont typeface="Arial" panose="020B0604020202020204" pitchFamily="34" charset="0"/>
              <a:buChar char="•"/>
            </a:pPr>
            <a:r>
              <a:rPr lang="en-US" sz="1800" b="0" dirty="0">
                <a:hlinkClick r:id="rId3"/>
              </a:rPr>
              <a:t>2153r3</a:t>
            </a:r>
            <a:r>
              <a:rPr lang="en-US" sz="1800" b="0" dirty="0"/>
              <a:t>-Adopting a release framework to meet timeline (Laurent Cariou)</a:t>
            </a:r>
          </a:p>
          <a:p>
            <a:pPr>
              <a:buFont typeface="Arial" panose="020B0604020202020204" pitchFamily="34" charset="0"/>
              <a:buChar char="•"/>
            </a:pPr>
            <a:r>
              <a:rPr lang="en-US" sz="1800" b="0" dirty="0">
                <a:hlinkClick r:id="rId4"/>
              </a:rPr>
              <a:t>0116r3</a:t>
            </a:r>
            <a:r>
              <a:rPr lang="en-US" sz="1800" b="0" dirty="0"/>
              <a:t>-Discussion on timeline for 802.11be (Ming Gan)</a:t>
            </a:r>
            <a:endParaRPr lang="en-US" sz="1800" dirty="0">
              <a:solidFill>
                <a:srgbClr val="FF0000"/>
              </a:solidFill>
            </a:endParaRP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lvl="0">
              <a:lnSpc>
                <a:spcPct val="80000"/>
              </a:lnSpc>
              <a:buFont typeface="Arial" panose="020B0604020202020204" pitchFamily="34" charset="0"/>
              <a:buChar char="•"/>
            </a:pPr>
            <a:r>
              <a:rPr lang="en-US" altLang="en-US" dirty="0">
                <a:solidFill>
                  <a:schemeClr val="tx1"/>
                </a:solidFill>
              </a:rPr>
              <a:t>Ad-Hoc Meeting Plan</a:t>
            </a:r>
          </a:p>
          <a:p>
            <a:pPr>
              <a:lnSpc>
                <a:spcPct val="80000"/>
              </a:lnSpc>
              <a:buFont typeface="Arial" panose="020B0604020202020204" pitchFamily="34" charset="0"/>
              <a:buChar char="•"/>
            </a:pPr>
            <a:r>
              <a:rPr lang="en-US" altLang="en-US" dirty="0"/>
              <a:t>Goals for March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63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6CFB0D1-E5CB-4198-997E-CAB120860E8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11" name="Content Placeholder 10">
            <a:extLst>
              <a:ext uri="{FF2B5EF4-FFF2-40B4-BE49-F238E27FC236}">
                <a16:creationId xmlns:a16="http://schemas.microsoft.com/office/drawing/2014/main" id="{F1A5789C-9647-42ED-B7E6-D27D151A94B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1731349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34E9D3-823A-4483-91D2-BFB5B46CE5C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28A91C0F-0183-443C-9425-6A8B5A9AB2E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496FA-F5DC-48EA-83EF-5434D80E82D9}"/>
              </a:ext>
            </a:extLst>
          </p:cNvPr>
          <p:cNvSpPr>
            <a:spLocks noGrp="1"/>
          </p:cNvSpPr>
          <p:nvPr>
            <p:ph type="title"/>
          </p:nvPr>
        </p:nvSpPr>
        <p:spPr/>
        <p:txBody>
          <a:bodyPr/>
          <a:lstStyle/>
          <a:p>
            <a:r>
              <a:rPr lang="en-US" dirty="0">
                <a:solidFill>
                  <a:schemeClr val="tx1"/>
                </a:solidFill>
              </a:rPr>
              <a:t>Schedule Ad-Hoc Meeting</a:t>
            </a:r>
          </a:p>
        </p:txBody>
      </p:sp>
      <p:sp>
        <p:nvSpPr>
          <p:cNvPr id="3" name="Content Placeholder 2">
            <a:extLst>
              <a:ext uri="{FF2B5EF4-FFF2-40B4-BE49-F238E27FC236}">
                <a16:creationId xmlns:a16="http://schemas.microsoft.com/office/drawing/2014/main" id="{C016F8C1-8DBA-46AE-9CDF-DD1FAD695645}"/>
              </a:ext>
            </a:extLst>
          </p:cNvPr>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TGbe to hold ad-hoc meetings in Atlanta, Georgia, USA, with the preferred venue being Hilton Atlanta Hotel, for the purpose of discussing technical contributions during the following dates:</a:t>
            </a:r>
          </a:p>
          <a:p>
            <a:pPr lvl="1">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14</a:t>
            </a:r>
            <a:r>
              <a:rPr lang="en-GB" baseline="30000" dirty="0">
                <a:latin typeface="Times New Roman" panose="02020603050405020304" pitchFamily="18" charset="0"/>
                <a:ea typeface="Times New Roman" panose="02020603050405020304" pitchFamily="18" charset="0"/>
              </a:rPr>
              <a:t>th</a:t>
            </a:r>
            <a:r>
              <a:rPr lang="en-GB" dirty="0">
                <a:latin typeface="Times New Roman" panose="02020603050405020304" pitchFamily="18" charset="0"/>
                <a:ea typeface="Times New Roman" panose="02020603050405020304" pitchFamily="18" charset="0"/>
              </a:rPr>
              <a:t> of March 2020 for PHY ad-hoc meeting</a:t>
            </a:r>
          </a:p>
          <a:p>
            <a:pPr lvl="1">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14-15</a:t>
            </a:r>
            <a:r>
              <a:rPr lang="en-GB" baseline="30000" dirty="0">
                <a:latin typeface="Times New Roman" panose="02020603050405020304" pitchFamily="18" charset="0"/>
                <a:ea typeface="Times New Roman" panose="02020603050405020304" pitchFamily="18" charset="0"/>
              </a:rPr>
              <a:t>th</a:t>
            </a:r>
            <a:r>
              <a:rPr lang="en-GB" dirty="0">
                <a:latin typeface="Times New Roman" panose="02020603050405020304" pitchFamily="18" charset="0"/>
                <a:ea typeface="Times New Roman" panose="02020603050405020304" pitchFamily="18" charset="0"/>
              </a:rPr>
              <a:t> of March 2020 for MAC ad-hoc meeting</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8BC925CA-0534-49C6-9702-B581977ABC88}"/>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8B34EF26-B8A5-4D01-A475-EC20DFED097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1544E2-9100-4DB2-8419-086751226827}"/>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2157895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70640-C135-46B2-8DF4-EF18144880C9}"/>
              </a:ext>
            </a:extLst>
          </p:cNvPr>
          <p:cNvSpPr>
            <a:spLocks noGrp="1"/>
          </p:cNvSpPr>
          <p:nvPr>
            <p:ph type="title"/>
          </p:nvPr>
        </p:nvSpPr>
        <p:spPr/>
        <p:txBody>
          <a:bodyPr/>
          <a:lstStyle/>
          <a:p>
            <a:r>
              <a:rPr lang="en-US" dirty="0"/>
              <a:t>Straw Poll for Ad-hoc meeting</a:t>
            </a:r>
          </a:p>
        </p:txBody>
      </p:sp>
      <p:sp>
        <p:nvSpPr>
          <p:cNvPr id="3" name="Content Placeholder 2">
            <a:extLst>
              <a:ext uri="{FF2B5EF4-FFF2-40B4-BE49-F238E27FC236}">
                <a16:creationId xmlns:a16="http://schemas.microsoft.com/office/drawing/2014/main" id="{2E7CC8E6-3C46-4FC3-91DA-9BF376A7840F}"/>
              </a:ext>
            </a:extLst>
          </p:cNvPr>
          <p:cNvSpPr>
            <a:spLocks noGrp="1"/>
          </p:cNvSpPr>
          <p:nvPr>
            <p:ph idx="1"/>
          </p:nvPr>
        </p:nvSpPr>
        <p:spPr/>
        <p:txBody>
          <a:bodyPr/>
          <a:lstStyle/>
          <a:p>
            <a:pPr>
              <a:buFont typeface="Arial" panose="020B0604020202020204" pitchFamily="34" charset="0"/>
              <a:buChar char="•"/>
            </a:pPr>
            <a:r>
              <a:rPr lang="en-US" dirty="0"/>
              <a:t>Do you plan to attend ad-hoc TGbe meetings, that would be held in Atlanta, Georgia, USA at the Hilton Atlanta Hotel, for the purpose of discussion technical contributions with the following dates:</a:t>
            </a:r>
          </a:p>
          <a:p>
            <a:pPr lvl="1">
              <a:buFont typeface="Arial" panose="020B0604020202020204" pitchFamily="34" charset="0"/>
              <a:buChar char="•"/>
            </a:pPr>
            <a:r>
              <a:rPr lang="en-US" dirty="0"/>
              <a:t>14</a:t>
            </a:r>
            <a:r>
              <a:rPr lang="en-US" baseline="30000" dirty="0"/>
              <a:t>th</a:t>
            </a:r>
            <a:r>
              <a:rPr lang="en-US" dirty="0"/>
              <a:t> of March 2020 for PHY ad-hoc meeting</a:t>
            </a:r>
          </a:p>
          <a:p>
            <a:pPr lvl="1">
              <a:buFont typeface="Arial" panose="020B0604020202020204" pitchFamily="34" charset="0"/>
              <a:buChar char="•"/>
            </a:pPr>
            <a:r>
              <a:rPr lang="en-US" dirty="0"/>
              <a:t>14-15</a:t>
            </a:r>
            <a:r>
              <a:rPr lang="en-US" baseline="30000" dirty="0"/>
              <a:t>th</a:t>
            </a:r>
            <a:r>
              <a:rPr lang="en-US" dirty="0"/>
              <a:t> of March 2020 for MAC ad-hoc meeting</a:t>
            </a:r>
          </a:p>
        </p:txBody>
      </p:sp>
      <p:sp>
        <p:nvSpPr>
          <p:cNvPr id="4" name="Slide Number Placeholder 3">
            <a:extLst>
              <a:ext uri="{FF2B5EF4-FFF2-40B4-BE49-F238E27FC236}">
                <a16:creationId xmlns:a16="http://schemas.microsoft.com/office/drawing/2014/main" id="{55959F1B-9A3D-4517-9797-FD1C3EE427BE}"/>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72F5880-D32E-4DC6-B444-6E103F243D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AF675B9-AC59-4CEA-BB5B-55765925A559}"/>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51876693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March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DB3B5CE-141C-4015-BE92-DAE65B4F7BE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EA6F4D5-4F2F-4F6C-83C4-852B9C4736D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11" name="Date Placeholder 3">
            <a:extLst>
              <a:ext uri="{FF2B5EF4-FFF2-40B4-BE49-F238E27FC236}">
                <a16:creationId xmlns:a16="http://schemas.microsoft.com/office/drawing/2014/main" id="{C5786EA5-5B96-4060-851B-D86FF61D8096}"/>
              </a:ext>
            </a:extLst>
          </p:cNvPr>
          <p:cNvSpPr txBox="1">
            <a:spLocks/>
          </p:cNvSpPr>
          <p:nvPr/>
        </p:nvSpPr>
        <p:spPr>
          <a:xfrm>
            <a:off x="6096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spTree>
    <p:extLst>
      <p:ext uri="{BB962C8B-B14F-4D97-AF65-F5344CB8AC3E}">
        <p14:creationId xmlns:p14="http://schemas.microsoft.com/office/powerpoint/2010/main" val="355838027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1CB426D-3826-4984-BFDF-B8F3A3339173}"/>
              </a:ext>
            </a:extLst>
          </p:cNvPr>
          <p:cNvSpPr>
            <a:spLocks noGrp="1"/>
          </p:cNvSpPr>
          <p:nvPr>
            <p:ph type="title"/>
          </p:nvPr>
        </p:nvSpPr>
        <p:spPr/>
        <p:txBody>
          <a:bodyPr/>
          <a:lstStyle/>
          <a:p>
            <a:r>
              <a:rPr lang="en-US" dirty="0"/>
              <a:t>motions</a:t>
            </a:r>
          </a:p>
        </p:txBody>
      </p:sp>
      <p:sp>
        <p:nvSpPr>
          <p:cNvPr id="8" name="Text Placeholder 7">
            <a:extLst>
              <a:ext uri="{FF2B5EF4-FFF2-40B4-BE49-F238E27FC236}">
                <a16:creationId xmlns:a16="http://schemas.microsoft.com/office/drawing/2014/main" id="{3622EDAA-9FC4-476B-B8B5-8A8C39C2D192}"/>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E65C0FDC-4ECF-4A49-A9FB-2A7CE21996C5}"/>
              </a:ext>
            </a:extLst>
          </p:cNvPr>
          <p:cNvSpPr>
            <a:spLocks noGrp="1"/>
          </p:cNvSpPr>
          <p:nvPr>
            <p:ph type="dt" idx="10"/>
          </p:nvPr>
        </p:nvSpPr>
        <p:spPr/>
        <p:txBody>
          <a:bodyPr/>
          <a:lstStyle/>
          <a:p>
            <a:r>
              <a:rPr lang="en-US"/>
              <a:t>January 2020</a:t>
            </a:r>
            <a:endParaRPr lang="en-GB" dirty="0"/>
          </a:p>
        </p:txBody>
      </p:sp>
      <p:sp>
        <p:nvSpPr>
          <p:cNvPr id="5" name="Footer Placeholder 4">
            <a:extLst>
              <a:ext uri="{FF2B5EF4-FFF2-40B4-BE49-F238E27FC236}">
                <a16:creationId xmlns:a16="http://schemas.microsoft.com/office/drawing/2014/main" id="{4B4142F8-BBCB-437E-A5D8-72C4FF4B442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F870AE2-EACB-40F9-B9A1-8879663BB6D8}"/>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Tree>
    <p:extLst>
      <p:ext uri="{BB962C8B-B14F-4D97-AF65-F5344CB8AC3E}">
        <p14:creationId xmlns:p14="http://schemas.microsoft.com/office/powerpoint/2010/main" val="337153025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D9A2043F-BEAF-4A05-A372-9D9F50ABD4DA}"/>
              </a:ext>
            </a:extLst>
          </p:cNvPr>
          <p:cNvSpPr>
            <a:spLocks noGrp="1"/>
          </p:cNvSpPr>
          <p:nvPr>
            <p:ph type="title"/>
          </p:nvPr>
        </p:nvSpPr>
        <p:spPr/>
        <p:txBody>
          <a:bodyPr/>
          <a:lstStyle/>
          <a:p>
            <a:r>
              <a:rPr lang="en-US" dirty="0"/>
              <a:t>Motion 50</a:t>
            </a:r>
          </a:p>
        </p:txBody>
      </p:sp>
      <p:sp>
        <p:nvSpPr>
          <p:cNvPr id="8" name="Content Placeholder 7">
            <a:extLst>
              <a:ext uri="{FF2B5EF4-FFF2-40B4-BE49-F238E27FC236}">
                <a16:creationId xmlns:a16="http://schemas.microsoft.com/office/drawing/2014/main" id="{DA57AE91-BB7E-40DA-B64A-FC3B2E189E99}"/>
              </a:ext>
            </a:extLst>
          </p:cNvPr>
          <p:cNvSpPr>
            <a:spLocks noGrp="1"/>
          </p:cNvSpPr>
          <p:nvPr>
            <p:ph idx="1"/>
          </p:nvPr>
        </p:nvSpPr>
        <p:spPr>
          <a:xfrm>
            <a:off x="685800" y="1981200"/>
            <a:ext cx="7770813" cy="4494213"/>
          </a:xfrm>
        </p:spPr>
        <p:txBody>
          <a:bodyPr/>
          <a:lstStyle/>
          <a:p>
            <a:r>
              <a:rPr lang="en-US" sz="1800" dirty="0"/>
              <a:t>Move to add to the TGbe SFD: </a:t>
            </a:r>
          </a:p>
          <a:p>
            <a:pPr>
              <a:buFont typeface="Arial" panose="020B0604020202020204" pitchFamily="34" charset="0"/>
              <a:buChar char="•"/>
            </a:pPr>
            <a:r>
              <a:rPr lang="en-US" sz="1800" dirty="0"/>
              <a:t>the 802.11be amendment shall define mechanism(s) in support of priority access to a non-AP STA for NS/EP Priority Service </a:t>
            </a:r>
            <a:endParaRPr lang="en-US" sz="1800" b="0" dirty="0"/>
          </a:p>
          <a:p>
            <a:pPr marL="0" indent="0"/>
            <a:r>
              <a:rPr lang="en-US" sz="1400" b="1" dirty="0"/>
              <a:t>Note: Non-AP STA for NS/EP Priority Service is a regular non-AP STA authorized to NS/EP Service</a:t>
            </a:r>
          </a:p>
          <a:p>
            <a:endParaRPr lang="en-US" sz="1800" dirty="0"/>
          </a:p>
          <a:p>
            <a:r>
              <a:rPr lang="en-US" sz="1800" dirty="0"/>
              <a:t>Move: Subir Das						Second: </a:t>
            </a:r>
          </a:p>
          <a:p>
            <a:r>
              <a:rPr lang="en-US" sz="1800" dirty="0"/>
              <a:t>Discussion: </a:t>
            </a:r>
          </a:p>
          <a:p>
            <a:r>
              <a:rPr lang="en-US" sz="1800" dirty="0"/>
              <a:t>Result:</a:t>
            </a:r>
          </a:p>
          <a:p>
            <a:endParaRPr lang="en-US" sz="1800" dirty="0"/>
          </a:p>
          <a:p>
            <a:endParaRPr lang="en-US" sz="1800" dirty="0"/>
          </a:p>
          <a:p>
            <a:r>
              <a:rPr lang="en-US" sz="1400" dirty="0"/>
              <a:t>---------------------------------------------------------------------------------------------------------------------------------</a:t>
            </a:r>
          </a:p>
          <a:p>
            <a:r>
              <a:rPr lang="en-US" sz="1200" dirty="0"/>
              <a:t>Ref: </a:t>
            </a:r>
            <a:r>
              <a:rPr lang="en-US" sz="1200" b="0" dirty="0">
                <a:hlinkClick r:id="rId2"/>
              </a:rPr>
              <a:t>https://mentor.ieee.org/802.11/dcn/19/11-19-1901-04-00be-priority-access-support-in-ieee-802-11be-what-and-why.pptx</a:t>
            </a:r>
            <a:endParaRPr lang="en-US" sz="1200" b="0" dirty="0"/>
          </a:p>
          <a:p>
            <a:endParaRPr lang="en-US" sz="1400" b="0" dirty="0"/>
          </a:p>
        </p:txBody>
      </p:sp>
      <p:sp>
        <p:nvSpPr>
          <p:cNvPr id="6" name="Slide Number Placeholder 5">
            <a:extLst>
              <a:ext uri="{FF2B5EF4-FFF2-40B4-BE49-F238E27FC236}">
                <a16:creationId xmlns:a16="http://schemas.microsoft.com/office/drawing/2014/main" id="{D566C4CD-5CFA-4437-931F-C54B74F878CE}"/>
              </a:ext>
            </a:extLst>
          </p:cNvPr>
          <p:cNvSpPr>
            <a:spLocks noGrp="1"/>
          </p:cNvSpPr>
          <p:nvPr>
            <p:ph type="sldNum" idx="12"/>
          </p:nvPr>
        </p:nvSpPr>
        <p:spPr/>
        <p:txBody>
          <a:bodyPr/>
          <a:lstStyle/>
          <a:p>
            <a:r>
              <a:rPr lang="en-GB"/>
              <a:t>Slide </a:t>
            </a:r>
            <a:fld id="{DE40C9FC-4879-4F20-9ECA-A574A90476B7}" type="slidenum">
              <a:rPr lang="en-GB" smtClean="0"/>
              <a:pPr/>
              <a:t>74</a:t>
            </a:fld>
            <a:endParaRPr lang="en-GB"/>
          </a:p>
        </p:txBody>
      </p:sp>
      <p:sp>
        <p:nvSpPr>
          <p:cNvPr id="5" name="Footer Placeholder 4">
            <a:extLst>
              <a:ext uri="{FF2B5EF4-FFF2-40B4-BE49-F238E27FC236}">
                <a16:creationId xmlns:a16="http://schemas.microsoft.com/office/drawing/2014/main" id="{36D8C831-9707-4B50-A130-97A963093328}"/>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23F88E3-8100-4325-9D71-EFC86489789F}"/>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26556670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1F46F-9651-438C-876A-D54B673E1D5F}"/>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C096D72E-A957-43F3-8A00-3162B03CBF77}"/>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marL="285750" indent="-285750">
              <a:buFont typeface="Arial" panose="020B0604020202020204" pitchFamily="34" charset="0"/>
              <a:buChar char="•"/>
            </a:pPr>
            <a:r>
              <a:rPr lang="en-US" sz="1800" dirty="0"/>
              <a:t>For each of the enabled links, frame exchanges are possible when the corresponding non-AP STA of the enabled link is in the awake state.</a:t>
            </a:r>
          </a:p>
          <a:p>
            <a:pPr marL="685800" lvl="1">
              <a:buFont typeface="Arial" panose="020B0604020202020204" pitchFamily="34" charset="0"/>
              <a:buChar char="•"/>
            </a:pPr>
            <a:r>
              <a:rPr lang="en-US" sz="1400" dirty="0"/>
              <a:t>NOTE-A link is enabled when that link can be used to exchange frames subject to STA power states.</a:t>
            </a:r>
          </a:p>
          <a:p>
            <a:pPr marL="685800" lvl="1">
              <a:buFont typeface="Arial" panose="020B0604020202020204" pitchFamily="34" charset="0"/>
              <a:buChar char="•"/>
            </a:pPr>
            <a:r>
              <a:rPr lang="en-US" sz="1400" dirty="0"/>
              <a:t>NOTE-When a link is disabled (i.e. not enabled) by an MLD the frame exchanges are not possible.</a:t>
            </a:r>
          </a:p>
          <a:p>
            <a:endParaRPr lang="en-US" sz="1400" dirty="0"/>
          </a:p>
          <a:p>
            <a:r>
              <a:rPr lang="en-US" sz="1600" dirty="0"/>
              <a:t>Move: Minyoung Park					Second: </a:t>
            </a:r>
          </a:p>
          <a:p>
            <a:r>
              <a:rPr lang="en-US" sz="1600" dirty="0"/>
              <a:t>Discussion: </a:t>
            </a:r>
          </a:p>
          <a:p>
            <a:r>
              <a:rPr lang="en-US" sz="1600" dirty="0"/>
              <a:t>Result:</a:t>
            </a:r>
          </a:p>
          <a:p>
            <a:endParaRPr lang="en-US" sz="1400" dirty="0"/>
          </a:p>
          <a:p>
            <a:endParaRPr lang="en-US" sz="14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a:p>
            <a:endParaRPr lang="en-US" sz="1400" dirty="0"/>
          </a:p>
          <a:p>
            <a:endParaRPr lang="en-US" sz="1400" dirty="0"/>
          </a:p>
        </p:txBody>
      </p:sp>
      <p:sp>
        <p:nvSpPr>
          <p:cNvPr id="4" name="Slide Number Placeholder 3">
            <a:extLst>
              <a:ext uri="{FF2B5EF4-FFF2-40B4-BE49-F238E27FC236}">
                <a16:creationId xmlns:a16="http://schemas.microsoft.com/office/drawing/2014/main" id="{D0129B57-9E27-4DCC-BD06-152508ADD92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ADC51D64-37AC-44E0-8BE2-669423B4B86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641D8CA-D2B7-4E8B-8CE0-690BA0B64099}"/>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48225471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0D8B7-35FE-453B-80BF-DC617B2E5F16}"/>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196489AC-E3AE-4621-8686-8EB3E8F1A272}"/>
              </a:ext>
            </a:extLst>
          </p:cNvPr>
          <p:cNvSpPr>
            <a:spLocks noGrp="1"/>
          </p:cNvSpPr>
          <p:nvPr>
            <p:ph idx="1"/>
          </p:nvPr>
        </p:nvSpPr>
        <p:spPr>
          <a:xfrm>
            <a:off x="685800" y="1981200"/>
            <a:ext cx="7770813" cy="4494213"/>
          </a:xfrm>
        </p:spPr>
        <p:txBody>
          <a:bodyPr/>
          <a:lstStyle/>
          <a:p>
            <a:r>
              <a:rPr lang="en-US" sz="2000" dirty="0"/>
              <a:t>Move to add the following text to 11be SFD:</a:t>
            </a:r>
          </a:p>
          <a:p>
            <a:pPr marL="400050">
              <a:buFont typeface="Arial" panose="020B0604020202020204" pitchFamily="34" charset="0"/>
              <a:buChar char="•"/>
            </a:pPr>
            <a:r>
              <a:rPr lang="en-US" sz="2000" dirty="0"/>
              <a:t>An AP of an AP MLD may transmit on a link a frame that carries an indication of buffered data for transmission on other enabled link(s)</a:t>
            </a:r>
          </a:p>
          <a:p>
            <a:pPr>
              <a:buFont typeface="Arial" panose="020B0604020202020204" pitchFamily="34" charset="0"/>
              <a:buChar char="•"/>
            </a:pPr>
            <a:endParaRPr lang="en-US" sz="2000" dirty="0"/>
          </a:p>
          <a:p>
            <a:r>
              <a:rPr lang="en-US" sz="2000" dirty="0"/>
              <a:t>Move: Minyoung Park				Second: </a:t>
            </a:r>
          </a:p>
          <a:p>
            <a:r>
              <a:rPr lang="en-US" sz="2000" dirty="0"/>
              <a:t>Discussion: </a:t>
            </a:r>
          </a:p>
          <a:p>
            <a:r>
              <a:rPr lang="en-US" sz="2000" dirty="0"/>
              <a:t>Result:</a:t>
            </a:r>
          </a:p>
          <a:p>
            <a:endParaRPr lang="en-US" sz="2000" dirty="0"/>
          </a:p>
          <a:p>
            <a:endParaRPr lang="en-US" sz="20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p:txBody>
      </p:sp>
      <p:sp>
        <p:nvSpPr>
          <p:cNvPr id="4" name="Slide Number Placeholder 3">
            <a:extLst>
              <a:ext uri="{FF2B5EF4-FFF2-40B4-BE49-F238E27FC236}">
                <a16:creationId xmlns:a16="http://schemas.microsoft.com/office/drawing/2014/main" id="{D009E52B-61A6-4D41-A008-82612573369C}"/>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042E747D-F94D-4B02-96D0-DE173DF9F0D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5FCCDC0-E89B-4DD3-8D03-5365DA88A707}"/>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41976024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AP that intends to use the resource (i.e., frequency or time) shared by another AP shall be able to indicate its resource needs to the AP that shared the resource.</a:t>
            </a:r>
          </a:p>
          <a:p>
            <a:endParaRPr lang="en-US" dirty="0"/>
          </a:p>
          <a:p>
            <a:r>
              <a:rPr lang="en-US" sz="2000" dirty="0"/>
              <a:t>Move: Yongho Seok				Second: </a:t>
            </a:r>
          </a:p>
          <a:p>
            <a:r>
              <a:rPr lang="en-US" sz="2000" dirty="0"/>
              <a:t>Discussion: </a:t>
            </a:r>
          </a:p>
          <a:p>
            <a:r>
              <a:rPr lang="en-US" sz="2000" dirty="0"/>
              <a:t>Result:</a:t>
            </a:r>
          </a:p>
          <a:p>
            <a:endParaRPr lang="en-US" sz="2000" dirty="0"/>
          </a:p>
          <a:p>
            <a:endParaRPr lang="en-US" sz="2000" dirty="0"/>
          </a:p>
          <a:p>
            <a:r>
              <a:rPr lang="en-US" sz="1400" dirty="0"/>
              <a:t>---------------------------------------------------------------------------------------------------------------------------------</a:t>
            </a:r>
          </a:p>
          <a:p>
            <a:r>
              <a:rPr lang="en-US" sz="1400" dirty="0"/>
              <a:t>Ref: </a:t>
            </a:r>
            <a:r>
              <a:rPr lang="en-US" sz="1400" b="0" dirty="0">
                <a:hlinkClick r:id="rId2"/>
              </a:rPr>
              <a:t>https://mentor.ieee.org/802.11/dcn/19/11-19-1788-01-00be-coordinated-ofdma-operation.pptx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982667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24400"/>
          </a:xfrm>
        </p:spPr>
        <p:txBody>
          <a:bodyPr/>
          <a:lstStyle/>
          <a:p>
            <a:r>
              <a:rPr lang="en-US" sz="1400" dirty="0"/>
              <a:t>Move to add the following to 11be SFD:  </a:t>
            </a:r>
          </a:p>
          <a:p>
            <a:pPr>
              <a:buFont typeface="Arial" panose="020B0604020202020204" pitchFamily="34" charset="0"/>
              <a:buChar char="•"/>
            </a:pPr>
            <a:r>
              <a:rPr lang="en-US" sz="1400" dirty="0"/>
              <a:t>802.11be defines a directional-based TID-to-link mapping mechanism among the setup links of a multi-link logical device (MLD)</a:t>
            </a:r>
          </a:p>
          <a:p>
            <a:pPr lvl="1">
              <a:buFont typeface="Arial" panose="020B0604020202020204" pitchFamily="34" charset="0"/>
              <a:buChar char="•"/>
            </a:pPr>
            <a:r>
              <a:rPr lang="en-US" sz="1400" dirty="0"/>
              <a:t>By default, after the multi-link setup, all TIDs are mapped to all setup links.</a:t>
            </a:r>
          </a:p>
          <a:p>
            <a:pPr lvl="1">
              <a:buFont typeface="Arial" panose="020B0604020202020204" pitchFamily="34" charset="0"/>
              <a:buChar char="•"/>
            </a:pPr>
            <a:r>
              <a:rPr lang="en-US" sz="1400" dirty="0"/>
              <a:t>The multi-link setup may include the TID-to-link mapping negotiation.</a:t>
            </a:r>
          </a:p>
          <a:p>
            <a:pPr lvl="2">
              <a:buFont typeface="Arial" panose="020B0604020202020204" pitchFamily="34" charset="0"/>
              <a:buChar char="•"/>
            </a:pPr>
            <a:r>
              <a:rPr lang="en-US" sz="1200" dirty="0"/>
              <a:t>TID-to-link mapping can have the same or different link-set for each TID unless a non-AP MLD indicates that it requires to use the same link-set for all TIDs during the multi-link setup phase.</a:t>
            </a:r>
          </a:p>
          <a:p>
            <a:pPr lvl="3">
              <a:buFont typeface="Arial" panose="020B0604020202020204" pitchFamily="34" charset="0"/>
              <a:buChar char="•"/>
            </a:pPr>
            <a:r>
              <a:rPr lang="en-US" sz="1100" dirty="0"/>
              <a:t>NOTE: Such indication method by the non-AP MLD is TBD (implicit or explicit).</a:t>
            </a:r>
          </a:p>
          <a:p>
            <a:pPr lvl="1">
              <a:buFont typeface="Arial" panose="020B0604020202020204" pitchFamily="34" charset="0"/>
              <a:buChar char="•"/>
            </a:pPr>
            <a:r>
              <a:rPr lang="en-US" sz="1400" dirty="0"/>
              <a:t>The TID-to-link mapping can be updated after multi-link setup through a negotiation, which can be initiated by any MLD</a:t>
            </a:r>
          </a:p>
          <a:p>
            <a:pPr lvl="2">
              <a:buFont typeface="Arial" panose="020B0604020202020204" pitchFamily="34" charset="0"/>
              <a:buChar char="•"/>
            </a:pPr>
            <a:r>
              <a:rPr lang="en-US" sz="1200" dirty="0"/>
              <a:t>Format TBD</a:t>
            </a:r>
          </a:p>
          <a:p>
            <a:pPr lvl="3">
              <a:buFont typeface="Arial" panose="020B0604020202020204" pitchFamily="34" charset="0"/>
              <a:buChar char="•"/>
            </a:pPr>
            <a:r>
              <a:rPr lang="en-US" sz="1200" dirty="0"/>
              <a:t>NOTE: When the responding MLD can not accept the update, it can reject the TID-to-link mapping update</a:t>
            </a:r>
          </a:p>
          <a:p>
            <a:pPr marL="1371600" lvl="3" indent="0"/>
            <a:endParaRPr lang="en-US" sz="1200" dirty="0"/>
          </a:p>
          <a:p>
            <a:r>
              <a:rPr lang="en-US" sz="1200" dirty="0"/>
              <a:t>Move: Yongho Seok						Second: </a:t>
            </a:r>
          </a:p>
          <a:p>
            <a:r>
              <a:rPr lang="en-US" sz="1200" dirty="0"/>
              <a:t>Discussion: </a:t>
            </a:r>
          </a:p>
          <a:p>
            <a:r>
              <a:rPr lang="en-US" sz="1200" dirty="0"/>
              <a:t>Result:</a:t>
            </a:r>
          </a:p>
          <a:p>
            <a:r>
              <a:rPr lang="en-US" sz="1200" dirty="0"/>
              <a:t>-----------------------------------------------------------------------------------------------------------------------------------------------------</a:t>
            </a:r>
          </a:p>
          <a:p>
            <a:r>
              <a:rPr lang="en-US" sz="1200" dirty="0"/>
              <a:t>Ref: </a:t>
            </a:r>
            <a:r>
              <a:rPr lang="en-US" sz="1200" b="0" dirty="0">
                <a:hlinkClick r:id="rId2"/>
              </a:rPr>
              <a:t>https://mentor.ieee.org/802.11/dcn/19/11-19-1358-04-00be-multi-link-operation-management.pptx</a:t>
            </a:r>
            <a:endParaRPr lang="en-US" sz="12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81392872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Define a mechanism to determine whether an AP is part of an AP candidate set and can participate as a shared AP in Coordinated AP transmission initiated by a sharing AP?</a:t>
            </a:r>
          </a:p>
          <a:p>
            <a:pPr marL="0" indent="0"/>
            <a:endParaRPr lang="en-US" sz="2000" dirty="0"/>
          </a:p>
          <a:p>
            <a:pPr marL="0" indent="0"/>
            <a:endParaRPr lang="en-US" sz="2000" dirty="0"/>
          </a:p>
          <a:p>
            <a:r>
              <a:rPr lang="en-US" sz="2000" dirty="0"/>
              <a:t>Move: Cheng Chen				Second: </a:t>
            </a:r>
          </a:p>
          <a:p>
            <a:r>
              <a:rPr lang="en-US" sz="2000" dirty="0"/>
              <a:t>Discussion: </a:t>
            </a:r>
          </a:p>
          <a:p>
            <a:r>
              <a:rPr lang="en-US" sz="2000" dirty="0"/>
              <a:t>Result:</a:t>
            </a:r>
          </a:p>
          <a:p>
            <a:endParaRPr lang="en-US" sz="1600" dirty="0"/>
          </a:p>
          <a:p>
            <a:endParaRPr lang="en-US" sz="1600" dirty="0"/>
          </a:p>
          <a:p>
            <a:r>
              <a:rPr lang="en-US" sz="1400" dirty="0"/>
              <a:t>---------------------------------------------------------------------------------------------------------------------------------</a:t>
            </a:r>
          </a:p>
          <a:p>
            <a:r>
              <a:rPr lang="en-US" sz="1400" dirty="0"/>
              <a:t>Ref: </a:t>
            </a:r>
            <a:r>
              <a:rPr lang="en-US" sz="1400" b="0" dirty="0">
                <a:hlinkClick r:id="rId2"/>
              </a:rPr>
              <a:t>https://mentor.ieee.org/802.11/dcn/19/11-19-1931-02-00be-multi-ap-group-formation-follow-up.pptx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51915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Define a procedure for an AP to share its frequency/time resources of an obtained TXOP with a set of APs</a:t>
            </a:r>
          </a:p>
          <a:p>
            <a:pPr lvl="1">
              <a:buFont typeface="Arial" panose="020B0604020202020204" pitchFamily="34" charset="0"/>
              <a:buChar char="•"/>
            </a:pPr>
            <a:r>
              <a:rPr lang="en-US" sz="1800" dirty="0"/>
              <a:t>Set of APs is TBD</a:t>
            </a:r>
          </a:p>
          <a:p>
            <a:pPr>
              <a:buFont typeface="Arial" panose="020B0604020202020204" pitchFamily="34" charset="0"/>
              <a:buChar char="•"/>
            </a:pPr>
            <a:endParaRPr lang="en-US" sz="2000" dirty="0"/>
          </a:p>
          <a:p>
            <a:pPr marL="457200" lvl="1" indent="0"/>
            <a:endParaRPr lang="en-US" sz="1600" dirty="0"/>
          </a:p>
          <a:p>
            <a:r>
              <a:rPr lang="en-US" sz="2000" dirty="0"/>
              <a:t>Move: George Cherian				Second: </a:t>
            </a:r>
          </a:p>
          <a:p>
            <a:r>
              <a:rPr lang="en-US" sz="2000" dirty="0"/>
              <a:t>Discussion: </a:t>
            </a:r>
          </a:p>
          <a:p>
            <a:r>
              <a:rPr lang="en-US" sz="2000" dirty="0"/>
              <a:t>Result:</a:t>
            </a:r>
          </a:p>
          <a:p>
            <a:endParaRPr lang="en-US" sz="1600" dirty="0"/>
          </a:p>
          <a:p>
            <a:r>
              <a:rPr lang="en-US" sz="1400" dirty="0"/>
              <a:t>---------------------------------------------------------------------------------------------------------------------------------</a:t>
            </a:r>
          </a:p>
          <a:p>
            <a:r>
              <a:rPr lang="en-US" sz="1400" dirty="0"/>
              <a:t>Ref: </a:t>
            </a:r>
            <a:r>
              <a:rPr lang="en-US" sz="1400" b="0" dirty="0">
                <a:hlinkClick r:id="rId2"/>
              </a:rPr>
              <a:t>https://mentor.ieee.org/802.11/dcn/19/11-19-1582-02-00be-coordinated-ap-time-and-frequency-sharing-in-a-transmit-opportunity-in-11be.pptx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70747746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RU Allocation subfield exists in the Common field of the EHT-SIG field of an EHT PPDU sent to multiple users.</a:t>
            </a:r>
          </a:p>
          <a:p>
            <a:pPr lvl="1">
              <a:buFont typeface="Arial" panose="020B0604020202020204" pitchFamily="34" charset="0"/>
              <a:buChar char="•"/>
            </a:pPr>
            <a:r>
              <a:rPr lang="en-US" sz="1800" dirty="0"/>
              <a:t>Compressed modes are TBD</a:t>
            </a:r>
          </a:p>
          <a:p>
            <a:pPr lvl="1">
              <a:buFont typeface="Arial" panose="020B0604020202020204" pitchFamily="34" charset="0"/>
              <a:buChar char="•"/>
            </a:pPr>
            <a:r>
              <a:rPr lang="en-US" sz="1800" dirty="0"/>
              <a:t>Contents of RU allocation subfield are TBD</a:t>
            </a:r>
          </a:p>
          <a:p>
            <a:pPr marL="457200" lvl="1" indent="0"/>
            <a:endParaRPr lang="en-US" sz="1600" dirty="0"/>
          </a:p>
          <a:p>
            <a:r>
              <a:rPr lang="en-US" sz="2000" dirty="0"/>
              <a:t>Move: Ross Jian Yu				Second: </a:t>
            </a:r>
          </a:p>
          <a:p>
            <a:r>
              <a:rPr lang="en-US" sz="2000" dirty="0"/>
              <a:t>Discussion: </a:t>
            </a:r>
          </a:p>
          <a:p>
            <a:r>
              <a:rPr lang="en-US" sz="2000" dirty="0"/>
              <a:t>Result:</a:t>
            </a:r>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66286720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Move to add the following to 11be SFD:  </a:t>
            </a:r>
          </a:p>
          <a:p>
            <a:pPr>
              <a:buFont typeface="Arial" panose="020B0604020202020204" pitchFamily="34" charset="0"/>
              <a:buChar char="•"/>
            </a:pPr>
            <a:r>
              <a:rPr lang="en-US" sz="2000" dirty="0"/>
              <a:t>There exists at least one compressed mode in which RU Allocation subfield doesn’t exist in the Common field of the EHT-SIG field of an EHT PPDU sent to multiple users?</a:t>
            </a:r>
          </a:p>
          <a:p>
            <a:pPr lvl="1">
              <a:buFont typeface="Arial" panose="020B0604020202020204" pitchFamily="34" charset="0"/>
              <a:buChar char="•"/>
            </a:pPr>
            <a:r>
              <a:rPr lang="en-US" sz="1600" dirty="0"/>
              <a:t>Signaling method is TBD</a:t>
            </a:r>
          </a:p>
          <a:p>
            <a:pPr lvl="1"/>
            <a:endParaRPr lang="en-US" sz="1800" dirty="0"/>
          </a:p>
          <a:p>
            <a:r>
              <a:rPr lang="en-US" sz="2000" dirty="0"/>
              <a:t>Move: Ross Jian Yu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2501899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Move to add the following to 11be SFD:  </a:t>
            </a:r>
          </a:p>
          <a:p>
            <a:pPr>
              <a:buFont typeface="Arial" panose="020B0604020202020204" pitchFamily="34" charset="0"/>
              <a:buChar char="•"/>
            </a:pPr>
            <a:r>
              <a:rPr lang="en-US" sz="2000" dirty="0"/>
              <a:t>The following subfields exist in U-SIG of an EHT PPDU sent to multiple user.</a:t>
            </a:r>
            <a:endParaRPr lang="en-US" sz="2000" b="0" dirty="0"/>
          </a:p>
          <a:p>
            <a:pPr lvl="1">
              <a:buFont typeface="Arial" panose="020B0604020202020204" pitchFamily="34" charset="0"/>
              <a:buChar char="•"/>
            </a:pPr>
            <a:r>
              <a:rPr lang="en-US" sz="1800" b="0" dirty="0"/>
              <a:t>EHT-SIG MCS</a:t>
            </a:r>
          </a:p>
          <a:p>
            <a:pPr lvl="1">
              <a:buFont typeface="Arial" panose="020B0604020202020204" pitchFamily="34" charset="0"/>
              <a:buChar char="•"/>
            </a:pPr>
            <a:r>
              <a:rPr lang="en-US" sz="1800" b="0" dirty="0"/>
              <a:t>Number of EHT-SIG Symbols</a:t>
            </a:r>
          </a:p>
          <a:p>
            <a:pPr lvl="1"/>
            <a:endParaRPr lang="en-US" sz="1800" dirty="0"/>
          </a:p>
          <a:p>
            <a:r>
              <a:rPr lang="en-US" sz="2000" dirty="0"/>
              <a:t>Move: Ross Jian Yu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73485405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a:t>
            </a:r>
            <a:r>
              <a:rPr lang="en-US" sz="2000" dirty="0"/>
              <a:t>Move to add the following to 11be SFD:  </a:t>
            </a:r>
          </a:p>
          <a:p>
            <a:pPr>
              <a:buFont typeface="Arial" panose="020B0604020202020204" pitchFamily="34" charset="0"/>
              <a:buChar char="•"/>
            </a:pPr>
            <a:r>
              <a:rPr lang="en-US" sz="2000" dirty="0"/>
              <a:t>Coordinated OFDMA is supported in 11be, and in a coordinated OFDMA, both DL OFDMA and its corresponding UL OFDMA acknowledgement are allowed</a:t>
            </a:r>
          </a:p>
          <a:p>
            <a:pPr lvl="1"/>
            <a:endParaRPr lang="en-US" sz="1800" dirty="0"/>
          </a:p>
          <a:p>
            <a:pPr lvl="1"/>
            <a:endParaRPr lang="en-US" sz="1800" dirty="0"/>
          </a:p>
          <a:p>
            <a:r>
              <a:rPr lang="en-US" sz="2000" dirty="0"/>
              <a:t>Move: Liwen Chu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https://mentor.ieee.org/802.11/dcn/19/11-19-1919-03-00be-coordinated-ofdma.pptx</a:t>
            </a:r>
            <a:endParaRPr lang="en-US" sz="1400" b="0" dirty="0"/>
          </a:p>
          <a:p>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0166669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established block Ack agreement allows the QoS Data frames of the TID, aggregated within the A-MPDUs, to be exchanged between the two MLDs on any available link.</a:t>
            </a:r>
          </a:p>
          <a:p>
            <a:pPr>
              <a:buFont typeface="Arial" panose="020B0604020202020204" pitchFamily="34" charset="0"/>
              <a:buChar char="•"/>
            </a:pPr>
            <a:endParaRPr lang="en-US" sz="1600" dirty="0"/>
          </a:p>
          <a:p>
            <a:r>
              <a:rPr lang="en-US" sz="1800" dirty="0"/>
              <a:t>Move: Liwen Chu				Second: </a:t>
            </a:r>
          </a:p>
          <a:p>
            <a:r>
              <a:rPr lang="en-US" sz="1800" dirty="0"/>
              <a:t>Discussion: </a:t>
            </a:r>
          </a:p>
          <a:p>
            <a:r>
              <a:rPr lang="en-US" sz="1800" dirty="0"/>
              <a:t>Result:</a:t>
            </a:r>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10875767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For each block ack agreement, there exists one receive reordering buffer based on MPDUs in the MLD which is the recipient of the QoS Data frames for that block ack agreement.</a:t>
            </a:r>
          </a:p>
          <a:p>
            <a:pPr>
              <a:buFont typeface="Arial" panose="020B0604020202020204" pitchFamily="34" charset="0"/>
              <a:buChar char="•"/>
            </a:pPr>
            <a:r>
              <a:rPr lang="en-US" sz="1800" dirty="0"/>
              <a:t>The receive reordering buffer operation is based on the Sequence Number space that is shared between the two MLDs.</a:t>
            </a:r>
          </a:p>
          <a:p>
            <a:pPr>
              <a:buFont typeface="Arial" panose="020B0604020202020204" pitchFamily="34" charset="0"/>
              <a:buChar char="•"/>
            </a:pPr>
            <a:endParaRPr lang="en-US" sz="1600" dirty="0"/>
          </a:p>
          <a:p>
            <a:r>
              <a:rPr lang="en-US" sz="1800" dirty="0"/>
              <a:t>Move: Liwen Chu				Second: </a:t>
            </a:r>
          </a:p>
          <a:p>
            <a:r>
              <a:rPr lang="en-US" sz="1800" dirty="0"/>
              <a:t>Discussion: </a:t>
            </a:r>
          </a:p>
          <a:p>
            <a:r>
              <a:rPr lang="en-US" sz="1800" dirty="0"/>
              <a:t>Result:</a:t>
            </a:r>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41050474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receive status of QoS Data frames of a TID received on a link shall be signaled on the same link and may be signaled on other available link(s)</a:t>
            </a:r>
          </a:p>
          <a:p>
            <a:pPr>
              <a:buFont typeface="Arial" panose="020B0604020202020204" pitchFamily="34" charset="0"/>
              <a:buChar char="•"/>
            </a:pPr>
            <a:endParaRPr lang="en-US" sz="1800" dirty="0"/>
          </a:p>
          <a:p>
            <a:pPr>
              <a:buFont typeface="Arial" panose="020B0604020202020204" pitchFamily="34" charset="0"/>
              <a:buChar char="•"/>
            </a:pPr>
            <a:endParaRPr lang="en-US" sz="1600" dirty="0"/>
          </a:p>
          <a:p>
            <a:r>
              <a:rPr lang="en-US" sz="1800" dirty="0"/>
              <a:t>Move: Liwen Chu				Second: </a:t>
            </a:r>
          </a:p>
          <a:p>
            <a:r>
              <a:rPr lang="en-US" sz="1800" dirty="0"/>
              <a:t>Discussion: </a:t>
            </a:r>
          </a:p>
          <a:p>
            <a:r>
              <a:rPr lang="en-US" sz="1800" dirty="0"/>
              <a:t>Result:</a:t>
            </a:r>
          </a:p>
          <a:p>
            <a:endParaRPr lang="en-US" sz="1800" dirty="0"/>
          </a:p>
          <a:p>
            <a:endParaRPr lang="en-US" sz="1800" dirty="0"/>
          </a:p>
          <a:p>
            <a:r>
              <a:rPr lang="en-US" sz="1200" dirty="0"/>
              <a:t>-----------------------------------------------------------------------------------------------------------------------------------------------------</a:t>
            </a:r>
          </a:p>
          <a:p>
            <a:r>
              <a:rPr lang="en-US" sz="1200" dirty="0"/>
              <a:t>Ref: </a:t>
            </a:r>
            <a:r>
              <a:rPr lang="en-US" sz="1200" b="0" dirty="0">
                <a:hlinkClick r:id="rId2"/>
              </a:rPr>
              <a:t>https://mentor.ieee.org/802.11/dcn/19/11-19-1856-03-00be-a-mpdu-and-ba.pptx</a:t>
            </a:r>
            <a:endParaRPr lang="en-US" sz="12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51414371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1400" dirty="0"/>
              <a:t>  Move to add the following to 11be SFD:  </a:t>
            </a:r>
          </a:p>
          <a:p>
            <a:pPr>
              <a:buFont typeface="Arial" panose="020B0604020202020204" pitchFamily="34" charset="0"/>
              <a:buChar char="•"/>
            </a:pPr>
            <a:r>
              <a:rPr lang="en-US" sz="1400" dirty="0"/>
              <a:t>An AP of an AP MLD may transmit on a link a frame that carries an indication of individually addressed frames buffered for transmission on other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pPr>
              <a:buFont typeface="Arial" panose="020B0604020202020204" pitchFamily="34" charset="0"/>
              <a:buChar char="•"/>
            </a:pPr>
            <a:r>
              <a:rPr lang="en-US" sz="1400" dirty="0"/>
              <a:t>An AP of an AP MLD may transmit on a link a frame that carries an indication of individually addressed frames buffered for transmission on any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endParaRPr lang="en-US" sz="1400" dirty="0"/>
          </a:p>
          <a:p>
            <a:r>
              <a:rPr lang="en-US" sz="1400" dirty="0"/>
              <a:t>Move: Liwen Chu				Second: </a:t>
            </a:r>
          </a:p>
          <a:p>
            <a:r>
              <a:rPr lang="en-US" sz="1400" dirty="0"/>
              <a:t>Discussion: </a:t>
            </a:r>
          </a:p>
          <a:p>
            <a:r>
              <a:rPr lang="en-US" sz="1400" dirty="0"/>
              <a:t>Result:</a:t>
            </a:r>
          </a:p>
          <a:p>
            <a:endParaRPr lang="en-US" sz="1400" dirty="0"/>
          </a:p>
          <a:p>
            <a:r>
              <a:rPr lang="en-US" sz="1400" dirty="0"/>
              <a:t>---------------------------------------------------------------------------------------------------------------------------------</a:t>
            </a:r>
          </a:p>
          <a:p>
            <a:r>
              <a:rPr lang="en-US" sz="1400" dirty="0"/>
              <a:t>Ref: </a:t>
            </a:r>
            <a:r>
              <a:rPr lang="en-US" sz="1400" b="0" dirty="0">
                <a:hlinkClick r:id="rId2"/>
              </a:rPr>
              <a:t>https://mentor.ieee.org/802.11/dcn/19/11-19-1617-02-00be-multi-link-power-save.pptx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62622798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1800" dirty="0"/>
              <a:t>  Move to add the following to 11be SFD:  </a:t>
            </a:r>
          </a:p>
          <a:p>
            <a:pPr>
              <a:buFont typeface="Arial" panose="020B0604020202020204" pitchFamily="34" charset="0"/>
              <a:buChar char="•"/>
            </a:pPr>
            <a:r>
              <a:rPr lang="en-US" sz="1800" dirty="0"/>
              <a:t> 11be supports a maximum of 16 spatial streams for MU-MIMO</a:t>
            </a:r>
          </a:p>
          <a:p>
            <a:pPr>
              <a:buFont typeface="Arial" panose="020B0604020202020204" pitchFamily="34" charset="0"/>
              <a:buChar char="•"/>
            </a:pPr>
            <a:endParaRPr lang="en-US" sz="1400" dirty="0"/>
          </a:p>
          <a:p>
            <a:r>
              <a:rPr lang="en-US" sz="1400" dirty="0"/>
              <a:t>Move: Wook Bong Lee				Second: </a:t>
            </a:r>
          </a:p>
          <a:p>
            <a:r>
              <a:rPr lang="en-US" sz="1400" dirty="0"/>
              <a:t>Discussion: </a:t>
            </a:r>
          </a:p>
          <a:p>
            <a:r>
              <a:rPr lang="en-US" sz="1400" dirty="0"/>
              <a:t>Result:</a:t>
            </a:r>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39790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 11be defines a maximum of 16 spatial streams for SU-MIMO</a:t>
            </a:r>
          </a:p>
          <a:p>
            <a:pPr marL="0" indent="0"/>
            <a:endParaRPr lang="en-US" sz="2000" dirty="0"/>
          </a:p>
          <a:p>
            <a:r>
              <a:rPr lang="en-US" sz="2000" dirty="0"/>
              <a:t>Move: Wook Bong Lee				Second: </a:t>
            </a:r>
          </a:p>
          <a:p>
            <a:r>
              <a:rPr lang="en-US" sz="2000" dirty="0"/>
              <a:t>Discussion: </a:t>
            </a:r>
          </a:p>
          <a:p>
            <a:r>
              <a:rPr lang="en-US" sz="2000" dirty="0"/>
              <a:t>Result:</a:t>
            </a:r>
          </a:p>
          <a:p>
            <a:endParaRPr lang="en-US" sz="1400" dirty="0"/>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34664438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Setup a BA agreement for multi-link operation by using ADDBA request and ADDBA response frames.</a:t>
            </a:r>
          </a:p>
          <a:p>
            <a:pPr lvl="1">
              <a:buFont typeface="Arial" panose="020B0604020202020204" pitchFamily="34" charset="0"/>
              <a:buChar char="•"/>
            </a:pPr>
            <a:endParaRPr lang="en-US" dirty="0"/>
          </a:p>
          <a:p>
            <a:r>
              <a:rPr lang="en-US" sz="2000" dirty="0"/>
              <a:t>Move: Yunbo Li				Second: </a:t>
            </a:r>
          </a:p>
          <a:p>
            <a:r>
              <a:rPr lang="en-US" sz="2000" dirty="0"/>
              <a:t>Discussion: </a:t>
            </a:r>
          </a:p>
          <a:p>
            <a:r>
              <a:rPr lang="en-US" sz="2000" dirty="0"/>
              <a:t>Result:</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https://mentor.ieee.org/802.11/dcn/19/11-19-1591-05-00be-ba-setup-for-multi-link-aggregation.pptx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602465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 new element will be defined as a container to advertise and exchange information for multi-link setup.</a:t>
            </a:r>
          </a:p>
          <a:p>
            <a:pPr marL="0" indent="0"/>
            <a:endParaRPr lang="en-US" sz="2000" dirty="0"/>
          </a:p>
          <a:p>
            <a:r>
              <a:rPr lang="en-US" sz="2000" dirty="0"/>
              <a:t>Move: Yunbo Li				Second: </a:t>
            </a:r>
          </a:p>
          <a:p>
            <a:r>
              <a:rPr lang="en-US" sz="2000" dirty="0"/>
              <a:t>Discussion: </a:t>
            </a:r>
          </a:p>
          <a:p>
            <a:r>
              <a:rPr lang="en-US" sz="2000" dirty="0"/>
              <a:t>Result:</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https://mentor.ieee.org/802.11/dcn/19/11-19-1591-05-00be-ba-setup-for-multi-link-aggregation.pptx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79001124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11be shall define a mechanism to teardown an existing multi-link setup agreement</a:t>
            </a:r>
          </a:p>
          <a:p>
            <a:pPr marL="0" indent="0"/>
            <a:endParaRPr lang="en-US" sz="2000" dirty="0"/>
          </a:p>
          <a:p>
            <a:r>
              <a:rPr lang="en-US" sz="2000" dirty="0"/>
              <a:t>Move: Po-Kai Huang						Second: </a:t>
            </a:r>
          </a:p>
          <a:p>
            <a:r>
              <a:rPr lang="en-US" sz="2000" dirty="0"/>
              <a:t>Discussion: </a:t>
            </a:r>
          </a:p>
          <a:p>
            <a:r>
              <a:rPr lang="en-US" sz="2000" dirty="0"/>
              <a:t>Result:</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83674027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After multi-link setup between two MLDs, different GTK/IGTK/BIGTK in different links with different PN spaces are used</a:t>
            </a:r>
          </a:p>
          <a:p>
            <a:pPr lvl="1">
              <a:buFont typeface="Arial" panose="020B0604020202020204" pitchFamily="34" charset="0"/>
              <a:buChar char="•"/>
            </a:pPr>
            <a:r>
              <a:rPr lang="en-US" sz="1200" dirty="0"/>
              <a:t>GTK/IGTK/BIGTK in different links can be delivered in one 4-way handshake</a:t>
            </a:r>
          </a:p>
          <a:p>
            <a:endParaRPr lang="en-US" sz="2000" dirty="0"/>
          </a:p>
          <a:p>
            <a:r>
              <a:rPr lang="en-US" sz="2000" dirty="0"/>
              <a:t>Move: Po-Kai Huang						Second: </a:t>
            </a:r>
          </a:p>
          <a:p>
            <a:r>
              <a:rPr lang="en-US" sz="2000" dirty="0"/>
              <a:t>Discussion: </a:t>
            </a:r>
          </a:p>
          <a:p>
            <a:r>
              <a:rPr lang="en-US" sz="2000" dirty="0"/>
              <a:t>Result:</a:t>
            </a:r>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2181877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2000" dirty="0"/>
              <a:t>An EHT AP supporting the Multi-AP coordination can send a frame (e.g., Beacon or other management frame) including capabilities of Multi-AP transmission schemes.</a:t>
            </a:r>
          </a:p>
          <a:p>
            <a:pPr>
              <a:buFont typeface="Arial" panose="020B0604020202020204" pitchFamily="34" charset="0"/>
              <a:buChar char="•"/>
            </a:pPr>
            <a:r>
              <a:rPr lang="en-US" sz="1800" dirty="0"/>
              <a:t>Note: Multi-AP transmission schemes are TBD (e.g., Coordinated OFDMA)</a:t>
            </a:r>
          </a:p>
          <a:p>
            <a:endParaRPr lang="en-US" sz="2000" dirty="0"/>
          </a:p>
          <a:p>
            <a:r>
              <a:rPr lang="en-US" sz="2000" dirty="0"/>
              <a:t>Move: Jeongki Kim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4975402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An EHT AP which obtains TXOP and initiates the Multi-AP coordination is the Sharing AP*</a:t>
            </a:r>
            <a:endParaRPr lang="en-US" sz="1800" b="0" dirty="0"/>
          </a:p>
          <a:p>
            <a:pPr>
              <a:buFont typeface="Arial" panose="020B0604020202020204" pitchFamily="34" charset="0"/>
              <a:buChar char="•"/>
            </a:pPr>
            <a:r>
              <a:rPr lang="en-US" sz="1800" dirty="0"/>
              <a:t>An EHT AP which is coordinated for the Multi-AP transmission by the Sharing AP is the Shared AP*</a:t>
            </a:r>
            <a:endParaRPr lang="en-US" sz="1800" b="0" dirty="0"/>
          </a:p>
          <a:p>
            <a:r>
              <a:rPr lang="en-US" sz="1800" dirty="0"/>
              <a:t>	*Note: The name can be modified.</a:t>
            </a:r>
            <a:endParaRPr lang="en-US" sz="1800" b="0" dirty="0"/>
          </a:p>
          <a:p>
            <a:endParaRPr lang="en-US" sz="2000" dirty="0"/>
          </a:p>
          <a:p>
            <a:r>
              <a:rPr lang="en-US" sz="2000" dirty="0"/>
              <a:t>Move: Jeongki Kim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91797444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1x EHT-LTF and 2x EHT-LTF</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r>
              <a:rPr lang="en-US" sz="2000" dirty="0"/>
              <a:t>Move: Dandan Liang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https://mentor.ieee.org/802.11/dcn/19/11-19-1980-02-00be-eht-p-matrices-discussion.pptx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38329277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 shall include 4x EHT-LTF for 320MHz/ 160+160MHz/ 240MHz/ 160+80MHz.</a:t>
            </a:r>
          </a:p>
          <a:p>
            <a:pPr>
              <a:buFont typeface="Arial" panose="020B0604020202020204" pitchFamily="34" charset="0"/>
              <a:buChar char="•"/>
            </a:pPr>
            <a:endParaRPr lang="en-US" sz="2000" dirty="0"/>
          </a:p>
          <a:p>
            <a:r>
              <a:rPr lang="en-US" sz="2000" dirty="0"/>
              <a:t>Move: Dandan Liang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https://mentor.ieee.org/802.11/dcn/20/11-20-0117-01-00be-eht-ltfs-design-for-wideband.pptx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9793685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Small-size RUs can only be combine with small-size RUs and large-size RUs can only be combine with large-size Rus.</a:t>
            </a:r>
          </a:p>
          <a:p>
            <a:pPr>
              <a:buFont typeface="Arial" panose="020B0604020202020204" pitchFamily="34" charset="0"/>
              <a:buChar char="•"/>
            </a:pPr>
            <a:r>
              <a:rPr lang="en-US" sz="1800" dirty="0"/>
              <a:t>RUs with equal to or more than 242 tones are defined as large-size RUs</a:t>
            </a:r>
          </a:p>
          <a:p>
            <a:pPr>
              <a:buFont typeface="Arial" panose="020B0604020202020204" pitchFamily="34" charset="0"/>
              <a:buChar char="•"/>
            </a:pPr>
            <a:r>
              <a:rPr lang="en-US" sz="1800" dirty="0"/>
              <a:t>RUs  with less than 242 tones are defined as small-size RUs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Jianhan Liu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2244317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49501</TotalTime>
  <Words>6963</Words>
  <Application>Microsoft Office PowerPoint</Application>
  <PresentationFormat>On-screen Show (4:3)</PresentationFormat>
  <Paragraphs>2645</Paragraphs>
  <Slides>127</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127</vt:i4>
      </vt:variant>
    </vt:vector>
  </HeadingPairs>
  <TitlesOfParts>
    <vt:vector size="135" baseType="lpstr">
      <vt:lpstr>Arial</vt:lpstr>
      <vt:lpstr>Arial Black</vt:lpstr>
      <vt:lpstr>Calibri</vt:lpstr>
      <vt:lpstr>Monotype Sorts</vt:lpstr>
      <vt:lpstr>Symbol</vt:lpstr>
      <vt:lpstr>Times New Roman</vt:lpstr>
      <vt:lpstr>Office Theme</vt:lpstr>
      <vt:lpstr>Document</vt:lpstr>
      <vt:lpstr>TGbe January 2020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Agenda (cont.)</vt:lpstr>
      <vt:lpstr>TGbe Schedule</vt:lpstr>
      <vt:lpstr>Straw Polls Submission’s List-1</vt:lpstr>
      <vt:lpstr>Straw Polls Submission’s List-2</vt:lpstr>
      <vt:lpstr>Straw Polls Submission’s List-3</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Submission’s List-6</vt:lpstr>
      <vt:lpstr> Meeting Rooms/Order of Topics</vt:lpstr>
      <vt:lpstr>Agenda for Monday PM1</vt:lpstr>
      <vt:lpstr>Summary from November 2019 meeting</vt:lpstr>
      <vt:lpstr>Summary from Conf Calls</vt:lpstr>
      <vt:lpstr>Approve TG Minutes</vt:lpstr>
      <vt:lpstr>Submissions</vt:lpstr>
      <vt:lpstr>Agenda for Monday PM2</vt:lpstr>
      <vt:lpstr>PHY Ad-Hoc Session-Report</vt:lpstr>
      <vt:lpstr>MAC Ad-Hoc Session-Report</vt:lpstr>
      <vt:lpstr>Agenda for Tuesday AM1</vt:lpstr>
      <vt:lpstr>Submissions</vt:lpstr>
      <vt:lpstr>Agenda for Tuesday AM2</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AM1</vt:lpstr>
      <vt:lpstr>PHY Ad-Hoc Session-Report</vt:lpstr>
      <vt:lpstr>MAC Ad-Hoc Session-Report</vt:lpstr>
      <vt:lpstr>Agenda for Wednesday PM1</vt:lpstr>
      <vt:lpstr>Submissions</vt:lpstr>
      <vt:lpstr>Agenda for Wednesday PM2</vt:lpstr>
      <vt:lpstr>PHY Ad-Hoc Session-Report</vt:lpstr>
      <vt:lpstr>MAC Ad-Hoc Session-Report</vt:lpstr>
      <vt:lpstr>Agenda for Thursday AM1</vt:lpstr>
      <vt:lpstr>PHY Ad-Hoc Session-Report</vt:lpstr>
      <vt:lpstr>MAC Ad-Hoc Session-Report</vt:lpstr>
      <vt:lpstr>Agenda for Thursday AM2</vt:lpstr>
      <vt:lpstr>PHY Ad-Hoc Session-Report</vt:lpstr>
      <vt:lpstr>MAC Ad-Hoc Session-Report</vt:lpstr>
      <vt:lpstr>Agenda for Thursday PM1</vt:lpstr>
      <vt:lpstr>Submissions</vt:lpstr>
      <vt:lpstr>Agenda for Thursday PM2</vt:lpstr>
      <vt:lpstr>Motions</vt:lpstr>
      <vt:lpstr>Submissions</vt:lpstr>
      <vt:lpstr>Teleconference Plan</vt:lpstr>
      <vt:lpstr>Schedule Ad-Hoc Meeting</vt:lpstr>
      <vt:lpstr>Straw Poll for Ad-hoc meeting</vt:lpstr>
      <vt:lpstr>Goals for March 2020</vt:lpstr>
      <vt:lpstr>Any other business</vt:lpstr>
      <vt:lpstr>adjourn</vt:lpstr>
      <vt:lpstr>References</vt:lpstr>
      <vt:lpstr>motions</vt:lpstr>
      <vt:lpstr>Motion 50</vt:lpstr>
      <vt:lpstr>Motion 51</vt:lpstr>
      <vt:lpstr>Motion 52</vt:lpstr>
      <vt:lpstr>Motion 53</vt:lpstr>
      <vt:lpstr>Motion 54</vt:lpstr>
      <vt:lpstr>Motion 55</vt:lpstr>
      <vt:lpstr>Motion 56</vt:lpstr>
      <vt:lpstr>Motion 57</vt:lpstr>
      <vt:lpstr>Motion 58</vt:lpstr>
      <vt:lpstr>Motion 59</vt:lpstr>
      <vt:lpstr>Motion 60</vt:lpstr>
      <vt:lpstr>Motion 61</vt:lpstr>
      <vt:lpstr>Motion 62</vt:lpstr>
      <vt:lpstr>Motion 63</vt:lpstr>
      <vt:lpstr>Motion 64</vt:lpstr>
      <vt:lpstr>Motion 65</vt:lpstr>
      <vt:lpstr>Motion 66</vt:lpstr>
      <vt:lpstr>Motion 67</vt:lpstr>
      <vt:lpstr>Motion 68</vt:lpstr>
      <vt:lpstr>Motion 70</vt:lpstr>
      <vt:lpstr>Motion 71</vt:lpstr>
      <vt:lpstr>Motion 72</vt:lpstr>
      <vt:lpstr>Motion 73</vt:lpstr>
      <vt:lpstr>Motion 74</vt:lpstr>
      <vt:lpstr>Motion 75</vt:lpstr>
      <vt:lpstr>Motion 76</vt:lpstr>
      <vt:lpstr>Motion 77</vt:lpstr>
      <vt:lpstr>Motion 78</vt:lpstr>
      <vt:lpstr>Motion 79</vt:lpstr>
      <vt:lpstr>Motion 80</vt:lpstr>
      <vt:lpstr>Motion 81</vt:lpstr>
      <vt:lpstr>Motion 82</vt:lpstr>
      <vt:lpstr>Motion 83</vt:lpstr>
      <vt:lpstr>Motion 84</vt:lpstr>
      <vt:lpstr>Motion 85</vt:lpstr>
      <vt:lpstr>Motion 86</vt:lpstr>
      <vt:lpstr>Motion 87</vt:lpstr>
      <vt:lpstr>Motion 88</vt:lpstr>
      <vt:lpstr>Motion 89</vt:lpstr>
      <vt:lpstr>Motion 90</vt:lpstr>
      <vt:lpstr>Motion 91</vt:lpstr>
      <vt:lpstr>Motion 92</vt:lpstr>
      <vt:lpstr>Motion 93</vt:lpstr>
      <vt:lpstr>Motion 94</vt:lpstr>
      <vt:lpstr>Motion 95</vt:lpstr>
      <vt:lpstr>Motion 96</vt:lpstr>
      <vt:lpstr>Motion 97</vt:lpstr>
      <vt:lpstr>Motion 98</vt:lpstr>
      <vt:lpstr>Motion 99</vt:lpstr>
      <vt:lpstr>Motion 100</vt:lpstr>
      <vt:lpstr>Motion 100</vt:lpstr>
      <vt:lpstr>Motion 101</vt:lpstr>
      <vt:lpstr>Motion 102</vt:lpstr>
      <vt:lpstr>Motion 103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1233</cp:revision>
  <cp:lastPrinted>1601-01-01T00:00:00Z</cp:lastPrinted>
  <dcterms:created xsi:type="dcterms:W3CDTF">2017-01-26T15:28:16Z</dcterms:created>
  <dcterms:modified xsi:type="dcterms:W3CDTF">2020-01-16T20:29:50Z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