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410" r:id="rId51"/>
    <p:sldId id="411" r:id="rId52"/>
    <p:sldId id="386" r:id="rId53"/>
    <p:sldId id="387" r:id="rId54"/>
    <p:sldId id="388" r:id="rId55"/>
    <p:sldId id="389" r:id="rId56"/>
    <p:sldId id="390" r:id="rId57"/>
    <p:sldId id="391" r:id="rId58"/>
    <p:sldId id="412" r:id="rId59"/>
    <p:sldId id="413" r:id="rId60"/>
    <p:sldId id="414" r:id="rId61"/>
    <p:sldId id="330" r:id="rId62"/>
    <p:sldId id="369" r:id="rId63"/>
    <p:sldId id="392" r:id="rId64"/>
    <p:sldId id="371" r:id="rId65"/>
    <p:sldId id="297" r:id="rId66"/>
    <p:sldId id="370" r:id="rId67"/>
    <p:sldId id="393" r:id="rId68"/>
    <p:sldId id="286" r:id="rId69"/>
    <p:sldId id="408" r:id="rId70"/>
    <p:sldId id="409" r:id="rId71"/>
    <p:sldId id="305" r:id="rId72"/>
    <p:sldId id="298" r:id="rId73"/>
    <p:sldId id="324" r:id="rId74"/>
    <p:sldId id="323"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358-02-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3-00be-multi-link-operation-link-management.pptx" TargetMode="External"/><Relationship Id="rId5" Type="http://schemas.openxmlformats.org/officeDocument/2006/relationships/hyperlink" Target="https://mentor.ieee.org/802.11/dcn/19/11-19-1526-02-00be-multi-link-power-save.pptx" TargetMode="External"/><Relationship Id="rId4" Type="http://schemas.openxmlformats.org/officeDocument/2006/relationships/hyperlink" Target="https://mentor.ieee.org/802.11/dcn/19/11-19-1510-04-00be-eht-power-saving-considering-multi-link.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5" Type="http://schemas.openxmlformats.org/officeDocument/2006/relationships/hyperlink" Target="https://mentor.ieee.org/802.11/dcn/19/11-19-1910-01-00be-p-matrices-to-support-more-than-8-tx-chains.pptx" TargetMode="External"/><Relationship Id="rId4" Type="http://schemas.openxmlformats.org/officeDocument/2006/relationships/hyperlink" Target="https://mentor.ieee.org/802.11/dcn/19/11-19-1981-01-00be-phase-rotations-design-for-eht.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1548-01-00be-channel-access-design-for-synchronized-multi-links.pptx" TargetMode="External"/><Relationship Id="rId7" Type="http://schemas.openxmlformats.org/officeDocument/2006/relationships/hyperlink" Target="https://mentor.ieee.org/802.11/dcn/19/11-19-1617-01-00be-multi-link-power-save.pptx" TargetMode="External"/><Relationship Id="rId2" Type="http://schemas.openxmlformats.org/officeDocument/2006/relationships/hyperlink" Target="https://mentor.ieee.org/802.11/dcn/19/11-19-1544-02-00be-multi-link-power-sav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615-01-00be-multi-band-multi-channel-operation-for-low-latency-and-jitter.pptx" TargetMode="External"/><Relationship Id="rId5" Type="http://schemas.openxmlformats.org/officeDocument/2006/relationships/hyperlink" Target="https://mentor.ieee.org/802.11/dcn/19/11-19-1591-03-00be-ba-setup-for-multi-link-aggregation.pptx" TargetMode="External"/><Relationship Id="rId4" Type="http://schemas.openxmlformats.org/officeDocument/2006/relationships/hyperlink" Target="https://mentor.ieee.org/802.11/dcn/19/11-19-1549-01-00be-multi-link-association.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1822-02-00be-multi-link-security-consideration.pptx" TargetMode="External"/><Relationship Id="rId2" Type="http://schemas.openxmlformats.org/officeDocument/2006/relationships/hyperlink" Target="https://mentor.ieee.org/802.11/dcn/19/11-19-1678-00-00be-multiple-links-asynchronous-and-synchronous-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7-01-00be-multi-link-acknowledgement.pptx" TargetMode="External"/><Relationship Id="rId5" Type="http://schemas.openxmlformats.org/officeDocument/2006/relationships/hyperlink" Target="https://mentor.ieee.org/802.11/dcn/19/11-19-1856-01-00be-a-mpdu-and-ba.pptx" TargetMode="External"/><Relationship Id="rId4" Type="http://schemas.openxmlformats.org/officeDocument/2006/relationships/hyperlink" Target="https://mentor.ieee.org/802.11/dcn/19/11-19-1823-01-00be-multi-link-setup-follow-up.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22-00-00be-consideration-on-240-160-80-mhz-and-preamble-puncturing.pptx" TargetMode="External"/><Relationship Id="rId4" Type="http://schemas.openxmlformats.org/officeDocument/2006/relationships/hyperlink" Target="https://mentor.ieee.org/802.11/dcn/19/11-19-2161-01-00be-multiple-ru-support-for-11be.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899-02-00be-mla-mac-addresses-considerations.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19/11-19-1979-00-00be-ul-coordination-for-throughput-improvement-and-interference-reduction.pptx" TargetMode="External"/><Relationship Id="rId7" Type="http://schemas.openxmlformats.org/officeDocument/2006/relationships/hyperlink" Target="https://mentor.ieee.org/802.11/dcn/20/11-20-0064-01-00be-overview-of-multi-ap-operation-in-11be.pptx" TargetMode="External"/><Relationship Id="rId2" Type="http://schemas.openxmlformats.org/officeDocument/2006/relationships/hyperlink" Target="https://mentor.ieee.org/802.11/dcn/19/11-19-1972-01-00be-operation-of-virtual-bss-architecture-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32-00-00be-consideration-on-multi-ap-home-mesh-scenario.pptx" TargetMode="External"/><Relationship Id="rId5"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20/11-20-0011-00-00be-considerations-on-coordinated-ofdma.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77"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u="sng" dirty="0">
                <a:solidFill>
                  <a:schemeClr val="tx1"/>
                </a:solidFill>
              </a:rPr>
              <a:t>Wednesday PM1 (13:30-15:30)</a:t>
            </a:r>
          </a:p>
          <a:p>
            <a:pPr lvl="1">
              <a:lnSpc>
                <a:spcPct val="80000"/>
              </a:lnSpc>
              <a:buFont typeface="Arial" panose="020B0604020202020204" pitchFamily="34" charset="0"/>
              <a:buChar char="•"/>
            </a:pPr>
            <a:r>
              <a:rPr lang="en-US" altLang="en-US" sz="1200" u="sng" dirty="0">
                <a:solidFill>
                  <a:schemeClr val="tx1"/>
                </a:solidFill>
              </a:rPr>
              <a:t>Call meeting to order </a:t>
            </a:r>
          </a:p>
          <a:p>
            <a:pPr lvl="1">
              <a:buFont typeface="Arial" panose="020B0604020202020204" pitchFamily="34" charset="0"/>
              <a:buChar char="•"/>
            </a:pPr>
            <a:r>
              <a:rPr lang="en-US" altLang="en-US" sz="1200" u="sng" dirty="0">
                <a:solidFill>
                  <a:schemeClr val="tx1"/>
                </a:solidFill>
              </a:rPr>
              <a:t>IEEE-SA IPR policy and Procedure</a:t>
            </a:r>
          </a:p>
          <a:p>
            <a:pPr lvl="1">
              <a:lnSpc>
                <a:spcPct val="80000"/>
              </a:lnSpc>
              <a:buFont typeface="Arial" panose="020B0604020202020204" pitchFamily="34" charset="0"/>
              <a:buChar char="•"/>
            </a:pPr>
            <a:r>
              <a:rPr lang="en-US" altLang="en-US" sz="1200" u="sng" dirty="0">
                <a:solidFill>
                  <a:schemeClr val="tx1"/>
                </a:solidFill>
              </a:rPr>
              <a:t>Presentation of submissions</a:t>
            </a:r>
          </a:p>
          <a:p>
            <a:pPr lvl="1">
              <a:lnSpc>
                <a:spcPct val="80000"/>
              </a:lnSpc>
              <a:buFont typeface="Arial" panose="020B0604020202020204" pitchFamily="34" charset="0"/>
              <a:buChar char="•"/>
            </a:pPr>
            <a:r>
              <a:rPr lang="en-US" altLang="en-US" sz="1200" u="sng" dirty="0">
                <a:solidFill>
                  <a:schemeClr val="tx1"/>
                </a:solidFill>
              </a:rPr>
              <a:t>Motions</a:t>
            </a:r>
          </a:p>
          <a:p>
            <a:pPr lvl="1">
              <a:lnSpc>
                <a:spcPct val="80000"/>
              </a:lnSpc>
              <a:buFont typeface="Arial" panose="020B0604020202020204" pitchFamily="34" charset="0"/>
              <a:buChar char="•"/>
            </a:pPr>
            <a:r>
              <a:rPr lang="en-US" altLang="en-US" sz="1200" u="sng" dirty="0">
                <a:solidFill>
                  <a:schemeClr val="tx1"/>
                </a:solidFill>
              </a:rPr>
              <a:t>Recess</a:t>
            </a:r>
          </a:p>
          <a:p>
            <a:pPr lvl="1">
              <a:lnSpc>
                <a:spcPct val="80000"/>
              </a:lnSpc>
              <a:buFont typeface="Arial" panose="020B0604020202020204" pitchFamily="34" charset="0"/>
              <a:buChar char="•"/>
            </a:pPr>
            <a:endParaRPr lang="en-US" altLang="en-US" sz="1400" dirty="0">
              <a:solidFill>
                <a:srgbClr val="FF0000"/>
              </a:solidFill>
            </a:endParaRPr>
          </a:p>
          <a:p>
            <a:pPr>
              <a:lnSpc>
                <a:spcPct val="80000"/>
              </a:lnSpc>
              <a:buFont typeface="Arial" panose="020B0604020202020204" pitchFamily="34" charset="0"/>
              <a:buChar char="•"/>
            </a:pP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u="sng" dirty="0">
                <a:solidFill>
                  <a:schemeClr val="tx1"/>
                </a:solidFill>
              </a:rPr>
              <a:t>Thursday AM2 (10:30-12:30)</a:t>
            </a:r>
          </a:p>
          <a:p>
            <a:pPr lvl="1">
              <a:lnSpc>
                <a:spcPct val="80000"/>
              </a:lnSpc>
              <a:buFont typeface="Arial" panose="020B0604020202020204" pitchFamily="34" charset="0"/>
              <a:buChar char="•"/>
            </a:pPr>
            <a:r>
              <a:rPr lang="en-US" altLang="en-US" sz="1200" u="sng"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u="sng" dirty="0">
                <a:solidFill>
                  <a:schemeClr val="tx1"/>
                </a:solidFill>
              </a:rPr>
              <a:t>MAC Ad-Hoc session (chaired by Liwen Chu) </a:t>
            </a:r>
          </a:p>
          <a:p>
            <a:pPr lvl="1">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u="sng" dirty="0">
                <a:solidFill>
                  <a:srgbClr val="FF0000"/>
                </a:solidFill>
              </a:rPr>
              <a:t>Ad-Hoc Meeting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106560038"/>
              </p:ext>
            </p:extLst>
          </p:nvPr>
        </p:nvGraphicFramePr>
        <p:xfrm>
          <a:off x="883673" y="2209800"/>
          <a:ext cx="7193527" cy="356616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r>
                        <a:rPr lang="en-US" sz="1800" b="1" u="sng" dirty="0">
                          <a:solidFill>
                            <a:srgbClr val="FF0000"/>
                          </a:solidFill>
                        </a:rPr>
                        <a:t>TGbe Ad-Hoc</a:t>
                      </a:r>
                    </a:p>
                    <a:p>
                      <a:pPr algn="ctr"/>
                      <a:r>
                        <a:rPr lang="en-US" sz="1800" b="1" u="sng" dirty="0">
                          <a:solidFill>
                            <a:srgbClr val="FF0000"/>
                          </a:solidFill>
                        </a:rPr>
                        <a:t>[MAC/PHY]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rgbClr val="FF0000"/>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435945101"/>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1548r1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design for synchronized multi-links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solidFill>
                            <a:srgbClr val="00B050"/>
                          </a:solidFill>
                          <a:effectLst/>
                          <a:hlinkClick r:id="rId16">
                            <a:extLst>
                              <a:ext uri="{A12FA001-AC4F-418D-AE19-62706E023703}">
                                <ahyp:hlinkClr xmlns:ahyp="http://schemas.microsoft.com/office/drawing/2018/hyperlinkcolor" val="tx"/>
                              </a:ext>
                            </a:extLst>
                          </a:hlinkClick>
                        </a:rPr>
                        <a:t>1549r1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467154498"/>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solidFill>
                            <a:srgbClr val="00B050"/>
                          </a:solidFill>
                          <a:effectLst/>
                          <a:latin typeface="+mn-lt"/>
                          <a:hlinkClick r:id="rId2">
                            <a:extLst>
                              <a:ext uri="{A12FA001-AC4F-418D-AE19-62706E023703}">
                                <ahyp:hlinkClr xmlns:ahyp="http://schemas.microsoft.com/office/drawing/2018/hyperlinkcolor" val="tx"/>
                              </a:ext>
                            </a:extLst>
                          </a:hlinkClick>
                        </a:rPr>
                        <a:t>1591r3</a:t>
                      </a:r>
                      <a:endParaRPr lang="en-US" sz="1200" b="0" i="0" u="sng" strike="noStrike">
                        <a:solidFill>
                          <a:srgbClr val="00B050"/>
                        </a:solidFill>
                        <a:effectLst/>
                        <a:latin typeface="+mn-lt"/>
                      </a:endParaRPr>
                    </a:p>
                  </a:txBody>
                  <a:tcPr marL="6676" marR="6676" marT="6676" marB="0" anchor="b"/>
                </a:tc>
                <a:tc>
                  <a:txBody>
                    <a:bodyPr/>
                    <a:lstStyle/>
                    <a:p>
                      <a:pPr algn="l" fontAlgn="b"/>
                      <a:r>
                        <a:rPr lang="en-US" sz="1200" u="none" strike="noStrike" dirty="0">
                          <a:solidFill>
                            <a:srgbClr val="00B050"/>
                          </a:solidFill>
                          <a:effectLst/>
                          <a:latin typeface="+mn-lt"/>
                        </a:rPr>
                        <a:t>BA setup for multi-link Aggregation</a:t>
                      </a:r>
                      <a:endParaRPr lang="en-US" sz="1200" b="0" i="0" u="none" strike="noStrike" dirty="0">
                        <a:solidFill>
                          <a:srgbClr val="00B050"/>
                        </a:solidFill>
                        <a:effectLst/>
                        <a:latin typeface="+mn-lt"/>
                      </a:endParaRPr>
                    </a:p>
                  </a:txBody>
                  <a:tcPr marL="6676" marR="6676" marT="6676" marB="0" anchor="b"/>
                </a:tc>
                <a:tc>
                  <a:txBody>
                    <a:bodyPr/>
                    <a:lstStyle/>
                    <a:p>
                      <a:pPr algn="l" fontAlgn="b"/>
                      <a:r>
                        <a:rPr lang="en-US" sz="1200" u="none" strike="noStrike">
                          <a:solidFill>
                            <a:srgbClr val="00B050"/>
                          </a:solidFill>
                          <a:effectLst/>
                          <a:latin typeface="+mn-lt"/>
                        </a:rPr>
                        <a:t>Jason Y. Guo</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latin typeface="+mn-lt"/>
                        </a:rPr>
                        <a:t>ML-Block Ack</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0B050"/>
                          </a:solidFill>
                          <a:effectLst/>
                          <a:latin typeface="+mn-lt"/>
                          <a:hlinkClick r:id="rId3">
                            <a:extLst>
                              <a:ext uri="{A12FA001-AC4F-418D-AE19-62706E023703}">
                                <ahyp:hlinkClr xmlns:ahyp="http://schemas.microsoft.com/office/drawing/2018/hyperlinkcolor" val="tx"/>
                              </a:ext>
                            </a:extLst>
                          </a:hlinkClick>
                        </a:rPr>
                        <a:t>1615r1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b="0" i="0" u="none" strike="noStrike" dirty="0">
                          <a:solidFill>
                            <a:srgbClr val="00B050"/>
                          </a:solidFill>
                          <a:effectLst/>
                          <a:latin typeface="+mn-lt"/>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mn-lt"/>
                        </a:rPr>
                        <a:t>Liuming Lu</a:t>
                      </a: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mn-lt"/>
                        </a:rPr>
                        <a:t>ML-Med. Access</a:t>
                      </a:r>
                      <a:endParaRPr lang="en-US" sz="1200" b="0" i="0" u="none" strike="noStrike" dirty="0">
                        <a:solidFill>
                          <a:srgbClr val="00B050"/>
                        </a:solidFill>
                        <a:effectLst/>
                        <a:latin typeface="+mn-lt"/>
                      </a:endParaRPr>
                    </a:p>
                  </a:txBody>
                  <a:tcPr marL="5859" marR="5859" marT="5859" marB="0" anchor="b"/>
                </a:tc>
                <a:tc>
                  <a:txBody>
                    <a:bodyPr/>
                    <a:lstStyle/>
                    <a:p>
                      <a:pPr algn="ctr" fontAlgn="b"/>
                      <a:r>
                        <a:rPr lang="en-US" sz="1200" b="0" i="0" u="none" strike="noStrike" dirty="0">
                          <a:solidFill>
                            <a:srgbClr val="00B050"/>
                          </a:solidFill>
                          <a:effectLst/>
                          <a:latin typeface="+mn-lt"/>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1617r1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Multi-link power save</a:t>
                      </a:r>
                      <a:endParaRPr lang="en-US" sz="1200" b="0" i="0" u="none" strike="noStrike">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Liwen Chu</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latin typeface="+mn-lt"/>
                        </a:rPr>
                        <a:t>ML-Power Save</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1678r0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Alan Jauh</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1822r2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security consideration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1823r1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setup follow up</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1856r1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1887r1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1914r2</a:t>
                      </a:r>
                      <a:endParaRPr lang="en-US" sz="1200" b="0" i="0" u="sng" strike="noStrike" dirty="0">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RU discussion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Ross Jian Yu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238290219"/>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solidFill>
                            <a:srgbClr val="00B050"/>
                          </a:solidFill>
                          <a:effectLst/>
                          <a:hlinkClick r:id="rId2">
                            <a:extLst>
                              <a:ext uri="{A12FA001-AC4F-418D-AE19-62706E023703}">
                                <ahyp:hlinkClr xmlns:ahyp="http://schemas.microsoft.com/office/drawing/2018/hyperlinkcolor" val="tx"/>
                              </a:ext>
                            </a:extLst>
                          </a:hlinkClick>
                        </a:rPr>
                        <a:t>1980r1</a:t>
                      </a:r>
                      <a:endParaRPr lang="en-US" sz="1100" b="0" i="0" u="sng" strike="noStrike">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a:solidFill>
                            <a:srgbClr val="00B050"/>
                          </a:solidFill>
                          <a:effectLst/>
                        </a:rPr>
                        <a:t>EHT P matrices Discussion</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solidFill>
                            <a:srgbClr val="00B050"/>
                          </a:solidFill>
                          <a:effectLst/>
                          <a:hlinkClick r:id="rId3">
                            <a:extLst>
                              <a:ext uri="{A12FA001-AC4F-418D-AE19-62706E023703}">
                                <ahyp:hlinkClr xmlns:ahyp="http://schemas.microsoft.com/office/drawing/2018/hyperlinkcolor" val="tx"/>
                              </a:ext>
                            </a:extLst>
                          </a:hlinkClick>
                        </a:rPr>
                        <a:t>1981r1</a:t>
                      </a:r>
                      <a:endParaRPr lang="en-US" sz="1100" b="0" i="0" u="sng"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Phase Rotations Design for EHT</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solidFill>
                            <a:srgbClr val="00B050"/>
                          </a:solidFill>
                          <a:effectLst/>
                        </a:rPr>
                        <a:t>L-Preamble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3310871356"/>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Guogang</a:t>
                      </a:r>
                      <a:r>
                        <a:rPr lang="en-US" sz="1200" u="none" strike="noStrike" dirty="0">
                          <a:effectLst/>
                        </a:rPr>
                        <a:t> Huang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Genady Tsodik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solidFill>
                            <a:srgbClr val="00B050"/>
                          </a:solidFill>
                          <a:effectLst/>
                          <a:hlinkClick r:id="rId14">
                            <a:extLst>
                              <a:ext uri="{A12FA001-AC4F-418D-AE19-62706E023703}">
                                <ahyp:hlinkClr xmlns:ahyp="http://schemas.microsoft.com/office/drawing/2018/hyperlinkcolor" val="tx"/>
                              </a:ext>
                            </a:extLst>
                          </a:hlinkClick>
                        </a:rPr>
                        <a:t>1899r2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 MAC Addresses considerations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1900r2</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MLA-security-considerations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effectLst/>
                          <a:hlinkClick r:id="rId4"/>
                        </a:rPr>
                        <a:t>1921r0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456399080"/>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1910r1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P matrices to support more than 8 TX chains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Miguel López</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b="0" i="0" u="none" strike="noStrike" dirty="0">
                          <a:solidFill>
                            <a:srgbClr val="00B050"/>
                          </a:solidFill>
                          <a:effectLst/>
                          <a:latin typeface="Times New Roman" panose="02020603050405020304" pitchFamily="18" charset="0"/>
                        </a:rPr>
                        <a:t>Presented</a:t>
                      </a:r>
                    </a:p>
                  </a:txBody>
                  <a:tcPr marL="5589" marR="5589" marT="558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PHY</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1925r0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Consideration of EHT-LTF</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Jinmin Kim</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EHT Preamble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582119563"/>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dirty="0">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dirty="0">
                          <a:solidFill>
                            <a:srgbClr val="000000"/>
                          </a:solidFill>
                          <a:effectLst/>
                          <a:latin typeface="+mn-lt"/>
                        </a:rPr>
                        <a:t>Yoshihisa Kondo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10"/>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dirty="0">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dirty="0" err="1">
                          <a:solidFill>
                            <a:srgbClr val="000000"/>
                          </a:solidFill>
                          <a:effectLst/>
                          <a:latin typeface="+mn-lt"/>
                        </a:rPr>
                        <a:t>Chenhe</a:t>
                      </a:r>
                      <a:r>
                        <a:rPr lang="en-US" sz="1200" b="0" i="0" u="none" strike="noStrike" dirty="0">
                          <a:solidFill>
                            <a:srgbClr val="000000"/>
                          </a:solidFill>
                          <a:effectLst/>
                          <a:latin typeface="+mn-lt"/>
                        </a:rPr>
                        <a:t>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152871351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chemeClr val="accent4">
                              <a:lumMod val="60000"/>
                              <a:lumOff val="40000"/>
                            </a:schemeClr>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chemeClr val="accent4">
                            <a:lumMod val="60000"/>
                            <a:lumOff val="40000"/>
                          </a:schemeClr>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endParaRPr lang="en-US" sz="1200" b="0" i="0" u="none" strike="noStrike" kern="1200" dirty="0">
                        <a:solidFill>
                          <a:srgbClr val="00000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000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3099456361"/>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19/2161r1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B050"/>
                          </a:solidFill>
                          <a:effectLst/>
                          <a:latin typeface="+mn-lt"/>
                        </a:rPr>
                        <a:t>Myeongjin</a:t>
                      </a:r>
                      <a:r>
                        <a:rPr lang="en-US" sz="1200" b="0" i="0" u="none" strike="noStrike" dirty="0">
                          <a:solidFill>
                            <a:srgbClr val="00B050"/>
                          </a:solidFill>
                          <a:effectLst/>
                          <a:latin typeface="+mn-lt"/>
                        </a:rPr>
                        <a:t> Kim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20/0020r0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 for EHT-SIG transmission</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20/0022r0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Consideration on 240/160+80 MHz and Preamble Puncturing</a:t>
                      </a:r>
                    </a:p>
                  </a:txBody>
                  <a:tcPr marL="9525" marR="9525" marT="9525" marB="0" anchor="b"/>
                </a:tc>
                <a:tc>
                  <a:txBody>
                    <a:bodyPr/>
                    <a:lstStyle/>
                    <a:p>
                      <a:pPr algn="l" fontAlgn="b"/>
                      <a:r>
                        <a:rPr lang="en-US" sz="1200" b="0" i="0" u="none" strike="noStrike" dirty="0">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20/0029r0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structure and SIG contents</a:t>
                      </a:r>
                    </a:p>
                  </a:txBody>
                  <a:tcPr marL="9525" marR="9525" marT="9525" marB="0" anchor="b"/>
                </a:tc>
                <a:tc>
                  <a:txBody>
                    <a:bodyPr/>
                    <a:lstStyle/>
                    <a:p>
                      <a:pPr algn="l" fontAlgn="b"/>
                      <a:r>
                        <a:rPr lang="en-US" sz="1200" b="0" i="0" u="none" strike="noStrike" dirty="0">
                          <a:solidFill>
                            <a:srgbClr val="00B050"/>
                          </a:solidFill>
                          <a:effectLst/>
                          <a:latin typeface="+mn-lt"/>
                        </a:rPr>
                        <a:t>Ross Jian Yu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20/0049r0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PPDU Types and U-SIG Content</a:t>
                      </a:r>
                    </a:p>
                  </a:txBody>
                  <a:tcPr marL="9525" marR="9525" marT="9525" marB="0" anchor="b"/>
                </a:tc>
                <a:tc>
                  <a:txBody>
                    <a:bodyPr/>
                    <a:lstStyle/>
                    <a:p>
                      <a:pPr algn="l" fontAlgn="b"/>
                      <a:r>
                        <a:rPr lang="en-US" sz="1200" b="0" i="0" u="none" strike="noStrike" dirty="0">
                          <a:solidFill>
                            <a:srgbClr val="00B050"/>
                          </a:solidFill>
                          <a:effectLst/>
                          <a:latin typeface="+mn-lt"/>
                        </a:rPr>
                        <a:t>Sameer Vermani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2163246043"/>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20/0075r0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B050"/>
                          </a:solidFill>
                          <a:effectLst/>
                          <a:latin typeface="+mn-lt"/>
                        </a:rPr>
                        <a:t>Ron Porat</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00B050"/>
                          </a:solidFill>
                          <a:effectLst/>
                          <a:latin typeface="+mn-lt"/>
                        </a:rPr>
                        <a:t>20/0087r0</a:t>
                      </a:r>
                    </a:p>
                  </a:txBody>
                  <a:tcPr marL="9525" marR="9525" marT="9525" marB="0" anchor="b"/>
                </a:tc>
                <a:tc>
                  <a:txBody>
                    <a:bodyPr/>
                    <a:lstStyle/>
                    <a:p>
                      <a:pPr algn="l" fontAlgn="b"/>
                      <a:r>
                        <a:rPr lang="en-US" sz="1200" b="0" i="0" u="none" strike="noStrike">
                          <a:solidFill>
                            <a:srgbClr val="00B05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B050"/>
                          </a:solidFill>
                          <a:effectLst/>
                          <a:latin typeface="+mn-lt"/>
                        </a:rPr>
                        <a:t>Rui Cao</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20/0110r0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20/0117r0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EHT-LTFs Design for Wideband</a:t>
                      </a:r>
                    </a:p>
                  </a:txBody>
                  <a:tcPr marL="9525" marR="9525" marT="9525" marB="0" anchor="b"/>
                </a:tc>
                <a:tc>
                  <a:txBody>
                    <a:bodyPr/>
                    <a:lstStyle/>
                    <a:p>
                      <a:pPr algn="l" fontAlgn="b"/>
                      <a:r>
                        <a:rPr lang="en-US" sz="1200" b="0" i="0" u="none" strike="noStrike">
                          <a:solidFill>
                            <a:srgbClr val="00B050"/>
                          </a:solidFill>
                          <a:effectLst/>
                          <a:latin typeface="+mn-lt"/>
                        </a:rPr>
                        <a:t>Dandan Liang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1116r5</a:t>
            </a:r>
            <a:r>
              <a:rPr lang="en-US" sz="1800" b="0" u="sng" dirty="0">
                <a:solidFill>
                  <a:srgbClr val="00B050"/>
                </a:solidFill>
              </a:rPr>
              <a:t>-</a:t>
            </a:r>
            <a:r>
              <a:rPr lang="en-US" sz="1800" b="0" dirty="0">
                <a:solidFill>
                  <a:srgbClr val="00B050"/>
                </a:solidFill>
              </a:rPr>
              <a:t>Channel access in multi-band operation (Yunbo Li)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1914r2</a:t>
            </a:r>
            <a:r>
              <a:rPr lang="en-US" sz="2000" b="0" u="sng" dirty="0">
                <a:solidFill>
                  <a:srgbClr val="00B050"/>
                </a:solidFill>
              </a:rPr>
              <a:t>-</a:t>
            </a:r>
            <a:r>
              <a:rPr lang="en-US" sz="2000" b="0" dirty="0">
                <a:solidFill>
                  <a:srgbClr val="00B050"/>
                </a:solidFill>
              </a:rPr>
              <a:t>Multiple RU discussion (Ross Jian Yu) [1 SPs]</a:t>
            </a:r>
          </a:p>
          <a:p>
            <a:pPr fontAlgn="b">
              <a:buFont typeface="Arial" panose="020B0604020202020204" pitchFamily="34" charset="0"/>
              <a:buChar char="•"/>
            </a:pPr>
            <a:r>
              <a:rPr lang="en-US" sz="2000" b="0" u="sng" dirty="0">
                <a:solidFill>
                  <a:srgbClr val="00B050"/>
                </a:solidFill>
                <a:hlinkClick r:id="rId3">
                  <a:extLst>
                    <a:ext uri="{A12FA001-AC4F-418D-AE19-62706E023703}">
                      <ahyp:hlinkClr xmlns:ahyp="http://schemas.microsoft.com/office/drawing/2018/hyperlinkcolor" val="tx"/>
                    </a:ext>
                  </a:extLst>
                </a:hlinkClick>
              </a:rPr>
              <a:t>1980r1</a:t>
            </a:r>
            <a:r>
              <a:rPr lang="en-US" sz="2000" b="0" u="sng" dirty="0">
                <a:solidFill>
                  <a:srgbClr val="00B050"/>
                </a:solidFill>
              </a:rPr>
              <a:t>-</a:t>
            </a:r>
            <a:r>
              <a:rPr lang="en-US" sz="2000" b="0" dirty="0">
                <a:solidFill>
                  <a:srgbClr val="00B050"/>
                </a:solidFill>
              </a:rPr>
              <a:t>EHT P matrices Discussion (Dandan Liang) [1 SP]</a:t>
            </a:r>
          </a:p>
          <a:p>
            <a:pPr fontAlgn="b">
              <a:buFont typeface="Arial" panose="020B0604020202020204" pitchFamily="34" charset="0"/>
              <a:buChar char="•"/>
            </a:pPr>
            <a:r>
              <a:rPr lang="en-US" sz="2000" b="0" u="sng" dirty="0">
                <a:solidFill>
                  <a:srgbClr val="00B050"/>
                </a:solidFill>
                <a:hlinkClick r:id="rId4">
                  <a:extLst>
                    <a:ext uri="{A12FA001-AC4F-418D-AE19-62706E023703}">
                      <ahyp:hlinkClr xmlns:ahyp="http://schemas.microsoft.com/office/drawing/2018/hyperlinkcolor" val="tx"/>
                    </a:ext>
                  </a:extLst>
                </a:hlinkClick>
              </a:rPr>
              <a:t>1981r1</a:t>
            </a:r>
            <a:r>
              <a:rPr lang="en-US" sz="2000" b="0" u="sng" dirty="0">
                <a:solidFill>
                  <a:srgbClr val="00B050"/>
                </a:solidFill>
              </a:rPr>
              <a:t>-</a:t>
            </a:r>
            <a:r>
              <a:rPr lang="en-US" sz="2000" b="0" dirty="0">
                <a:solidFill>
                  <a:srgbClr val="00B050"/>
                </a:solidFill>
              </a:rPr>
              <a:t>Phase Rotations Design for EHT (Dandan Liang) [1 SP]</a:t>
            </a:r>
          </a:p>
          <a:p>
            <a:pPr fontAlgn="b">
              <a:buFont typeface="Arial" panose="020B0604020202020204" pitchFamily="34" charset="0"/>
              <a:buChar char="•"/>
            </a:pPr>
            <a:r>
              <a:rPr lang="en-US" sz="2000" b="0" u="sng" dirty="0">
                <a:solidFill>
                  <a:srgbClr val="00B050"/>
                </a:solidFill>
                <a:hlinkClick r:id="rId5">
                  <a:extLst>
                    <a:ext uri="{A12FA001-AC4F-418D-AE19-62706E023703}">
                      <ahyp:hlinkClr xmlns:ahyp="http://schemas.microsoft.com/office/drawing/2018/hyperlinkcolor" val="tx"/>
                    </a:ext>
                  </a:extLst>
                </a:hlinkClick>
              </a:rPr>
              <a:t>1910r1</a:t>
            </a:r>
            <a:r>
              <a:rPr lang="en-US" sz="2000" b="0" u="sng" dirty="0">
                <a:solidFill>
                  <a:srgbClr val="00B050"/>
                </a:solidFill>
              </a:rPr>
              <a:t>-</a:t>
            </a:r>
            <a:r>
              <a:rPr lang="en-US" sz="2000" b="0" dirty="0">
                <a:solidFill>
                  <a:srgbClr val="00B050"/>
                </a:solidFill>
              </a:rPr>
              <a:t>P matrices to support more than 8 TX chains (Miguel López)</a:t>
            </a:r>
          </a:p>
          <a:p>
            <a:pPr fontAlgn="b">
              <a:buFont typeface="Arial" panose="020B0604020202020204" pitchFamily="34" charset="0"/>
              <a:buChar char="•"/>
            </a:pPr>
            <a:r>
              <a:rPr lang="en-US" sz="2000" b="0" u="sng" dirty="0">
                <a:solidFill>
                  <a:srgbClr val="00B050"/>
                </a:solidFill>
                <a:hlinkClick r:id="rId6">
                  <a:extLst>
                    <a:ext uri="{A12FA001-AC4F-418D-AE19-62706E023703}">
                      <ahyp:hlinkClr xmlns:ahyp="http://schemas.microsoft.com/office/drawing/2018/hyperlinkcolor" val="tx"/>
                    </a:ext>
                  </a:extLst>
                </a:hlinkClick>
              </a:rPr>
              <a:t>1925r0</a:t>
            </a:r>
            <a:r>
              <a:rPr lang="en-US" sz="2000" b="0" u="sng" dirty="0">
                <a:solidFill>
                  <a:srgbClr val="00B050"/>
                </a:solidFill>
              </a:rPr>
              <a:t>-</a:t>
            </a:r>
            <a:r>
              <a:rPr lang="en-US" sz="2000" b="0" dirty="0">
                <a:solidFill>
                  <a:srgbClr val="00B050"/>
                </a:solidFill>
              </a:rPr>
              <a:t>Consideration of EHT-LTF (Jinmin Kim)</a:t>
            </a:r>
          </a:p>
          <a:p>
            <a:pPr fontAlgn="b">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0020r0</a:t>
            </a:r>
            <a:r>
              <a:rPr lang="en-US" sz="2000" b="0" dirty="0">
                <a:solidFill>
                  <a:srgbClr val="00B050"/>
                </a:solidFill>
              </a:rPr>
              <a:t>-Consideration for EHT-SIG transmission (Dongguk Lim)</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1544r2</a:t>
            </a:r>
            <a:r>
              <a:rPr lang="en-US" sz="2000" b="0" u="sng" dirty="0">
                <a:solidFill>
                  <a:srgbClr val="00B050"/>
                </a:solidFill>
              </a:rPr>
              <a:t>-</a:t>
            </a:r>
            <a:r>
              <a:rPr lang="en-US" sz="2000" b="0" dirty="0">
                <a:solidFill>
                  <a:srgbClr val="00B050"/>
                </a:solidFill>
              </a:rPr>
              <a:t>Multi-link power save operation (Minyoung Park)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1548r1</a:t>
            </a:r>
            <a:r>
              <a:rPr lang="en-US" sz="1800" b="0" u="sng" dirty="0">
                <a:solidFill>
                  <a:srgbClr val="00B050"/>
                </a:solidFill>
              </a:rPr>
              <a:t>-</a:t>
            </a:r>
            <a:r>
              <a:rPr lang="en-US" sz="1800" b="0" dirty="0">
                <a:solidFill>
                  <a:srgbClr val="00B050"/>
                </a:solidFill>
              </a:rPr>
              <a:t>Channel access in design for synchronized multi-links (Yunbo Li)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1549r1</a:t>
            </a:r>
            <a:r>
              <a:rPr lang="en-US" sz="1800" b="0" u="sng" dirty="0">
                <a:solidFill>
                  <a:srgbClr val="00B050"/>
                </a:solidFill>
              </a:rPr>
              <a:t>-</a:t>
            </a:r>
            <a:r>
              <a:rPr lang="en-US" sz="1800" b="0" dirty="0">
                <a:solidFill>
                  <a:srgbClr val="00B050"/>
                </a:solidFill>
              </a:rPr>
              <a:t>Multi-link association (Yunbo Li) [1 SP]</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1591r3</a:t>
            </a:r>
            <a:r>
              <a:rPr lang="en-US" sz="1800" b="0" u="sng" dirty="0">
                <a:solidFill>
                  <a:srgbClr val="00B050"/>
                </a:solidFill>
              </a:rPr>
              <a:t>-</a:t>
            </a:r>
            <a:r>
              <a:rPr lang="en-US" sz="1800" b="0" dirty="0">
                <a:solidFill>
                  <a:srgbClr val="00B050"/>
                </a:solidFill>
              </a:rPr>
              <a:t>BA setup for multi-link Aggregation (Jason Y. Guo)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1615r1</a:t>
            </a:r>
            <a:r>
              <a:rPr lang="en-US" sz="1800" b="0" u="sng" dirty="0">
                <a:solidFill>
                  <a:srgbClr val="00B050"/>
                </a:solidFill>
              </a:rPr>
              <a:t>-</a:t>
            </a:r>
            <a:r>
              <a:rPr lang="en-US" sz="1800" b="0" dirty="0">
                <a:solidFill>
                  <a:srgbClr val="00B050"/>
                </a:solidFill>
              </a:rPr>
              <a:t>Multi-band/Multi-channel Op. for Low Latency and Jitter (Liuming Lu)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1617r1</a:t>
            </a:r>
            <a:r>
              <a:rPr lang="en-US" sz="1800" b="0" u="sng" dirty="0">
                <a:solidFill>
                  <a:srgbClr val="00B050"/>
                </a:solidFill>
              </a:rPr>
              <a:t>-</a:t>
            </a:r>
            <a:r>
              <a:rPr lang="en-US" sz="1800" b="0" dirty="0">
                <a:solidFill>
                  <a:srgbClr val="00B050"/>
                </a:solidFill>
              </a:rPr>
              <a:t>Multi-link power save (Liwen Chu) [2 SPs]</a:t>
            </a:r>
          </a:p>
          <a:p>
            <a:pPr fontAlgn="b">
              <a:buFont typeface="Arial" panose="020B0604020202020204" pitchFamily="34" charset="0"/>
              <a:buChar char="•"/>
            </a:pP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r>
              <a:rPr lang="en-US" sz="2000" b="0" u="sng" dirty="0">
                <a:solidFill>
                  <a:srgbClr val="00B050"/>
                </a:solidFill>
                <a:hlinkClick r:id="rId2">
                  <a:extLst>
                    <a:ext uri="{A12FA001-AC4F-418D-AE19-62706E023703}">
                      <ahyp:hlinkClr xmlns:ahyp="http://schemas.microsoft.com/office/drawing/2018/hyperlinkcolor" val="tx"/>
                    </a:ext>
                  </a:extLst>
                </a:hlinkClick>
              </a:rPr>
              <a:t>0029r0</a:t>
            </a:r>
            <a:r>
              <a:rPr lang="en-US" sz="2000" b="0" u="sng" dirty="0">
                <a:solidFill>
                  <a:srgbClr val="00B050"/>
                </a:solidFill>
              </a:rPr>
              <a:t>-</a:t>
            </a:r>
            <a:r>
              <a:rPr lang="en-US" sz="2000" b="0" dirty="0">
                <a:solidFill>
                  <a:srgbClr val="00B050"/>
                </a:solidFill>
              </a:rPr>
              <a:t>Preamble structure and SIG contents (Ross Jian Yu)</a:t>
            </a:r>
          </a:p>
          <a:p>
            <a:pPr fontAlgn="b"/>
            <a:r>
              <a:rPr lang="en-US" sz="2000" b="0" dirty="0">
                <a:solidFill>
                  <a:srgbClr val="00B050"/>
                </a:solidFill>
                <a:hlinkClick r:id="rId3">
                  <a:extLst>
                    <a:ext uri="{A12FA001-AC4F-418D-AE19-62706E023703}">
                      <ahyp:hlinkClr xmlns:ahyp="http://schemas.microsoft.com/office/drawing/2018/hyperlinkcolor" val="tx"/>
                    </a:ext>
                  </a:extLst>
                </a:hlinkClick>
              </a:rPr>
              <a:t>0049r0</a:t>
            </a:r>
            <a:r>
              <a:rPr lang="en-US" sz="2000" b="0" dirty="0">
                <a:solidFill>
                  <a:srgbClr val="00B050"/>
                </a:solidFill>
              </a:rPr>
              <a:t>-PPDU Types and U-SIG Content (Sameer Vermani)</a:t>
            </a:r>
          </a:p>
          <a:p>
            <a:pPr fontAlgn="b"/>
            <a:r>
              <a:rPr lang="en-US" sz="2000" b="0" dirty="0">
                <a:solidFill>
                  <a:srgbClr val="00B050"/>
                </a:solidFill>
                <a:hlinkClick r:id="rId4">
                  <a:extLst>
                    <a:ext uri="{A12FA001-AC4F-418D-AE19-62706E023703}">
                      <ahyp:hlinkClr xmlns:ahyp="http://schemas.microsoft.com/office/drawing/2018/hyperlinkcolor" val="tx"/>
                    </a:ext>
                  </a:extLst>
                </a:hlinkClick>
              </a:rPr>
              <a:t>0075r0</a:t>
            </a:r>
            <a:r>
              <a:rPr lang="en-US" sz="2000" b="0" dirty="0">
                <a:solidFill>
                  <a:srgbClr val="00B050"/>
                </a:solidFill>
              </a:rPr>
              <a:t>-Performance comparison of LTF designs in JT (Ron Porat)</a:t>
            </a:r>
          </a:p>
          <a:p>
            <a:pPr fontAlgn="b"/>
            <a:r>
              <a:rPr lang="en-US" sz="2000" b="0" dirty="0">
                <a:solidFill>
                  <a:srgbClr val="00B050"/>
                </a:solidFill>
                <a:hlinkClick r:id="rId5">
                  <a:extLst>
                    <a:ext uri="{A12FA001-AC4F-418D-AE19-62706E023703}">
                      <ahyp:hlinkClr xmlns:ahyp="http://schemas.microsoft.com/office/drawing/2018/hyperlinkcolor" val="tx"/>
                    </a:ext>
                  </a:extLst>
                </a:hlinkClick>
              </a:rPr>
              <a:t>0087r0</a:t>
            </a:r>
            <a:r>
              <a:rPr lang="en-US" sz="2000" b="0" dirty="0">
                <a:solidFill>
                  <a:srgbClr val="00B050"/>
                </a:solidFill>
              </a:rPr>
              <a:t>-Discussions on U-SIG content and EHT-SIG format (Rui Cao)</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1678r0</a:t>
            </a:r>
            <a:r>
              <a:rPr lang="en-US" sz="1800" b="0" u="sng" dirty="0">
                <a:solidFill>
                  <a:srgbClr val="00B050"/>
                </a:solidFill>
              </a:rPr>
              <a:t>-</a:t>
            </a:r>
            <a:r>
              <a:rPr lang="en-US" sz="1800" b="0" dirty="0">
                <a:solidFill>
                  <a:srgbClr val="00B050"/>
                </a:solidFill>
              </a:rPr>
              <a:t>Multiple Link Asynchronous and Synchronous TX (Alan Jauh)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 [2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1823r1</a:t>
            </a:r>
            <a:r>
              <a:rPr lang="en-US" sz="1800" b="0" u="sng" dirty="0">
                <a:solidFill>
                  <a:srgbClr val="00B050"/>
                </a:solidFill>
              </a:rPr>
              <a:t>-</a:t>
            </a:r>
            <a:r>
              <a:rPr lang="en-US" sz="1800" b="0" dirty="0">
                <a:solidFill>
                  <a:srgbClr val="00B050"/>
                </a:solidFill>
              </a:rPr>
              <a:t>Multi-link setup follow up (Po-Kai Huang)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1856r1</a:t>
            </a:r>
            <a:r>
              <a:rPr lang="en-US" sz="1800" b="0" u="sng" dirty="0">
                <a:solidFill>
                  <a:srgbClr val="00B050"/>
                </a:solidFill>
              </a:rPr>
              <a:t>-</a:t>
            </a:r>
            <a:r>
              <a:rPr lang="en-US" sz="1800" b="0" dirty="0">
                <a:solidFill>
                  <a:srgbClr val="00B050"/>
                </a:solidFill>
              </a:rPr>
              <a:t>A-MPDU and BA (Liwen Chu)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1887r1</a:t>
            </a:r>
            <a:r>
              <a:rPr lang="en-US" sz="1800" b="0" u="sng" dirty="0">
                <a:solidFill>
                  <a:srgbClr val="00B050"/>
                </a:solidFill>
              </a:rPr>
              <a:t>-</a:t>
            </a:r>
            <a:r>
              <a:rPr lang="en-US" sz="1800" b="0" dirty="0">
                <a:solidFill>
                  <a:srgbClr val="00B050"/>
                </a:solidFill>
              </a:rPr>
              <a:t>Multi-link Acknowledgement (Taewon Song)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0110r0</a:t>
            </a:r>
            <a:r>
              <a:rPr lang="en-US" sz="2000" b="0" dirty="0">
                <a:solidFill>
                  <a:srgbClr val="00B050"/>
                </a:solidFill>
              </a:rPr>
              <a:t>-11be preamble and forward compatibility (Sigurd Schelstraete)</a:t>
            </a:r>
          </a:p>
          <a:p>
            <a:pPr fontAlgn="b">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0117r0</a:t>
            </a:r>
            <a:r>
              <a:rPr lang="en-US" sz="2000" b="0" dirty="0">
                <a:solidFill>
                  <a:srgbClr val="00B050"/>
                </a:solidFill>
              </a:rPr>
              <a:t>-EHT-LTFs Design for Wideband (Dandan Liang)</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2161r1</a:t>
            </a:r>
            <a:r>
              <a:rPr lang="en-US" sz="1800" b="0" u="sng" dirty="0">
                <a:solidFill>
                  <a:srgbClr val="00B050"/>
                </a:solidFill>
              </a:rPr>
              <a:t>-</a:t>
            </a:r>
            <a:r>
              <a:rPr lang="en-US" sz="1800" b="0" dirty="0">
                <a:solidFill>
                  <a:srgbClr val="00B050"/>
                </a:solidFill>
              </a:rPr>
              <a:t>Multiple RU Support for 11be (</a:t>
            </a:r>
            <a:r>
              <a:rPr lang="en-US" sz="1800" b="0" dirty="0" err="1">
                <a:solidFill>
                  <a:srgbClr val="00B050"/>
                </a:solidFill>
              </a:rPr>
              <a:t>Myeongjin</a:t>
            </a:r>
            <a:r>
              <a:rPr lang="en-US" sz="1800" b="0" dirty="0">
                <a:solidFill>
                  <a:srgbClr val="00B050"/>
                </a:solidFill>
              </a:rPr>
              <a:t> Kim)</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0022r0</a:t>
            </a:r>
            <a:r>
              <a:rPr lang="en-US" sz="1800" b="0" dirty="0">
                <a:solidFill>
                  <a:srgbClr val="00B050"/>
                </a:solidFill>
              </a:rPr>
              <a:t>-Consideration on 240/160+80 MHz and Preamble Puncturing (Eunsung Park)</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lnSpc>
                <a:spcPct val="80000"/>
              </a:lnSpc>
              <a:buFont typeface="Arial" panose="020B0604020202020204" pitchFamily="34" charset="0"/>
              <a:buChar char="•"/>
            </a:pPr>
            <a:r>
              <a:rPr lang="en-US" sz="1800" b="0" u="sng" dirty="0">
                <a:solidFill>
                  <a:srgbClr val="00B050"/>
                </a:solidFill>
              </a:rPr>
              <a:t>1528r3-</a:t>
            </a:r>
            <a:r>
              <a:rPr lang="en-US" sz="1800" b="0" dirty="0">
                <a:solidFill>
                  <a:srgbClr val="00B050"/>
                </a:solidFill>
              </a:rPr>
              <a:t>Multi-Link Operation - Link Management (Abhishek Patil) [1 SP]</a:t>
            </a:r>
          </a:p>
          <a:p>
            <a:pPr>
              <a:lnSpc>
                <a:spcPct val="80000"/>
              </a:lnSpc>
              <a:buFont typeface="Arial" panose="020B0604020202020204" pitchFamily="34" charset="0"/>
              <a:buChar char="•"/>
            </a:pPr>
            <a:r>
              <a:rPr lang="en-US" sz="1800" b="0" u="sng" dirty="0">
                <a:solidFill>
                  <a:srgbClr val="00B050"/>
                </a:solidFill>
              </a:rPr>
              <a:t>1901r3-</a:t>
            </a:r>
            <a:r>
              <a:rPr lang="en-US" sz="1800" b="0" dirty="0">
                <a:solidFill>
                  <a:srgbClr val="00B050"/>
                </a:solidFill>
              </a:rPr>
              <a:t>Priority Access Support in IEEE 802.11be: What and Why? (</a:t>
            </a:r>
            <a:r>
              <a:rPr lang="en-US" altLang="ko-KR" sz="1800" b="0" dirty="0">
                <a:solidFill>
                  <a:srgbClr val="00B050"/>
                </a:solidFill>
                <a:ea typeface="맑은 고딕" panose="020B0503020000020004" pitchFamily="50" charset="-127"/>
              </a:rPr>
              <a:t>Dibakar Das)</a:t>
            </a:r>
            <a:r>
              <a:rPr lang="en-US" sz="1800" b="0" dirty="0">
                <a:solidFill>
                  <a:srgbClr val="00B050"/>
                </a:solidFill>
              </a:rPr>
              <a:t> [1 SP]</a:t>
            </a:r>
          </a:p>
          <a:p>
            <a:pPr>
              <a:lnSpc>
                <a:spcPct val="80000"/>
              </a:lnSpc>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1510r3</a:t>
            </a:r>
            <a:r>
              <a:rPr lang="en-US" sz="1800" b="0" u="sng" dirty="0">
                <a:solidFill>
                  <a:srgbClr val="00B050"/>
                </a:solidFill>
              </a:rPr>
              <a:t>-</a:t>
            </a:r>
            <a:r>
              <a:rPr lang="en-US" sz="1800" b="0" dirty="0">
                <a:solidFill>
                  <a:srgbClr val="00B050"/>
                </a:solidFill>
              </a:rPr>
              <a:t>EHT Power saving considering multi-link (Jeongki Kim)</a:t>
            </a:r>
          </a:p>
          <a:p>
            <a:pPr>
              <a:lnSpc>
                <a:spcPct val="80000"/>
              </a:lnSpc>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1899r2</a:t>
            </a:r>
            <a:r>
              <a:rPr lang="en-US" sz="1800" b="0" u="sng" dirty="0">
                <a:solidFill>
                  <a:srgbClr val="00B050"/>
                </a:solidFill>
              </a:rPr>
              <a:t>-</a:t>
            </a:r>
            <a:r>
              <a:rPr lang="en-US" sz="1800" b="0" dirty="0">
                <a:solidFill>
                  <a:srgbClr val="00B050"/>
                </a:solidFill>
              </a:rPr>
              <a:t>MLA MAC Addresses considerations (Duncan Ho)</a:t>
            </a:r>
          </a:p>
          <a:p>
            <a:pPr>
              <a:lnSpc>
                <a:spcPct val="80000"/>
              </a:lnSpc>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1900r2</a:t>
            </a:r>
            <a:r>
              <a:rPr lang="en-US" sz="1800" b="0" u="sng" dirty="0">
                <a:solidFill>
                  <a:srgbClr val="00B050"/>
                </a:solidFill>
              </a:rPr>
              <a:t>-</a:t>
            </a:r>
            <a:r>
              <a:rPr lang="en-US" sz="1800" b="0" dirty="0">
                <a:solidFill>
                  <a:srgbClr val="00B050"/>
                </a:solidFill>
              </a:rPr>
              <a:t>MLA-security-considerations (Duncan Ho)</a:t>
            </a:r>
          </a:p>
          <a:p>
            <a:pPr>
              <a:lnSpc>
                <a:spcPct val="80000"/>
              </a:lnSpc>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1"/>
                </a:solidFill>
              </a:rPr>
              <a:t>Agenda for Wednesday PM1</a:t>
            </a:r>
            <a:endParaRPr lang="en-US" dirty="0">
              <a:solidFill>
                <a:schemeClr val="tx1"/>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4225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81F7AB9-CEE8-4E2D-9ADC-55413F774C75}"/>
              </a:ext>
            </a:extLst>
          </p:cNvPr>
          <p:cNvSpPr>
            <a:spLocks noGrp="1"/>
          </p:cNvSpPr>
          <p:nvPr>
            <p:ph idx="1"/>
          </p:nvPr>
        </p:nvSpPr>
        <p:spPr/>
        <p:txBody>
          <a:bodyPr/>
          <a:lstStyle/>
          <a:p>
            <a:pPr fontAlgn="b">
              <a:buFont typeface="Arial" panose="020B0604020202020204" pitchFamily="34" charset="0"/>
              <a:buChar char="•"/>
            </a:pPr>
            <a:r>
              <a:rPr lang="en-US" sz="1800" b="0" u="sng" dirty="0">
                <a:hlinkClick r:id="rId2"/>
              </a:rPr>
              <a:t>1972r1</a:t>
            </a:r>
            <a:r>
              <a:rPr lang="en-US" sz="1800" b="0" u="sng" dirty="0"/>
              <a:t>-</a:t>
            </a:r>
            <a:r>
              <a:rPr lang="en-US" sz="1800" b="0" dirty="0"/>
              <a:t>Operation of virtual BSS Arch. for Multi-AP Coord. (</a:t>
            </a:r>
            <a:r>
              <a:rPr lang="en-US" sz="1800" b="0" dirty="0" err="1"/>
              <a:t>Guogang</a:t>
            </a:r>
            <a:r>
              <a:rPr lang="en-US" sz="1800" b="0" dirty="0"/>
              <a:t> Huang)</a:t>
            </a:r>
          </a:p>
          <a:p>
            <a:pPr fontAlgn="b">
              <a:buFont typeface="Arial" panose="020B0604020202020204" pitchFamily="34" charset="0"/>
              <a:buChar char="•"/>
            </a:pPr>
            <a:r>
              <a:rPr lang="en-US" sz="1800" b="0" dirty="0">
                <a:hlinkClick r:id="rId3"/>
              </a:rPr>
              <a:t>1979r0</a:t>
            </a:r>
            <a:r>
              <a:rPr lang="en-US" sz="1800" b="0" dirty="0"/>
              <a:t>-UL Coord. 4 Throughput Improvement and </a:t>
            </a:r>
            <a:r>
              <a:rPr lang="en-US" sz="1800" b="0" dirty="0" err="1"/>
              <a:t>Interf</a:t>
            </a:r>
            <a:r>
              <a:rPr lang="en-US" sz="1800" b="0" dirty="0"/>
              <a:t>. Reduction (Genady Tsodik)</a:t>
            </a:r>
          </a:p>
          <a:p>
            <a:pPr fontAlgn="b">
              <a:buFont typeface="Arial" panose="020B0604020202020204" pitchFamily="34" charset="0"/>
              <a:buChar char="•"/>
            </a:pPr>
            <a:r>
              <a:rPr lang="en-US" sz="1800" b="0" u="sng" dirty="0">
                <a:hlinkClick r:id="rId4"/>
              </a:rPr>
              <a:t>0011r0</a:t>
            </a:r>
            <a:r>
              <a:rPr lang="en-US" sz="1800" b="0" u="sng" dirty="0"/>
              <a:t>-</a:t>
            </a:r>
            <a:r>
              <a:rPr lang="en-US" sz="1800" b="0" dirty="0"/>
              <a:t>Considerations on Coordinated OFDMA (Sungjin Park)</a:t>
            </a:r>
          </a:p>
          <a:p>
            <a:pPr fontAlgn="b">
              <a:buFont typeface="Arial" panose="020B0604020202020204" pitchFamily="34" charset="0"/>
              <a:buChar char="•"/>
            </a:pPr>
            <a:r>
              <a:rPr lang="en-US" sz="1800" b="0" u="sng" dirty="0">
                <a:hlinkClick r:id="rId5"/>
              </a:rPr>
              <a:t>0056r0</a:t>
            </a:r>
            <a:r>
              <a:rPr lang="en-US" sz="1800" b="0" u="sng" dirty="0"/>
              <a:t>-</a:t>
            </a:r>
            <a:r>
              <a:rPr lang="en-US" sz="1800" b="0" dirty="0"/>
              <a:t>Preparations for coordinated OFDMA (Rojan Chitrakar)</a:t>
            </a:r>
          </a:p>
          <a:p>
            <a:pPr fontAlgn="b">
              <a:buFont typeface="Arial" panose="020B0604020202020204" pitchFamily="34" charset="0"/>
              <a:buChar char="•"/>
            </a:pPr>
            <a:r>
              <a:rPr lang="en-US" sz="1800" b="0" dirty="0">
                <a:hlinkClick r:id="rId6"/>
              </a:rPr>
              <a:t>0032r0</a:t>
            </a:r>
            <a:r>
              <a:rPr lang="en-US" sz="1800" b="0" dirty="0"/>
              <a:t>-Consideration on Multi-AP Home Mesh Scenario (Kosuke Aio)</a:t>
            </a:r>
          </a:p>
          <a:p>
            <a:pPr fontAlgn="b">
              <a:buFont typeface="Arial" panose="020B0604020202020204" pitchFamily="34" charset="0"/>
              <a:buChar char="•"/>
            </a:pPr>
            <a:r>
              <a:rPr lang="en-US" sz="1800" b="0" u="sng" dirty="0">
                <a:hlinkClick r:id="rId7"/>
              </a:rPr>
              <a:t>0064r1</a:t>
            </a:r>
            <a:r>
              <a:rPr lang="en-US" sz="1800" b="0" u="sng" dirty="0"/>
              <a:t>-</a:t>
            </a:r>
            <a:r>
              <a:rPr lang="en-US" sz="1800" b="0" dirty="0"/>
              <a:t>Overview of Multi-AP Operation in 11be (</a:t>
            </a:r>
            <a:r>
              <a:rPr lang="en-US" sz="1800" b="0" dirty="0" err="1"/>
              <a:t>Chenhe</a:t>
            </a:r>
            <a:r>
              <a:rPr lang="en-US" sz="1800" b="0" dirty="0"/>
              <a:t> Ji)</a:t>
            </a:r>
          </a:p>
          <a:p>
            <a:pPr fontAlgn="b"/>
            <a:endParaRPr lang="en-US" sz="2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593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18377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567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69053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rgbClr val="FF0000"/>
                </a:solidFill>
              </a:rPr>
              <a:t>Ad-Hoc Meeting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96FA-F5DC-48EA-83EF-5434D80E82D9}"/>
              </a:ext>
            </a:extLst>
          </p:cNvPr>
          <p:cNvSpPr>
            <a:spLocks noGrp="1"/>
          </p:cNvSpPr>
          <p:nvPr>
            <p:ph type="title"/>
          </p:nvPr>
        </p:nvSpPr>
        <p:spPr/>
        <p:txBody>
          <a:bodyPr/>
          <a:lstStyle/>
          <a:p>
            <a:r>
              <a:rPr lang="en-US" dirty="0">
                <a:solidFill>
                  <a:schemeClr val="tx1"/>
                </a:solidFill>
              </a:rPr>
              <a:t>Schedule Ad-Hoc Meeting</a:t>
            </a:r>
          </a:p>
        </p:txBody>
      </p:sp>
      <p:sp>
        <p:nvSpPr>
          <p:cNvPr id="3" name="Content Placeholder 2">
            <a:extLst>
              <a:ext uri="{FF2B5EF4-FFF2-40B4-BE49-F238E27FC236}">
                <a16:creationId xmlns:a16="http://schemas.microsoft.com/office/drawing/2014/main" id="{C016F8C1-8DBA-46AE-9CDF-DD1FAD695645}"/>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TGbe to hold ad-hoc meetings in Atlanta, Georgia, USA, with the preferred venue being Hilton Atlanta Hotel, for the purpose of discussing technical contributions during the following dates:</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PHY ad-hoc meeting</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14-15</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MAC ad-hoc meeting</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BC925CA-0534-49C6-9702-B581977ABC8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34EF26-B8A5-4D01-A475-EC20DFED097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1544E2-9100-4DB2-8419-08675122682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15789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0640-C135-46B2-8DF4-EF18144880C9}"/>
              </a:ext>
            </a:extLst>
          </p:cNvPr>
          <p:cNvSpPr>
            <a:spLocks noGrp="1"/>
          </p:cNvSpPr>
          <p:nvPr>
            <p:ph type="title"/>
          </p:nvPr>
        </p:nvSpPr>
        <p:spPr/>
        <p:txBody>
          <a:bodyPr/>
          <a:lstStyle/>
          <a:p>
            <a:r>
              <a:rPr lang="en-US" dirty="0"/>
              <a:t>Straw Poll for Ad-hoc meeting</a:t>
            </a:r>
          </a:p>
        </p:txBody>
      </p:sp>
      <p:sp>
        <p:nvSpPr>
          <p:cNvPr id="3" name="Content Placeholder 2">
            <a:extLst>
              <a:ext uri="{FF2B5EF4-FFF2-40B4-BE49-F238E27FC236}">
                <a16:creationId xmlns:a16="http://schemas.microsoft.com/office/drawing/2014/main" id="{2E7CC8E6-3C46-4FC3-91DA-9BF376A7840F}"/>
              </a:ext>
            </a:extLst>
          </p:cNvPr>
          <p:cNvSpPr>
            <a:spLocks noGrp="1"/>
          </p:cNvSpPr>
          <p:nvPr>
            <p:ph idx="1"/>
          </p:nvPr>
        </p:nvSpPr>
        <p:spPr/>
        <p:txBody>
          <a:bodyPr/>
          <a:lstStyle/>
          <a:p>
            <a:pPr>
              <a:buFont typeface="Arial" panose="020B0604020202020204" pitchFamily="34" charset="0"/>
              <a:buChar char="•"/>
            </a:pPr>
            <a:r>
              <a:rPr lang="en-US" dirty="0"/>
              <a:t>Do you plan to attend ad-hoc TGbe meetings, that would be held in Atlanta, Georgia, USA at the Hilton Atlanta Hotel, for the purpose of discussion technical contributions with the following dates:</a:t>
            </a:r>
          </a:p>
          <a:p>
            <a:pPr lvl="1">
              <a:buFont typeface="Arial" panose="020B0604020202020204" pitchFamily="34" charset="0"/>
              <a:buChar char="•"/>
            </a:pPr>
            <a:r>
              <a:rPr lang="en-US" dirty="0"/>
              <a:t>14</a:t>
            </a:r>
            <a:r>
              <a:rPr lang="en-US" baseline="30000" dirty="0"/>
              <a:t>th</a:t>
            </a:r>
            <a:r>
              <a:rPr lang="en-US" dirty="0"/>
              <a:t> of March 2020 for PHY ad-hoc meeting</a:t>
            </a:r>
          </a:p>
          <a:p>
            <a:pPr lvl="1">
              <a:buFont typeface="Arial" panose="020B0604020202020204" pitchFamily="34" charset="0"/>
              <a:buChar char="•"/>
            </a:pPr>
            <a:r>
              <a:rPr lang="en-US" dirty="0"/>
              <a:t>14-15</a:t>
            </a:r>
            <a:r>
              <a:rPr lang="en-US" baseline="30000" dirty="0"/>
              <a:t>th</a:t>
            </a:r>
            <a:r>
              <a:rPr lang="en-US" dirty="0"/>
              <a:t> of March 2020 for MAC ad-hoc meeting</a:t>
            </a:r>
          </a:p>
        </p:txBody>
      </p:sp>
      <p:sp>
        <p:nvSpPr>
          <p:cNvPr id="4" name="Slide Number Placeholder 3">
            <a:extLst>
              <a:ext uri="{FF2B5EF4-FFF2-40B4-BE49-F238E27FC236}">
                <a16:creationId xmlns:a16="http://schemas.microsoft.com/office/drawing/2014/main" id="{55959F1B-9A3D-4517-9797-FD1C3EE427B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72F5880-D32E-4DC6-B444-6E103F243D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AF675B9-AC59-4CEA-BB5B-55765925A55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187669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48126</TotalTime>
  <Words>5606</Words>
  <Application>Microsoft Office PowerPoint</Application>
  <PresentationFormat>On-screen Show (4:3)</PresentationFormat>
  <Paragraphs>1750</Paragraphs>
  <Slides>74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2" baseType="lpstr">
      <vt:lpstr>Arial</vt:lpstr>
      <vt:lpstr>Arial Black</vt:lpstr>
      <vt:lpstr>Calibri</vt:lpstr>
      <vt:lpstr>Monotype Sorts</vt:lpstr>
      <vt:lpstr>Symbol</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PM1</vt:lpstr>
      <vt:lpstr>Submissions</vt:lpstr>
      <vt:lpstr>Agenda for Wednesday PM2</vt:lpstr>
      <vt:lpstr>PHY Ad-Hoc Session-Report</vt:lpstr>
      <vt:lpstr>MAC Ad-Hoc Session-Report</vt:lpstr>
      <vt:lpstr>Agenda for Thursday AM1</vt:lpstr>
      <vt:lpstr>PHY Ad-Hoc Session-Report</vt:lpstr>
      <vt:lpstr>MAC Ad-Hoc Session-Report</vt:lpstr>
      <vt:lpstr>Agenda for Thursday AM2</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Schedule Ad-Hoc Meeting</vt:lpstr>
      <vt:lpstr>Straw Poll for Ad-hoc meeting</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1215</cp:revision>
  <cp:lastPrinted>1601-01-01T00:00:00Z</cp:lastPrinted>
  <dcterms:created xsi:type="dcterms:W3CDTF">2017-01-26T15:28:16Z</dcterms:created>
  <dcterms:modified xsi:type="dcterms:W3CDTF">2020-01-15T20:06:26Z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