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29"/>
  </p:notesMasterIdLst>
  <p:handoutMasterIdLst>
    <p:handoutMasterId r:id="rId30"/>
  </p:handoutMasterIdLst>
  <p:sldIdLst>
    <p:sldId id="720" r:id="rId4"/>
    <p:sldId id="735" r:id="rId5"/>
    <p:sldId id="736" r:id="rId6"/>
    <p:sldId id="737" r:id="rId7"/>
    <p:sldId id="738" r:id="rId8"/>
    <p:sldId id="739" r:id="rId9"/>
    <p:sldId id="740" r:id="rId10"/>
    <p:sldId id="741" r:id="rId11"/>
    <p:sldId id="742" r:id="rId12"/>
    <p:sldId id="744" r:id="rId13"/>
    <p:sldId id="743" r:id="rId14"/>
    <p:sldId id="773" r:id="rId15"/>
    <p:sldId id="761" r:id="rId16"/>
    <p:sldId id="793" r:id="rId17"/>
    <p:sldId id="746" r:id="rId18"/>
    <p:sldId id="774" r:id="rId19"/>
    <p:sldId id="776" r:id="rId20"/>
    <p:sldId id="787" r:id="rId21"/>
    <p:sldId id="749" r:id="rId22"/>
    <p:sldId id="788" r:id="rId23"/>
    <p:sldId id="777" r:id="rId24"/>
    <p:sldId id="803" r:id="rId25"/>
    <p:sldId id="804" r:id="rId26"/>
    <p:sldId id="772" r:id="rId27"/>
    <p:sldId id="753"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39"/>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handoutMaster" Target="handoutMasters/handoutMaster1.xml"/><Relationship Id="rId3" Type="http://schemas.openxmlformats.org/officeDocument/2006/relationships/slideMaster" Target="slideMasters/slideMaster2.xml"/><Relationship Id="rId29" Type="http://schemas.openxmlformats.org/officeDocument/2006/relationships/notesMaster" Target="notesMasters/notesMaster1.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2" Type="http://schemas.openxmlformats.org/officeDocument/2006/relationships/theme" Target="../theme/theme2.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4</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mentor.ieee.org/802.11/dcn/19/11-19-2116-01-00bd-tgbd-dec-2019-teleconference-minutes.docx" TargetMode="External"/><Relationship Id="rId1" Type="http://schemas.openxmlformats.org/officeDocument/2006/relationships/hyperlink" Target="https://mentor.ieee.org/802.11/dcn/19/11-19-2014-00-00bd-tgbd-nov-2019-meeting-minutes.docx" TargetMode="Externa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0497-03-00bd-802-11bd-specification-framework-documen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hyperlink" Target="mailto:jrosdahl@ieee.org" TargetMode="External"/><Relationship Id="rId1" Type="http://schemas.openxmlformats.org/officeDocument/2006/relationships/hyperlink" Target="https://imat.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Jan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813"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Jan 2020 Meeting Agenda</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2019-12-09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items for the week</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219200" y="1600200"/>
            <a:ext cx="99060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1600" b="1"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minutes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SFD documents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 for the week</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just" defTabSz="914400" rtl="0" eaLnBrk="0" fontAlgn="base" latinLnBrk="0" hangingPunct="0">
              <a:lnSpc>
                <a:spcPct val="100000"/>
              </a:lnSpc>
              <a:spcBef>
                <a:spcPct val="20000"/>
              </a:spcBef>
              <a:spcAft>
                <a:spcPct val="0"/>
              </a:spcAft>
              <a:buClrTx/>
              <a:buSzTx/>
              <a:buFontTx/>
              <a:buChar char="–"/>
              <a:defRPr/>
            </a:pP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Two</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session</a:t>
            </a: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for parallel PHY/MAC </a:t>
            </a:r>
            <a:r>
              <a:rPr kumimoji="0" lang="en-GB" altLang="en-US" sz="1600" b="0"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Adhocs</a:t>
            </a:r>
            <a:endPar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Motions for the </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week </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and m</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otion</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to update FRD/SFD</a:t>
            </a:r>
            <a:endPar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 on generation of Spec Draft D0.</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 timeline review</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Plan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457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457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4580" name="Rectangle 2"/>
          <p:cNvSpPr txBox="1"/>
          <p:nvPr/>
        </p:nvSpPr>
        <p:spPr>
          <a:xfrm>
            <a:off x="2209800" y="609600"/>
            <a:ext cx="7772400" cy="10668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TGbd Sessions in the week</a:t>
            </a:r>
            <a:endParaRPr lang="en-US" altLang="en-US" sz="3200" b="1" dirty="0">
              <a:solidFill>
                <a:schemeClr val="tx2"/>
              </a:solidFill>
              <a:latin typeface="Times New Roman" panose="02020603050405020304" pitchFamily="18" charset="0"/>
            </a:endParaRPr>
          </a:p>
        </p:txBody>
      </p:sp>
      <p:graphicFrame>
        <p:nvGraphicFramePr>
          <p:cNvPr id="6" name="Table 1"/>
          <p:cNvGraphicFramePr>
            <a:graphicFrameLocks noGrp="1"/>
          </p:cNvGraphicFramePr>
          <p:nvPr/>
        </p:nvGraphicFramePr>
        <p:xfrm>
          <a:off x="2205038" y="2462213"/>
          <a:ext cx="7880985" cy="2706425"/>
        </p:xfrm>
        <a:graphic>
          <a:graphicData uri="http://schemas.openxmlformats.org/drawingml/2006/table">
            <a:tbl>
              <a:tblPr firstRow="1" bandRow="1">
                <a:tableStyleId>{21E4AEA4-8DFA-4A89-87EB-49C32662AFE0}</a:tableStyleId>
              </a:tblPr>
              <a:tblGrid>
                <a:gridCol w="1304925"/>
                <a:gridCol w="1354455"/>
                <a:gridCol w="838835"/>
                <a:gridCol w="817245"/>
                <a:gridCol w="1398905"/>
                <a:gridCol w="980440"/>
                <a:gridCol w="1186180"/>
              </a:tblGrid>
              <a:tr h="450850">
                <a:tc>
                  <a:txBody>
                    <a:bodyPr/>
                    <a:lstStyle/>
                    <a:p>
                      <a:endParaRPr lang="en-US" sz="1800" dirty="0"/>
                    </a:p>
                  </a:txBody>
                  <a:tcPr marT="45686" marB="45686"/>
                </a:tc>
                <a:tc>
                  <a:txBody>
                    <a:bodyPr/>
                    <a:lstStyle/>
                    <a:p>
                      <a:pPr algn="ctr"/>
                      <a:r>
                        <a:rPr lang="en-US" sz="1800" dirty="0"/>
                        <a:t>MON</a:t>
                      </a:r>
                      <a:endParaRPr lang="en-US" sz="1800" dirty="0"/>
                    </a:p>
                  </a:txBody>
                  <a:tcPr marT="45686" marB="45686"/>
                </a:tc>
                <a:tc gridSpan="2">
                  <a:txBody>
                    <a:bodyPr/>
                    <a:lstStyle/>
                    <a:p>
                      <a:pPr algn="ctr"/>
                      <a:r>
                        <a:rPr lang="en-US" sz="1800" dirty="0"/>
                        <a:t>TUE</a:t>
                      </a:r>
                      <a:endParaRPr lang="en-US" sz="1800" dirty="0"/>
                    </a:p>
                  </a:txBody>
                  <a:tcPr marT="45686" marB="45686"/>
                </a:tc>
                <a:tc hMerge="1">
                  <a:tcPr marT="45686" marB="45686"/>
                </a:tc>
                <a:tc gridSpan="2">
                  <a:txBody>
                    <a:bodyPr/>
                    <a:lstStyle/>
                    <a:p>
                      <a:pPr algn="ctr"/>
                      <a:r>
                        <a:rPr lang="en-US" sz="1800" dirty="0"/>
                        <a:t>WED</a:t>
                      </a:r>
                      <a:endParaRPr lang="en-US" sz="1800" dirty="0"/>
                    </a:p>
                  </a:txBody>
                  <a:tcPr marT="45686" marB="45686"/>
                </a:tc>
                <a:tc hMerge="1">
                  <a:tcPr/>
                </a:tc>
                <a:tc>
                  <a:txBody>
                    <a:bodyPr/>
                    <a:lstStyle/>
                    <a:p>
                      <a:pPr algn="ctr"/>
                      <a:r>
                        <a:rPr lang="en-US" sz="1800" dirty="0"/>
                        <a:t>THU</a:t>
                      </a:r>
                      <a:endParaRPr lang="en-US" sz="1800" dirty="0"/>
                    </a:p>
                  </a:txBody>
                  <a:tcPr marT="45686" marB="45686"/>
                </a:tc>
              </a:tr>
              <a:tr h="451115">
                <a:tc>
                  <a:txBody>
                    <a:bodyPr/>
                    <a:lstStyle/>
                    <a:p>
                      <a:pPr algn="ctr"/>
                      <a:r>
                        <a:rPr lang="en-US" sz="1800" dirty="0"/>
                        <a:t>AM1</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algn="ctr"/>
                      <a:endParaRPr lang="en-US" sz="1800" dirty="0"/>
                    </a:p>
                  </a:txBody>
                  <a:tcPr marT="45686" marB="45686" anchor="ctr"/>
                </a:tc>
                <a:tc hMerge="1">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b="0" dirty="0">
                        <a:solidFill>
                          <a:schemeClr val="tx1"/>
                        </a:solidFill>
                      </a:endParaRPr>
                    </a:p>
                  </a:txBody>
                  <a:tcPr marT="45686" marB="45686" anchor="ctr"/>
                </a:tc>
              </a:tr>
              <a:tr h="451115">
                <a:tc>
                  <a:txBody>
                    <a:bodyPr/>
                    <a:lstStyle/>
                    <a:p>
                      <a:pPr algn="ctr"/>
                      <a:r>
                        <a:rPr lang="en-US" sz="1800" dirty="0"/>
                        <a:t>AM2</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marT="45686" marB="45686" anchor="ctr"/>
                </a:tc>
                <a:tc gridSpan="2">
                  <a:txBody>
                    <a:bodyPr/>
                    <a:lstStyle/>
                    <a:p>
                      <a:pPr algn="ct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r>
              <a:tr h="451115">
                <a:tc>
                  <a:txBody>
                    <a:bodyPr/>
                    <a:lstStyle/>
                    <a:p>
                      <a:pPr algn="ctr"/>
                      <a:r>
                        <a:rPr lang="en-US" sz="1800" dirty="0"/>
                        <a:t>PM1</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c gridSpan="2">
                  <a:txBody>
                    <a:bodyPr/>
                    <a:lstStyle/>
                    <a:p>
                      <a:pPr algn="ctr"/>
                      <a:endParaRPr lang="en-US" sz="1800" dirty="0"/>
                    </a:p>
                  </a:txBody>
                  <a:tcPr marT="45686" marB="45686" anchor="ctr"/>
                </a:tc>
                <a:tc hMerge="1">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strike="sngStrike" dirty="0" smtClean="0">
                          <a:solidFill>
                            <a:schemeClr val="accent4"/>
                          </a:solidFill>
                          <a:uFillTx/>
                        </a:rPr>
                        <a:t>MAC</a:t>
                      </a:r>
                      <a:r>
                        <a:rPr lang="en-US" sz="1800" dirty="0" smtClean="0"/>
                        <a:t>TGbd</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strike="sngStrike" dirty="0" smtClean="0">
                          <a:solidFill>
                            <a:schemeClr val="accent4"/>
                          </a:solidFill>
                          <a:uFillTx/>
                        </a:rPr>
                        <a:t>PHY</a:t>
                      </a:r>
                      <a:endParaRPr lang="en-US" sz="1800" strike="sngStrike" dirty="0" smtClean="0">
                        <a:solidFill>
                          <a:schemeClr val="accent4"/>
                        </a:solidFill>
                        <a:uFillTx/>
                      </a:endParaRPr>
                    </a:p>
                  </a:txBody>
                  <a:tcPr marT="45686" marB="45686" anchor="ctr"/>
                </a:tc>
                <a:tc>
                  <a:txBody>
                    <a:bodyPr/>
                    <a:lstStyle/>
                    <a:p>
                      <a:pPr algn="ctr"/>
                      <a:endParaRPr lang="en-US" sz="1800" dirty="0"/>
                    </a:p>
                  </a:txBody>
                  <a:tcPr marT="45686" marB="45686" anchor="ctr"/>
                </a:tc>
              </a:tr>
              <a:tr h="451115">
                <a:tc>
                  <a:txBody>
                    <a:bodyPr/>
                    <a:lstStyle/>
                    <a:p>
                      <a:pPr algn="ctr"/>
                      <a:r>
                        <a:rPr lang="en-US" sz="1800" dirty="0"/>
                        <a:t>PM2</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MAC</a:t>
                      </a:r>
                      <a:endParaRPr lang="en-US" sz="1800" dirty="0"/>
                    </a:p>
                  </a:txBody>
                  <a:tcPr marT="45686" marB="45686" anchor="ctr"/>
                </a:tc>
                <a:tc>
                  <a:txBody>
                    <a:bodyPr/>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800" dirty="0"/>
                        <a:t>PHY</a:t>
                      </a:r>
                      <a:endParaRPr lang="en-US" alt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solidFill>
                          <a:schemeClr val="tx1"/>
                        </a:solidFill>
                      </a:endParaRPr>
                    </a:p>
                  </a:txBody>
                  <a:tcPr marT="45686" marB="45686" anchor="ctr"/>
                </a:tc>
              </a:tr>
              <a:tr h="451115">
                <a:tc>
                  <a:txBody>
                    <a:bodyPr/>
                    <a:lstStyle/>
                    <a:p>
                      <a:pPr algn="ctr"/>
                      <a:r>
                        <a:rPr lang="en-US" sz="1800" dirty="0" smtClean="0"/>
                        <a:t>EVE</a:t>
                      </a:r>
                      <a:endParaRPr lang="en-US" sz="1800" dirty="0"/>
                    </a:p>
                  </a:txBody>
                  <a:tcPr marT="45686" marB="45686" anchor="ctr"/>
                </a:tc>
                <a:tc>
                  <a:txBody>
                    <a:bodyPr/>
                    <a:lstStyle/>
                    <a:p>
                      <a:pPr algn="ctr"/>
                      <a:r>
                        <a:rPr lang="en-US" sz="1800" dirty="0"/>
                        <a:t>TGbd</a:t>
                      </a: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marT="45686" marB="45686" anchor="ctr"/>
                </a:tc>
                <a:tc gridSpan="2">
                  <a:txBody>
                    <a:bodyPr/>
                    <a:lstStyle/>
                    <a:p>
                      <a:pPr algn="ctr"/>
                      <a:endParaRPr lang="en-US" sz="1800" dirty="0"/>
                    </a:p>
                  </a:txBody>
                  <a:tcPr marT="45686" marB="45686" anchor="ctr"/>
                </a:tc>
                <a:tc hMerge="1">
                  <a:tcPr/>
                </a:tc>
                <a:tc>
                  <a:txBody>
                    <a:bodyPr/>
                    <a:lstStyle/>
                    <a:p>
                      <a:pPr algn="ctr"/>
                      <a:endParaRPr lang="en-US" sz="1800" dirty="0"/>
                    </a:p>
                  </a:txBody>
                  <a:tcPr marT="45686" marB="45686" anchor="ctr"/>
                </a:tc>
              </a:tr>
            </a:tbl>
          </a:graphicData>
        </a:graphic>
      </p:graphicFrame>
      <p:sp>
        <p:nvSpPr>
          <p:cNvPr id="24629" name="文本框 1"/>
          <p:cNvSpPr txBox="1"/>
          <p:nvPr/>
        </p:nvSpPr>
        <p:spPr>
          <a:xfrm>
            <a:off x="1704975" y="5345113"/>
            <a:ext cx="8858250" cy="646112"/>
          </a:xfrm>
          <a:prstGeom prst="rect">
            <a:avLst/>
          </a:prstGeom>
          <a:noFill/>
          <a:ln w="9525">
            <a:noFill/>
          </a:ln>
        </p:spPr>
        <p:txBody>
          <a:bodyPr wrap="square" anchor="t" anchorCtr="0">
            <a:spAutoFit/>
          </a:bodyPr>
          <a:p>
            <a:r>
              <a:rPr lang="en-US" altLang="zh-CN" sz="1800">
                <a:solidFill>
                  <a:srgbClr val="0070C0"/>
                </a:solidFill>
                <a:latin typeface="Times New Roman" panose="02020603050405020304" pitchFamily="18" charset="0"/>
              </a:rPr>
              <a:t>Note, the MAC session in Tuesday PM2 is a joint session with IEEE 1609 experts and focuses on the issue of interface between 802.11bd and upper layer protocols.</a:t>
            </a:r>
            <a:endParaRPr lang="en-US" altLang="zh-CN" sz="1800">
              <a:solidFill>
                <a:srgbClr val="0070C0"/>
              </a:solidFill>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General Flow of the Week</a:t>
            </a:r>
            <a:endParaRPr lang="en-US" altLang="zh-CN" sz="3200" dirty="0"/>
          </a:p>
        </p:txBody>
      </p:sp>
      <p:sp>
        <p:nvSpPr>
          <p:cNvPr id="25602" name="日期占位符 2"/>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560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560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6" name="Content Placeholder 6"/>
          <p:cNvSpPr txBox="1"/>
          <p:nvPr/>
        </p:nvSpPr>
        <p:spPr>
          <a:xfrm>
            <a:off x="1295400" y="1755140"/>
            <a:ext cx="4800600" cy="4719955"/>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Monday Jan 13, PM1, 13:30 – 15:30 </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for Submissions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a:t>
            </a: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minutes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updated SFD</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Liaison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11bd spec draft development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TGbd's position on 5.9 GHz regulation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Recess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Monday Jan 13, EVE, 19:30 </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21:30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smtClean="0">
                <a:ln>
                  <a:noFill/>
                </a:ln>
                <a:effectLst/>
                <a:uLnTx/>
                <a:uFillTx/>
                <a:sym typeface="+mn-ea"/>
              </a:rPr>
              <a:t>Technical presentation </a:t>
            </a:r>
            <a:r>
              <a:rPr lang="en-US" altLang="en-US" sz="1600" kern="0" noProof="0" dirty="0">
                <a:ln>
                  <a:noFill/>
                </a:ln>
                <a:effectLst/>
                <a:uLnTx/>
                <a:uFillTx/>
                <a:sym typeface="+mn-ea"/>
              </a:rPr>
              <a:t>of the week</a:t>
            </a:r>
            <a:endParaRPr lang="en-US" altLang="en-US" sz="1600" kern="0" noProof="0" dirty="0">
              <a:ln>
                <a:noFill/>
              </a:ln>
              <a:effectLst/>
              <a:uLnTx/>
              <a:uFillTx/>
              <a:sym typeface="+mn-ea"/>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mn-ea"/>
              </a:rPr>
              <a:t>TGbd's position on 5.9 GHz regulation</a:t>
            </a:r>
            <a:endParaRPr kumimoji="0" lang="en-US" altLang="en-US" sz="16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Recess</a:t>
            </a:r>
            <a:endPar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kern="0" noProof="0" dirty="0">
                <a:ln>
                  <a:noFill/>
                </a:ln>
                <a:effectLst/>
                <a:uLnTx/>
                <a:uFillTx/>
                <a:sym typeface="+mn-ea"/>
              </a:rPr>
              <a:t>Tuesday</a:t>
            </a:r>
            <a:r>
              <a:rPr lang="en-CA" altLang="en-US" sz="1600" kern="0" noProof="0" dirty="0">
                <a:ln>
                  <a:noFill/>
                </a:ln>
                <a:effectLst/>
                <a:uLnTx/>
                <a:uFillTx/>
                <a:sym typeface="+mn-ea"/>
              </a:rPr>
              <a:t> </a:t>
            </a:r>
            <a:r>
              <a:rPr lang="en-US" altLang="en-CA" sz="1600" kern="0" noProof="0" dirty="0">
                <a:ln>
                  <a:noFill/>
                </a:ln>
                <a:effectLst/>
                <a:uLnTx/>
                <a:uFillTx/>
                <a:sym typeface="+mn-ea"/>
              </a:rPr>
              <a:t>Jan 14</a:t>
            </a:r>
            <a:r>
              <a:rPr lang="en-CA" altLang="en-US" sz="1600" kern="0" noProof="0" dirty="0">
                <a:ln>
                  <a:noFill/>
                </a:ln>
                <a:effectLst/>
                <a:uLnTx/>
                <a:uFillTx/>
                <a:sym typeface="+mn-ea"/>
              </a:rPr>
              <a:t>, PM</a:t>
            </a:r>
            <a:r>
              <a:rPr lang="en-US" altLang="en-CA" sz="1600" kern="0" noProof="0" dirty="0">
                <a:ln>
                  <a:noFill/>
                </a:ln>
                <a:effectLst/>
                <a:uLnTx/>
                <a:uFillTx/>
                <a:sym typeface="+mn-ea"/>
              </a:rPr>
              <a:t>2</a:t>
            </a:r>
            <a:r>
              <a:rPr lang="en-US" altLang="en-US" sz="1600" kern="0" noProof="0" dirty="0">
                <a:ln>
                  <a:noFill/>
                </a:ln>
                <a:effectLst/>
                <a:uLnTx/>
                <a:uFillTx/>
                <a:sym typeface="+mn-ea"/>
              </a:rPr>
              <a:t>, 16:00 – 18:00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1600" kern="0" noProof="0" dirty="0" err="1">
                <a:ln>
                  <a:noFill/>
                </a:ln>
                <a:effectLst/>
                <a:uLnTx/>
                <a:uFillTx/>
                <a:sym typeface="+mn-ea"/>
              </a:rPr>
              <a:t>Adhoc</a:t>
            </a:r>
            <a:r>
              <a:rPr lang="en-US" altLang="en-US" sz="1600" kern="0" noProof="0" dirty="0">
                <a:ln>
                  <a:noFill/>
                </a:ln>
                <a:effectLst/>
                <a:uLnTx/>
                <a:uFillTx/>
                <a:sym typeface="+mn-ea"/>
              </a:rPr>
              <a:t> groups meeting</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kern="0" noProof="0" dirty="0">
                <a:ln>
                  <a:noFill/>
                </a:ln>
                <a:effectLst/>
                <a:uLnTx/>
                <a:uFillTx/>
                <a:sym typeface="+mn-ea"/>
              </a:rPr>
              <a:t>PHY </a:t>
            </a:r>
            <a:r>
              <a:rPr lang="en-CA" altLang="en-US" sz="1600" kern="0" noProof="0" dirty="0" err="1">
                <a:ln>
                  <a:noFill/>
                </a:ln>
                <a:effectLst/>
                <a:uLnTx/>
                <a:uFillTx/>
                <a:sym typeface="+mn-ea"/>
              </a:rPr>
              <a:t>adhoc</a:t>
            </a:r>
            <a:r>
              <a:rPr lang="en-CA" altLang="en-US" sz="1600" kern="0" noProof="0" dirty="0">
                <a:ln>
                  <a:noFill/>
                </a:ln>
                <a:effectLst/>
                <a:uLnTx/>
                <a:uFillTx/>
                <a:sym typeface="+mn-ea"/>
              </a:rPr>
              <a:t> </a:t>
            </a:r>
            <a:r>
              <a:rPr lang="en-CA" altLang="en-US" sz="1600" kern="0" noProof="0" dirty="0">
                <a:ln>
                  <a:noFill/>
                </a:ln>
                <a:effectLst/>
                <a:uLnTx/>
                <a:uFillTx/>
                <a:sym typeface="Wingdings" panose="05000000000000000000" pitchFamily="2" charset="2"/>
              </a:rPr>
              <a:t> </a:t>
            </a:r>
            <a:r>
              <a:rPr lang="en-US" altLang="en-CA" sz="1600" kern="0" noProof="0" dirty="0" err="1" smtClean="0">
                <a:ln>
                  <a:noFill/>
                </a:ln>
                <a:effectLst/>
                <a:uLnTx/>
                <a:uFillTx/>
                <a:sym typeface="Wingdings" panose="05000000000000000000" pitchFamily="2" charset="2"/>
              </a:rPr>
              <a:t>Salon D</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kern="0" noProof="0" dirty="0">
                <a:ln>
                  <a:noFill/>
                </a:ln>
                <a:effectLst/>
                <a:uLnTx/>
                <a:uFillTx/>
                <a:sym typeface="Wingdings" panose="05000000000000000000" pitchFamily="2" charset="2"/>
              </a:rPr>
              <a:t>MAC </a:t>
            </a:r>
            <a:r>
              <a:rPr lang="en-CA" altLang="en-US" sz="1600" kern="0" noProof="0" dirty="0" err="1">
                <a:ln>
                  <a:noFill/>
                </a:ln>
                <a:effectLst/>
                <a:uLnTx/>
                <a:uFillTx/>
                <a:sym typeface="Wingdings" panose="05000000000000000000" pitchFamily="2" charset="2"/>
              </a:rPr>
              <a:t>adhoc</a:t>
            </a:r>
            <a:r>
              <a:rPr lang="en-CA" altLang="en-US" sz="1600" kern="0" noProof="0" dirty="0">
                <a:ln>
                  <a:noFill/>
                </a:ln>
                <a:effectLst/>
                <a:uLnTx/>
                <a:uFillTx/>
                <a:sym typeface="Wingdings" panose="05000000000000000000" pitchFamily="2" charset="2"/>
              </a:rPr>
              <a:t>  </a:t>
            </a:r>
            <a:r>
              <a:rPr lang="en-US" altLang="en-CA" sz="1600" kern="0" noProof="0" dirty="0">
                <a:ln>
                  <a:noFill/>
                </a:ln>
                <a:effectLst/>
                <a:uLnTx/>
                <a:uFillTx/>
                <a:sym typeface="Wingdings" panose="05000000000000000000" pitchFamily="2" charset="2"/>
              </a:rPr>
              <a:t>Salon C</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Content Placeholder 7"/>
          <p:cNvSpPr txBox="1"/>
          <p:nvPr/>
        </p:nvSpPr>
        <p:spPr>
          <a:xfrm>
            <a:off x="6324600" y="1755775"/>
            <a:ext cx="4572000" cy="4721225"/>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Wednesday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15</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PM1</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13:30 – 15:30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a:ln>
                  <a:noFill/>
                </a:ln>
                <a:effectLst/>
                <a:uLnTx/>
                <a:uFillTx/>
                <a:sym typeface="+mn-ea"/>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a:ln>
                  <a:noFill/>
                </a:ln>
                <a:effectLst/>
                <a:uLnTx/>
                <a:uFillTx/>
                <a:sym typeface="+mn-ea"/>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smtClean="0">
                <a:ln>
                  <a:noFill/>
                </a:ln>
                <a:effectLst/>
                <a:uLnTx/>
                <a:uFillTx/>
                <a:sym typeface="+mn-ea"/>
              </a:rPr>
              <a:t>Technical presentation </a:t>
            </a:r>
            <a:r>
              <a:rPr lang="en-US" altLang="en-US" sz="1600" kern="0" noProof="0" dirty="0">
                <a:ln>
                  <a:noFill/>
                </a:ln>
                <a:effectLst/>
                <a:uLnTx/>
                <a:uFillTx/>
                <a:sym typeface="+mn-ea"/>
              </a:rPr>
              <a:t>of the week</a:t>
            </a:r>
            <a:endParaRPr lang="en-US" altLang="en-US" sz="1600" kern="0" noProof="0" dirty="0">
              <a:ln>
                <a:noFill/>
              </a:ln>
              <a:effectLst/>
              <a:uLnTx/>
              <a:uFillTx/>
              <a:sym typeface="+mn-ea"/>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smtClean="0">
                <a:ln>
                  <a:noFill/>
                </a:ln>
                <a:effectLst/>
                <a:uLnTx/>
                <a:uFillTx/>
                <a:sym typeface="+mn-ea"/>
              </a:rPr>
              <a:t>TGbd's position on 5.9 GHz regulation</a:t>
            </a:r>
            <a:endParaRPr kumimoji="0" lang="en-US" altLang="en-US" sz="16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a:ln>
                  <a:noFill/>
                </a:ln>
                <a:effectLst/>
                <a:uLnTx/>
                <a:uFillTx/>
                <a:sym typeface="+mn-ea"/>
              </a:rPr>
              <a:t>Recess</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Thursday Nov 164, AM2, 10:30 – 12:30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 Motions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Timeline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Telecon</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Schedule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closing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Adjourn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897188"/>
          <a:ext cx="9677400" cy="2626360"/>
        </p:xfrm>
        <a:graphic>
          <a:graphicData uri="http://schemas.openxmlformats.org/drawingml/2006/table">
            <a:tbl>
              <a:tblPr firstRow="1" bandRow="1">
                <a:tableStyleId>{5C22544A-7EE6-4342-B048-85BDC9FD1C3A}</a:tableStyleId>
              </a:tblPr>
              <a:tblGrid>
                <a:gridCol w="914401"/>
                <a:gridCol w="2133600"/>
                <a:gridCol w="5382168"/>
                <a:gridCol w="1247231"/>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4">
                <a:tc>
                  <a:txBody>
                    <a:bodyPr/>
                    <a:p>
                      <a:pPr>
                        <a:buNone/>
                      </a:pPr>
                      <a:r>
                        <a:rPr lang="en-US" altLang="zh-CN" sz="1200" dirty="0">
                          <a:solidFill>
                            <a:srgbClr val="00B050"/>
                          </a:solidFill>
                        </a:rPr>
                        <a:t>11-19/1845</a:t>
                      </a:r>
                      <a:endParaRPr lang="en-US" altLang="zh-CN" sz="1200" dirty="0">
                        <a:solidFill>
                          <a:srgbClr val="00B050"/>
                        </a:solidFill>
                      </a:endParaRPr>
                    </a:p>
                  </a:txBody>
                  <a:tcPr marL="36000" marR="36000" marT="17972" marB="17972"/>
                </a:tc>
                <a:tc>
                  <a:txBody>
                    <a:bodyPr/>
                    <a:p>
                      <a:r>
                        <a:rPr lang="en-US" altLang="zh-CN" sz="1200" dirty="0" err="1" smtClean="0">
                          <a:solidFill>
                            <a:srgbClr val="00B050"/>
                          </a:solidFill>
                        </a:rPr>
                        <a:t>Insun</a:t>
                      </a:r>
                      <a:r>
                        <a:rPr lang="en-US" altLang="zh-CN" sz="1200" dirty="0" smtClean="0">
                          <a:solidFill>
                            <a:srgbClr val="00B050"/>
                          </a:solidFill>
                        </a:rPr>
                        <a:t> (LGE)</a:t>
                      </a:r>
                      <a:endParaRPr lang="en-US" altLang="zh-CN" sz="1200" dirty="0" smtClean="0">
                        <a:solidFill>
                          <a:srgbClr val="00B050"/>
                        </a:solidFill>
                      </a:endParaRPr>
                    </a:p>
                  </a:txBody>
                  <a:tcPr marL="36000" marR="36000" marT="17972" marB="17972"/>
                </a:tc>
                <a:tc>
                  <a:txBody>
                    <a:bodyPr/>
                    <a:p>
                      <a:pPr marL="0" algn="l" defTabSz="914400" rtl="0" eaLnBrk="1" latinLnBrk="0" hangingPunct="1"/>
                      <a:r>
                        <a:rPr lang="en-US" altLang="zh-CN" sz="1200" kern="1200" dirty="0" smtClean="0">
                          <a:solidFill>
                            <a:srgbClr val="00B050"/>
                          </a:solidFill>
                          <a:latin typeface="+mn-lt"/>
                          <a:ea typeface="+mn-ea"/>
                          <a:cs typeface="+mn-cs"/>
                        </a:rPr>
                        <a:t>Harmonization for 20MHz Channel Access: Follow-up</a:t>
                      </a:r>
                      <a:endParaRPr lang="en-US" altLang="zh-CN" sz="1200" kern="1200" dirty="0" smtClean="0">
                        <a:solidFill>
                          <a:srgbClr val="00B050"/>
                        </a:solidFill>
                        <a:latin typeface="+mn-lt"/>
                        <a:ea typeface="+mn-ea"/>
                        <a:cs typeface="+mn-cs"/>
                      </a:endParaRPr>
                    </a:p>
                  </a:txBody>
                  <a:tcPr marL="36000" marR="36000" marT="17972" marB="17972"/>
                </a:tc>
                <a:tc>
                  <a:txBody>
                    <a:bodyPr/>
                    <a:p>
                      <a:r>
                        <a:rPr lang="en-US" altLang="zh-CN" sz="1200" dirty="0" smtClean="0">
                          <a:solidFill>
                            <a:srgbClr val="00B050"/>
                          </a:solidFill>
                        </a:rPr>
                        <a:t>TG/MAC</a:t>
                      </a:r>
                      <a:endParaRPr lang="en-US" altLang="zh-CN" sz="1200" dirty="0" smtClean="0">
                        <a:solidFill>
                          <a:srgbClr val="00B050"/>
                        </a:solidFill>
                      </a:endParaRPr>
                    </a:p>
                  </a:txBody>
                  <a:tcPr marL="36000" marR="36000" marT="17972" marB="17972"/>
                </a:tc>
              </a:tr>
              <a:tr h="218794">
                <a:tc>
                  <a:txBody>
                    <a:bodyPr/>
                    <a:p>
                      <a:r>
                        <a:rPr lang="en-US" altLang="zh-CN" sz="1200" dirty="0" smtClean="0">
                          <a:solidFill>
                            <a:srgbClr val="00B050"/>
                          </a:solidFill>
                        </a:rPr>
                        <a:t>11-19/1969</a:t>
                      </a:r>
                      <a:endParaRPr lang="en-US" altLang="zh-CN" sz="1200" dirty="0" smtClean="0">
                        <a:solidFill>
                          <a:srgbClr val="00B050"/>
                        </a:solidFill>
                      </a:endParaRPr>
                    </a:p>
                  </a:txBody>
                  <a:tcPr marL="35994" marR="35994" marT="17984" marB="17984"/>
                </a:tc>
                <a:tc>
                  <a:txBody>
                    <a:bodyPr/>
                    <a:p>
                      <a:r>
                        <a:rPr lang="en-US" altLang="en-US" sz="1200" b="0" dirty="0" err="1" smtClean="0">
                          <a:solidFill>
                            <a:srgbClr val="00B050"/>
                          </a:solidFill>
                          <a:latin typeface="Calibri" panose="020F0502020204030204" pitchFamily="34" charset="0"/>
                        </a:rPr>
                        <a:t>Liwen</a:t>
                      </a:r>
                      <a:r>
                        <a:rPr lang="en-US" altLang="en-US" sz="1200" b="0" dirty="0" smtClean="0">
                          <a:solidFill>
                            <a:srgbClr val="00B050"/>
                          </a:solidFill>
                          <a:latin typeface="Calibri" panose="020F0502020204030204" pitchFamily="34" charset="0"/>
                        </a:rPr>
                        <a:t> Chu (Marvell)</a:t>
                      </a:r>
                      <a:endParaRPr lang="en-US" altLang="en-US" sz="1200" b="0" dirty="0" smtClean="0">
                        <a:solidFill>
                          <a:srgbClr val="00B050"/>
                        </a:solidFill>
                        <a:latin typeface="Calibri" panose="020F0502020204030204" pitchFamily="34" charset="0"/>
                      </a:endParaRPr>
                    </a:p>
                  </a:txBody>
                  <a:tcPr marL="35994" marR="35994" marT="17984" marB="17984"/>
                </a:tc>
                <a:tc>
                  <a:txBody>
                    <a:bodyPr/>
                    <a:p>
                      <a:r>
                        <a:rPr lang="en-US" altLang="zh-CN" sz="1200" b="0" i="0" kern="1200" dirty="0" smtClean="0">
                          <a:solidFill>
                            <a:srgbClr val="00B050"/>
                          </a:solidFill>
                          <a:effectLst/>
                          <a:latin typeface="+mn-lt"/>
                          <a:ea typeface="+mn-ea"/>
                          <a:cs typeface="+mn-cs"/>
                        </a:rPr>
                        <a:t>20MHz operation follow up</a:t>
                      </a:r>
                      <a:endParaRPr lang="en-US" altLang="zh-CN" sz="1200" b="0" i="0" kern="1200" dirty="0" smtClean="0">
                        <a:solidFill>
                          <a:srgbClr val="00B050"/>
                        </a:solidFill>
                        <a:effectLst/>
                        <a:latin typeface="+mn-lt"/>
                        <a:ea typeface="+mn-ea"/>
                        <a:cs typeface="+mn-cs"/>
                      </a:endParaRPr>
                    </a:p>
                  </a:txBody>
                  <a:tcPr marL="35994" marR="35994" marT="17984" marB="17984"/>
                </a:tc>
                <a:tc>
                  <a:txBody>
                    <a:bodyPr/>
                    <a:p>
                      <a:r>
                        <a:rPr lang="en-US" altLang="zh-CN" sz="1200" dirty="0" smtClean="0">
                          <a:solidFill>
                            <a:srgbClr val="00B050"/>
                          </a:solidFill>
                        </a:rPr>
                        <a:t>TG/MAC</a:t>
                      </a:r>
                      <a:endParaRPr lang="en-US" altLang="zh-CN" sz="1200" dirty="0" smtClean="0">
                        <a:solidFill>
                          <a:srgbClr val="00B050"/>
                        </a:solidFill>
                      </a:endParaRPr>
                    </a:p>
                  </a:txBody>
                  <a:tcPr marL="35994" marR="35994" marT="17984" marB="17984"/>
                </a:tc>
              </a:tr>
              <a:tr h="218794">
                <a:tc>
                  <a:txBody>
                    <a:bodyPr/>
                    <a:p>
                      <a:r>
                        <a:rPr lang="en-US" altLang="zh-CN" sz="1200" dirty="0" smtClean="0">
                          <a:solidFill>
                            <a:srgbClr val="00B050"/>
                          </a:solidFill>
                        </a:rPr>
                        <a:t>11-19/1973</a:t>
                      </a:r>
                      <a:endParaRPr lang="en-US" altLang="zh-CN" sz="1200" dirty="0" smtClean="0">
                        <a:solidFill>
                          <a:srgbClr val="00B050"/>
                        </a:solidFill>
                      </a:endParaRPr>
                    </a:p>
                  </a:txBody>
                  <a:tcPr marL="35994" marR="35994" marT="17984" marB="17984"/>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300" b="0" i="0" kern="1200" dirty="0" err="1" smtClean="0">
                          <a:solidFill>
                            <a:srgbClr val="00B050"/>
                          </a:solidFill>
                          <a:effectLst/>
                          <a:latin typeface="+mn-lt"/>
                          <a:ea typeface="+mn-ea"/>
                          <a:cs typeface="+mn-cs"/>
                        </a:rPr>
                        <a:t>Hanseul</a:t>
                      </a:r>
                      <a:r>
                        <a:rPr lang="en-US" altLang="zh-CN" sz="1300" b="0" i="0" kern="1200" dirty="0" smtClean="0">
                          <a:solidFill>
                            <a:srgbClr val="00B050"/>
                          </a:solidFill>
                          <a:effectLst/>
                          <a:latin typeface="+mn-lt"/>
                          <a:ea typeface="+mn-ea"/>
                          <a:cs typeface="+mn-cs"/>
                        </a:rPr>
                        <a:t> Hong (</a:t>
                      </a:r>
                      <a:r>
                        <a:rPr lang="en-US" altLang="zh-CN" sz="1300" b="0" i="0" kern="1200" dirty="0" err="1" smtClean="0">
                          <a:solidFill>
                            <a:srgbClr val="00B050"/>
                          </a:solidFill>
                          <a:effectLst/>
                          <a:latin typeface="+mn-lt"/>
                          <a:ea typeface="+mn-ea"/>
                          <a:cs typeface="+mn-cs"/>
                        </a:rPr>
                        <a:t>Yonsei</a:t>
                      </a:r>
                      <a:r>
                        <a:rPr lang="en-US" altLang="zh-CN" sz="1300" b="0" i="0" kern="1200" dirty="0" smtClean="0">
                          <a:solidFill>
                            <a:srgbClr val="00B050"/>
                          </a:solidFill>
                          <a:effectLst/>
                          <a:latin typeface="+mn-lt"/>
                          <a:ea typeface="+mn-ea"/>
                          <a:cs typeface="+mn-cs"/>
                        </a:rPr>
                        <a:t> Univ.)</a:t>
                      </a:r>
                      <a:endParaRPr lang="en-US" altLang="zh-CN" sz="1300" b="0" i="0" kern="1200" dirty="0" smtClean="0">
                        <a:solidFill>
                          <a:srgbClr val="00B050"/>
                        </a:solidFill>
                        <a:effectLst/>
                        <a:latin typeface="+mn-lt"/>
                        <a:ea typeface="+mn-ea"/>
                        <a:cs typeface="+mn-cs"/>
                      </a:endParaRPr>
                    </a:p>
                  </a:txBody>
                  <a:tcPr marL="35994" marR="35994" marT="17984" marB="17984"/>
                </a:tc>
                <a:tc>
                  <a:txBody>
                    <a:bodyPr/>
                    <a:p>
                      <a:r>
                        <a:rPr lang="en-US" altLang="zh-CN" sz="1300" b="0" i="0" kern="1200" dirty="0" smtClean="0">
                          <a:solidFill>
                            <a:srgbClr val="00B050"/>
                          </a:solidFill>
                          <a:effectLst/>
                          <a:latin typeface="+mn-lt"/>
                          <a:ea typeface="+mn-ea"/>
                          <a:cs typeface="+mn-cs"/>
                        </a:rPr>
                        <a:t>Further considerations on 20MHz channel access</a:t>
                      </a:r>
                      <a:endParaRPr lang="en-US" altLang="zh-CN" sz="1300" b="0" i="0" kern="1200" dirty="0" smtClean="0">
                        <a:solidFill>
                          <a:srgbClr val="00B050"/>
                        </a:solidFill>
                        <a:effectLst/>
                        <a:latin typeface="+mn-lt"/>
                        <a:ea typeface="+mn-ea"/>
                        <a:cs typeface="+mn-cs"/>
                      </a:endParaRPr>
                    </a:p>
                  </a:txBody>
                  <a:tcPr marL="35994" marR="35994" marT="17984" marB="17984"/>
                </a:tc>
                <a:tc>
                  <a:txBody>
                    <a:bodyPr/>
                    <a:p>
                      <a:r>
                        <a:rPr lang="en-US" altLang="zh-CN" sz="1200" dirty="0" smtClean="0">
                          <a:solidFill>
                            <a:srgbClr val="00B050"/>
                          </a:solidFill>
                        </a:rPr>
                        <a:t>TG/MAC</a:t>
                      </a:r>
                      <a:endParaRPr lang="en-US" altLang="zh-CN" sz="1200" dirty="0" smtClean="0">
                        <a:solidFill>
                          <a:srgbClr val="00B050"/>
                        </a:solidFill>
                      </a:endParaRPr>
                    </a:p>
                  </a:txBody>
                  <a:tcPr marL="35994" marR="35994" marT="17984" marB="17984"/>
                </a:tc>
              </a:tr>
              <a:tr h="218794">
                <a:tc>
                  <a:txBody>
                    <a:bodyPr/>
                    <a:lstStyle/>
                    <a:p>
                      <a:r>
                        <a:rPr lang="en-US" altLang="zh-CN" sz="1200" dirty="0" smtClean="0">
                          <a:solidFill>
                            <a:srgbClr val="FFC000"/>
                          </a:solidFill>
                        </a:rPr>
                        <a:t>11-19/1847</a:t>
                      </a:r>
                      <a:endParaRPr lang="zh-CN" altLang="en-US" sz="1200" dirty="0">
                        <a:solidFill>
                          <a:srgbClr val="FFC000"/>
                        </a:solidFill>
                      </a:endParaRPr>
                    </a:p>
                  </a:txBody>
                  <a:tcPr marL="36000" marR="36000" marT="17972" marB="17972"/>
                </a:tc>
                <a:tc>
                  <a:txBody>
                    <a:bodyPr/>
                    <a:lstStyle/>
                    <a:p>
                      <a:r>
                        <a:rPr lang="en-US" altLang="zh-CN" sz="1200" dirty="0" err="1" smtClean="0">
                          <a:solidFill>
                            <a:srgbClr val="FFC000"/>
                          </a:solidFill>
                        </a:rPr>
                        <a:t>Insun</a:t>
                      </a:r>
                      <a:r>
                        <a:rPr lang="en-US" altLang="zh-CN" sz="1200" dirty="0" smtClean="0">
                          <a:solidFill>
                            <a:srgbClr val="FFC000"/>
                          </a:solidFill>
                        </a:rPr>
                        <a:t> (LGE)</a:t>
                      </a:r>
                      <a:endParaRPr lang="zh-CN" altLang="en-US" sz="1200" dirty="0">
                        <a:solidFill>
                          <a:srgbClr val="FFC000"/>
                        </a:solidFill>
                      </a:endParaRPr>
                    </a:p>
                  </a:txBody>
                  <a:tcPr marL="36000" marR="36000" marT="17972" marB="17972"/>
                </a:tc>
                <a:tc>
                  <a:txBody>
                    <a:bodyPr/>
                    <a:lstStyle/>
                    <a:p>
                      <a:r>
                        <a:rPr lang="en-US" altLang="zh-CN" sz="1200" kern="1200" dirty="0" smtClean="0">
                          <a:solidFill>
                            <a:srgbClr val="FFC000"/>
                          </a:solidFill>
                          <a:latin typeface="+mn-lt"/>
                          <a:ea typeface="+mn-ea"/>
                          <a:cs typeface="+mn-cs"/>
                        </a:rPr>
                        <a:t>Discussion on PHY/MAC Signaling for Adaptive Repetition of 11p PPDU in 11bd</a:t>
                      </a:r>
                      <a:endParaRPr lang="zh-CN" altLang="en-US" sz="1200" kern="1200" dirty="0">
                        <a:solidFill>
                          <a:srgbClr val="FFC000"/>
                        </a:solidFill>
                        <a:latin typeface="+mn-lt"/>
                        <a:ea typeface="+mn-ea"/>
                        <a:cs typeface="+mn-cs"/>
                      </a:endParaRPr>
                    </a:p>
                  </a:txBody>
                  <a:tcPr marL="36000" marR="36000" marT="17972" marB="17972"/>
                </a:tc>
                <a:tc>
                  <a:txBody>
                    <a:bodyPr/>
                    <a:lstStyle/>
                    <a:p>
                      <a:r>
                        <a:rPr lang="en-US" altLang="zh-CN" sz="1200" dirty="0" smtClean="0">
                          <a:solidFill>
                            <a:srgbClr val="FFC000"/>
                          </a:solidFill>
                        </a:rPr>
                        <a:t>TG</a:t>
                      </a:r>
                      <a:endParaRPr lang="zh-CN" altLang="en-US" sz="1200" dirty="0">
                        <a:solidFill>
                          <a:srgbClr val="FFC000"/>
                        </a:solidFill>
                      </a:endParaRPr>
                    </a:p>
                  </a:txBody>
                  <a:tcPr marL="36000" marR="36000" marT="17972" marB="17972"/>
                </a:tc>
              </a:tr>
              <a:tr h="218794">
                <a:tc>
                  <a:txBody>
                    <a:bodyPr/>
                    <a:lstStyle/>
                    <a:p>
                      <a:r>
                        <a:rPr lang="en-US" altLang="zh-CN" sz="1200" dirty="0" smtClean="0">
                          <a:solidFill>
                            <a:srgbClr val="00B050"/>
                          </a:solidFill>
                        </a:rPr>
                        <a:t>11-19/1863</a:t>
                      </a:r>
                      <a:endParaRPr lang="en-US" altLang="zh-CN" sz="1200" dirty="0" smtClean="0">
                        <a:solidFill>
                          <a:srgbClr val="00B050"/>
                        </a:solidFill>
                      </a:endParaRPr>
                    </a:p>
                  </a:txBody>
                  <a:tcPr marL="35994" marR="35994" marT="17984" marB="17984"/>
                </a:tc>
                <a:tc>
                  <a:txBody>
                    <a:bodyPr/>
                    <a:lstStyle/>
                    <a:p>
                      <a:r>
                        <a:rPr lang="en-US" altLang="zh-CN" sz="1200" dirty="0" err="1" smtClean="0">
                          <a:solidFill>
                            <a:srgbClr val="00B050"/>
                          </a:solidFill>
                        </a:rPr>
                        <a:t>Yujin</a:t>
                      </a:r>
                      <a:r>
                        <a:rPr lang="en-US" altLang="zh-CN" sz="1200" baseline="0" dirty="0" smtClean="0">
                          <a:solidFill>
                            <a:srgbClr val="00B050"/>
                          </a:solidFill>
                        </a:rPr>
                        <a:t> Noh (</a:t>
                      </a:r>
                      <a:r>
                        <a:rPr lang="en-US" altLang="zh-CN" sz="1200" baseline="0" dirty="0" err="1" smtClean="0">
                          <a:solidFill>
                            <a:srgbClr val="00B050"/>
                          </a:solidFill>
                        </a:rPr>
                        <a:t>Newracom</a:t>
                      </a:r>
                      <a:r>
                        <a:rPr lang="en-US" altLang="zh-CN" sz="1200" baseline="0" dirty="0" smtClean="0">
                          <a:solidFill>
                            <a:srgbClr val="00B050"/>
                          </a:solidFill>
                        </a:rPr>
                        <a:t>)</a:t>
                      </a:r>
                      <a:endParaRPr lang="en-US" altLang="zh-CN" sz="1200" baseline="0" dirty="0" smtClean="0">
                        <a:solidFill>
                          <a:srgbClr val="00B050"/>
                        </a:solidFill>
                      </a:endParaRPr>
                    </a:p>
                  </a:txBody>
                  <a:tcPr marL="35994" marR="35994" marT="17984" marB="17984"/>
                </a:tc>
                <a:tc>
                  <a:txBody>
                    <a:bodyPr/>
                    <a:lstStyle/>
                    <a:p>
                      <a:r>
                        <a:rPr lang="en-US" altLang="zh-CN" sz="1200" b="0" i="0" kern="1200" dirty="0" err="1" smtClean="0">
                          <a:solidFill>
                            <a:srgbClr val="00B050"/>
                          </a:solidFill>
                          <a:effectLst/>
                          <a:latin typeface="+mn-lt"/>
                          <a:ea typeface="+mn-ea"/>
                          <a:cs typeface="+mn-cs"/>
                        </a:rPr>
                        <a:t>midamble</a:t>
                      </a:r>
                      <a:r>
                        <a:rPr lang="en-US" altLang="zh-CN" sz="1200" b="0" i="0" kern="1200" dirty="0" smtClean="0">
                          <a:solidFill>
                            <a:srgbClr val="00B050"/>
                          </a:solidFill>
                          <a:effectLst/>
                          <a:latin typeface="+mn-lt"/>
                          <a:ea typeface="+mn-ea"/>
                          <a:cs typeface="+mn-cs"/>
                        </a:rPr>
                        <a:t> design continued</a:t>
                      </a:r>
                      <a:endParaRPr lang="en-US" altLang="zh-CN" sz="1200" b="0" i="0" kern="1200" dirty="0" smtClean="0">
                        <a:solidFill>
                          <a:srgbClr val="00B050"/>
                        </a:solidFill>
                        <a:effectLst/>
                        <a:latin typeface="+mn-lt"/>
                        <a:ea typeface="+mn-ea"/>
                        <a:cs typeface="+mn-cs"/>
                      </a:endParaRPr>
                    </a:p>
                  </a:txBody>
                  <a:tcPr marL="35994" marR="35994" marT="17984" marB="17984"/>
                </a:tc>
                <a:tc>
                  <a:txBody>
                    <a:bodyPr/>
                    <a:lstStyle/>
                    <a:p>
                      <a:r>
                        <a:rPr lang="en-US" altLang="zh-CN" sz="1200" dirty="0" smtClean="0">
                          <a:solidFill>
                            <a:srgbClr val="00B050"/>
                          </a:solidFill>
                        </a:rPr>
                        <a:t>PHY</a:t>
                      </a:r>
                      <a:endParaRPr lang="en-US" altLang="zh-CN" sz="1200" dirty="0" smtClean="0">
                        <a:solidFill>
                          <a:srgbClr val="00B050"/>
                        </a:solidFill>
                      </a:endParaRPr>
                    </a:p>
                  </a:txBody>
                  <a:tcPr marL="35994" marR="35994" marT="17984" marB="17984"/>
                </a:tc>
              </a:tr>
              <a:tr h="218792">
                <a:tc>
                  <a:txBody>
                    <a:bodyPr/>
                    <a:lstStyle/>
                    <a:p>
                      <a:r>
                        <a:rPr lang="en-US" altLang="zh-CN" sz="1200" dirty="0" smtClean="0">
                          <a:solidFill>
                            <a:srgbClr val="00B050"/>
                          </a:solidFill>
                        </a:rPr>
                        <a:t>11-19/1864</a:t>
                      </a:r>
                      <a:endParaRPr lang="en-US" altLang="zh-CN" sz="1200" dirty="0" smtClean="0">
                        <a:solidFill>
                          <a:srgbClr val="00B050"/>
                        </a:solidFill>
                      </a:endParaRPr>
                    </a:p>
                  </a:txBody>
                  <a:tcPr marL="35994" marR="35994" marT="17984" marB="17984"/>
                </a:tc>
                <a:tc>
                  <a:txBody>
                    <a:bodyPr/>
                    <a:lstStyle/>
                    <a:p>
                      <a:r>
                        <a:rPr lang="en-US" altLang="zh-CN" sz="1200" dirty="0" err="1" smtClean="0">
                          <a:solidFill>
                            <a:srgbClr val="00B050"/>
                          </a:solidFill>
                        </a:rPr>
                        <a:t>Yujin</a:t>
                      </a:r>
                      <a:r>
                        <a:rPr lang="en-US" altLang="zh-CN" sz="1200" baseline="0" dirty="0" smtClean="0">
                          <a:solidFill>
                            <a:srgbClr val="00B050"/>
                          </a:solidFill>
                        </a:rPr>
                        <a:t> Noh (</a:t>
                      </a:r>
                      <a:r>
                        <a:rPr lang="en-US" altLang="zh-CN" sz="1200" baseline="0" dirty="0" err="1" smtClean="0">
                          <a:solidFill>
                            <a:srgbClr val="00B050"/>
                          </a:solidFill>
                        </a:rPr>
                        <a:t>Newracom</a:t>
                      </a:r>
                      <a:r>
                        <a:rPr lang="en-US" altLang="zh-CN" sz="1200" baseline="0" dirty="0" smtClean="0">
                          <a:solidFill>
                            <a:srgbClr val="00B050"/>
                          </a:solidFill>
                        </a:rPr>
                        <a:t>)</a:t>
                      </a:r>
                      <a:endParaRPr lang="en-US" altLang="zh-CN" sz="1200" baseline="0" dirty="0" smtClean="0">
                        <a:solidFill>
                          <a:srgbClr val="00B050"/>
                        </a:solidFill>
                      </a:endParaRPr>
                    </a:p>
                  </a:txBody>
                  <a:tcPr marL="35994" marR="35994" marT="17984" marB="17984"/>
                </a:tc>
                <a:tc>
                  <a:txBody>
                    <a:bodyPr/>
                    <a:lstStyle/>
                    <a:p>
                      <a:r>
                        <a:rPr lang="en-US" altLang="zh-CN" sz="1200" b="0" i="0" kern="1200" dirty="0" smtClean="0">
                          <a:solidFill>
                            <a:srgbClr val="00B050"/>
                          </a:solidFill>
                          <a:effectLst/>
                          <a:latin typeface="+mn-lt"/>
                          <a:ea typeface="+mn-ea"/>
                          <a:cs typeface="+mn-cs"/>
                        </a:rPr>
                        <a:t>20MHz transmission in NGV </a:t>
                      </a:r>
                      <a:r>
                        <a:rPr lang="en-US" altLang="zh-CN" sz="1200" b="0" i="0" kern="1200" dirty="0" err="1" smtClean="0">
                          <a:solidFill>
                            <a:srgbClr val="00B050"/>
                          </a:solidFill>
                          <a:effectLst/>
                          <a:latin typeface="+mn-lt"/>
                          <a:ea typeface="+mn-ea"/>
                          <a:cs typeface="+mn-cs"/>
                        </a:rPr>
                        <a:t>contiued</a:t>
                      </a:r>
                      <a:endParaRPr lang="en-US" altLang="zh-CN" sz="1200" b="0" i="0" kern="1200" dirty="0" err="1" smtClean="0">
                        <a:solidFill>
                          <a:srgbClr val="00B050"/>
                        </a:solidFill>
                        <a:effectLst/>
                        <a:latin typeface="+mn-lt"/>
                        <a:ea typeface="+mn-ea"/>
                        <a:cs typeface="+mn-cs"/>
                      </a:endParaRPr>
                    </a:p>
                  </a:txBody>
                  <a:tcPr marL="35994" marR="35994" marT="17984" marB="17984"/>
                </a:tc>
                <a:tc>
                  <a:txBody>
                    <a:bodyPr/>
                    <a:lstStyle/>
                    <a:p>
                      <a:r>
                        <a:rPr lang="en-US" altLang="zh-CN" sz="1200" dirty="0">
                          <a:solidFill>
                            <a:srgbClr val="00B050"/>
                          </a:solidFill>
                        </a:rPr>
                        <a:t>PHY</a:t>
                      </a:r>
                      <a:endParaRPr lang="en-US" altLang="zh-CN" sz="1200" dirty="0">
                        <a:solidFill>
                          <a:srgbClr val="00B050"/>
                        </a:solidFill>
                      </a:endParaRPr>
                    </a:p>
                  </a:txBody>
                  <a:tcPr marL="35994" marR="35994" marT="17984" marB="17984"/>
                </a:tc>
              </a:tr>
              <a:tr h="218792">
                <a:tc>
                  <a:txBody>
                    <a:bodyPr/>
                    <a:lstStyle/>
                    <a:p>
                      <a:r>
                        <a:rPr lang="en-US" altLang="zh-CN" sz="1200" dirty="0" smtClean="0">
                          <a:solidFill>
                            <a:srgbClr val="00B050"/>
                          </a:solidFill>
                        </a:rPr>
                        <a:t>11-19/2011</a:t>
                      </a:r>
                      <a:endParaRPr lang="en-US" altLang="zh-CN" sz="1200" dirty="0" smtClean="0">
                        <a:solidFill>
                          <a:srgbClr val="00B050"/>
                        </a:solidFill>
                      </a:endParaRPr>
                    </a:p>
                  </a:txBody>
                  <a:tcPr marL="35994" marR="35994" marT="17984" marB="17984"/>
                </a:tc>
                <a:tc>
                  <a:txBody>
                    <a:bodyPr/>
                    <a:lstStyle/>
                    <a:p>
                      <a:r>
                        <a:rPr lang="en-US" altLang="zh-CN" sz="1200" dirty="0" smtClean="0">
                          <a:solidFill>
                            <a:srgbClr val="00B050"/>
                          </a:solidFill>
                        </a:rPr>
                        <a:t>Feng Jiang (Intel)</a:t>
                      </a:r>
                      <a:endParaRPr lang="en-US" altLang="zh-CN" sz="1200" dirty="0" smtClean="0">
                        <a:solidFill>
                          <a:srgbClr val="00B050"/>
                        </a:solidFill>
                      </a:endParaRPr>
                    </a:p>
                  </a:txBody>
                  <a:tcPr marL="35994" marR="35994" marT="17984" marB="17984"/>
                </a:tc>
                <a:tc>
                  <a:txBody>
                    <a:bodyPr/>
                    <a:lstStyle/>
                    <a:p>
                      <a:pPr marL="0" algn="l" defTabSz="914400" rtl="0" eaLnBrk="1" latinLnBrk="0" hangingPunct="1"/>
                      <a:r>
                        <a:rPr lang="en-US" altLang="zh-CN" sz="1200" kern="1200" dirty="0" smtClean="0">
                          <a:solidFill>
                            <a:srgbClr val="00B050"/>
                          </a:solidFill>
                          <a:latin typeface="+mn-lt"/>
                          <a:ea typeface="+mn-ea"/>
                          <a:cs typeface="+mn-cs"/>
                        </a:rPr>
                        <a:t>Ranging protocol in 11bd</a:t>
                      </a:r>
                      <a:endParaRPr lang="en-US" altLang="zh-CN" sz="1200" kern="1200" dirty="0" smtClean="0">
                        <a:solidFill>
                          <a:srgbClr val="00B050"/>
                        </a:solidFill>
                        <a:latin typeface="+mn-lt"/>
                        <a:ea typeface="+mn-ea"/>
                        <a:cs typeface="+mn-cs"/>
                      </a:endParaRPr>
                    </a:p>
                  </a:txBody>
                  <a:tcPr marL="35994" marR="35994" marT="17984" marB="17984"/>
                </a:tc>
                <a:tc>
                  <a:txBody>
                    <a:bodyPr/>
                    <a:lstStyle/>
                    <a:p>
                      <a:r>
                        <a:rPr lang="en-US" altLang="zh-CN" sz="1200" dirty="0" smtClean="0">
                          <a:solidFill>
                            <a:srgbClr val="00B050"/>
                          </a:solidFill>
                        </a:rPr>
                        <a:t>PHY</a:t>
                      </a:r>
                      <a:endParaRPr lang="en-US" altLang="zh-CN" sz="1200" dirty="0" smtClean="0">
                        <a:solidFill>
                          <a:srgbClr val="00B050"/>
                        </a:solidFill>
                      </a:endParaRPr>
                    </a:p>
                  </a:txBody>
                  <a:tcPr marL="35994" marR="35994" marT="17984" marB="17984"/>
                </a:tc>
              </a:tr>
              <a:tr h="218792">
                <a:tc>
                  <a:txBody>
                    <a:bodyPr/>
                    <a:lstStyle/>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lstStyle/>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lstStyle/>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lstStyle/>
                    <a:p>
                      <a:r>
                        <a:rPr lang="en-US" altLang="zh-CN" sz="1200" dirty="0" smtClean="0">
                          <a:solidFill>
                            <a:srgbClr val="FFC000"/>
                          </a:solidFill>
                        </a:rPr>
                        <a:t>TG</a:t>
                      </a:r>
                      <a:endParaRPr lang="en-US" altLang="zh-CN" sz="1200" dirty="0" smtClean="0">
                        <a:solidFill>
                          <a:srgbClr val="FFC000"/>
                        </a:solidFill>
                      </a:endParaRPr>
                    </a:p>
                  </a:txBody>
                  <a:tcPr marL="35994" marR="35994" marT="17984" marB="17984"/>
                </a:tc>
              </a:tr>
              <a:tr h="219075">
                <a:tc>
                  <a:txBody>
                    <a:bodyPr/>
                    <a:lstStyle/>
                    <a:p>
                      <a:r>
                        <a:rPr lang="en-US" altLang="zh-CN" sz="1200" dirty="0" smtClean="0">
                          <a:solidFill>
                            <a:srgbClr val="00B050"/>
                          </a:solidFill>
                        </a:rPr>
                        <a:t>11-19/1929</a:t>
                      </a:r>
                      <a:endParaRPr lang="en-US" altLang="zh-CN" sz="1200" dirty="0" smtClean="0">
                        <a:solidFill>
                          <a:srgbClr val="00B050"/>
                        </a:solidFill>
                      </a:endParaRPr>
                    </a:p>
                  </a:txBody>
                  <a:tcPr marL="35994" marR="35994" marT="17984" marB="17984"/>
                </a:tc>
                <a:tc>
                  <a:txBody>
                    <a:bodyPr/>
                    <a:lstStyle/>
                    <a:p>
                      <a:r>
                        <a:rPr lang="en-US" altLang="zh-CN" sz="1200" dirty="0" smtClean="0">
                          <a:solidFill>
                            <a:srgbClr val="00B050"/>
                          </a:solidFill>
                        </a:rPr>
                        <a:t>Paul </a:t>
                      </a:r>
                      <a:r>
                        <a:rPr lang="en-US" altLang="zh-CN" sz="1200" dirty="0" err="1" smtClean="0">
                          <a:solidFill>
                            <a:srgbClr val="00B050"/>
                          </a:solidFill>
                        </a:rPr>
                        <a:t>Unterhuber</a:t>
                      </a:r>
                      <a:r>
                        <a:rPr lang="en-US" altLang="zh-CN" sz="1200" baseline="0" dirty="0" smtClean="0">
                          <a:solidFill>
                            <a:srgbClr val="00B050"/>
                          </a:solidFill>
                        </a:rPr>
                        <a:t> (DLR)</a:t>
                      </a:r>
                      <a:endParaRPr lang="en-US" altLang="zh-CN" sz="1200" baseline="0" dirty="0" smtClean="0">
                        <a:solidFill>
                          <a:srgbClr val="00B050"/>
                        </a:solidFill>
                      </a:endParaRPr>
                    </a:p>
                  </a:txBody>
                  <a:tcPr marL="35994" marR="35994" marT="17984" marB="17984"/>
                </a:tc>
                <a:tc>
                  <a:txBody>
                    <a:bodyPr/>
                    <a:lstStyle/>
                    <a:p>
                      <a:pPr marL="0" algn="l" defTabSz="914400" rtl="0" eaLnBrk="1" latinLnBrk="0" hangingPunct="1"/>
                      <a:r>
                        <a:rPr lang="en-US" altLang="zh-CN" sz="1200" b="0" i="0" kern="1200" dirty="0" smtClean="0">
                          <a:solidFill>
                            <a:srgbClr val="00B050"/>
                          </a:solidFill>
                          <a:effectLst/>
                          <a:latin typeface="+mn-lt"/>
                          <a:ea typeface="+mn-ea"/>
                          <a:cs typeface="+mn-cs"/>
                        </a:rPr>
                        <a:t>Influence of Delay-close Multi Path Components on FTM-RTT</a:t>
                      </a:r>
                      <a:endParaRPr lang="en-US" altLang="zh-CN" sz="1200" b="0" i="0" kern="1200" dirty="0" smtClean="0">
                        <a:solidFill>
                          <a:srgbClr val="00B050"/>
                        </a:solidFill>
                        <a:effectLst/>
                        <a:latin typeface="+mn-lt"/>
                        <a:ea typeface="+mn-ea"/>
                        <a:cs typeface="+mn-cs"/>
                      </a:endParaRPr>
                    </a:p>
                  </a:txBody>
                  <a:tcPr marL="35994" marR="35994" marT="17984" marB="17984"/>
                </a:tc>
                <a:tc>
                  <a:txBody>
                    <a:bodyPr/>
                    <a:lstStyle/>
                    <a:p>
                      <a:r>
                        <a:rPr lang="en-US" altLang="zh-CN" sz="1200" dirty="0" smtClean="0">
                          <a:solidFill>
                            <a:srgbClr val="00B050"/>
                          </a:solidFill>
                        </a:rPr>
                        <a:t>PHY</a:t>
                      </a:r>
                      <a:endParaRPr lang="en-US" altLang="zh-CN" sz="1200" dirty="0" smtClean="0">
                        <a:solidFill>
                          <a:srgbClr val="00B050"/>
                        </a:solidFill>
                      </a:endParaRPr>
                    </a:p>
                  </a:txBody>
                  <a:tcPr marL="35994" marR="35994" marT="17984" marB="17984"/>
                </a:tc>
              </a:tr>
              <a:tr h="218792">
                <a:tc>
                  <a:txBody>
                    <a:bodyPr/>
                    <a:p>
                      <a:pPr>
                        <a:buNone/>
                      </a:pPr>
                      <a:r>
                        <a:rPr lang="en-US" altLang="zh-CN" sz="1200" dirty="0">
                          <a:solidFill>
                            <a:srgbClr val="00B050"/>
                          </a:solidFill>
                        </a:rPr>
                        <a:t>11-19/2115</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Yossi Shaul (AutoTalks)</a:t>
                      </a:r>
                      <a:endParaRPr lang="en-US" altLang="zh-CN" sz="1200" dirty="0">
                        <a:solidFill>
                          <a:srgbClr val="00B050"/>
                        </a:solidFill>
                      </a:endParaRPr>
                    </a:p>
                  </a:txBody>
                  <a:tcPr marL="36000" marR="36000" marT="17972" marB="17972"/>
                </a:tc>
                <a:tc>
                  <a:txBody>
                    <a:bodyPr/>
                    <a:p>
                      <a:pPr>
                        <a:buNone/>
                      </a:pPr>
                      <a:r>
                        <a:rPr lang="zh-CN" altLang="en-US" sz="1200" kern="1200" dirty="0">
                          <a:solidFill>
                            <a:srgbClr val="00B050"/>
                          </a:solidFill>
                          <a:latin typeface="+mn-lt"/>
                          <a:ea typeface="+mn-ea"/>
                          <a:cs typeface="+mn-cs"/>
                        </a:rPr>
                        <a:t>Broadcast ACK operation</a:t>
                      </a:r>
                      <a:endParaRPr lang="zh-CN" altLang="en-US"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MAC</a:t>
                      </a:r>
                      <a:endParaRPr lang="en-US" altLang="zh-CN" sz="1200" dirty="0">
                        <a:solidFill>
                          <a:srgbClr val="00B050"/>
                        </a:solidFill>
                      </a:endParaRPr>
                    </a:p>
                  </a:txBody>
                  <a:tcPr marL="36000" marR="36000" marT="17972" marB="17972"/>
                </a:tc>
              </a:tr>
            </a:tbl>
          </a:graphicData>
        </a:graphic>
      </p:graphicFrame>
      <p:sp>
        <p:nvSpPr>
          <p:cNvPr id="26692" name="文本框 1"/>
          <p:cNvSpPr txBox="1"/>
          <p:nvPr/>
        </p:nvSpPr>
        <p:spPr>
          <a:xfrm>
            <a:off x="549910" y="5887085"/>
            <a:ext cx="1119187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(11-219/2045)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78903" y="2862898"/>
          <a:ext cx="9677400" cy="1819275"/>
        </p:xfrm>
        <a:graphic>
          <a:graphicData uri="http://schemas.openxmlformats.org/drawingml/2006/table">
            <a:tbl>
              <a:tblPr firstRow="1" bandRow="1">
                <a:tableStyleId>{5C22544A-7EE6-4342-B048-85BDC9FD1C3A}</a:tableStyleId>
              </a:tblPr>
              <a:tblGrid>
                <a:gridCol w="914401"/>
                <a:gridCol w="2133600"/>
                <a:gridCol w="5382168"/>
                <a:gridCol w="1247231"/>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9075">
                <a:tc>
                  <a:txBody>
                    <a:bodyPr/>
                    <a:p>
                      <a:pPr>
                        <a:buNone/>
                      </a:pPr>
                      <a:r>
                        <a:rPr lang="en-US" altLang="zh-CN" sz="1200" dirty="0">
                          <a:solidFill>
                            <a:srgbClr val="00B050"/>
                          </a:solidFill>
                        </a:rPr>
                        <a:t>11-20/0001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sym typeface="+mn-ea"/>
                        </a:rPr>
                        <a:t>Yossi Shaul (AutoTalks)</a:t>
                      </a:r>
                      <a:endParaRPr lang="en-US" altLang="zh-CN" sz="1200" dirty="0">
                        <a:solidFill>
                          <a:srgbClr val="00B050"/>
                        </a:solidFill>
                        <a:sym typeface="+mn-ea"/>
                      </a:endParaRPr>
                    </a:p>
                  </a:txBody>
                  <a:tcPr marL="36000" marR="36000" marT="17972" marB="17972"/>
                </a:tc>
                <a:tc>
                  <a:txBody>
                    <a:bodyPr/>
                    <a:p>
                      <a:pPr>
                        <a:buNone/>
                      </a:pPr>
                      <a:r>
                        <a:rPr lang="zh-CN" altLang="en-US" sz="1200" kern="1200" dirty="0">
                          <a:solidFill>
                            <a:srgbClr val="00B050"/>
                          </a:solidFill>
                          <a:latin typeface="+mn-lt"/>
                          <a:ea typeface="+mn-ea"/>
                          <a:cs typeface="+mn-cs"/>
                        </a:rPr>
                        <a:t>Considerations of FCC NRPM on 11bd</a:t>
                      </a:r>
                      <a:endParaRPr lang="zh-CN" altLang="en-US"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8792">
                <a:tc>
                  <a:txBody>
                    <a:bodyPr/>
                    <a:lstStyle/>
                    <a:p>
                      <a:r>
                        <a:rPr lang="en-US" altLang="zh-CN" sz="1200" dirty="0">
                          <a:solidFill>
                            <a:srgbClr val="00B050"/>
                          </a:solidFill>
                        </a:rPr>
                        <a:t>11-20/0044</a:t>
                      </a:r>
                      <a:endParaRPr lang="en-US" altLang="zh-CN" sz="1200" dirty="0">
                        <a:solidFill>
                          <a:srgbClr val="00B050"/>
                        </a:solidFill>
                      </a:endParaRPr>
                    </a:p>
                  </a:txBody>
                  <a:tcPr marL="36000" marR="36000" marT="17972" marB="17972"/>
                </a:tc>
                <a:tc>
                  <a:txBody>
                    <a:bodyPr/>
                    <a:lstStyle/>
                    <a:p>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lstStyle/>
                    <a:p>
                      <a:r>
                        <a:rPr lang="zh-CN" altLang="en-US" sz="1200" dirty="0">
                          <a:solidFill>
                            <a:srgbClr val="00B050"/>
                          </a:solidFill>
                          <a:sym typeface="+mn-ea"/>
                        </a:rPr>
                        <a:t>NGV-SIG-content-followup</a:t>
                      </a:r>
                      <a:endParaRPr lang="zh-CN" altLang="en-US" sz="1200" kern="1200" dirty="0">
                        <a:solidFill>
                          <a:srgbClr val="00B050"/>
                        </a:solidFill>
                        <a:latin typeface="+mn-lt"/>
                        <a:ea typeface="+mn-ea"/>
                        <a:cs typeface="+mn-cs"/>
                        <a:sym typeface="+mn-ea"/>
                      </a:endParaRPr>
                    </a:p>
                  </a:txBody>
                  <a:tcPr marL="36000" marR="36000" marT="17972" marB="17972"/>
                </a:tc>
                <a:tc>
                  <a:txBody>
                    <a:bodyPr/>
                    <a:lstStyle/>
                    <a:p>
                      <a:r>
                        <a:rPr lang="en-US" altLang="zh-CN" sz="1200" dirty="0">
                          <a:solidFill>
                            <a:srgbClr val="00B050"/>
                          </a:solidFill>
                        </a:rPr>
                        <a:t>PHY</a:t>
                      </a:r>
                      <a:endParaRPr lang="en-US" altLang="zh-CN" sz="1200" dirty="0">
                        <a:solidFill>
                          <a:srgbClr val="00B050"/>
                        </a:solidFill>
                      </a:endParaRPr>
                    </a:p>
                  </a:txBody>
                  <a:tcPr marL="36000" marR="36000" marT="17972" marB="17972"/>
                </a:tc>
              </a:tr>
              <a:tr h="219075">
                <a:tc>
                  <a:txBody>
                    <a:bodyPr/>
                    <a:p>
                      <a:pPr>
                        <a:buNone/>
                      </a:pPr>
                      <a:r>
                        <a:rPr lang="en-US" altLang="zh-CN" sz="1200" dirty="0">
                          <a:solidFill>
                            <a:srgbClr val="00B050"/>
                          </a:solidFill>
                        </a:rPr>
                        <a:t>11-20/0045</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marL="0" algn="l" defTabSz="914400" rtl="0" eaLnBrk="1" latinLnBrk="0" hangingPunct="1">
                        <a:buNone/>
                      </a:pPr>
                      <a:r>
                        <a:rPr lang="zh-CN" altLang="en-US" sz="1200" kern="1200" dirty="0">
                          <a:solidFill>
                            <a:srgbClr val="00B050"/>
                          </a:solidFill>
                          <a:latin typeface="+mn-lt"/>
                          <a:ea typeface="+mn-ea"/>
                          <a:cs typeface="+mn-cs"/>
                        </a:rPr>
                        <a:t>Discussion-on-NGV-PHY-modes</a:t>
                      </a:r>
                      <a:endParaRPr lang="zh-CN" altLang="en-US"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PHY</a:t>
                      </a:r>
                      <a:endParaRPr lang="en-US" altLang="zh-CN" sz="1200" dirty="0">
                        <a:solidFill>
                          <a:srgbClr val="00B050"/>
                        </a:solidFill>
                      </a:endParaRPr>
                    </a:p>
                  </a:txBody>
                  <a:tcPr marL="36000" marR="36000" marT="17972" marB="17972"/>
                </a:tc>
              </a:tr>
              <a:tr h="218792">
                <a:tc>
                  <a:txBody>
                    <a:bodyPr/>
                    <a:p>
                      <a:pPr>
                        <a:buNone/>
                      </a:pPr>
                      <a:r>
                        <a:rPr lang="en-US" altLang="zh-CN" sz="1200" dirty="0">
                          <a:solidFill>
                            <a:srgbClr val="00B050"/>
                          </a:solidFill>
                        </a:rPr>
                        <a:t>11-20/0046</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a:t>
                      </a:r>
                      <a:r>
                        <a:rPr lang="zh-CN" altLang="en-US" sz="1200" dirty="0">
                          <a:solidFill>
                            <a:srgbClr val="00B050"/>
                          </a:solidFill>
                        </a:rPr>
                        <a:t> </a:t>
                      </a:r>
                      <a:r>
                        <a:rPr lang="en-US" altLang="zh-CN" sz="1200" dirty="0">
                          <a:solidFill>
                            <a:srgbClr val="00B050"/>
                          </a:solidFill>
                        </a:rPr>
                        <a:t>(NXP)</a:t>
                      </a:r>
                      <a:endParaRPr lang="en-US" altLang="zh-CN" sz="1200" dirty="0">
                        <a:solidFill>
                          <a:srgbClr val="00B050"/>
                        </a:solidFill>
                      </a:endParaRPr>
                    </a:p>
                  </a:txBody>
                  <a:tcPr marL="36000" marR="36000" marT="17972" marB="17972"/>
                </a:tc>
                <a:tc>
                  <a:txBody>
                    <a:bodyPr/>
                    <a:p>
                      <a:pPr marL="0" algn="l" defTabSz="914400" rtl="0" eaLnBrk="1" latinLnBrk="0" hangingPunct="1">
                        <a:buNone/>
                      </a:pPr>
                      <a:r>
                        <a:rPr lang="zh-CN" altLang="en-US" sz="1200" kern="1200" dirty="0">
                          <a:solidFill>
                            <a:srgbClr val="00B050"/>
                          </a:solidFill>
                          <a:latin typeface="+mn-lt"/>
                          <a:ea typeface="+mn-ea"/>
                          <a:cs typeface="+mn-cs"/>
                        </a:rPr>
                        <a:t>NGV-secondary-10MHz-detection-for-20MHz-operation</a:t>
                      </a:r>
                      <a:endParaRPr lang="zh-CN" altLang="en-US"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41514">
                <a:tc>
                  <a:txBody>
                    <a:bodyPr/>
                    <a:p>
                      <a:pPr>
                        <a:buNone/>
                      </a:pPr>
                      <a:r>
                        <a:rPr lang="en-US" altLang="zh-CN" sz="1200" dirty="0">
                          <a:solidFill>
                            <a:schemeClr val="tx1"/>
                          </a:solidFill>
                        </a:rPr>
                        <a:t>11-20/0100</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Yang (InterDigital)</a:t>
                      </a:r>
                      <a:endParaRPr lang="en-US" altLang="zh-CN" sz="1200" dirty="0">
                        <a:solidFill>
                          <a:schemeClr val="tx1"/>
                        </a:solidFill>
                      </a:endParaRPr>
                    </a:p>
                  </a:txBody>
                  <a:tcPr marL="36000" marR="36000" marT="17972" marB="17972"/>
                </a:tc>
                <a:tc>
                  <a:txBody>
                    <a:bodyPr/>
                    <a:p>
                      <a:pPr>
                        <a:buNone/>
                      </a:pPr>
                      <a:r>
                        <a:rPr lang="zh-CN" altLang="en-US" sz="1200" kern="1200" dirty="0">
                          <a:solidFill>
                            <a:schemeClr val="tx1"/>
                          </a:solidFill>
                          <a:latin typeface="+mn-lt"/>
                          <a:ea typeface="+mn-ea"/>
                          <a:cs typeface="+mn-cs"/>
                        </a:rPr>
                        <a:t>Follow-Up on PHY Signaling for Adaptive Repetition of 11p PPDU</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11-20/0102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James Lepp (BlackBerry)</a:t>
                      </a:r>
                      <a:endParaRPr lang="en-US" altLang="zh-CN" sz="1200" dirty="0">
                        <a:solidFill>
                          <a:schemeClr val="tx1"/>
                        </a:solidFill>
                      </a:endParaRPr>
                    </a:p>
                  </a:txBody>
                  <a:tcPr marL="36000" marR="36000" marT="17972" marB="17972"/>
                </a:tc>
                <a:tc>
                  <a:txBody>
                    <a:bodyPr/>
                    <a:p>
                      <a:pPr>
                        <a:buNone/>
                      </a:pPr>
                      <a:r>
                        <a:rPr lang="zh-CN" altLang="en-US" sz="1200" kern="1200" dirty="0">
                          <a:solidFill>
                            <a:schemeClr val="tx1"/>
                          </a:solidFill>
                          <a:latin typeface="+mn-lt"/>
                          <a:ea typeface="+mn-ea"/>
                          <a:cs typeface="+mn-cs"/>
                        </a:rPr>
                        <a:t>802.11bd channelization for different regulatory domains</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p>
                      <a:pPr>
                        <a:buNone/>
                      </a:pPr>
                      <a:r>
                        <a:rPr lang="en-US" altLang="zh-CN" sz="1200" dirty="0">
                          <a:solidFill>
                            <a:srgbClr val="00B050"/>
                          </a:solidFill>
                        </a:rPr>
                        <a:t>11-20/0181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Ioannis Sarris (u-box)</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On the 5.9 GHz NPRM proposed by FCC</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bl>
          </a:graphicData>
        </a:graphic>
      </p:graphicFrame>
      <p:sp>
        <p:nvSpPr>
          <p:cNvPr id="26692" name="文本框 1"/>
          <p:cNvSpPr txBox="1"/>
          <p:nvPr/>
        </p:nvSpPr>
        <p:spPr>
          <a:xfrm>
            <a:off x="621665" y="5520055"/>
            <a:ext cx="1119187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(11-219/2045)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2209800" y="606425"/>
            <a:ext cx="7772400" cy="102171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#1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Monday PM1, 13:30 ~ 15:30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minutes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SFD</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11-19/2157r1, Status: FCC NPRM for the 5.9 GHz Band for TGbd, Joseph Levy</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11-20/0104r0, Draft TGbd Comments on FCC NPRM Docket 19-138, Josephy Levy</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TGbd Minutes</a:t>
            </a:r>
            <a:endParaRPr lang="en-US" altLang="zh-CN" sz="3200" dirty="0"/>
          </a:p>
        </p:txBody>
      </p:sp>
      <p:sp>
        <p:nvSpPr>
          <p:cNvPr id="28674" name="内容占位符 2"/>
          <p:cNvSpPr>
            <a:spLocks noGrp="1"/>
          </p:cNvSpPr>
          <p:nvPr>
            <p:ph idx="1"/>
          </p:nvPr>
        </p:nvSpPr>
        <p:spPr/>
        <p:txBody>
          <a:bodyPr vert="horz" wrap="square" lIns="92160" tIns="46080" rIns="92160" bIns="46080" anchor="t" anchorCtr="0"/>
          <a:p>
            <a:pPr eaLnBrk="1" hangingPunct="1">
              <a:buNone/>
            </a:pPr>
            <a:r>
              <a:rPr lang="en-US" altLang="zh-CN" sz="2400" dirty="0"/>
              <a:t>Approve the TGbd minutes for Nov-2019 meeting and TGbd TCs before Jan-2020 meeting as below:</a:t>
            </a:r>
            <a:endParaRPr lang="en-US" altLang="zh-CN" sz="2400" dirty="0"/>
          </a:p>
          <a:p>
            <a:pPr lvl="1" algn="just" eaLnBrk="1" hangingPunct="1">
              <a:buNone/>
            </a:pPr>
            <a:r>
              <a:rPr lang="en-US" altLang="en-US" sz="1800" dirty="0">
                <a:hlinkClick r:id="rId1" action="ppaction://hlinkfile"/>
              </a:rPr>
              <a:t>https://mentor.ieee.org/802.11/dcn/19/11-19-2014-00-00bd-tgbd-nov-2019-meeting-minutes.docx</a:t>
            </a:r>
            <a:endParaRPr lang="en-US" altLang="en-US" sz="1800" dirty="0"/>
          </a:p>
          <a:p>
            <a:pPr lvl="1" algn="just" eaLnBrk="1" hangingPunct="1">
              <a:buNone/>
            </a:pPr>
            <a:r>
              <a:rPr lang="en-US" altLang="en-US" sz="1800" dirty="0">
                <a:hlinkClick r:id="rId2" action="ppaction://hlinkfile"/>
              </a:rPr>
              <a:t>https://mentor.ieee.org/802.11/dcn/19/11-19-2116-01-00bd-tgbd-dec-2019-teleconference-minutes.docx</a:t>
            </a:r>
            <a:endParaRPr lang="en-US" altLang="en-US" sz="1800" dirty="0"/>
          </a:p>
          <a:p>
            <a:pPr lvl="1" algn="just" eaLnBrk="1" hangingPunct="1">
              <a:buNone/>
            </a:pPr>
            <a:endParaRPr lang="en-US" altLang="en-US" sz="1800" dirty="0"/>
          </a:p>
          <a:p>
            <a:pPr lvl="1" algn="just" eaLnBrk="1" hangingPunct="1">
              <a:buNone/>
            </a:pPr>
            <a:endParaRPr lang="en-US" altLang="zh-CN" sz="1800" dirty="0"/>
          </a:p>
          <a:p>
            <a:pPr eaLnBrk="1" hangingPunct="1">
              <a:buNone/>
            </a:pPr>
            <a:r>
              <a:rPr lang="en-US" altLang="zh-CN" sz="2400" dirty="0"/>
              <a:t>Moved: James Lepp				Seconded: Rui Cao</a:t>
            </a:r>
            <a:endParaRPr lang="en-US" altLang="zh-CN" sz="2400" dirty="0"/>
          </a:p>
          <a:p>
            <a:pPr eaLnBrk="1" hangingPunct="1">
              <a:buNone/>
            </a:pPr>
            <a:endParaRPr lang="en-US" altLang="zh-CN" sz="2400" dirty="0"/>
          </a:p>
          <a:p>
            <a:pPr eaLnBrk="1" hangingPunct="1">
              <a:buNone/>
            </a:pPr>
            <a:r>
              <a:rPr lang="en-US" altLang="zh-CN" sz="2400" dirty="0"/>
              <a:t>Passed unanimously</a:t>
            </a:r>
            <a:endParaRPr lang="en-US" altLang="zh-CN" sz="2400" dirty="0"/>
          </a:p>
          <a:p>
            <a:pPr eaLnBrk="1" hangingPunct="1">
              <a:buNone/>
            </a:pPr>
            <a:endParaRPr lang="en-US" altLang="zh-CN" sz="2400" dirty="0"/>
          </a:p>
          <a:p>
            <a:pPr eaLnBrk="1" hangingPunct="1">
              <a:buNone/>
            </a:pPr>
            <a:endParaRPr lang="en-US" altLang="zh-CN" sz="2400" dirty="0"/>
          </a:p>
        </p:txBody>
      </p:sp>
      <p:sp>
        <p:nvSpPr>
          <p:cNvPr id="28675"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8676"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the updated SFD</a:t>
            </a:r>
            <a:endParaRPr lang="en-US" altLang="zh-CN" sz="3200" dirty="0"/>
          </a:p>
        </p:txBody>
      </p:sp>
      <p:sp>
        <p:nvSpPr>
          <p:cNvPr id="26627" name="内容占位符 2"/>
          <p:cNvSpPr>
            <a:spLocks noGrp="1"/>
          </p:cNvSpPr>
          <p:nvPr>
            <p:ph idx="1"/>
          </p:nvPr>
        </p:nvSpPr>
        <p:spPr/>
        <p:txBody>
          <a:bodyPr vert="horz" wrap="square" lIns="92160" tIns="46080" rIns="92160" bIns="46080" numCol="1" anchor="t" anchorCtr="0" compatLnSpc="1"/>
          <a:lstStyle/>
          <a:p>
            <a:pPr marL="257175" marR="0" lvl="0" indent="-257175"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Approve the updated SFD document as in 11-19/0497r5:</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r>
              <a:rPr kumimoji="0" lang="en-US" altLang="en-US" sz="1800" b="0" i="0" u="none" strike="noStrike" kern="0" cap="none" spc="0" normalizeH="0" baseline="0" noProof="0" dirty="0" smtClean="0">
                <a:ln>
                  <a:noFill/>
                </a:ln>
                <a:solidFill>
                  <a:srgbClr val="000000"/>
                </a:solidFill>
                <a:effectLst/>
                <a:uLnTx/>
                <a:uFillTx/>
                <a:latin typeface="+mn-lt"/>
                <a:ea typeface="+mn-ea"/>
                <a:cs typeface="+mn-ea"/>
                <a:hlinkClick r:id="rId1"/>
              </a:rPr>
              <a:t>https://mentor.ieee.org/802.11/dcn/19/11-19-0497-05-00bd-802-11bd-specification-framework-document.docx</a:t>
            </a:r>
            <a:endParaRPr kumimoji="0" lang="en-US" altLang="en-US" sz="1800" b="0" i="0" u="none" strike="noStrike" kern="0" cap="none" spc="0" normalizeH="0" baseline="0" noProof="0" dirty="0" smtClean="0">
              <a:ln>
                <a:noFill/>
              </a:ln>
              <a:solidFill>
                <a:srgbClr val="000000"/>
              </a:solidFill>
              <a:effectLst/>
              <a:uLnTx/>
              <a:uFillTx/>
              <a:latin typeface="+mn-lt"/>
              <a:ea typeface="+mn-ea"/>
              <a:cs typeface="+mn-ea"/>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endParaRPr kumimoji="0" lang="en-US" altLang="zh-CN" sz="1800" b="0" i="0" u="none" strike="noStrike" kern="0" cap="none" spc="0" normalizeH="0" baseline="0" noProof="0" dirty="0" smtClean="0">
              <a:ln>
                <a:noFill/>
              </a:ln>
              <a:solidFill>
                <a:srgbClr val="000000"/>
              </a:solidFill>
              <a:effectLst/>
              <a:uLnTx/>
              <a:uFillTx/>
              <a:latin typeface="+mn-lt"/>
              <a:ea typeface="+mn-ea"/>
              <a:cs typeface="+mn-ea"/>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Moved: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Bahar</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Sadeghi</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Seconded: James Lepp</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Passed unanimously</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p:txBody>
      </p:sp>
      <p:sp>
        <p:nvSpPr>
          <p:cNvPr id="3072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929005" y="606425"/>
            <a:ext cx="10460990" cy="107632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#2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Monday EVE, 19:30 ~ 21:30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US" altLang="en-GB" sz="2400" b="1" noProof="0" dirty="0" smtClean="0">
                <a:ln>
                  <a:noFill/>
                </a:ln>
                <a:effectLst/>
                <a:uLnTx/>
                <a:uFillTx/>
                <a:sym typeface="+mn-ea"/>
              </a:rPr>
              <a:t>TGbd's position on 5.9 GHz regulation discussion</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2"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endParaRPr lang="en-US" altLang="en-US" sz="2400" b="1" dirty="0">
              <a:latin typeface="Times New Roman" panose="02020603050405020304" pitchFamily="18" charset="0"/>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Salon D</a:t>
            </a:r>
            <a:endParaRPr lang="en-US" altLang="en-US" sz="2000" dirty="0">
              <a:latin typeface="Times New Roman" panose="02020603050405020304" pitchFamily="18" charset="0"/>
              <a:sym typeface="Wingdings" panose="05000000000000000000" pitchFamily="2" charset="2"/>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Salon C</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#3 Agenda</a:t>
            </a:r>
            <a:br>
              <a:rPr lang="en-US" altLang="zh-CN" sz="3200" dirty="0"/>
            </a:br>
            <a:r>
              <a:rPr lang="en-US" altLang="zh-CN" sz="3200" dirty="0"/>
              <a:t>Tuesday PM2, 16:00 ~ 18:00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2209800" y="685800"/>
            <a:ext cx="7772400" cy="1525588"/>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Meeting</a:t>
            </a:r>
            <a:endParaRPr lang="en-CA" alt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36576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Hotel Irvine, Irvine, CA, USA</a:t>
            </a:r>
            <a:endPar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13-16,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GB" altLang="en-US" sz="2400" b="1" noProof="0" dirty="0" smtClean="0">
                <a:ln>
                  <a:noFill/>
                </a:ln>
                <a:effectLst/>
                <a:uLnTx/>
                <a:uFillTx/>
                <a:sym typeface="+mn-ea"/>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GB" altLang="en-US" sz="2400" b="1" noProof="0" dirty="0" smtClean="0">
                <a:ln>
                  <a:noFill/>
                </a:ln>
                <a:effectLst/>
                <a:uLnTx/>
                <a:uFillTx/>
                <a:sym typeface="+mn-ea"/>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GB" altLang="en-US" sz="2400" b="1" noProof="0" dirty="0" smtClean="0">
                <a:ln>
                  <a:noFill/>
                </a:ln>
                <a:effectLst/>
                <a:uLnTx/>
                <a:uFillTx/>
                <a:sym typeface="+mn-ea"/>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GB" altLang="en-US" sz="2400" b="1" noProof="0" dirty="0" smtClean="0">
                <a:ln>
                  <a:noFill/>
                </a:ln>
                <a:effectLst/>
                <a:uLnTx/>
                <a:uFillTx/>
                <a:sym typeface="+mn-ea"/>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US" altLang="en-GB" sz="2400" b="1" noProof="0" dirty="0" smtClean="0">
                <a:ln>
                  <a:noFill/>
                </a:ln>
                <a:effectLst/>
                <a:uLnTx/>
                <a:uFillTx/>
                <a:sym typeface="+mn-ea"/>
              </a:rPr>
              <a:t>TGbd's position on 5.9 GHz regulation discussion</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US" altLang="en-US" sz="2400" b="1" noProof="0" dirty="0" smtClean="0">
                <a:ln>
                  <a:noFill/>
                </a:ln>
                <a:effectLst/>
                <a:uLnTx/>
                <a:uFillTx/>
                <a:sym typeface="+mn-ea"/>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indent="-342900" algn="just" eaLnBrk="0" hangingPunct="0">
              <a:lnSpc>
                <a:spcPct val="110000"/>
              </a:lnSpc>
              <a:spcBef>
                <a:spcPct val="20000"/>
              </a:spcBef>
              <a:buChar char="•"/>
            </a:pP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#4 Agenda</a:t>
            </a:r>
            <a:br>
              <a:rPr lang="en-US" altLang="zh-CN" sz="3200" dirty="0"/>
            </a:br>
            <a:r>
              <a:rPr lang="en-US" altLang="zh-CN" sz="3200" dirty="0"/>
              <a:t>Wednesday PM1, 13:30 ~ 15:30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页脚占位符 2"/>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379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3797" name="Rectangle 3"/>
          <p:cNvSpPr txBox="1"/>
          <p:nvPr/>
        </p:nvSpPr>
        <p:spPr>
          <a:xfrm>
            <a:off x="1059815" y="2019300"/>
            <a:ext cx="10027285" cy="4229100"/>
          </a:xfrm>
          <a:prstGeom prst="rect">
            <a:avLst/>
          </a:prstGeom>
          <a:noFill/>
          <a:ln w="9525">
            <a:noFill/>
          </a:ln>
        </p:spPr>
        <p:txBody>
          <a:bodyPr lIns="92075" tIns="46038" rIns="92075" bIns="46038" anchor="t" anchorCtr="0"/>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Call meeting to order</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IEEE-SA meeting policies and Patent policy </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sym typeface="+mn-ea"/>
              </a:rPr>
              <a:t>Comment Doc for FCC NPRM on 5.9 GHz and </a:t>
            </a:r>
            <a:r>
              <a:rPr lang="en-US" altLang="en-US" sz="2400" b="1" dirty="0">
                <a:sym typeface="+mn-ea"/>
              </a:rPr>
              <a:t>TGbd Motions </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sym typeface="+mn-ea"/>
              </a:rPr>
              <a:t>Presentation of the technical submissions for the week</a:t>
            </a:r>
            <a:endParaRPr lang="en-GB" altLang="en-US" sz="2400" b="1" dirty="0">
              <a:sym typeface="+mn-ea"/>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Tech Motions for the week</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Approve the editor to release spec draft D0.2</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TG timeline review</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Teleconference plan</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closing report</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Adjourn</a:t>
            </a:r>
            <a:endParaRPr lang="en-US" altLang="en-US" sz="2400" b="1" dirty="0">
              <a:latin typeface="Times New Roman" panose="02020603050405020304" pitchFamily="18" charset="0"/>
            </a:endParaRPr>
          </a:p>
          <a:p>
            <a:pPr marL="742950" lvl="1" indent="-285750" eaLnBrk="0" hangingPunct="0">
              <a:lnSpc>
                <a:spcPct val="9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#5 Agenda</a:t>
            </a:r>
            <a:br>
              <a:rPr lang="en-US" altLang="zh-CN" sz="3200" dirty="0"/>
            </a:br>
            <a:r>
              <a:rPr lang="en-US" altLang="en-US" sz="3200" dirty="0">
                <a:solidFill>
                  <a:schemeClr val="tx2"/>
                </a:solidFill>
                <a:latin typeface="Times New Roman" panose="02020603050405020304" pitchFamily="18" charset="0"/>
                <a:sym typeface="+mn-ea"/>
              </a:rPr>
              <a:t>Thursday AM2, 10:30 ~ 12:30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dirty="0">
                <a:sym typeface="+mn-ea"/>
              </a:rPr>
              <a:t>Motion for developing comments on FCC NPRM on 5.9 GHz band</a:t>
            </a:r>
            <a:endParaRPr lang="zh-CN" altLang="en-US" sz="3600"/>
          </a:p>
        </p:txBody>
      </p:sp>
      <p:sp>
        <p:nvSpPr>
          <p:cNvPr id="3" name="文本占位符 2"/>
          <p:cNvSpPr>
            <a:spLocks noGrp="1"/>
          </p:cNvSpPr>
          <p:nvPr>
            <p:ph type="body" idx="1"/>
          </p:nvPr>
        </p:nvSpPr>
        <p:spPr>
          <a:xfrm>
            <a:off x="914400" y="1830070"/>
            <a:ext cx="10361930" cy="4566285"/>
          </a:xfrm>
        </p:spPr>
        <p:txBody>
          <a:bodyPr/>
          <a:p>
            <a:r>
              <a:rPr lang="en-US" altLang="zh-CN" sz="2400" b="0" dirty="0">
                <a:sym typeface="+mn-ea"/>
              </a:rPr>
              <a:t>Approve TGbd to develop comment document responding to FCC NPRM on 5.9 GHz band </a:t>
            </a:r>
            <a:endParaRPr lang="en-US" altLang="zh-CN" sz="2400" b="0" dirty="0">
              <a:sym typeface="+mn-ea"/>
            </a:endParaRPr>
          </a:p>
          <a:p>
            <a:pPr lvl="1"/>
            <a:r>
              <a:rPr lang="en-US" altLang="zh-CN" sz="2000" b="0" dirty="0">
                <a:sym typeface="+mn-ea"/>
              </a:rPr>
              <a:t>- Joseph Levy leads the developing of comments with 11-20/0104 as the comment document.</a:t>
            </a:r>
            <a:endParaRPr lang="en-US" altLang="zh-CN" sz="2000" b="0" dirty="0">
              <a:sym typeface="+mn-ea"/>
            </a:endParaRPr>
          </a:p>
          <a:p>
            <a:endParaRPr lang="en-US" altLang="zh-CN" sz="2400" b="0" dirty="0">
              <a:sym typeface="+mn-ea"/>
            </a:endParaRPr>
          </a:p>
          <a:p>
            <a:r>
              <a:rPr lang="en-US" altLang="zh-CN" sz="2400" b="0" dirty="0">
                <a:sym typeface="+mn-ea"/>
              </a:rPr>
              <a:t>and run a WG ballot to approve the completed comment document and for the WG Chair to decide to send to FCC after EC review or forward to 802.18 for LMSC process</a:t>
            </a:r>
            <a:endParaRPr lang="en-US" altLang="zh-CN" b="0" dirty="0"/>
          </a:p>
          <a:p>
            <a:br>
              <a:rPr lang="en-US" altLang="zh-CN" b="0" dirty="0">
                <a:sym typeface="+mn-ea"/>
              </a:rPr>
            </a:br>
            <a:endParaRPr lang="en-US" altLang="zh-CN" b="0" dirty="0"/>
          </a:p>
          <a:p>
            <a:r>
              <a:rPr lang="en-US" altLang="zh-CN" sz="2400" b="0" dirty="0">
                <a:sym typeface="+mn-ea"/>
              </a:rPr>
              <a:t>Moved: Joseph Levy</a:t>
            </a:r>
            <a:endParaRPr lang="en-US" altLang="zh-CN" sz="2400" b="0" dirty="0"/>
          </a:p>
          <a:p>
            <a:r>
              <a:rPr lang="en-US" altLang="zh-CN" sz="2400" b="0" dirty="0">
                <a:sym typeface="+mn-ea"/>
              </a:rPr>
              <a:t>Seconded: Stuart Kerry</a:t>
            </a:r>
            <a:endParaRPr lang="en-US" altLang="zh-CN" sz="2400" b="0" dirty="0"/>
          </a:p>
          <a:p>
            <a:r>
              <a:rPr lang="en-US" altLang="zh-CN" sz="2400" b="0" dirty="0">
                <a:sym typeface="+mn-ea"/>
              </a:rPr>
              <a:t>Result: </a:t>
            </a:r>
            <a:r>
              <a:rPr lang="en-US" altLang="zh-CN" sz="2400" b="0" dirty="0">
                <a:solidFill>
                  <a:srgbClr val="00B050"/>
                </a:solidFill>
                <a:sym typeface="+mn-ea"/>
              </a:rPr>
              <a:t>23Y/1N/3A</a:t>
            </a:r>
            <a:r>
              <a:rPr lang="en-US" altLang="zh-CN" sz="2400" b="0" dirty="0">
                <a:sym typeface="+mn-ea"/>
              </a:rPr>
              <a:t>, PASSED</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3794" name="页脚占位符 2"/>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dirty="0">
                <a:sym typeface="+mn-ea"/>
              </a:rPr>
              <a:t>Motion for creating spec draft</a:t>
            </a:r>
            <a:endParaRPr lang="zh-CN" altLang="en-US" sz="3600"/>
          </a:p>
        </p:txBody>
      </p:sp>
      <p:sp>
        <p:nvSpPr>
          <p:cNvPr id="3" name="文本占位符 2"/>
          <p:cNvSpPr>
            <a:spLocks noGrp="1"/>
          </p:cNvSpPr>
          <p:nvPr>
            <p:ph type="body" idx="1"/>
          </p:nvPr>
        </p:nvSpPr>
        <p:spPr/>
        <p:txBody>
          <a:bodyPr/>
          <a:p>
            <a:r>
              <a:rPr lang="en-US" altLang="zh-CN" sz="2400" b="0" dirty="0">
                <a:sym typeface="+mn-ea"/>
              </a:rPr>
              <a:t>Instruct the TGbd tech editor to create 802.11bd draft 0.2 based on draft 0.1 and the latest revisions of the following member contributions on mentor:</a:t>
            </a:r>
            <a:br>
              <a:rPr lang="en-US" altLang="zh-CN" sz="2400" b="0" dirty="0">
                <a:sym typeface="+mn-ea"/>
              </a:rPr>
            </a:br>
            <a:r>
              <a:rPr lang="en-US" altLang="zh-CN" sz="2400" dirty="0">
                <a:sym typeface="+mn-ea"/>
              </a:rPr>
              <a:t>    DCNs 11-19/1848, 1982, 1894 and 11-20/96, 97, 79, 113, 51, 50</a:t>
            </a:r>
            <a:endParaRPr lang="en-US" altLang="zh-CN" sz="2400" b="0" dirty="0"/>
          </a:p>
          <a:p>
            <a:r>
              <a:rPr lang="en-US" altLang="zh-CN" sz="2400" b="0" dirty="0">
                <a:sym typeface="+mn-ea"/>
              </a:rPr>
              <a:t> </a:t>
            </a:r>
            <a:endParaRPr lang="en-US" altLang="zh-CN" sz="2400" b="0" dirty="0">
              <a:sym typeface="+mn-ea"/>
            </a:endParaRPr>
          </a:p>
          <a:p>
            <a:r>
              <a:rPr lang="en-US" altLang="zh-CN" sz="2400" b="0" dirty="0">
                <a:sym typeface="+mn-ea"/>
              </a:rPr>
              <a:t>And place the draft in the members area for review</a:t>
            </a:r>
            <a:endParaRPr lang="en-US" altLang="zh-CN" b="0" dirty="0"/>
          </a:p>
          <a:p>
            <a:br>
              <a:rPr lang="en-US" altLang="zh-CN" b="0" dirty="0">
                <a:sym typeface="+mn-ea"/>
              </a:rPr>
            </a:br>
            <a:endParaRPr lang="en-US" altLang="zh-CN" b="0" dirty="0"/>
          </a:p>
          <a:p>
            <a:r>
              <a:rPr lang="en-US" altLang="zh-CN" sz="2400" b="0" dirty="0">
                <a:sym typeface="+mn-ea"/>
              </a:rPr>
              <a:t>Moved: Bahar Sadeghi</a:t>
            </a:r>
            <a:endParaRPr lang="en-US" altLang="zh-CN" sz="2400" b="0" dirty="0"/>
          </a:p>
          <a:p>
            <a:r>
              <a:rPr lang="en-US" altLang="zh-CN" sz="2400" b="0" dirty="0">
                <a:sym typeface="+mn-ea"/>
              </a:rPr>
              <a:t>Seconded: Rui Cao</a:t>
            </a:r>
            <a:endParaRPr lang="en-US" altLang="zh-CN" sz="2400" b="0" dirty="0"/>
          </a:p>
          <a:p>
            <a:r>
              <a:rPr lang="en-US" altLang="zh-CN" sz="2400" b="0" dirty="0">
                <a:sym typeface="+mn-ea"/>
              </a:rPr>
              <a:t>Result: Accepted unanimously</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3794" name="页脚占位符 2"/>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Timeline (Unchanged)</a:t>
            </a:r>
            <a:endParaRPr lang="zh-CN" altLang="en-US" sz="3200" dirty="0"/>
          </a:p>
        </p:txBody>
      </p:sp>
      <p:sp>
        <p:nvSpPr>
          <p:cNvPr id="3" name="内容占位符 2"/>
          <p:cNvSpPr>
            <a:spLocks noGrp="1"/>
          </p:cNvSpPr>
          <p:nvPr>
            <p:ph idx="1"/>
          </p:nvPr>
        </p:nvSpPr>
        <p:spPr>
          <a:xfrm>
            <a:off x="1752600" y="1898650"/>
            <a:ext cx="8382000" cy="4264660"/>
          </a:xfrm>
        </p:spPr>
        <p:txBody>
          <a:bodyPr vert="horz" wrap="square" lIns="92160" tIns="46080" rIns="92160" bIns="46080" numCol="1" anchor="t" anchorCtr="0" compatLnSpc="1">
            <a:noAutofit/>
          </a:bodyPr>
          <a:lstStyle/>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PAR approved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Dec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2018</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First TG meeting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Jan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2019</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D0.1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B050"/>
                </a:solidFill>
                <a:effectLst/>
                <a:uLnTx/>
                <a:uFillTx/>
                <a:latin typeface="+mn-lt"/>
                <a:ea typeface="+mn-ea"/>
                <a:cs typeface="+mn-cs"/>
                <a:sym typeface="Wingdings" panose="05000000000000000000" pitchFamily="2" charset="2"/>
              </a:rPr>
              <a:t>2019</a:t>
            </a:r>
            <a:endParaRPr kumimoji="0" lang="en-US" altLang="en-US" sz="2200" b="1" i="0" u="none" strike="noStrike" kern="0" cap="none" spc="0" normalizeH="0" baseline="0" noProof="0" dirty="0">
              <a:ln>
                <a:noFill/>
              </a:ln>
              <a:solidFill>
                <a:srgbClr val="0070C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D1.0 Letter Ballot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Mar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D2.0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Jul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Form Sponsor Ballot Pool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unchanged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Initial Sponsor Ballot (D4.0)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Jan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Final 802.11 WG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802 EC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err="1">
                <a:ln>
                  <a:noFill/>
                </a:ln>
                <a:solidFill>
                  <a:srgbClr val="000000"/>
                </a:solidFill>
                <a:effectLst/>
                <a:uLnTx/>
                <a:uFillTx/>
                <a:latin typeface="+mn-lt"/>
                <a:ea typeface="+mn-ea"/>
                <a:cs typeface="+mn-cs"/>
              </a:rPr>
              <a:t>RevCom</a:t>
            </a:r>
            <a:r>
              <a:rPr kumimoji="0" lang="en-US" altLang="en-US" sz="2200" b="1" i="0" u="none" strike="noStrike" kern="0" cap="none" spc="0" normalizeH="0" baseline="0" noProof="0" dirty="0">
                <a:ln>
                  <a:noFill/>
                </a:ln>
                <a:solidFill>
                  <a:srgbClr val="000000"/>
                </a:solidFill>
                <a:effectLst/>
                <a:uLnTx/>
                <a:uFillTx/>
                <a:latin typeface="+mn-lt"/>
                <a:ea typeface="+mn-ea"/>
                <a:cs typeface="+mn-cs"/>
              </a:rPr>
              <a:t> and SASB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Dec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zh-CN" sz="20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3584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584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2057400"/>
            <a:ext cx="8915400" cy="3886200"/>
          </a:xfrm>
        </p:spPr>
        <p:txBody>
          <a:bodyPr vert="horz" wrap="square" lIns="92160" tIns="46080" rIns="92160" bIns="46080" anchor="t" anchorCtr="0"/>
          <a:p>
            <a:pPr eaLnBrk="1" hangingPunct="1"/>
            <a:r>
              <a:rPr lang="en-US" altLang="zh-CN" sz="2800" dirty="0"/>
              <a:t>New TC plan proposal:</a:t>
            </a:r>
            <a:endParaRPr lang="en-US" altLang="zh-CN" sz="2800" dirty="0"/>
          </a:p>
          <a:p>
            <a:pPr lvl="1" eaLnBrk="1" hangingPunct="1"/>
            <a:endParaRPr lang="en-US" altLang="zh-CN" sz="2500" dirty="0"/>
          </a:p>
          <a:p>
            <a:pPr lvl="1" eaLnBrk="1" hangingPunct="1"/>
            <a:r>
              <a:rPr lang="en-US" altLang="zh-CN" sz="2500" dirty="0"/>
              <a:t>Data: 	Feb 4, 18; Mar 3, 31, 2020</a:t>
            </a:r>
            <a:endParaRPr lang="en-US" altLang="zh-CN" sz="2500" dirty="0"/>
          </a:p>
          <a:p>
            <a:pPr lvl="1" eaLnBrk="1" hangingPunct="1"/>
            <a:endParaRPr lang="en-US" altLang="zh-CN" sz="2500" dirty="0"/>
          </a:p>
          <a:p>
            <a:pPr lvl="1" eaLnBrk="1" hangingPunct="1"/>
            <a:r>
              <a:rPr lang="en-US" altLang="zh-CN" sz="2500" dirty="0"/>
              <a:t>Time: 	9:00am ~ 11:00am, EST</a:t>
            </a:r>
            <a:endParaRPr lang="en-US" altLang="zh-CN" sz="2500" dirty="0"/>
          </a:p>
          <a:p>
            <a:pPr lvl="1" eaLnBrk="1" hangingPunct="1"/>
            <a:endParaRPr lang="en-US" altLang="zh-CN" sz="2500" b="1" u="sng" dirty="0"/>
          </a:p>
          <a:p>
            <a:pPr lvl="1" eaLnBrk="1" hangingPunct="1"/>
            <a:r>
              <a:rPr lang="en-US" altLang="zh-CN" sz="2500" dirty="0"/>
              <a:t>Platform: Webex</a:t>
            </a:r>
            <a:endParaRPr lang="en-US" altLang="zh-CN" sz="2500" b="1" u="sng" dirty="0"/>
          </a:p>
          <a:p>
            <a:pPr lvl="1" eaLnBrk="1" hangingPunct="1"/>
            <a:endParaRPr lang="en-US" altLang="zh-CN" sz="2500" dirty="0"/>
          </a:p>
          <a:p>
            <a:pPr lvl="1" eaLnBrk="1" hangingPunct="1"/>
            <a:endParaRPr lang="en-US" altLang="zh-CN" sz="2500" dirty="0"/>
          </a:p>
          <a:p>
            <a:pPr eaLnBrk="1" hangingPunct="1"/>
            <a:endParaRPr lang="en-US" altLang="zh-CN"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41148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Cell Phones to be silent or Off</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Register your attendance via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https://imat.ieee.org</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while on meeting SSID (e.g. </a:t>
            </a:r>
            <a:r>
              <a:rPr kumimoji="0" lang="en-US" altLang="en-US" sz="2400" b="1"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Verilan</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-secure)</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your badges are correct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If you plan to make a submission be sure it does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12810</Words>
  <Application>WPS 演示</Application>
  <PresentationFormat>宽屏</PresentationFormat>
  <Paragraphs>661</Paragraphs>
  <Slides>25</Slides>
  <Notes>0</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1</vt:i4>
      </vt:variant>
      <vt:variant>
        <vt:lpstr>幻灯片标题</vt:lpstr>
      </vt:variant>
      <vt:variant>
        <vt:i4>25</vt:i4>
      </vt:variant>
    </vt:vector>
  </HeadingPairs>
  <TitlesOfParts>
    <vt:vector size="42"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1_802-11-Submission-16-9</vt:lpstr>
      <vt:lpstr>Word.Document.8</vt:lpstr>
      <vt:lpstr>PowerPoint 演示文稿</vt:lpstr>
      <vt:lpstr>IEEE 802.11 TGbd Meeting</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General Flow of the Week</vt:lpstr>
      <vt:lpstr>PowerPoint 演示文稿</vt:lpstr>
      <vt:lpstr>PowerPoint 演示文稿</vt:lpstr>
      <vt:lpstr>PowerPoint 演示文稿</vt:lpstr>
      <vt:lpstr>Approve TGbd Minutes</vt:lpstr>
      <vt:lpstr>Approve the updated SFD</vt:lpstr>
      <vt:lpstr>PowerPoint 演示文稿</vt:lpstr>
      <vt:lpstr>Meeting Slot #3 Agenda Tuesday PM2, 16:00 ~ 18:00</vt:lpstr>
      <vt:lpstr>Meeting Slot #4 Agenda Wednesday PM1, 13:30 ~ 15:30</vt:lpstr>
      <vt:lpstr>Meeting Slot #5 Agenda Thursday AM2, 10:30 ~ 12:30</vt:lpstr>
      <vt:lpstr>PowerPoint 演示文稿</vt:lpstr>
      <vt:lpstr>Motion for creating spec draft</vt:lpstr>
      <vt:lpstr>Timeline (Unchanged)</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10013985</cp:lastModifiedBy>
  <cp:revision>4205</cp:revision>
  <cp:lastPrinted>2014-11-04T15:04:00Z</cp:lastPrinted>
  <dcterms:created xsi:type="dcterms:W3CDTF">2007-04-17T18:10:00Z</dcterms:created>
  <dcterms:modified xsi:type="dcterms:W3CDTF">2020-01-16T20:29:03Z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