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7"/>
  </p:notesMasterIdLst>
  <p:handoutMasterIdLst>
    <p:handoutMasterId r:id="rId28"/>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93" r:id="rId17"/>
    <p:sldId id="746" r:id="rId18"/>
    <p:sldId id="774" r:id="rId19"/>
    <p:sldId id="776" r:id="rId20"/>
    <p:sldId id="787" r:id="rId21"/>
    <p:sldId id="749" r:id="rId22"/>
    <p:sldId id="788" r:id="rId23"/>
    <p:sldId id="777" r:id="rId24"/>
    <p:sldId id="772" r:id="rId25"/>
    <p:sldId id="753"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mentor.ieee.org/802.11/dcn/19/11-19-2116-01-00bd-tgbd-dec-2019-teleconference-minutes.docx" TargetMode="External"/><Relationship Id="rId1" Type="http://schemas.openxmlformats.org/officeDocument/2006/relationships/hyperlink" Target="https://mentor.ieee.org/802.11/dcn/19/11-19-2014-00-00bd-tgbd-nov-2019-meeting-minutes.docx"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2019-12-09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Two</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2205038" y="2462213"/>
          <a:ext cx="7880985" cy="2706688"/>
        </p:xfrm>
        <a:graphic>
          <a:graphicData uri="http://schemas.openxmlformats.org/drawingml/2006/table">
            <a:tbl>
              <a:tblPr firstRow="1" bandRow="1">
                <a:tableStyleId>{21E4AEA4-8DFA-4A89-87EB-49C32662AFE0}</a:tableStyleId>
              </a:tblPr>
              <a:tblGrid>
                <a:gridCol w="1304925"/>
                <a:gridCol w="1354455"/>
                <a:gridCol w="1019810"/>
                <a:gridCol w="949960"/>
                <a:gridCol w="1085215"/>
                <a:gridCol w="980440"/>
                <a:gridCol w="1186180"/>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gridSpan="2">
                  <a:txBody>
                    <a:bodyPr/>
                    <a:lstStyle/>
                    <a:p>
                      <a:pPr algn="ctr"/>
                      <a:r>
                        <a:rPr lang="en-US" sz="1800" dirty="0"/>
                        <a:t>TUE</a:t>
                      </a:r>
                      <a:endParaRPr lang="en-US" sz="1800" dirty="0"/>
                    </a:p>
                  </a:txBody>
                  <a:tcPr marT="45686" marB="45686"/>
                </a:tc>
                <a:tc hMerge="1">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451115">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MAC</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PHY</a:t>
                      </a:r>
                      <a:endParaRPr lang="en-US" sz="1800" dirty="0"/>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MAC</a:t>
                      </a:r>
                      <a:endParaRPr lang="en-US" sz="1800" dirty="0"/>
                    </a:p>
                  </a:txBody>
                  <a:tcPr marT="45686" marB="45686" anchor="ct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800" dirty="0"/>
                        <a:t>PHY</a:t>
                      </a:r>
                      <a:endParaRPr lang="en-US" alt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
        <p:nvSpPr>
          <p:cNvPr id="24629" name="文本框 1"/>
          <p:cNvSpPr txBox="1"/>
          <p:nvPr/>
        </p:nvSpPr>
        <p:spPr>
          <a:xfrm>
            <a:off x="1704975" y="5345113"/>
            <a:ext cx="8858250" cy="646112"/>
          </a:xfrm>
          <a:prstGeom prst="rect">
            <a:avLst/>
          </a:prstGeom>
          <a:noFill/>
          <a:ln w="9525">
            <a:noFill/>
          </a:ln>
        </p:spPr>
        <p:txBody>
          <a:bodyPr wrap="square" anchor="t" anchorCtr="0">
            <a:spAutoFit/>
          </a:bodyPr>
          <a:p>
            <a:r>
              <a:rPr lang="en-US" altLang="zh-CN" sz="1800">
                <a:solidFill>
                  <a:srgbClr val="0070C0"/>
                </a:solidFill>
                <a:latin typeface="Times New Roman" panose="02020603050405020304" pitchFamily="18" charset="0"/>
              </a:rPr>
              <a:t>Note, the MAC session in Tuesday PM2 is a joint session with IEEE 1609 experts and focuses on the issue of interface between 802.11bd and upper layer protocols.</a:t>
            </a:r>
            <a:endParaRPr lang="en-US" altLang="zh-CN" sz="1800">
              <a:solidFill>
                <a:srgbClr val="0070C0"/>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Monday Jan 13, PM1, 13:30 – 15:30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TGbd's position on 5.9 GHz regulation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Monday Jan 13, EVE, 19:30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21:30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Technical presentation </a:t>
            </a:r>
            <a:r>
              <a:rPr lang="en-US" altLang="en-US" sz="1600" kern="0" noProof="0" dirty="0">
                <a:ln>
                  <a:noFill/>
                </a:ln>
                <a:effectLst/>
                <a:uLnTx/>
                <a:uFillTx/>
                <a:sym typeface="+mn-ea"/>
              </a:rPr>
              <a:t>of the week</a:t>
            </a:r>
            <a:endParaRPr lang="en-US" altLang="en-US" sz="1600" kern="0" noProof="0" dirty="0">
              <a:ln>
                <a:noFill/>
              </a:ln>
              <a:effectLst/>
              <a:uLnTx/>
              <a:uFillTx/>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72122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US" altLang="en-CA" sz="1600" b="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Salon D</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US" altLang="en-CA"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Salon C</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mn-ea"/>
              </a:rPr>
              <a:t>PHY </a:t>
            </a:r>
            <a:r>
              <a:rPr lang="en-CA" altLang="en-US" sz="1600" kern="0" noProof="0" dirty="0" err="1">
                <a:ln>
                  <a:noFill/>
                </a:ln>
                <a:effectLst/>
                <a:uLnTx/>
                <a:uFillTx/>
                <a:sym typeface="+mn-ea"/>
              </a:rPr>
              <a:t>adhoc</a:t>
            </a:r>
            <a:r>
              <a:rPr lang="en-CA" altLang="en-US" sz="1600" kern="0" noProof="0" dirty="0">
                <a:ln>
                  <a:noFill/>
                </a:ln>
                <a:effectLst/>
                <a:uLnTx/>
                <a:uFillTx/>
                <a:sym typeface="+mn-ea"/>
              </a:rPr>
              <a:t> </a:t>
            </a:r>
            <a:r>
              <a:rPr lang="en-CA" altLang="en-US" sz="1600" kern="0" noProof="0" dirty="0">
                <a:ln>
                  <a:noFill/>
                </a:ln>
                <a:effectLst/>
                <a:uLnTx/>
                <a:uFillTx/>
                <a:sym typeface="Wingdings" panose="05000000000000000000" pitchFamily="2" charset="2"/>
              </a:rPr>
              <a:t> </a:t>
            </a:r>
            <a:r>
              <a:rPr lang="en-US" altLang="en-CA" sz="1600" kern="0" noProof="0" dirty="0" err="1" smtClean="0">
                <a:ln>
                  <a:noFill/>
                </a:ln>
                <a:effectLst/>
                <a:uLnTx/>
                <a:uFillTx/>
                <a:sym typeface="Wingdings" panose="05000000000000000000" pitchFamily="2" charset="2"/>
              </a:rPr>
              <a:t>Salon D</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Wingdings" panose="05000000000000000000" pitchFamily="2" charset="2"/>
              </a:rPr>
              <a:t>MAC </a:t>
            </a:r>
            <a:r>
              <a:rPr lang="en-CA" altLang="en-US" sz="1600" kern="0" noProof="0" dirty="0" err="1">
                <a:ln>
                  <a:noFill/>
                </a:ln>
                <a:effectLst/>
                <a:uLnTx/>
                <a:uFillTx/>
                <a:sym typeface="Wingdings" panose="05000000000000000000" pitchFamily="2" charset="2"/>
              </a:rPr>
              <a:t>adhoc</a:t>
            </a:r>
            <a:r>
              <a:rPr lang="en-CA" altLang="en-US" sz="1600" kern="0" noProof="0" dirty="0">
                <a:ln>
                  <a:noFill/>
                </a:ln>
                <a:effectLst/>
                <a:uLnTx/>
                <a:uFillTx/>
                <a:sym typeface="Wingdings" panose="05000000000000000000" pitchFamily="2" charset="2"/>
              </a:rPr>
              <a:t>  </a:t>
            </a:r>
            <a:r>
              <a:rPr lang="en-US" altLang="en-CA" sz="1600" kern="0" noProof="0" dirty="0">
                <a:ln>
                  <a:noFill/>
                </a:ln>
                <a:effectLst/>
                <a:uLnTx/>
                <a:uFillTx/>
                <a:sym typeface="Wingdings" panose="05000000000000000000" pitchFamily="2" charset="2"/>
              </a:rPr>
              <a:t>Salon C</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Nov 164,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897188"/>
          <a:ext cx="9677400" cy="2626360"/>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4">
                <a:tc>
                  <a:txBody>
                    <a:bodyPr/>
                    <a:p>
                      <a:pPr>
                        <a:buNone/>
                      </a:pPr>
                      <a:r>
                        <a:rPr lang="en-US" altLang="zh-CN" sz="1200" dirty="0">
                          <a:solidFill>
                            <a:srgbClr val="FFC000"/>
                          </a:solidFill>
                        </a:rPr>
                        <a:t>11-19/1845</a:t>
                      </a:r>
                      <a:endParaRPr lang="en-US" altLang="zh-CN"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en-US" altLang="zh-CN" sz="1200" dirty="0" smtClean="0">
                        <a:solidFill>
                          <a:srgbClr val="FFC000"/>
                        </a:solidFill>
                      </a:endParaRPr>
                    </a:p>
                  </a:txBody>
                  <a:tcPr marL="36000" marR="36000" marT="17972" marB="17972"/>
                </a:tc>
                <a:tc>
                  <a:txBody>
                    <a:bodyPr/>
                    <a:p>
                      <a:pPr marL="0" algn="l" defTabSz="914400" rtl="0" eaLnBrk="1" latinLnBrk="0" hangingPunct="1"/>
                      <a:r>
                        <a:rPr lang="en-US" altLang="zh-CN" sz="1200" kern="1200" dirty="0" smtClean="0">
                          <a:solidFill>
                            <a:srgbClr val="FFC000"/>
                          </a:solidFill>
                          <a:latin typeface="+mn-lt"/>
                          <a:ea typeface="+mn-ea"/>
                          <a:cs typeface="+mn-cs"/>
                        </a:rPr>
                        <a:t>Harmonization for 20MHz Channel Access: Follow-up</a:t>
                      </a:r>
                      <a:endParaRPr lang="en-US" altLang="zh-CN" sz="1200" kern="1200" dirty="0" smtClean="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TG/MAC</a:t>
                      </a:r>
                      <a:endParaRPr lang="en-US" altLang="zh-CN" sz="1200" dirty="0" smtClean="0">
                        <a:solidFill>
                          <a:srgbClr val="FFC000"/>
                        </a:solidFill>
                      </a:endParaRPr>
                    </a:p>
                  </a:txBody>
                  <a:tcPr marL="36000" marR="36000" marT="17972" marB="17972"/>
                </a:tc>
              </a:tr>
              <a:tr h="218794">
                <a:tc>
                  <a:txBody>
                    <a:bodyPr/>
                    <a:p>
                      <a:r>
                        <a:rPr lang="en-US" altLang="zh-CN" sz="1200" dirty="0" smtClean="0">
                          <a:solidFill>
                            <a:srgbClr val="FFC000"/>
                          </a:solidFill>
                        </a:rPr>
                        <a:t>11-19/1969</a:t>
                      </a:r>
                      <a:endParaRPr lang="en-US" altLang="zh-CN" sz="1200" dirty="0" smtClean="0">
                        <a:solidFill>
                          <a:srgbClr val="FFC000"/>
                        </a:solidFill>
                      </a:endParaRPr>
                    </a:p>
                  </a:txBody>
                  <a:tcPr marL="35994" marR="35994" marT="17984" marB="17984"/>
                </a:tc>
                <a:tc>
                  <a:txBody>
                    <a:bodyPr/>
                    <a:p>
                      <a:r>
                        <a:rPr lang="en-US" altLang="en-US" sz="1200" b="0" dirty="0" err="1" smtClean="0">
                          <a:solidFill>
                            <a:srgbClr val="FFC000"/>
                          </a:solidFill>
                          <a:latin typeface="Calibri" panose="020F0502020204030204" pitchFamily="34" charset="0"/>
                        </a:rPr>
                        <a:t>Liwen</a:t>
                      </a:r>
                      <a:r>
                        <a:rPr lang="en-US" altLang="en-US" sz="1200" b="0" dirty="0" smtClean="0">
                          <a:solidFill>
                            <a:srgbClr val="FFC000"/>
                          </a:solidFill>
                          <a:latin typeface="Calibri" panose="020F0502020204030204" pitchFamily="34" charset="0"/>
                        </a:rPr>
                        <a:t> Chu (Marvell)</a:t>
                      </a:r>
                      <a:endParaRPr lang="en-US" altLang="en-US" sz="1200" b="0" dirty="0" smtClean="0">
                        <a:solidFill>
                          <a:srgbClr val="FFC000"/>
                        </a:solidFill>
                        <a:latin typeface="Calibri" panose="020F0502020204030204" pitchFamily="34" charset="0"/>
                      </a:endParaRPr>
                    </a:p>
                  </a:txBody>
                  <a:tcPr marL="35994" marR="35994" marT="17984" marB="17984"/>
                </a:tc>
                <a:tc>
                  <a:txBody>
                    <a:bodyPr/>
                    <a:p>
                      <a:r>
                        <a:rPr lang="en-US" altLang="zh-CN" sz="1200" b="0" i="0" kern="1200" dirty="0" smtClean="0">
                          <a:solidFill>
                            <a:srgbClr val="FFC000"/>
                          </a:solidFill>
                          <a:effectLst/>
                          <a:latin typeface="+mn-lt"/>
                          <a:ea typeface="+mn-ea"/>
                          <a:cs typeface="+mn-cs"/>
                        </a:rPr>
                        <a:t>20MHz operation follow up</a:t>
                      </a:r>
                      <a:endParaRPr lang="en-US" altLang="zh-CN" sz="1200" b="0" i="0" kern="1200" dirty="0" smtClean="0">
                        <a:solidFill>
                          <a:srgbClr val="FFC000"/>
                        </a:solidFill>
                        <a:effectLst/>
                        <a:latin typeface="+mn-lt"/>
                        <a:ea typeface="+mn-ea"/>
                        <a:cs typeface="+mn-cs"/>
                      </a:endParaRPr>
                    </a:p>
                  </a:txBody>
                  <a:tcPr marL="35994" marR="35994" marT="17984" marB="17984"/>
                </a:tc>
                <a:tc>
                  <a:txBody>
                    <a:bodyPr/>
                    <a:p>
                      <a:r>
                        <a:rPr lang="en-US" altLang="zh-CN" sz="1200" dirty="0" smtClean="0">
                          <a:solidFill>
                            <a:srgbClr val="FFC000"/>
                          </a:solidFill>
                        </a:rPr>
                        <a:t>TG/MAC</a:t>
                      </a:r>
                      <a:endParaRPr lang="en-US" altLang="zh-CN" sz="1200" dirty="0" smtClean="0">
                        <a:solidFill>
                          <a:srgbClr val="FFC000"/>
                        </a:solidFill>
                      </a:endParaRPr>
                    </a:p>
                  </a:txBody>
                  <a:tcPr marL="35994" marR="35994" marT="17984" marB="17984"/>
                </a:tc>
              </a:tr>
              <a:tr h="218794">
                <a:tc>
                  <a:txBody>
                    <a:bodyPr/>
                    <a:p>
                      <a:r>
                        <a:rPr lang="en-US" altLang="zh-CN" sz="1200" dirty="0" smtClean="0">
                          <a:solidFill>
                            <a:srgbClr val="FFC000"/>
                          </a:solidFill>
                        </a:rPr>
                        <a:t>11-19/1973</a:t>
                      </a:r>
                      <a:endParaRPr lang="en-US" altLang="zh-CN" sz="1200" dirty="0" smtClean="0">
                        <a:solidFill>
                          <a:srgbClr val="FFC000"/>
                        </a:solidFill>
                      </a:endParaRPr>
                    </a:p>
                  </a:txBody>
                  <a:tcPr marL="35994" marR="35994" marT="17984" marB="17984"/>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300" b="0" i="0" kern="1200" dirty="0" err="1" smtClean="0">
                          <a:solidFill>
                            <a:srgbClr val="FFC000"/>
                          </a:solidFill>
                          <a:effectLst/>
                          <a:latin typeface="+mn-lt"/>
                          <a:ea typeface="+mn-ea"/>
                          <a:cs typeface="+mn-cs"/>
                        </a:rPr>
                        <a:t>Hanseul</a:t>
                      </a:r>
                      <a:r>
                        <a:rPr lang="en-US" altLang="zh-CN" sz="1300" b="0" i="0" kern="1200" dirty="0" smtClean="0">
                          <a:solidFill>
                            <a:srgbClr val="FFC000"/>
                          </a:solidFill>
                          <a:effectLst/>
                          <a:latin typeface="+mn-lt"/>
                          <a:ea typeface="+mn-ea"/>
                          <a:cs typeface="+mn-cs"/>
                        </a:rPr>
                        <a:t> Hong (</a:t>
                      </a:r>
                      <a:r>
                        <a:rPr lang="en-US" altLang="zh-CN" sz="1300" b="0" i="0" kern="1200" dirty="0" err="1" smtClean="0">
                          <a:solidFill>
                            <a:srgbClr val="FFC000"/>
                          </a:solidFill>
                          <a:effectLst/>
                          <a:latin typeface="+mn-lt"/>
                          <a:ea typeface="+mn-ea"/>
                          <a:cs typeface="+mn-cs"/>
                        </a:rPr>
                        <a:t>Yonsei</a:t>
                      </a:r>
                      <a:r>
                        <a:rPr lang="en-US" altLang="zh-CN" sz="1300" b="0" i="0" kern="1200" dirty="0" smtClean="0">
                          <a:solidFill>
                            <a:srgbClr val="FFC000"/>
                          </a:solidFill>
                          <a:effectLst/>
                          <a:latin typeface="+mn-lt"/>
                          <a:ea typeface="+mn-ea"/>
                          <a:cs typeface="+mn-cs"/>
                        </a:rPr>
                        <a:t> Univ.)</a:t>
                      </a:r>
                      <a:endParaRPr lang="en-US" altLang="zh-CN" sz="1300" b="0" i="0" kern="1200" dirty="0" smtClean="0">
                        <a:solidFill>
                          <a:srgbClr val="FFC000"/>
                        </a:solidFill>
                        <a:effectLst/>
                        <a:latin typeface="+mn-lt"/>
                        <a:ea typeface="+mn-ea"/>
                        <a:cs typeface="+mn-cs"/>
                      </a:endParaRPr>
                    </a:p>
                  </a:txBody>
                  <a:tcPr marL="35994" marR="35994" marT="17984" marB="17984"/>
                </a:tc>
                <a:tc>
                  <a:txBody>
                    <a:bodyPr/>
                    <a:p>
                      <a:r>
                        <a:rPr lang="en-US" altLang="zh-CN" sz="1300" b="0" i="0" kern="1200" dirty="0" smtClean="0">
                          <a:solidFill>
                            <a:srgbClr val="FFC000"/>
                          </a:solidFill>
                          <a:effectLst/>
                          <a:latin typeface="+mn-lt"/>
                          <a:ea typeface="+mn-ea"/>
                          <a:cs typeface="+mn-cs"/>
                        </a:rPr>
                        <a:t>Further considerations on 20MHz channel access</a:t>
                      </a:r>
                      <a:endParaRPr lang="en-US" altLang="zh-CN" sz="1300" b="0" i="0" kern="1200" dirty="0" smtClean="0">
                        <a:solidFill>
                          <a:srgbClr val="FFC000"/>
                        </a:solidFill>
                        <a:effectLst/>
                        <a:latin typeface="+mn-lt"/>
                        <a:ea typeface="+mn-ea"/>
                        <a:cs typeface="+mn-cs"/>
                      </a:endParaRPr>
                    </a:p>
                  </a:txBody>
                  <a:tcPr marL="35994" marR="35994" marT="17984" marB="17984"/>
                </a:tc>
                <a:tc>
                  <a:txBody>
                    <a:bodyPr/>
                    <a:p>
                      <a:r>
                        <a:rPr lang="en-US" altLang="zh-CN" sz="1200" dirty="0" smtClean="0">
                          <a:solidFill>
                            <a:srgbClr val="FFC000"/>
                          </a:solidFill>
                        </a:rPr>
                        <a:t>TG/MAC</a:t>
                      </a:r>
                      <a:endParaRPr lang="en-US" altLang="zh-CN" sz="1200" dirty="0" smtClean="0">
                        <a:solidFill>
                          <a:srgbClr val="FFC000"/>
                        </a:solidFill>
                      </a:endParaRPr>
                    </a:p>
                  </a:txBody>
                  <a:tcPr marL="35994" marR="35994" marT="17984" marB="17984"/>
                </a:tc>
              </a:tr>
              <a:tr h="218794">
                <a:tc>
                  <a:txBody>
                    <a:bodyPr/>
                    <a:lstStyle/>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lstStyle/>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lstStyle/>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lstStyle/>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4">
                <a:tc>
                  <a:txBody>
                    <a:bodyPr/>
                    <a:lstStyle/>
                    <a:p>
                      <a:r>
                        <a:rPr lang="en-US" altLang="zh-CN" sz="1200" dirty="0" smtClean="0">
                          <a:solidFill>
                            <a:srgbClr val="FFC000"/>
                          </a:solidFill>
                        </a:rPr>
                        <a:t>11-19/1863</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err="1" smtClean="0">
                          <a:solidFill>
                            <a:srgbClr val="FFC000"/>
                          </a:solidFill>
                          <a:effectLst/>
                          <a:latin typeface="+mn-lt"/>
                          <a:ea typeface="+mn-ea"/>
                          <a:cs typeface="+mn-cs"/>
                        </a:rPr>
                        <a:t>midamble</a:t>
                      </a:r>
                      <a:r>
                        <a:rPr lang="en-US" altLang="zh-CN" sz="1200" b="0" i="0" kern="1200" dirty="0" smtClean="0">
                          <a:solidFill>
                            <a:srgbClr val="FFC000"/>
                          </a:solidFill>
                          <a:effectLst/>
                          <a:latin typeface="+mn-lt"/>
                          <a:ea typeface="+mn-ea"/>
                          <a:cs typeface="+mn-cs"/>
                        </a:rPr>
                        <a:t> design continued</a:t>
                      </a:r>
                      <a:endParaRPr lang="zh-CN" altLang="en-US" sz="1200" dirty="0">
                        <a:solidFill>
                          <a:srgbClr val="FFC000"/>
                        </a:solidFill>
                      </a:endParaRPr>
                    </a:p>
                  </a:txBody>
                  <a:tcPr marL="35994" marR="35994" marT="17984" marB="17984"/>
                </a:tc>
                <a:tc>
                  <a:txBody>
                    <a:bodyPr/>
                    <a:lstStyle/>
                    <a:p>
                      <a:r>
                        <a:rPr lang="en-US" altLang="zh-CN" sz="1200" dirty="0" smtClean="0">
                          <a:solidFill>
                            <a:srgbClr val="FFC000"/>
                          </a:solidFill>
                        </a:rPr>
                        <a:t>PHY</a:t>
                      </a:r>
                      <a:endParaRPr lang="zh-CN" altLang="en-US" sz="1200" dirty="0">
                        <a:solidFill>
                          <a:srgbClr val="FFC000"/>
                        </a:solidFill>
                      </a:endParaRPr>
                    </a:p>
                  </a:txBody>
                  <a:tcPr marL="35994" marR="35994" marT="17984" marB="17984"/>
                </a:tc>
              </a:tr>
              <a:tr h="218792">
                <a:tc>
                  <a:txBody>
                    <a:bodyPr/>
                    <a:lstStyle/>
                    <a:p>
                      <a:r>
                        <a:rPr lang="en-US" altLang="zh-CN" sz="1200" dirty="0" smtClean="0">
                          <a:solidFill>
                            <a:srgbClr val="FFC000"/>
                          </a:solidFill>
                        </a:rPr>
                        <a:t>11-19/1864</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smtClean="0">
                          <a:solidFill>
                            <a:srgbClr val="FFC000"/>
                          </a:solidFill>
                          <a:effectLst/>
                          <a:latin typeface="+mn-lt"/>
                          <a:ea typeface="+mn-ea"/>
                          <a:cs typeface="+mn-cs"/>
                        </a:rPr>
                        <a:t>20MHz transmission in NGV </a:t>
                      </a:r>
                      <a:r>
                        <a:rPr lang="en-US" altLang="zh-CN" sz="1200" b="0" i="0" kern="1200" dirty="0" err="1" smtClean="0">
                          <a:solidFill>
                            <a:srgbClr val="FFC000"/>
                          </a:solidFill>
                          <a:effectLst/>
                          <a:latin typeface="+mn-lt"/>
                          <a:ea typeface="+mn-ea"/>
                          <a:cs typeface="+mn-cs"/>
                        </a:rPr>
                        <a:t>contiued</a:t>
                      </a:r>
                      <a:endParaRPr lang="zh-CN" altLang="en-US" sz="1200" dirty="0">
                        <a:solidFill>
                          <a:srgbClr val="FFC000"/>
                        </a:solidFill>
                      </a:endParaRPr>
                    </a:p>
                  </a:txBody>
                  <a:tcPr marL="35994" marR="35994" marT="17984" marB="17984"/>
                </a:tc>
                <a:tc>
                  <a:txBody>
                    <a:bodyPr/>
                    <a:lstStyle/>
                    <a:p>
                      <a:r>
                        <a:rPr lang="en-US" altLang="zh-CN" sz="1200" dirty="0">
                          <a:solidFill>
                            <a:srgbClr val="FFC000"/>
                          </a:solidFill>
                        </a:rPr>
                        <a:t>PHY</a:t>
                      </a:r>
                      <a:endParaRPr lang="en-US" altLang="zh-CN" sz="1200" dirty="0">
                        <a:solidFill>
                          <a:srgbClr val="FFC000"/>
                        </a:solidFill>
                      </a:endParaRPr>
                    </a:p>
                  </a:txBody>
                  <a:tcPr marL="35994" marR="35994" marT="17984" marB="17984"/>
                </a:tc>
              </a:tr>
              <a:tr h="218792">
                <a:tc>
                  <a:txBody>
                    <a:bodyPr/>
                    <a:lstStyle/>
                    <a:p>
                      <a:r>
                        <a:rPr lang="en-US" altLang="zh-CN" sz="1200" dirty="0" smtClean="0">
                          <a:solidFill>
                            <a:schemeClr val="tx1"/>
                          </a:solidFill>
                        </a:rPr>
                        <a:t>11-19/2011</a:t>
                      </a:r>
                      <a:endParaRPr lang="zh-CN" altLang="en-US" sz="1200" dirty="0">
                        <a:solidFill>
                          <a:schemeClr val="tx1"/>
                        </a:solidFill>
                      </a:endParaRPr>
                    </a:p>
                  </a:txBody>
                  <a:tcPr marL="35994" marR="35994" marT="17984" marB="17984"/>
                </a:tc>
                <a:tc>
                  <a:txBody>
                    <a:bodyPr/>
                    <a:lstStyle/>
                    <a:p>
                      <a:r>
                        <a:rPr lang="en-US" altLang="zh-CN" sz="1200" dirty="0" smtClean="0"/>
                        <a:t>Feng Jiang (Intel)</a:t>
                      </a:r>
                      <a:endParaRPr lang="zh-CN" altLang="en-US" sz="1200" dirty="0"/>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Ranging protocol in 11bd</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PHY/TG</a:t>
                      </a:r>
                      <a:endParaRPr lang="zh-CN" altLang="en-US" sz="1200" dirty="0"/>
                    </a:p>
                  </a:txBody>
                  <a:tcPr marL="35994" marR="35994" marT="17984" marB="17984"/>
                </a:tc>
              </a:tr>
              <a:tr h="218792">
                <a:tc>
                  <a:txBody>
                    <a:bodyPr/>
                    <a:lstStyle/>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lstStyle/>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lstStyle/>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9075">
                <a:tc>
                  <a:txBody>
                    <a:bodyPr/>
                    <a:lstStyle/>
                    <a:p>
                      <a:r>
                        <a:rPr lang="en-US" altLang="zh-CN" sz="1200" dirty="0" smtClean="0">
                          <a:solidFill>
                            <a:schemeClr val="tx1"/>
                          </a:solidFill>
                        </a:rPr>
                        <a:t>11-19/1929</a:t>
                      </a:r>
                      <a:endParaRPr lang="zh-CN" altLang="en-US" sz="1200" dirty="0">
                        <a:solidFill>
                          <a:schemeClr val="tx1"/>
                        </a:solidFill>
                      </a:endParaRPr>
                    </a:p>
                  </a:txBody>
                  <a:tcPr marL="35994" marR="35994" marT="17984" marB="17984"/>
                </a:tc>
                <a:tc>
                  <a:txBody>
                    <a:bodyPr/>
                    <a:lstStyle/>
                    <a:p>
                      <a:r>
                        <a:rPr lang="en-US" altLang="zh-CN" sz="1200" dirty="0" smtClean="0"/>
                        <a:t>Paul </a:t>
                      </a:r>
                      <a:r>
                        <a:rPr lang="en-US" altLang="zh-CN" sz="1200" dirty="0" err="1" smtClean="0"/>
                        <a:t>Unterhuber</a:t>
                      </a:r>
                      <a:r>
                        <a:rPr lang="en-US" altLang="zh-CN" sz="1200" baseline="0" dirty="0" smtClean="0"/>
                        <a:t> (DLR)</a:t>
                      </a:r>
                      <a:endParaRPr lang="zh-CN" altLang="en-US" sz="1200" dirty="0"/>
                    </a:p>
                  </a:txBody>
                  <a:tcPr marL="35994" marR="35994" marT="17984" marB="17984"/>
                </a:tc>
                <a:tc>
                  <a:txBody>
                    <a:bodyPr/>
                    <a:lstStyle/>
                    <a:p>
                      <a:pPr marL="0" algn="l" defTabSz="914400" rtl="0" eaLnBrk="1" latinLnBrk="0" hangingPunct="1"/>
                      <a:r>
                        <a:rPr lang="en-US" altLang="zh-CN" sz="1200" b="0" i="0" kern="1200" dirty="0" smtClean="0">
                          <a:solidFill>
                            <a:schemeClr val="dk1"/>
                          </a:solidFill>
                          <a:effectLst/>
                          <a:latin typeface="+mn-lt"/>
                          <a:ea typeface="+mn-ea"/>
                          <a:cs typeface="+mn-cs"/>
                        </a:rPr>
                        <a:t>Influence of Delay-close Multi Path Components on FTM-RTT</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a:t>
                      </a:r>
                      <a:endParaRPr lang="zh-CN" altLang="en-US" sz="1200" dirty="0"/>
                    </a:p>
                  </a:txBody>
                  <a:tcPr marL="35994" marR="35994" marT="17984" marB="17984"/>
                </a:tc>
              </a:tr>
              <a:tr h="218792">
                <a:tc>
                  <a:txBody>
                    <a:bodyPr/>
                    <a:p>
                      <a:pPr>
                        <a:buNone/>
                      </a:pPr>
                      <a:r>
                        <a:rPr lang="en-US" altLang="zh-CN" sz="1200" dirty="0">
                          <a:solidFill>
                            <a:schemeClr val="tx1"/>
                          </a:solidFill>
                        </a:rPr>
                        <a:t>11-19/2115</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Yossi Shaul (AutoTalks)</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Broadcast ACK operation</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MAC</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549910" y="588708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(11-219/2045r1)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78903" y="2862898"/>
          <a:ext cx="9677400" cy="3789045"/>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9075">
                <a:tc>
                  <a:txBody>
                    <a:bodyPr/>
                    <a:p>
                      <a:pPr>
                        <a:buNone/>
                      </a:pPr>
                      <a:r>
                        <a:rPr lang="en-US" altLang="zh-CN" sz="1200" dirty="0">
                          <a:solidFill>
                            <a:srgbClr val="00B050"/>
                          </a:solidFill>
                        </a:rPr>
                        <a:t>11-20/0001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sym typeface="+mn-ea"/>
                        </a:rPr>
                        <a:t>Yossi Shaul (AutoTalks)</a:t>
                      </a:r>
                      <a:endParaRPr lang="en-US" altLang="zh-CN" sz="1200" dirty="0">
                        <a:solidFill>
                          <a:srgbClr val="00B050"/>
                        </a:solidFill>
                        <a:sym typeface="+mn-ea"/>
                      </a:endParaRPr>
                    </a:p>
                  </a:txBody>
                  <a:tcPr marL="36000" marR="36000" marT="17972" marB="17972"/>
                </a:tc>
                <a:tc>
                  <a:txBody>
                    <a:bodyPr/>
                    <a:p>
                      <a:pPr>
                        <a:buNone/>
                      </a:pPr>
                      <a:r>
                        <a:rPr lang="zh-CN" altLang="en-US" sz="1200" kern="1200" dirty="0">
                          <a:solidFill>
                            <a:srgbClr val="00B050"/>
                          </a:solidFill>
                          <a:latin typeface="+mn-lt"/>
                          <a:ea typeface="+mn-ea"/>
                          <a:cs typeface="+mn-cs"/>
                        </a:rPr>
                        <a:t>Considerations of FCC NRPM on 11bd</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8792">
                <a:tc>
                  <a:txBody>
                    <a:bodyPr/>
                    <a:lstStyle/>
                    <a:p>
                      <a:r>
                        <a:rPr lang="en-US" altLang="zh-CN" sz="1200" dirty="0">
                          <a:solidFill>
                            <a:schemeClr val="tx1"/>
                          </a:solidFill>
                        </a:rPr>
                        <a:t>11-20/0044</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zh-CN" altLang="en-US" sz="1200" dirty="0">
                          <a:solidFill>
                            <a:schemeClr val="tx1"/>
                          </a:solidFill>
                          <a:sym typeface="+mn-ea"/>
                        </a:rPr>
                        <a:t>NGV-SIG-content-followup</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PHY</a:t>
                      </a:r>
                      <a:endParaRPr lang="en-US" altLang="zh-CN"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11-20/0045</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zh-CN" altLang="en-US" sz="1200" dirty="0">
                        <a:solidFill>
                          <a:schemeClr val="tx1"/>
                        </a:solidFill>
                      </a:endParaRPr>
                    </a:p>
                  </a:txBody>
                  <a:tcPr marL="36000" marR="36000" marT="17972" marB="17972"/>
                </a:tc>
                <a:tc>
                  <a:txBody>
                    <a:bodyPr/>
                    <a:p>
                      <a:pPr marL="0" algn="l" defTabSz="914400" rtl="0" eaLnBrk="1" latinLnBrk="0" hangingPunct="1">
                        <a:buNone/>
                      </a:pPr>
                      <a:r>
                        <a:rPr lang="zh-CN" altLang="en-US" sz="1200" kern="1200" dirty="0">
                          <a:solidFill>
                            <a:schemeClr val="tx1"/>
                          </a:solidFill>
                          <a:latin typeface="+mn-lt"/>
                          <a:ea typeface="+mn-ea"/>
                          <a:cs typeface="+mn-cs"/>
                        </a:rPr>
                        <a:t>Discussion-on-NGV-PHY-modes</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PHY</a:t>
                      </a:r>
                      <a:endParaRPr lang="en-US" altLang="zh-CN" sz="1200" dirty="0">
                        <a:solidFill>
                          <a:schemeClr val="tx1"/>
                        </a:solidFill>
                      </a:endParaRPr>
                    </a:p>
                  </a:txBody>
                  <a:tcPr marL="36000" marR="36000" marT="17972" marB="17972"/>
                </a:tc>
              </a:tr>
              <a:tr h="218792">
                <a:tc>
                  <a:txBody>
                    <a:bodyPr/>
                    <a:p>
                      <a:pPr>
                        <a:buNone/>
                      </a:pPr>
                      <a:r>
                        <a:rPr lang="en-US" altLang="zh-CN" sz="1200" dirty="0">
                          <a:solidFill>
                            <a:srgbClr val="FFC000"/>
                          </a:solidFill>
                        </a:rPr>
                        <a:t>11-20/0046</a:t>
                      </a:r>
                      <a:endParaRPr lang="en-US" altLang="zh-CN" sz="1200" dirty="0">
                        <a:solidFill>
                          <a:srgbClr val="FFC000"/>
                        </a:solidFill>
                      </a:endParaRPr>
                    </a:p>
                  </a:txBody>
                  <a:tcPr marL="36000" marR="36000" marT="17972" marB="17972"/>
                </a:tc>
                <a:tc>
                  <a:txBody>
                    <a:bodyPr/>
                    <a:p>
                      <a:pPr>
                        <a:buNone/>
                      </a:pPr>
                      <a:r>
                        <a:rPr lang="en-US" altLang="zh-CN" sz="1200" dirty="0">
                          <a:solidFill>
                            <a:srgbClr val="FFC000"/>
                          </a:solidFill>
                        </a:rPr>
                        <a:t>Rui Cao</a:t>
                      </a:r>
                      <a:r>
                        <a:rPr lang="zh-CN" altLang="en-US" sz="1200" dirty="0">
                          <a:solidFill>
                            <a:srgbClr val="FFC000"/>
                          </a:solidFill>
                        </a:rPr>
                        <a:t> </a:t>
                      </a:r>
                      <a:r>
                        <a:rPr lang="en-US" altLang="zh-CN" sz="1200" dirty="0">
                          <a:solidFill>
                            <a:srgbClr val="FFC000"/>
                          </a:solidFill>
                        </a:rPr>
                        <a:t>(NXP)</a:t>
                      </a:r>
                      <a:endParaRPr lang="en-US" altLang="zh-CN" sz="1200" dirty="0">
                        <a:solidFill>
                          <a:srgbClr val="FFC000"/>
                        </a:solidFill>
                      </a:endParaRPr>
                    </a:p>
                  </a:txBody>
                  <a:tcPr marL="36000" marR="36000" marT="17972" marB="17972"/>
                </a:tc>
                <a:tc>
                  <a:txBody>
                    <a:bodyPr/>
                    <a:p>
                      <a:pPr marL="0" algn="l" defTabSz="914400" rtl="0" eaLnBrk="1" latinLnBrk="0" hangingPunct="1">
                        <a:buNone/>
                      </a:pPr>
                      <a:r>
                        <a:rPr lang="zh-CN" altLang="en-US" sz="1200" kern="1200" dirty="0">
                          <a:solidFill>
                            <a:srgbClr val="FFC000"/>
                          </a:solidFill>
                          <a:latin typeface="+mn-lt"/>
                          <a:ea typeface="+mn-ea"/>
                          <a:cs typeface="+mn-cs"/>
                        </a:rPr>
                        <a:t>NGV-secondary-10MHz-detection-for-20MHz-operation</a:t>
                      </a:r>
                      <a:endParaRPr lang="zh-CN" altLang="en-US" sz="1200" kern="1200" dirty="0">
                        <a:solidFill>
                          <a:srgbClr val="FFC000"/>
                        </a:solidFill>
                        <a:latin typeface="+mn-lt"/>
                        <a:ea typeface="+mn-ea"/>
                        <a:cs typeface="+mn-cs"/>
                      </a:endParaRPr>
                    </a:p>
                  </a:txBody>
                  <a:tcPr marL="36000" marR="36000" marT="17972" marB="17972"/>
                </a:tc>
                <a:tc>
                  <a:txBody>
                    <a:bodyPr/>
                    <a:p>
                      <a:pPr>
                        <a:buNone/>
                      </a:pPr>
                      <a:r>
                        <a:rPr lang="en-US" altLang="zh-CN" sz="1200" dirty="0">
                          <a:solidFill>
                            <a:srgbClr val="FFC000"/>
                          </a:solidFill>
                        </a:rPr>
                        <a:t>TG</a:t>
                      </a:r>
                      <a:endParaRPr lang="en-US" altLang="zh-CN" sz="1200" dirty="0">
                        <a:solidFill>
                          <a:srgbClr val="FFC000"/>
                        </a:solidFill>
                      </a:endParaRPr>
                    </a:p>
                  </a:txBody>
                  <a:tcPr marL="36000" marR="36000" marT="17972" marB="17972"/>
                </a:tc>
              </a:tr>
              <a:tr h="218792">
                <a:tc>
                  <a:txBody>
                    <a:bodyPr/>
                    <a:lstStyle/>
                    <a:p>
                      <a:r>
                        <a:rPr lang="en-US" altLang="zh-CN" sz="1200" dirty="0">
                          <a:solidFill>
                            <a:schemeClr val="tx1"/>
                          </a:solidFill>
                        </a:rPr>
                        <a:t>11-20/0096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zh-CN" altLang="en-US" sz="1200" kern="1200" dirty="0">
                          <a:solidFill>
                            <a:schemeClr val="tx1"/>
                          </a:solidFill>
                          <a:latin typeface="+mn-lt"/>
                          <a:ea typeface="+mn-ea"/>
                          <a:cs typeface="+mn-cs"/>
                        </a:rPr>
                        <a:t>text for A-MPDU and A-MSDU</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11-20/0097</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Liwen Chue (NXP)</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text for coexistence with 11p STA</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James Lepp (BlackBerry)</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802.11bd channelization for different regulatory domains</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621665" y="552005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(11-219/2045r1)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PM1, 13:30 ~ 15:30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11-19/2157r1, Status: FCC NPRM for the 5.9 GHz Band for TGbd, Joseph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11-20/0104r0, Draft TGbd Comments on FCC NPRM Docket 19-138, Josephy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Nov-2019 meeting and TGbd TCs before Jan-2020 meeting as below:</a:t>
            </a:r>
            <a:endParaRPr lang="en-US" altLang="zh-CN" sz="2400" dirty="0"/>
          </a:p>
          <a:p>
            <a:pPr lvl="1" algn="just" eaLnBrk="1" hangingPunct="1">
              <a:buNone/>
            </a:pPr>
            <a:r>
              <a:rPr lang="en-US" altLang="en-US" sz="1800" dirty="0">
                <a:hlinkClick r:id="rId1" action="ppaction://hlinkfile"/>
              </a:rPr>
              <a:t>https://mentor.ieee.org/802.11/dcn/19/11-19-2014-00-00bd-tgbd-nov-2019-meeting-minutes.docx</a:t>
            </a:r>
            <a:endParaRPr lang="en-US" altLang="en-US" sz="1800" dirty="0"/>
          </a:p>
          <a:p>
            <a:pPr lvl="1" algn="just" eaLnBrk="1" hangingPunct="1">
              <a:buNone/>
            </a:pPr>
            <a:r>
              <a:rPr lang="en-US" altLang="en-US" sz="1800" dirty="0">
                <a:hlinkClick r:id="rId2" action="ppaction://hlinkfile"/>
              </a:rPr>
              <a:t>https://mentor.ieee.org/802.11/dcn/19/11-19-2116-01-00bd-tgbd-dec-2019-teleconference-minutes.docx</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Rui Cao</a:t>
            </a:r>
            <a:endParaRPr lang="en-US" altLang="zh-CN" sz="2400" dirty="0"/>
          </a:p>
          <a:p>
            <a:pPr eaLnBrk="1" hangingPunct="1">
              <a:buNone/>
            </a:pPr>
            <a:endParaRPr lang="en-US" altLang="zh-CN" sz="2400" dirty="0"/>
          </a:p>
          <a:p>
            <a:pPr eaLnBrk="1" hangingPunct="1">
              <a:buNone/>
            </a:pPr>
            <a:r>
              <a:rPr lang="en-US" altLang="zh-CN" sz="2400" dirty="0"/>
              <a:t>Passed unanimously</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11-19/0497r5:</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https://mentor.ieee.org/802.11/dcn/19/11-19-0497-05-00bd-802-11bd-specification-framework-document.docx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James Lepp</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Passed unanimously</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EVE, 19:30 ~ 21:30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GB" sz="2400" b="1" noProof="0" dirty="0" smtClean="0">
                <a:ln>
                  <a:noFill/>
                </a:ln>
                <a:effectLst/>
                <a:uLnTx/>
                <a:uFillTx/>
                <a:sym typeface="+mn-ea"/>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Salon D</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Salon C</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Tuesday PM2, 16:00 ~ 18:00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6576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Salon D</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Salon C</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D0.2 and a group comment plan</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Presentation of the technical submissions for the week</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#5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(Unchanged)</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New TC plan proposal:</a:t>
            </a:r>
            <a:endParaRPr lang="en-US" altLang="zh-CN" sz="2800" dirty="0"/>
          </a:p>
          <a:p>
            <a:pPr lvl="1" eaLnBrk="1" hangingPunct="1"/>
            <a:endParaRPr lang="en-US" altLang="zh-CN" sz="2500" dirty="0"/>
          </a:p>
          <a:p>
            <a:pPr lvl="1" eaLnBrk="1" hangingPunct="1"/>
            <a:r>
              <a:rPr lang="en-US" altLang="zh-CN" sz="2500" dirty="0"/>
              <a:t>Data: 	Feb 4, 18; Mar 3, 2020</a:t>
            </a:r>
            <a:endParaRPr lang="en-US" altLang="zh-CN" sz="2500" dirty="0"/>
          </a:p>
          <a:p>
            <a:pPr lvl="1" eaLnBrk="1" hangingPunct="1"/>
            <a:endParaRPr lang="en-US" altLang="zh-CN" sz="2500" dirty="0"/>
          </a:p>
          <a:p>
            <a:pPr lvl="1" eaLnBrk="1" hangingPunct="1"/>
            <a:r>
              <a:rPr lang="en-US" altLang="zh-CN" sz="2500" dirty="0"/>
              <a:t>Time: 	9:00am ~ 11:00am, EST</a:t>
            </a:r>
            <a:endParaRPr lang="en-US" altLang="zh-CN" sz="2500" dirty="0"/>
          </a:p>
          <a:p>
            <a:pPr lvl="1" eaLnBrk="1" hangingPunct="1"/>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11780</Words>
  <Application>WPS 演示</Application>
  <PresentationFormat>宽屏</PresentationFormat>
  <Paragraphs>632</Paragraphs>
  <Slides>23</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23</vt:i4>
      </vt:variant>
    </vt:vector>
  </HeadingPairs>
  <TitlesOfParts>
    <vt:vector size="4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PowerPoint 演示文稿</vt:lpstr>
      <vt:lpstr>Approve TGbd Minutes</vt:lpstr>
      <vt:lpstr>Approve the updated SFD</vt:lpstr>
      <vt:lpstr>PowerPoint 演示文稿</vt:lpstr>
      <vt:lpstr>Meeting Slot #3 Agenda Tuesday PM2, 16:00 ~ 18:00</vt:lpstr>
      <vt:lpstr>Meeting Slot #4 Agenda Wednesday PM1, 13:30 ~ 15:30</vt:lpstr>
      <vt:lpstr>Meeting Slot #5 Agenda Thursday AM2, 10:30 ~ 12:30</vt:lpstr>
      <vt:lpstr>Timeline (Unchanged)</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4180</cp:revision>
  <cp:lastPrinted>2014-11-04T15:04:00Z</cp:lastPrinted>
  <dcterms:created xsi:type="dcterms:W3CDTF">2007-04-17T18:10:00Z</dcterms:created>
  <dcterms:modified xsi:type="dcterms:W3CDTF">2020-01-14T06:30:00Z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