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27"/>
  </p:notesMasterIdLst>
  <p:handoutMasterIdLst>
    <p:handoutMasterId r:id="rId28"/>
  </p:handoutMasterIdLst>
  <p:sldIdLst>
    <p:sldId id="720" r:id="rId4"/>
    <p:sldId id="735" r:id="rId5"/>
    <p:sldId id="736" r:id="rId6"/>
    <p:sldId id="737" r:id="rId7"/>
    <p:sldId id="738" r:id="rId8"/>
    <p:sldId id="739" r:id="rId9"/>
    <p:sldId id="740" r:id="rId10"/>
    <p:sldId id="741" r:id="rId11"/>
    <p:sldId id="742" r:id="rId12"/>
    <p:sldId id="744" r:id="rId13"/>
    <p:sldId id="743" r:id="rId14"/>
    <p:sldId id="773" r:id="rId15"/>
    <p:sldId id="761" r:id="rId16"/>
    <p:sldId id="746" r:id="rId17"/>
    <p:sldId id="774" r:id="rId18"/>
    <p:sldId id="775" r:id="rId19"/>
    <p:sldId id="776" r:id="rId20"/>
    <p:sldId id="787" r:id="rId21"/>
    <p:sldId id="749" r:id="rId22"/>
    <p:sldId id="788" r:id="rId23"/>
    <p:sldId id="777" r:id="rId24"/>
    <p:sldId id="772" r:id="rId25"/>
    <p:sldId id="753" r:id="rId2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29"/>
    <p:restoredTop sz="95405"/>
  </p:normalViewPr>
  <p:slideViewPr>
    <p:cSldViewPr showGuides="1">
      <p:cViewPr varScale="1">
        <p:scale>
          <a:sx n="86" d="100"/>
          <a:sy n="86" d="100"/>
        </p:scale>
        <p:origin x="198"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Master" Target="slideMasters/slideMaster2.xml"/><Relationship Id="rId29" Type="http://schemas.openxmlformats.org/officeDocument/2006/relationships/presProps" Target="presProps.xml"/><Relationship Id="rId28" Type="http://schemas.openxmlformats.org/officeDocument/2006/relationships/handoutMaster" Target="handoutMasters/handoutMaster1.xml"/><Relationship Id="rId27" Type="http://schemas.openxmlformats.org/officeDocument/2006/relationships/notesMaster" Target="notesMasters/notesMaster1.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35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35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35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35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802.11-17/</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2126</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a:t>
            </a:r>
            <a:endPar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802.11-17/</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2126</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a:t>
            </a:r>
            <a:endPar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mentor.ieee.org/802.11/dcn/19/11-19-2014-00-00bd-tgbd-nov-2019-meeting-minutes.docx" TargetMode="Externa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mentor.ieee.org/802.11/dcn/19/11-19-0495-03-00bd-802-11bd-functional-requirements-document.doc" TargetMode="Externa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mentor.ieee.org/802.11/dcn/19/11-19-0497-03-00bd-802-11bd-specification-framework-document.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hyperlink" Target="mailto:jrosdahl@ieee.org" TargetMode="External"/><Relationship Id="rId1" Type="http://schemas.openxmlformats.org/officeDocument/2006/relationships/hyperlink" Target="https://imat.ieee.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standards.ieee.org/develop/policies/bylaws/sb_bylaws.pdf section 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Jan 2020</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813"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Jan 2020 Meeting Agenda</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2019-12-09</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076" name="" r:id="rId1" imgW="8290560" imgH="1017905" progId="Word.Document.8">
                  <p:embed/>
                </p:oleObj>
              </mc:Choice>
              <mc:Fallback>
                <p:oleObj name="" r:id="rId1" imgW="8290560" imgH="1017905" progId="Word.Document.8">
                  <p:embed/>
                  <p:pic>
                    <p:nvPicPr>
                      <p:cNvPr id="0" name="图片 3075"/>
                      <p:cNvPicPr/>
                      <p:nvPr/>
                    </p:nvPicPr>
                    <p:blipFill>
                      <a:blip r:embed="rId2"/>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items for the week</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219200" y="1600200"/>
            <a:ext cx="9906000"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for order and appoint secretary</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policies and IPR policies</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Agenda Agreement</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Approve </a:t>
            </a:r>
            <a:r>
              <a:rPr kumimoji="0" lang="en-GB" altLang="en-US" sz="1600" b="1" i="0" u="none" strike="noStrike" kern="1200" cap="none" spc="0" normalizeH="0" baseline="0" noProof="0" dirty="0" err="1">
                <a:ln>
                  <a:noFill/>
                </a:ln>
                <a:solidFill>
                  <a:schemeClr val="tx1"/>
                </a:solidFill>
                <a:effectLst/>
                <a:uLnTx/>
                <a:uFillTx/>
                <a:latin typeface="Times New Roman" panose="02020603050405020304" pitchFamily="18" charset="0"/>
                <a:ea typeface="MS PGothic" panose="020B0600070205080204" pitchFamily="34" charset="-128"/>
                <a:cs typeface="+mn-cs"/>
              </a:rPr>
              <a:t>TGbd</a:t>
            </a: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minutes </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Approve updated FRD and SFD documents</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Liaison update</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11bd spec draft development report</a:t>
            </a:r>
            <a:endParaRPr kumimoji="0" lang="en-US" altLang="en-GB"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TGbd's position on 5.9 GHz regulation discussion</a:t>
            </a:r>
            <a:endParaRPr kumimoji="0" lang="en-US" altLang="en-GB"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Presenting of technical submissions for the week</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742950" marR="0" lvl="1" indent="-285750" algn="just" defTabSz="914400" rtl="0" eaLnBrk="0" fontAlgn="base" latinLnBrk="0" hangingPunct="0">
              <a:lnSpc>
                <a:spcPct val="100000"/>
              </a:lnSpc>
              <a:spcBef>
                <a:spcPct val="20000"/>
              </a:spcBef>
              <a:spcAft>
                <a:spcPct val="0"/>
              </a:spcAft>
              <a:buClrTx/>
              <a:buSzTx/>
              <a:buFontTx/>
              <a:buChar char="–"/>
              <a:defRPr/>
            </a:pPr>
            <a:r>
              <a:rPr kumimoji="0" lang="en-US" altLang="en-GB" sz="1600" b="0"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Two</a:t>
            </a:r>
            <a:r>
              <a:rPr kumimoji="0" lang="en-GB" alt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session</a:t>
            </a:r>
            <a:r>
              <a:rPr kumimoji="0" lang="en-US" altLang="en-GB" sz="1600" b="0"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s</a:t>
            </a:r>
            <a:r>
              <a:rPr kumimoji="0" lang="en-GB" alt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for parallel PHY/MAC </a:t>
            </a:r>
            <a:r>
              <a:rPr kumimoji="0" lang="en-GB" altLang="en-US" sz="1600" b="0" i="0" u="none" strike="noStrike" kern="1200" cap="none" spc="0" normalizeH="0" baseline="0" noProof="0" dirty="0" err="1">
                <a:ln>
                  <a:noFill/>
                </a:ln>
                <a:solidFill>
                  <a:schemeClr val="tx1"/>
                </a:solidFill>
                <a:effectLst/>
                <a:uLnTx/>
                <a:uFillTx/>
                <a:latin typeface="Times New Roman" panose="02020603050405020304" pitchFamily="18" charset="0"/>
                <a:ea typeface="MS PGothic" panose="020B0600070205080204" pitchFamily="34" charset="-128"/>
                <a:cs typeface="+mn-cs"/>
              </a:rPr>
              <a:t>Adhocs</a:t>
            </a:r>
            <a:endParaRPr kumimoji="0" lang="en-GB" alt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Tech Motions for the </a:t>
            </a:r>
            <a:r>
              <a:rPr kumimoji="0" lang="en-GB" altLang="en-US"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week </a:t>
            </a:r>
            <a:r>
              <a:rPr kumimoji="0" lang="en-US" altLang="en-GB"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and m</a:t>
            </a:r>
            <a:r>
              <a:rPr kumimoji="0" lang="en-GB" altLang="en-US"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otion</a:t>
            </a:r>
            <a:r>
              <a:rPr kumimoji="0" lang="en-US" altLang="en-GB"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a:t>
            </a:r>
            <a:r>
              <a:rPr kumimoji="0" lang="en-GB" altLang="en-US"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to update FRD/SFD</a:t>
            </a:r>
            <a:endParaRPr kumimoji="0" lang="en-GB" altLang="en-US"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Motion on generation of Spec Draft D0.</a:t>
            </a:r>
            <a:r>
              <a:rPr kumimoji="0" lang="en-US" altLang="en-GB"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2 and a comment collection plan </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TG timeline review</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Plan</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457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457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4580" name="Rectangle 2"/>
          <p:cNvSpPr txBox="1"/>
          <p:nvPr/>
        </p:nvSpPr>
        <p:spPr>
          <a:xfrm>
            <a:off x="2209800" y="609600"/>
            <a:ext cx="7772400" cy="10668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TGbd Sessions in the week</a:t>
            </a:r>
            <a:endParaRPr lang="en-US" altLang="en-US" sz="3200" b="1" dirty="0">
              <a:solidFill>
                <a:schemeClr val="tx2"/>
              </a:solidFill>
              <a:latin typeface="Times New Roman" panose="02020603050405020304" pitchFamily="18" charset="0"/>
            </a:endParaRPr>
          </a:p>
        </p:txBody>
      </p:sp>
      <p:graphicFrame>
        <p:nvGraphicFramePr>
          <p:cNvPr id="6" name="Table 1"/>
          <p:cNvGraphicFramePr>
            <a:graphicFrameLocks noGrp="1"/>
          </p:cNvGraphicFramePr>
          <p:nvPr/>
        </p:nvGraphicFramePr>
        <p:xfrm>
          <a:off x="2205038" y="2462213"/>
          <a:ext cx="7880985" cy="2706688"/>
        </p:xfrm>
        <a:graphic>
          <a:graphicData uri="http://schemas.openxmlformats.org/drawingml/2006/table">
            <a:tbl>
              <a:tblPr firstRow="1" bandRow="1">
                <a:tableStyleId>{21E4AEA4-8DFA-4A89-87EB-49C32662AFE0}</a:tableStyleId>
              </a:tblPr>
              <a:tblGrid>
                <a:gridCol w="1304925"/>
                <a:gridCol w="1354455"/>
                <a:gridCol w="1019810"/>
                <a:gridCol w="949960"/>
                <a:gridCol w="1085215"/>
                <a:gridCol w="980440"/>
                <a:gridCol w="1186180"/>
              </a:tblGrid>
              <a:tr h="450850">
                <a:tc>
                  <a:txBody>
                    <a:bodyPr/>
                    <a:lstStyle/>
                    <a:p>
                      <a:endParaRPr lang="en-US" sz="1800" dirty="0"/>
                    </a:p>
                  </a:txBody>
                  <a:tcPr marT="45686" marB="45686"/>
                </a:tc>
                <a:tc>
                  <a:txBody>
                    <a:bodyPr/>
                    <a:lstStyle/>
                    <a:p>
                      <a:pPr algn="ctr"/>
                      <a:r>
                        <a:rPr lang="en-US" sz="1800" dirty="0"/>
                        <a:t>MON</a:t>
                      </a:r>
                      <a:endParaRPr lang="en-US" sz="1800" dirty="0"/>
                    </a:p>
                  </a:txBody>
                  <a:tcPr marT="45686" marB="45686"/>
                </a:tc>
                <a:tc gridSpan="2">
                  <a:txBody>
                    <a:bodyPr/>
                    <a:lstStyle/>
                    <a:p>
                      <a:pPr algn="ctr"/>
                      <a:r>
                        <a:rPr lang="en-US" sz="1800" dirty="0"/>
                        <a:t>TUE</a:t>
                      </a:r>
                      <a:endParaRPr lang="en-US" sz="1800" dirty="0"/>
                    </a:p>
                  </a:txBody>
                  <a:tcPr marT="45686" marB="45686"/>
                </a:tc>
                <a:tc hMerge="1">
                  <a:tcPr marT="45686" marB="45686"/>
                </a:tc>
                <a:tc gridSpan="2">
                  <a:txBody>
                    <a:bodyPr/>
                    <a:lstStyle/>
                    <a:p>
                      <a:pPr algn="ctr"/>
                      <a:r>
                        <a:rPr lang="en-US" sz="1800" dirty="0"/>
                        <a:t>WED</a:t>
                      </a:r>
                      <a:endParaRPr lang="en-US" sz="1800" dirty="0"/>
                    </a:p>
                  </a:txBody>
                  <a:tcPr marT="45686" marB="45686"/>
                </a:tc>
                <a:tc hMerge="1">
                  <a:tcPr/>
                </a:tc>
                <a:tc>
                  <a:txBody>
                    <a:bodyPr/>
                    <a:lstStyle/>
                    <a:p>
                      <a:pPr algn="ctr"/>
                      <a:r>
                        <a:rPr lang="en-US" sz="1800" dirty="0"/>
                        <a:t>THU</a:t>
                      </a:r>
                      <a:endParaRPr lang="en-US" sz="1800" dirty="0"/>
                    </a:p>
                  </a:txBody>
                  <a:tcPr marT="45686" marB="45686"/>
                </a:tc>
              </a:tr>
              <a:tr h="451115">
                <a:tc>
                  <a:txBody>
                    <a:bodyPr/>
                    <a:lstStyle/>
                    <a:p>
                      <a:pPr algn="ctr"/>
                      <a:r>
                        <a:rPr lang="en-US" sz="1800" dirty="0"/>
                        <a:t>AM1</a:t>
                      </a:r>
                      <a:endParaRPr lang="en-US" sz="1800" dirty="0"/>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gridSpan="2">
                  <a:txBody>
                    <a:bodyPr/>
                    <a:lstStyle/>
                    <a:p>
                      <a:pPr algn="ctr"/>
                      <a:endParaRPr lang="en-US" sz="1800" dirty="0"/>
                    </a:p>
                  </a:txBody>
                  <a:tcPr marT="45686" marB="45686" anchor="ctr"/>
                </a:tc>
                <a:tc hMerge="1">
                  <a:tcPr marT="45686" marB="45686"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hMerge="1">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800" b="0" dirty="0">
                        <a:solidFill>
                          <a:schemeClr val="tx1"/>
                        </a:solidFill>
                      </a:endParaRPr>
                    </a:p>
                  </a:txBody>
                  <a:tcPr marT="45686" marB="45686" anchor="ctr"/>
                </a:tc>
              </a:tr>
              <a:tr h="451115">
                <a:tc>
                  <a:txBody>
                    <a:bodyPr/>
                    <a:lstStyle/>
                    <a:p>
                      <a:pPr algn="ctr"/>
                      <a:r>
                        <a:rPr lang="en-US" sz="1800" dirty="0"/>
                        <a:t>AM2</a:t>
                      </a:r>
                      <a:endParaRPr lang="en-US" sz="1800" dirty="0"/>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hMerge="1">
                  <a:tcPr marT="45686" marB="45686" anchor="ctr"/>
                </a:tc>
                <a:tc gridSpan="2">
                  <a:txBody>
                    <a:bodyPr/>
                    <a:lstStyle/>
                    <a:p>
                      <a:pPr algn="ctr"/>
                      <a:endParaRPr lang="en-US" sz="1800" dirty="0"/>
                    </a:p>
                  </a:txBody>
                  <a:tcPr marT="45686" marB="45686" anchor="ctr"/>
                </a:tc>
                <a:tc hMerge="1">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dirty="0"/>
                        <a:t>TGbd</a:t>
                      </a:r>
                      <a:endParaRPr lang="en-US" sz="1800" dirty="0"/>
                    </a:p>
                  </a:txBody>
                  <a:tcPr marT="45686" marB="45686" anchor="ctr"/>
                </a:tc>
              </a:tr>
              <a:tr h="451115">
                <a:tc>
                  <a:txBody>
                    <a:bodyPr/>
                    <a:lstStyle/>
                    <a:p>
                      <a:pPr algn="ctr"/>
                      <a:r>
                        <a:rPr lang="en-US" sz="1800" dirty="0"/>
                        <a:t>PM1</a:t>
                      </a:r>
                      <a:endParaRPr lang="en-US" sz="1800" dirty="0"/>
                    </a:p>
                  </a:txBody>
                  <a:tcPr marT="45686" marB="45686"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sz="1800" dirty="0"/>
                        <a:t>TGbd</a:t>
                      </a:r>
                      <a:endParaRPr lang="en-US" sz="1800" dirty="0"/>
                    </a:p>
                  </a:txBody>
                  <a:tcPr marT="45686" marB="45686" anchor="ctr"/>
                </a:tc>
                <a:tc gridSpan="2">
                  <a:txBody>
                    <a:bodyPr/>
                    <a:lstStyle/>
                    <a:p>
                      <a:pPr algn="ctr"/>
                      <a:endParaRPr lang="en-US" sz="1800" dirty="0"/>
                    </a:p>
                  </a:txBody>
                  <a:tcPr marT="45686" marB="45686" anchor="ctr"/>
                </a:tc>
                <a:tc hMerge="1">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dirty="0" smtClean="0"/>
                        <a:t>PHY</a:t>
                      </a:r>
                      <a:endParaRPr lang="en-US" sz="1800" dirty="0"/>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dirty="0" smtClean="0"/>
                        <a:t>MAC</a:t>
                      </a:r>
                      <a:endParaRPr lang="en-US" sz="1800" dirty="0"/>
                    </a:p>
                  </a:txBody>
                  <a:tcPr marT="45686" marB="45686" anchor="ctr"/>
                </a:tc>
                <a:tc>
                  <a:txBody>
                    <a:bodyPr/>
                    <a:lstStyle/>
                    <a:p>
                      <a:pPr algn="ctr"/>
                      <a:endParaRPr lang="en-US" sz="1800" dirty="0"/>
                    </a:p>
                  </a:txBody>
                  <a:tcPr marT="45686" marB="45686" anchor="ctr"/>
                </a:tc>
              </a:tr>
              <a:tr h="451115">
                <a:tc>
                  <a:txBody>
                    <a:bodyPr/>
                    <a:lstStyle/>
                    <a:p>
                      <a:pPr algn="ctr"/>
                      <a:r>
                        <a:rPr lang="en-US" sz="1800" dirty="0"/>
                        <a:t>PM2</a:t>
                      </a:r>
                      <a:endParaRPr lang="en-US" sz="1800" dirty="0"/>
                    </a:p>
                  </a:txBody>
                  <a:tcPr marT="45686" marB="45686"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dirty="0"/>
                        <a:t>PHY</a:t>
                      </a:r>
                      <a:endParaRPr lang="en-US" sz="1800" dirty="0"/>
                    </a:p>
                  </a:txBody>
                  <a:tcPr marT="45686" marB="45686" anchor="ctr"/>
                </a:tc>
                <a:tc>
                  <a:txBody>
                    <a:bodyPr/>
                    <a:p>
                      <a:pPr marL="0" marR="0" lvl="0" indent="0" algn="ctr" defTabSz="914400" rtl="0" eaLnBrk="1" fontAlgn="auto" latinLnBrk="0" hangingPunct="1">
                        <a:lnSpc>
                          <a:spcPct val="100000"/>
                        </a:lnSpc>
                        <a:spcBef>
                          <a:spcPts val="0"/>
                        </a:spcBef>
                        <a:spcAft>
                          <a:spcPts val="0"/>
                        </a:spcAft>
                        <a:buClrTx/>
                        <a:buSzTx/>
                        <a:buFontTx/>
                        <a:buNone/>
                        <a:defRPr/>
                      </a:pPr>
                      <a:r>
                        <a:rPr lang="en-US" altLang="en-US" sz="1800" dirty="0"/>
                        <a:t>MAC</a:t>
                      </a:r>
                      <a:endParaRPr lang="en-US" altLang="en-US" sz="1800" dirty="0"/>
                    </a:p>
                  </a:txBody>
                  <a:tcPr marT="45686" marB="45686"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hMerge="1">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solidFill>
                          <a:schemeClr val="tx1"/>
                        </a:solidFill>
                      </a:endParaRPr>
                    </a:p>
                  </a:txBody>
                  <a:tcPr marT="45686" marB="45686" anchor="ctr"/>
                </a:tc>
              </a:tr>
              <a:tr h="451115">
                <a:tc>
                  <a:txBody>
                    <a:bodyPr/>
                    <a:lstStyle/>
                    <a:p>
                      <a:pPr algn="ctr"/>
                      <a:r>
                        <a:rPr lang="en-US" sz="1800" dirty="0" smtClean="0"/>
                        <a:t>EVE</a:t>
                      </a:r>
                      <a:endParaRPr lang="en-US" sz="1800" dirty="0"/>
                    </a:p>
                  </a:txBody>
                  <a:tcPr marT="45686" marB="45686" anchor="ctr"/>
                </a:tc>
                <a:tc>
                  <a:txBody>
                    <a:bodyPr/>
                    <a:lstStyle/>
                    <a:p>
                      <a:pPr algn="ctr"/>
                      <a:r>
                        <a:rPr lang="en-US" sz="1800" dirty="0"/>
                        <a:t>TGbd</a:t>
                      </a:r>
                      <a:endParaRPr lang="en-US" sz="1800" dirty="0"/>
                    </a:p>
                  </a:txBody>
                  <a:tcPr marT="45686" marB="45686"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hMerge="1">
                  <a:tcPr marT="45686" marB="45686" anchor="ctr"/>
                </a:tc>
                <a:tc gridSpan="2">
                  <a:txBody>
                    <a:bodyPr/>
                    <a:lstStyle/>
                    <a:p>
                      <a:pPr algn="ctr"/>
                      <a:endParaRPr lang="en-US" sz="1800" dirty="0"/>
                    </a:p>
                  </a:txBody>
                  <a:tcPr marT="45686" marB="45686" anchor="ctr"/>
                </a:tc>
                <a:tc hMerge="1">
                  <a:tcPr/>
                </a:tc>
                <a:tc>
                  <a:txBody>
                    <a:bodyPr/>
                    <a:lstStyle/>
                    <a:p>
                      <a:pPr algn="ctr"/>
                      <a:endParaRPr lang="en-US" sz="1800" dirty="0"/>
                    </a:p>
                  </a:txBody>
                  <a:tcPr marT="45686" marB="45686" anchor="ctr"/>
                </a:tc>
              </a:tr>
            </a:tbl>
          </a:graphicData>
        </a:graphic>
      </p:graphicFrame>
      <p:sp>
        <p:nvSpPr>
          <p:cNvPr id="24629" name="文本框 1"/>
          <p:cNvSpPr txBox="1"/>
          <p:nvPr/>
        </p:nvSpPr>
        <p:spPr>
          <a:xfrm>
            <a:off x="1704975" y="5345113"/>
            <a:ext cx="8858250" cy="646112"/>
          </a:xfrm>
          <a:prstGeom prst="rect">
            <a:avLst/>
          </a:prstGeom>
          <a:noFill/>
          <a:ln w="9525">
            <a:noFill/>
          </a:ln>
        </p:spPr>
        <p:txBody>
          <a:bodyPr wrap="square" anchor="t" anchorCtr="0">
            <a:spAutoFit/>
          </a:bodyPr>
          <a:p>
            <a:r>
              <a:rPr lang="en-US" altLang="zh-CN" sz="1800">
                <a:solidFill>
                  <a:srgbClr val="0070C0"/>
                </a:solidFill>
                <a:latin typeface="Times New Roman" panose="02020603050405020304" pitchFamily="18" charset="0"/>
              </a:rPr>
              <a:t>Note, the MAC session in Tuesday PM2 is a joint session with IEEE 1609 experts and focuses on the issue of interface between 802.11bd and upper layer protocols.</a:t>
            </a:r>
            <a:endParaRPr lang="en-US" altLang="zh-CN" sz="1800">
              <a:solidFill>
                <a:srgbClr val="0070C0"/>
              </a:solidFill>
              <a:latin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1"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General Flow of the Week</a:t>
            </a:r>
            <a:endParaRPr lang="en-US" altLang="zh-CN" sz="3200" dirty="0"/>
          </a:p>
        </p:txBody>
      </p:sp>
      <p:sp>
        <p:nvSpPr>
          <p:cNvPr id="25602" name="日期占位符 2"/>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560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560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6" name="Content Placeholder 6"/>
          <p:cNvSpPr txBox="1"/>
          <p:nvPr/>
        </p:nvSpPr>
        <p:spPr>
          <a:xfrm>
            <a:off x="1295400" y="1830388"/>
            <a:ext cx="4800600" cy="4341813"/>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80000"/>
              </a:lnSpc>
              <a:spcBef>
                <a:spcPct val="20000"/>
              </a:spcBef>
              <a:spcAft>
                <a:spcPct val="0"/>
              </a:spcAft>
              <a:buClrTx/>
              <a:buSzTx/>
              <a:buFontTx/>
              <a:buChar char="•"/>
              <a:defRPr/>
            </a:pPr>
            <a:r>
              <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Monday Jan 13, PM1, 13:30 – 15:30 </a:t>
            </a:r>
            <a:endPar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Call Meeting to order</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IEEE-SA IPR Policy and procedure.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Call for Submissions</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Approve </a:t>
            </a:r>
            <a:r>
              <a:rPr kumimoji="0" lang="en-US" altLang="en-US" sz="16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TGbd</a:t>
            </a: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minutes</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Approve updated SFD/FRD</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Liaison update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11bd spec draft development report</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TGbd's position on 5.9 GHz regulation</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Technical presentation of the week</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Recess</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80000"/>
              </a:lnSpc>
              <a:spcBef>
                <a:spcPct val="20000"/>
              </a:spcBef>
              <a:spcAft>
                <a:spcPct val="0"/>
              </a:spcAft>
              <a:buClrTx/>
              <a:buSzTx/>
              <a:buFontTx/>
              <a:buChar char="•"/>
              <a:defRPr/>
            </a:pPr>
            <a:r>
              <a:rPr lang="en-US" altLang="en-CA"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Monday Jan 13, EVE, 19:30 </a:t>
            </a:r>
            <a:r>
              <a:rPr lang="en-US"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21:30</a:t>
            </a:r>
            <a:endPar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Call Meeting to order</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IEEE-SA IPR Policy and procedure.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b="0" strike="noStrike" kern="0" noProof="0" dirty="0" smtClean="0">
                <a:ln>
                  <a:noFill/>
                </a:ln>
                <a:effectLst/>
                <a:uLnTx/>
                <a:uFillTx/>
                <a:latin typeface="+mn-lt"/>
                <a:ea typeface="MS PGothic" panose="020B0600070205080204" pitchFamily="34" charset="-128"/>
                <a:cs typeface="MS PGothic" panose="020B0600070205080204" pitchFamily="34" charset="-128"/>
                <a:sym typeface="+mn-ea"/>
              </a:rPr>
              <a:t>TGbd's position on 5.9 GHz regulation</a:t>
            </a:r>
            <a:endParaRPr kumimoji="0" lang="en-US" altLang="en-US" sz="16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b="0" strike="noStrike" kern="0" noProof="0" dirty="0" smtClean="0">
                <a:ln>
                  <a:noFill/>
                </a:ln>
                <a:effectLst/>
                <a:uLnTx/>
                <a:uFillTx/>
                <a:latin typeface="+mn-lt"/>
                <a:ea typeface="MS PGothic" panose="020B0600070205080204" pitchFamily="34" charset="-128"/>
                <a:cs typeface="MS PGothic" panose="020B0600070205080204" pitchFamily="34" charset="-128"/>
                <a:sym typeface="+mn-ea"/>
              </a:rPr>
              <a:t>Technical presentation </a:t>
            </a:r>
            <a:r>
              <a:rPr lang="en-US"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of the week</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Recess</a:t>
            </a:r>
            <a:endParaRPr kumimoji="0" lang="en-CA"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Content Placeholder 7"/>
          <p:cNvSpPr txBox="1"/>
          <p:nvPr/>
        </p:nvSpPr>
        <p:spPr>
          <a:xfrm>
            <a:off x="6324600" y="1755775"/>
            <a:ext cx="4572000" cy="4721225"/>
          </a:xfrm>
          <a:prstGeom prst="rect">
            <a:avLst/>
          </a:prstGeom>
        </p:spPr>
        <p:txBody>
          <a:bodyPr>
            <a:no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80000"/>
              </a:lnSpc>
              <a:spcBef>
                <a:spcPct val="20000"/>
              </a:spcBef>
              <a:spcAft>
                <a:spcPct val="0"/>
              </a:spcAft>
              <a:buClrTx/>
              <a:buSzTx/>
              <a:buFontTx/>
              <a:buChar char="•"/>
              <a:defRPr/>
            </a:pPr>
            <a:r>
              <a:rPr lang="en-US" altLang="en-CA"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Tuesday</a:t>
            </a: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a:t>
            </a:r>
            <a:r>
              <a:rPr lang="en-US" altLang="en-CA"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Jan 14</a:t>
            </a: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PM</a:t>
            </a:r>
            <a:r>
              <a:rPr lang="en-US" altLang="en-CA"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2</a:t>
            </a:r>
            <a:r>
              <a:rPr lang="en-US"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16:00 – 18:00</a:t>
            </a:r>
            <a:endPar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80000"/>
              </a:lnSpc>
              <a:spcBef>
                <a:spcPct val="20000"/>
              </a:spcBef>
              <a:spcAft>
                <a:spcPct val="0"/>
              </a:spcAft>
              <a:buClrTx/>
              <a:buSzTx/>
              <a:buFontTx/>
              <a:buNone/>
              <a:defRPr/>
            </a:pPr>
            <a:r>
              <a:rPr lang="en-US" altLang="en-US" sz="1600" b="0" strike="noStrike" kern="0" noProof="0" dirty="0" err="1">
                <a:ln>
                  <a:noFill/>
                </a:ln>
                <a:effectLst/>
                <a:uLnTx/>
                <a:uFillTx/>
                <a:latin typeface="+mn-lt"/>
                <a:ea typeface="MS PGothic" panose="020B0600070205080204" pitchFamily="34" charset="-128"/>
                <a:cs typeface="MS PGothic" panose="020B0600070205080204" pitchFamily="34" charset="-128"/>
                <a:sym typeface="+mn-ea"/>
              </a:rPr>
              <a:t>Adhoc</a:t>
            </a:r>
            <a:r>
              <a:rPr lang="en-US"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 groups meeting</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CA"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PHY </a:t>
            </a:r>
            <a:r>
              <a:rPr lang="en-CA" altLang="en-US" sz="1600" b="0" strike="noStrike" kern="0" noProof="0" dirty="0" err="1">
                <a:ln>
                  <a:noFill/>
                </a:ln>
                <a:effectLst/>
                <a:uLnTx/>
                <a:uFillTx/>
                <a:latin typeface="+mn-lt"/>
                <a:ea typeface="MS PGothic" panose="020B0600070205080204" pitchFamily="34" charset="-128"/>
                <a:cs typeface="MS PGothic" panose="020B0600070205080204" pitchFamily="34" charset="-128"/>
                <a:sym typeface="+mn-ea"/>
              </a:rPr>
              <a:t>adhoc</a:t>
            </a:r>
            <a:r>
              <a:rPr lang="en-CA"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 </a:t>
            </a:r>
            <a:r>
              <a:rPr lang="en-CA"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a:t>
            </a:r>
            <a:r>
              <a:rPr lang="en-CA" altLang="en-US" sz="1600" b="0" strike="noStrike" kern="0" noProof="0" dirty="0" err="1" smtClean="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Kohala</a:t>
            </a:r>
            <a:r>
              <a:rPr lang="en-CA" altLang="en-US" sz="1600" b="0" strike="noStrike" kern="0" noProof="0" dirty="0" smtClean="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1</a:t>
            </a:r>
            <a:endParaRPr kumimoji="0" lang="en-CA"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sym typeface="Wingdings" panose="05000000000000000000" pitchFamily="2" charset="2"/>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CA"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MAC </a:t>
            </a:r>
            <a:r>
              <a:rPr lang="en-CA" altLang="en-US" sz="1600" b="0" strike="noStrike" kern="0" noProof="0" dirty="0" err="1">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adhoc</a:t>
            </a:r>
            <a:r>
              <a:rPr lang="en-CA"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 </a:t>
            </a:r>
            <a:r>
              <a:rPr lang="en-CA" altLang="en-US" sz="1600" b="0" strike="noStrike" kern="0" noProof="0" dirty="0" err="1" smtClean="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Kohala</a:t>
            </a:r>
            <a:r>
              <a:rPr lang="en-CA" altLang="en-US" sz="1600" b="0" strike="noStrike" kern="0" noProof="0" dirty="0" smtClean="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2 </a:t>
            </a:r>
            <a:r>
              <a:rPr lang="en-US" altLang="en-CA" sz="1600" b="0" strike="noStrike" kern="0" noProof="0" dirty="0" smtClean="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(Joint session)</a:t>
            </a:r>
            <a:endParaRPr kumimoji="0" lang="en-CA"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80000"/>
              </a:lnSpc>
              <a:spcBef>
                <a:spcPct val="20000"/>
              </a:spcBef>
              <a:spcAft>
                <a:spcPct val="0"/>
              </a:spcAft>
              <a:buClrTx/>
              <a:buSzTx/>
              <a:buFontTx/>
              <a:buChar char="•"/>
              <a:defRPr/>
            </a:pP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80000"/>
              </a:lnSpc>
              <a:spcBef>
                <a:spcPct val="20000"/>
              </a:spcBef>
              <a:spcAft>
                <a:spcPct val="0"/>
              </a:spcAft>
              <a:buClrTx/>
              <a:buSzTx/>
              <a:buFontTx/>
              <a:buChar char="•"/>
              <a:defRPr/>
            </a:pP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Wednesday </a:t>
            </a:r>
            <a:r>
              <a:rPr lang="en-US" altLang="en-CA"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Jan 15</a:t>
            </a: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PM1</a:t>
            </a:r>
            <a:r>
              <a:rPr lang="en-US"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13:30 – 15:30</a:t>
            </a:r>
            <a:endPar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80000"/>
              </a:lnSpc>
              <a:spcBef>
                <a:spcPct val="20000"/>
              </a:spcBef>
              <a:spcAft>
                <a:spcPct val="0"/>
              </a:spcAft>
              <a:buClrTx/>
              <a:buSzTx/>
              <a:buFontTx/>
              <a:buNone/>
              <a:defRPr/>
            </a:pPr>
            <a:r>
              <a:rPr lang="en-US" altLang="en-US" sz="1600" strike="noStrike" kern="0" noProof="0" dirty="0" err="1">
                <a:ln>
                  <a:noFill/>
                </a:ln>
                <a:effectLst/>
                <a:uLnTx/>
                <a:uFillTx/>
                <a:latin typeface="+mn-lt"/>
                <a:ea typeface="MS PGothic" panose="020B0600070205080204" pitchFamily="34" charset="-128"/>
                <a:cs typeface="MS PGothic" panose="020B0600070205080204" pitchFamily="34" charset="-128"/>
                <a:sym typeface="+mn-ea"/>
              </a:rPr>
              <a:t>Adhoc</a:t>
            </a:r>
            <a:r>
              <a:rPr lang="en-US"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groups meeting</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PHY </a:t>
            </a:r>
            <a:r>
              <a:rPr lang="en-CA" altLang="en-US" sz="1600" strike="noStrike" kern="0" noProof="0" dirty="0" err="1">
                <a:ln>
                  <a:noFill/>
                </a:ln>
                <a:effectLst/>
                <a:uLnTx/>
                <a:uFillTx/>
                <a:latin typeface="+mn-lt"/>
                <a:ea typeface="MS PGothic" panose="020B0600070205080204" pitchFamily="34" charset="-128"/>
                <a:cs typeface="MS PGothic" panose="020B0600070205080204" pitchFamily="34" charset="-128"/>
                <a:sym typeface="+mn-ea"/>
              </a:rPr>
              <a:t>adhoc</a:t>
            </a: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a:t>
            </a: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a:t>
            </a:r>
            <a:r>
              <a:rPr lang="en-CA" altLang="en-US" sz="1600" strike="noStrike" kern="0" noProof="0" dirty="0" err="1" smtClean="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Kohala</a:t>
            </a:r>
            <a:r>
              <a:rPr lang="en-CA" altLang="en-US" sz="1600" strike="noStrike" kern="0" noProof="0" dirty="0" smtClean="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1</a:t>
            </a:r>
            <a:endParaRPr kumimoji="0" lang="en-CA"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sym typeface="Wingdings" panose="05000000000000000000" pitchFamily="2" charset="2"/>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MAC </a:t>
            </a:r>
            <a:r>
              <a:rPr lang="en-CA" altLang="en-US" sz="1600" strike="noStrike" kern="0" noProof="0" dirty="0" err="1">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adhoc</a:t>
            </a: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 </a:t>
            </a:r>
            <a:r>
              <a:rPr lang="en-CA" altLang="en-US" sz="1600" strike="noStrike" kern="0" noProof="0" dirty="0" err="1" smtClean="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Kohala</a:t>
            </a:r>
            <a:r>
              <a:rPr lang="en-CA" altLang="en-US" sz="1600" strike="noStrike" kern="0" noProof="0" dirty="0" smtClean="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2</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80000"/>
              </a:lnSpc>
              <a:spcBef>
                <a:spcPct val="20000"/>
              </a:spcBef>
              <a:spcAft>
                <a:spcPct val="0"/>
              </a:spcAft>
              <a:buClrTx/>
              <a:buSzTx/>
              <a:buFontTx/>
              <a:buNone/>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80000"/>
              </a:lnSpc>
              <a:spcBef>
                <a:spcPct val="20000"/>
              </a:spcBef>
              <a:spcAft>
                <a:spcPct val="0"/>
              </a:spcAft>
              <a:buClrTx/>
              <a:buSzTx/>
              <a:buFontTx/>
              <a:buChar char="•"/>
              <a:defRPr/>
            </a:pPr>
            <a:r>
              <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Thursday Nov 164, AM2, 10:30 – 12:30</a:t>
            </a:r>
            <a:endPar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Call Meeting to order</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IEEE-SA IPR Policy and procedure.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TG Motions</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Timeline update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Telecon</a:t>
            </a: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Schedule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Technical presentation of the week</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TGbd</a:t>
            </a: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closing report</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Adjourn</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662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662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6628" name="Rectangle 2"/>
          <p:cNvSpPr txBox="1"/>
          <p:nvPr/>
        </p:nvSpPr>
        <p:spPr>
          <a:xfrm>
            <a:off x="2209800" y="609600"/>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Technical Submissions for the Week </a:t>
            </a:r>
            <a:endParaRPr lang="en-US" altLang="en-US" sz="3200" b="1" dirty="0">
              <a:solidFill>
                <a:schemeClr val="tx2"/>
              </a:solidFill>
              <a:latin typeface="Times New Roman" panose="02020603050405020304" pitchFamily="18" charset="0"/>
            </a:endParaRPr>
          </a:p>
        </p:txBody>
      </p:sp>
      <p:sp>
        <p:nvSpPr>
          <p:cNvPr id="9" name="TextBox 8"/>
          <p:cNvSpPr txBox="1"/>
          <p:nvPr/>
        </p:nvSpPr>
        <p:spPr>
          <a:xfrm>
            <a:off x="3162300" y="1677988"/>
            <a:ext cx="5867400" cy="914400"/>
          </a:xfrm>
          <a:prstGeom prst="rect">
            <a:avLst/>
          </a:prstGeom>
          <a:noFill/>
        </p:spPr>
        <p:txBody>
          <a:bodyPr>
            <a:normAutofit fontScale="77500" lnSpcReduction="20000"/>
          </a:bodyPr>
          <a:lstStyle/>
          <a:p>
            <a:pPr marR="0" defTabSz="914400" eaLnBrk="0" hangingPunct="0">
              <a:buClrTx/>
              <a:buSzTx/>
              <a:buFontTx/>
              <a:buNone/>
              <a:defRPr/>
            </a:pPr>
            <a:r>
              <a:rPr kumimoji="0" lang="en-US" sz="1600" b="1" kern="1200" cap="none" spc="0" normalizeH="0" baseline="0" noProof="0" dirty="0">
                <a:latin typeface="Times New Roman" panose="02020603050405020304" pitchFamily="18" charset="0"/>
                <a:ea typeface="MS PGothic" panose="020B0600070205080204" pitchFamily="34" charset="-128"/>
                <a:cs typeface="+mn-cs"/>
              </a:rPr>
              <a:t>Notes:  </a:t>
            </a:r>
            <a:endParaRPr kumimoji="0" lang="en-US" sz="1600" b="1" kern="1200" cap="none" spc="0" normalizeH="0" baseline="0" noProof="0" dirty="0">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Docs in green have been presented.</a:t>
            </a:r>
            <a:endPar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rPr>
              <a:t>Docs in red have been withdrawn.</a:t>
            </a:r>
            <a:endPar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Docs in black have NOT been presented.</a:t>
            </a:r>
            <a:endPar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Docs in yellow were presented but need more discussion or deferred</a:t>
            </a:r>
            <a:endPar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endParaRPr>
          </a:p>
        </p:txBody>
      </p:sp>
      <p:graphicFrame>
        <p:nvGraphicFramePr>
          <p:cNvPr id="11" name="表格 10"/>
          <p:cNvGraphicFramePr>
            <a:graphicFrameLocks noGrp="1"/>
          </p:cNvGraphicFramePr>
          <p:nvPr/>
        </p:nvGraphicFramePr>
        <p:xfrm>
          <a:off x="1306513" y="2592388"/>
          <a:ext cx="9677400" cy="3547110"/>
        </p:xfrm>
        <a:graphic>
          <a:graphicData uri="http://schemas.openxmlformats.org/drawingml/2006/table">
            <a:tbl>
              <a:tblPr firstRow="1" bandRow="1">
                <a:tableStyleId>{5C22544A-7EE6-4342-B048-85BDC9FD1C3A}</a:tableStyleId>
              </a:tblPr>
              <a:tblGrid>
                <a:gridCol w="914401"/>
                <a:gridCol w="2133600"/>
                <a:gridCol w="5382168"/>
                <a:gridCol w="1247231"/>
              </a:tblGrid>
              <a:tr h="219075">
                <a:tc>
                  <a:txBody>
                    <a:bodyPr/>
                    <a:lstStyle/>
                    <a:p>
                      <a:r>
                        <a:rPr lang="en-US" altLang="zh-CN" sz="1200" dirty="0" smtClean="0"/>
                        <a:t>DCN</a:t>
                      </a:r>
                      <a:endParaRPr lang="zh-CN" altLang="en-US" sz="1200" dirty="0"/>
                    </a:p>
                  </a:txBody>
                  <a:tcPr marL="36000" marR="36000" marT="17972" marB="17972"/>
                </a:tc>
                <a:tc>
                  <a:txBody>
                    <a:bodyPr/>
                    <a:lstStyle/>
                    <a:p>
                      <a:r>
                        <a:rPr lang="en-US" altLang="zh-CN" sz="1200" dirty="0" smtClean="0"/>
                        <a:t>Author</a:t>
                      </a:r>
                      <a:endParaRPr lang="zh-CN" altLang="en-US" sz="1200" dirty="0"/>
                    </a:p>
                  </a:txBody>
                  <a:tcPr marL="36000" marR="36000" marT="17972" marB="17972"/>
                </a:tc>
                <a:tc>
                  <a:txBody>
                    <a:bodyPr/>
                    <a:lstStyle/>
                    <a:p>
                      <a:r>
                        <a:rPr lang="en-US" altLang="zh-CN" sz="1200" dirty="0" smtClean="0"/>
                        <a:t>Title</a:t>
                      </a:r>
                      <a:endParaRPr lang="zh-CN" altLang="en-US" sz="1200" dirty="0"/>
                    </a:p>
                  </a:txBody>
                  <a:tcPr marL="36000" marR="36000" marT="17972" marB="17972"/>
                </a:tc>
                <a:tc>
                  <a:txBody>
                    <a:bodyPr/>
                    <a:lstStyle/>
                    <a:p>
                      <a:r>
                        <a:rPr lang="en-US" altLang="zh-CN" sz="1200" dirty="0" err="1" smtClean="0"/>
                        <a:t>Adhoc</a:t>
                      </a:r>
                      <a:r>
                        <a:rPr lang="en-US" altLang="zh-CN" sz="1200" dirty="0" smtClean="0"/>
                        <a:t> Group</a:t>
                      </a:r>
                      <a:endParaRPr lang="zh-CN" altLang="en-US" sz="1200" dirty="0"/>
                    </a:p>
                  </a:txBody>
                  <a:tcPr marL="36000" marR="36000" marT="17972" marB="17972"/>
                </a:tc>
              </a:tr>
              <a:tr h="218792">
                <a:tc>
                  <a:txBody>
                    <a:bodyPr/>
                    <a:lstStyle/>
                    <a:p>
                      <a:r>
                        <a:rPr lang="en-US" altLang="zh-CN" sz="1200" dirty="0" smtClean="0"/>
                        <a:t>11-19/1299</a:t>
                      </a:r>
                      <a:endParaRPr lang="zh-CN" altLang="en-US" sz="1200" dirty="0"/>
                    </a:p>
                  </a:txBody>
                  <a:tcPr marL="36000" marR="36000" marT="17972" marB="17972"/>
                </a:tc>
                <a:tc>
                  <a:txBody>
                    <a:bodyPr/>
                    <a:lstStyle/>
                    <a:p>
                      <a:r>
                        <a:rPr lang="en-US" altLang="zh-CN" sz="1200" dirty="0" smtClean="0"/>
                        <a:t>Sean</a:t>
                      </a:r>
                      <a:r>
                        <a:rPr lang="en-US" altLang="zh-CN" sz="1200" baseline="0" dirty="0" smtClean="0"/>
                        <a:t> Coffey (</a:t>
                      </a:r>
                      <a:r>
                        <a:rPr lang="en-US" altLang="zh-CN" sz="1200" baseline="0" dirty="0" err="1" smtClean="0"/>
                        <a:t>Realtek</a:t>
                      </a:r>
                      <a:r>
                        <a:rPr lang="en-US" altLang="zh-CN" sz="1200" baseline="0" dirty="0" smtClean="0"/>
                        <a:t>)</a:t>
                      </a:r>
                      <a:endParaRPr lang="zh-CN" altLang="en-US" sz="1200" dirty="0"/>
                    </a:p>
                  </a:txBody>
                  <a:tcPr marL="36000" marR="36000" marT="17972" marB="17972"/>
                </a:tc>
                <a:tc>
                  <a:txBody>
                    <a:bodyPr/>
                    <a:lstStyle/>
                    <a:p>
                      <a:r>
                        <a:rPr lang="en-US" altLang="zh-CN" sz="1200" dirty="0" smtClean="0"/>
                        <a:t>Extended</a:t>
                      </a:r>
                      <a:r>
                        <a:rPr lang="en-US" altLang="zh-CN" sz="1200" baseline="0" dirty="0" smtClean="0"/>
                        <a:t> rate modes in 11bd</a:t>
                      </a:r>
                      <a:endParaRPr lang="zh-CN" altLang="en-US" sz="1200" dirty="0"/>
                    </a:p>
                  </a:txBody>
                  <a:tcPr marL="36000" marR="36000" marT="17972" marB="17972"/>
                </a:tc>
                <a:tc>
                  <a:txBody>
                    <a:bodyPr/>
                    <a:lstStyle/>
                    <a:p>
                      <a:r>
                        <a:rPr lang="en-US" altLang="zh-CN" sz="1200" dirty="0" smtClean="0"/>
                        <a:t>PHY</a:t>
                      </a:r>
                      <a:endParaRPr lang="zh-CN" altLang="en-US" sz="1200" dirty="0"/>
                    </a:p>
                  </a:txBody>
                  <a:tcPr marL="36000" marR="36000" marT="17972" marB="17972"/>
                </a:tc>
              </a:tr>
              <a:tr h="218794">
                <a:tc>
                  <a:txBody>
                    <a:bodyPr/>
                    <a:lstStyle/>
                    <a:p>
                      <a:r>
                        <a:rPr lang="en-US" altLang="zh-CN" sz="1200" dirty="0" smtClean="0">
                          <a:solidFill>
                            <a:srgbClr val="FFC000"/>
                          </a:solidFill>
                        </a:rPr>
                        <a:t>11-19/1847</a:t>
                      </a:r>
                      <a:endParaRPr lang="zh-CN" altLang="en-US" sz="1200" dirty="0">
                        <a:solidFill>
                          <a:srgbClr val="FFC000"/>
                        </a:solidFill>
                      </a:endParaRPr>
                    </a:p>
                  </a:txBody>
                  <a:tcPr marL="36000" marR="36000" marT="17972" marB="17972"/>
                </a:tc>
                <a:tc>
                  <a:txBody>
                    <a:bodyPr/>
                    <a:lstStyle/>
                    <a:p>
                      <a:r>
                        <a:rPr lang="en-US" altLang="zh-CN" sz="1200" dirty="0" err="1" smtClean="0">
                          <a:solidFill>
                            <a:srgbClr val="FFC000"/>
                          </a:solidFill>
                        </a:rPr>
                        <a:t>Insun</a:t>
                      </a:r>
                      <a:r>
                        <a:rPr lang="en-US" altLang="zh-CN" sz="1200" dirty="0" smtClean="0">
                          <a:solidFill>
                            <a:srgbClr val="FFC000"/>
                          </a:solidFill>
                        </a:rPr>
                        <a:t> (LGE)</a:t>
                      </a:r>
                      <a:endParaRPr lang="zh-CN" altLang="en-US" sz="1200" dirty="0">
                        <a:solidFill>
                          <a:srgbClr val="FFC000"/>
                        </a:solidFill>
                      </a:endParaRPr>
                    </a:p>
                  </a:txBody>
                  <a:tcPr marL="36000" marR="36000" marT="17972" marB="17972"/>
                </a:tc>
                <a:tc>
                  <a:txBody>
                    <a:bodyPr/>
                    <a:lstStyle/>
                    <a:p>
                      <a:r>
                        <a:rPr lang="en-US" altLang="zh-CN" sz="1200" kern="1200" dirty="0" smtClean="0">
                          <a:solidFill>
                            <a:srgbClr val="FFC000"/>
                          </a:solidFill>
                          <a:latin typeface="+mn-lt"/>
                          <a:ea typeface="+mn-ea"/>
                          <a:cs typeface="+mn-cs"/>
                        </a:rPr>
                        <a:t>Discussion on PHY/MAC Signaling for Adaptive Repetition of 11p PPDU in 11bd</a:t>
                      </a:r>
                      <a:endParaRPr lang="zh-CN" altLang="en-US" sz="1200" kern="1200" dirty="0">
                        <a:solidFill>
                          <a:srgbClr val="FFC000"/>
                        </a:solidFill>
                        <a:latin typeface="+mn-lt"/>
                        <a:ea typeface="+mn-ea"/>
                        <a:cs typeface="+mn-cs"/>
                      </a:endParaRPr>
                    </a:p>
                  </a:txBody>
                  <a:tcPr marL="36000" marR="36000" marT="17972" marB="17972"/>
                </a:tc>
                <a:tc>
                  <a:txBody>
                    <a:bodyPr/>
                    <a:lstStyle/>
                    <a:p>
                      <a:r>
                        <a:rPr lang="en-US" altLang="zh-CN" sz="1200" dirty="0" smtClean="0">
                          <a:solidFill>
                            <a:srgbClr val="FFC000"/>
                          </a:solidFill>
                        </a:rPr>
                        <a:t>TG</a:t>
                      </a:r>
                      <a:endParaRPr lang="zh-CN" altLang="en-US" sz="1200" dirty="0">
                        <a:solidFill>
                          <a:srgbClr val="FFC000"/>
                        </a:solidFill>
                      </a:endParaRPr>
                    </a:p>
                  </a:txBody>
                  <a:tcPr marL="36000" marR="36000" marT="17972" marB="17972"/>
                </a:tc>
              </a:tr>
              <a:tr h="218794">
                <a:tc>
                  <a:txBody>
                    <a:bodyPr/>
                    <a:lstStyle/>
                    <a:p>
                      <a:r>
                        <a:rPr lang="en-US" altLang="zh-CN" sz="1200" dirty="0" smtClean="0">
                          <a:solidFill>
                            <a:srgbClr val="FFC000"/>
                          </a:solidFill>
                        </a:rPr>
                        <a:t>11-19/1863</a:t>
                      </a:r>
                      <a:endParaRPr lang="zh-CN" altLang="en-US" sz="1200" dirty="0">
                        <a:solidFill>
                          <a:srgbClr val="FFC000"/>
                        </a:solidFill>
                      </a:endParaRPr>
                    </a:p>
                  </a:txBody>
                  <a:tcPr marL="35994" marR="35994" marT="17984" marB="17984"/>
                </a:tc>
                <a:tc>
                  <a:txBody>
                    <a:bodyPr/>
                    <a:lstStyle/>
                    <a:p>
                      <a:r>
                        <a:rPr lang="en-US" altLang="zh-CN" sz="1200" dirty="0" err="1" smtClean="0">
                          <a:solidFill>
                            <a:srgbClr val="FFC000"/>
                          </a:solidFill>
                        </a:rPr>
                        <a:t>Yujin</a:t>
                      </a:r>
                      <a:r>
                        <a:rPr lang="en-US" altLang="zh-CN" sz="1200" baseline="0" dirty="0" smtClean="0">
                          <a:solidFill>
                            <a:srgbClr val="FFC000"/>
                          </a:solidFill>
                        </a:rPr>
                        <a:t> Noh (</a:t>
                      </a:r>
                      <a:r>
                        <a:rPr lang="en-US" altLang="zh-CN" sz="1200" baseline="0" dirty="0" err="1" smtClean="0">
                          <a:solidFill>
                            <a:srgbClr val="FFC000"/>
                          </a:solidFill>
                        </a:rPr>
                        <a:t>Newracom</a:t>
                      </a:r>
                      <a:r>
                        <a:rPr lang="en-US" altLang="zh-CN" sz="1200" baseline="0" dirty="0" smtClean="0">
                          <a:solidFill>
                            <a:srgbClr val="FFC000"/>
                          </a:solidFill>
                        </a:rPr>
                        <a:t>)</a:t>
                      </a:r>
                      <a:endParaRPr lang="zh-CN" altLang="en-US" sz="1200" dirty="0">
                        <a:solidFill>
                          <a:srgbClr val="FFC000"/>
                        </a:solidFill>
                      </a:endParaRPr>
                    </a:p>
                  </a:txBody>
                  <a:tcPr marL="35994" marR="35994" marT="17984" marB="17984"/>
                </a:tc>
                <a:tc>
                  <a:txBody>
                    <a:bodyPr/>
                    <a:lstStyle/>
                    <a:p>
                      <a:r>
                        <a:rPr lang="en-US" altLang="zh-CN" sz="1200" b="0" i="0" kern="1200" dirty="0" err="1" smtClean="0">
                          <a:solidFill>
                            <a:srgbClr val="FFC000"/>
                          </a:solidFill>
                          <a:effectLst/>
                          <a:latin typeface="+mn-lt"/>
                          <a:ea typeface="+mn-ea"/>
                          <a:cs typeface="+mn-cs"/>
                        </a:rPr>
                        <a:t>midamble</a:t>
                      </a:r>
                      <a:r>
                        <a:rPr lang="en-US" altLang="zh-CN" sz="1200" b="0" i="0" kern="1200" dirty="0" smtClean="0">
                          <a:solidFill>
                            <a:srgbClr val="FFC000"/>
                          </a:solidFill>
                          <a:effectLst/>
                          <a:latin typeface="+mn-lt"/>
                          <a:ea typeface="+mn-ea"/>
                          <a:cs typeface="+mn-cs"/>
                        </a:rPr>
                        <a:t> design continued</a:t>
                      </a:r>
                      <a:endParaRPr lang="zh-CN" altLang="en-US" sz="1200" dirty="0">
                        <a:solidFill>
                          <a:srgbClr val="FFC000"/>
                        </a:solidFill>
                      </a:endParaRPr>
                    </a:p>
                  </a:txBody>
                  <a:tcPr marL="35994" marR="35994" marT="17984" marB="17984"/>
                </a:tc>
                <a:tc>
                  <a:txBody>
                    <a:bodyPr/>
                    <a:lstStyle/>
                    <a:p>
                      <a:r>
                        <a:rPr lang="en-US" altLang="zh-CN" sz="1200" dirty="0" smtClean="0">
                          <a:solidFill>
                            <a:srgbClr val="FFC000"/>
                          </a:solidFill>
                        </a:rPr>
                        <a:t>PHY</a:t>
                      </a:r>
                      <a:endParaRPr lang="zh-CN" altLang="en-US" sz="1200" dirty="0">
                        <a:solidFill>
                          <a:srgbClr val="FFC000"/>
                        </a:solidFill>
                      </a:endParaRPr>
                    </a:p>
                  </a:txBody>
                  <a:tcPr marL="35994" marR="35994" marT="17984" marB="17984"/>
                </a:tc>
              </a:tr>
              <a:tr h="218792">
                <a:tc>
                  <a:txBody>
                    <a:bodyPr/>
                    <a:lstStyle/>
                    <a:p>
                      <a:r>
                        <a:rPr lang="en-US" altLang="zh-CN" sz="1200" dirty="0" smtClean="0">
                          <a:solidFill>
                            <a:srgbClr val="FFC000"/>
                          </a:solidFill>
                        </a:rPr>
                        <a:t>11-19/1864</a:t>
                      </a:r>
                      <a:endParaRPr lang="zh-CN" altLang="en-US" sz="1200" dirty="0">
                        <a:solidFill>
                          <a:srgbClr val="FFC000"/>
                        </a:solidFill>
                      </a:endParaRPr>
                    </a:p>
                  </a:txBody>
                  <a:tcPr marL="35994" marR="35994" marT="17984" marB="17984"/>
                </a:tc>
                <a:tc>
                  <a:txBody>
                    <a:bodyPr/>
                    <a:lstStyle/>
                    <a:p>
                      <a:r>
                        <a:rPr lang="en-US" altLang="zh-CN" sz="1200" dirty="0" err="1" smtClean="0">
                          <a:solidFill>
                            <a:srgbClr val="FFC000"/>
                          </a:solidFill>
                        </a:rPr>
                        <a:t>Yujin</a:t>
                      </a:r>
                      <a:r>
                        <a:rPr lang="en-US" altLang="zh-CN" sz="1200" baseline="0" dirty="0" smtClean="0">
                          <a:solidFill>
                            <a:srgbClr val="FFC000"/>
                          </a:solidFill>
                        </a:rPr>
                        <a:t> Noh (</a:t>
                      </a:r>
                      <a:r>
                        <a:rPr lang="en-US" altLang="zh-CN" sz="1200" baseline="0" dirty="0" err="1" smtClean="0">
                          <a:solidFill>
                            <a:srgbClr val="FFC000"/>
                          </a:solidFill>
                        </a:rPr>
                        <a:t>Newracom</a:t>
                      </a:r>
                      <a:r>
                        <a:rPr lang="en-US" altLang="zh-CN" sz="1200" baseline="0" dirty="0" smtClean="0">
                          <a:solidFill>
                            <a:srgbClr val="FFC000"/>
                          </a:solidFill>
                        </a:rPr>
                        <a:t>)</a:t>
                      </a:r>
                      <a:endParaRPr lang="zh-CN" altLang="en-US" sz="1200" dirty="0">
                        <a:solidFill>
                          <a:srgbClr val="FFC000"/>
                        </a:solidFill>
                      </a:endParaRPr>
                    </a:p>
                  </a:txBody>
                  <a:tcPr marL="35994" marR="35994" marT="17984" marB="17984"/>
                </a:tc>
                <a:tc>
                  <a:txBody>
                    <a:bodyPr/>
                    <a:lstStyle/>
                    <a:p>
                      <a:r>
                        <a:rPr lang="en-US" altLang="zh-CN" sz="1200" b="0" i="0" kern="1200" dirty="0" smtClean="0">
                          <a:solidFill>
                            <a:srgbClr val="FFC000"/>
                          </a:solidFill>
                          <a:effectLst/>
                          <a:latin typeface="+mn-lt"/>
                          <a:ea typeface="+mn-ea"/>
                          <a:cs typeface="+mn-cs"/>
                        </a:rPr>
                        <a:t>20MHz transmission in NGV </a:t>
                      </a:r>
                      <a:r>
                        <a:rPr lang="en-US" altLang="zh-CN" sz="1200" b="0" i="0" kern="1200" dirty="0" err="1" smtClean="0">
                          <a:solidFill>
                            <a:srgbClr val="FFC000"/>
                          </a:solidFill>
                          <a:effectLst/>
                          <a:latin typeface="+mn-lt"/>
                          <a:ea typeface="+mn-ea"/>
                          <a:cs typeface="+mn-cs"/>
                        </a:rPr>
                        <a:t>contiued</a:t>
                      </a:r>
                      <a:endParaRPr lang="zh-CN" altLang="en-US" sz="1200" dirty="0">
                        <a:solidFill>
                          <a:srgbClr val="FFC000"/>
                        </a:solidFill>
                      </a:endParaRPr>
                    </a:p>
                  </a:txBody>
                  <a:tcPr marL="35994" marR="35994" marT="17984" marB="17984"/>
                </a:tc>
                <a:tc>
                  <a:txBody>
                    <a:bodyPr/>
                    <a:lstStyle/>
                    <a:p>
                      <a:r>
                        <a:rPr lang="en-US" altLang="zh-CN" sz="1200" dirty="0" smtClean="0">
                          <a:solidFill>
                            <a:srgbClr val="FFC000"/>
                          </a:solidFill>
                        </a:rPr>
                        <a:t>TG</a:t>
                      </a:r>
                      <a:endParaRPr lang="zh-CN" altLang="en-US" sz="1200" dirty="0">
                        <a:solidFill>
                          <a:srgbClr val="FFC000"/>
                        </a:solidFill>
                      </a:endParaRPr>
                    </a:p>
                  </a:txBody>
                  <a:tcPr marL="35994" marR="35994" marT="17984" marB="17984"/>
                </a:tc>
              </a:tr>
              <a:tr h="218792">
                <a:tc>
                  <a:txBody>
                    <a:bodyPr/>
                    <a:lstStyle/>
                    <a:p>
                      <a:r>
                        <a:rPr lang="en-US" altLang="zh-CN" sz="1200" dirty="0" smtClean="0">
                          <a:solidFill>
                            <a:schemeClr val="tx1"/>
                          </a:solidFill>
                        </a:rPr>
                        <a:t>11-19/2011</a:t>
                      </a:r>
                      <a:endParaRPr lang="zh-CN" altLang="en-US" sz="1200" dirty="0">
                        <a:solidFill>
                          <a:schemeClr val="tx1"/>
                        </a:solidFill>
                      </a:endParaRPr>
                    </a:p>
                  </a:txBody>
                  <a:tcPr marL="35994" marR="35994" marT="17984" marB="17984"/>
                </a:tc>
                <a:tc>
                  <a:txBody>
                    <a:bodyPr/>
                    <a:lstStyle/>
                    <a:p>
                      <a:r>
                        <a:rPr lang="en-US" altLang="zh-CN" sz="1200" dirty="0" smtClean="0"/>
                        <a:t>Feng Jiang (Intel)</a:t>
                      </a:r>
                      <a:endParaRPr lang="zh-CN" altLang="en-US" sz="1200" dirty="0"/>
                    </a:p>
                  </a:txBody>
                  <a:tcPr marL="35994" marR="35994" marT="17984" marB="17984"/>
                </a:tc>
                <a:tc>
                  <a:txBody>
                    <a:bodyPr/>
                    <a:lstStyle/>
                    <a:p>
                      <a:pPr marL="0" algn="l" defTabSz="914400" rtl="0" eaLnBrk="1" latinLnBrk="0" hangingPunct="1"/>
                      <a:r>
                        <a:rPr lang="en-US" altLang="zh-CN" sz="1200" kern="1200" dirty="0" smtClean="0">
                          <a:solidFill>
                            <a:schemeClr val="tx1"/>
                          </a:solidFill>
                          <a:latin typeface="+mn-lt"/>
                          <a:ea typeface="+mn-ea"/>
                          <a:cs typeface="+mn-cs"/>
                        </a:rPr>
                        <a:t>Ranging protocol in 11bd</a:t>
                      </a:r>
                      <a:endParaRPr lang="zh-CN" altLang="en-US" sz="1200" kern="1200" dirty="0">
                        <a:solidFill>
                          <a:schemeClr val="tx1"/>
                        </a:solidFill>
                        <a:latin typeface="+mn-lt"/>
                        <a:ea typeface="+mn-ea"/>
                        <a:cs typeface="+mn-cs"/>
                      </a:endParaRPr>
                    </a:p>
                  </a:txBody>
                  <a:tcPr marL="35994" marR="35994" marT="17984" marB="17984"/>
                </a:tc>
                <a:tc>
                  <a:txBody>
                    <a:bodyPr/>
                    <a:lstStyle/>
                    <a:p>
                      <a:r>
                        <a:rPr lang="en-US" altLang="zh-CN" sz="1200" dirty="0" smtClean="0"/>
                        <a:t>PHY/TG</a:t>
                      </a:r>
                      <a:endParaRPr lang="zh-CN" altLang="en-US" sz="1200" dirty="0"/>
                    </a:p>
                  </a:txBody>
                  <a:tcPr marL="35994" marR="35994" marT="17984" marB="17984"/>
                </a:tc>
              </a:tr>
              <a:tr h="218792">
                <a:tc>
                  <a:txBody>
                    <a:bodyPr/>
                    <a:lstStyle/>
                    <a:p>
                      <a:r>
                        <a:rPr lang="en-US" altLang="zh-CN" sz="1200" dirty="0" smtClean="0">
                          <a:solidFill>
                            <a:srgbClr val="FFC000"/>
                          </a:solidFill>
                        </a:rPr>
                        <a:t>11-19/1946</a:t>
                      </a:r>
                      <a:endParaRPr lang="en-US" altLang="zh-CN" sz="1200" dirty="0" smtClean="0">
                        <a:solidFill>
                          <a:srgbClr val="FFC000"/>
                        </a:solidFill>
                      </a:endParaRPr>
                    </a:p>
                  </a:txBody>
                  <a:tcPr marL="35994" marR="35994" marT="17984" marB="17984"/>
                </a:tc>
                <a:tc>
                  <a:txBody>
                    <a:bodyPr/>
                    <a:lstStyle/>
                    <a:p>
                      <a:r>
                        <a:rPr lang="en-US" altLang="zh-CN" sz="1200" dirty="0" err="1" smtClean="0">
                          <a:solidFill>
                            <a:srgbClr val="FFC000"/>
                          </a:solidFill>
                        </a:rPr>
                        <a:t>Alessio</a:t>
                      </a:r>
                      <a:r>
                        <a:rPr lang="en-US" altLang="zh-CN" sz="1200" dirty="0" smtClean="0">
                          <a:solidFill>
                            <a:srgbClr val="FFC000"/>
                          </a:solidFill>
                        </a:rPr>
                        <a:t> </a:t>
                      </a:r>
                      <a:r>
                        <a:rPr lang="en-US" altLang="zh-CN" sz="1200" dirty="0" err="1" smtClean="0">
                          <a:solidFill>
                            <a:srgbClr val="FFC000"/>
                          </a:solidFill>
                        </a:rPr>
                        <a:t>Filippi</a:t>
                      </a:r>
                      <a:r>
                        <a:rPr lang="en-US" altLang="zh-CN" sz="1200" baseline="0" dirty="0" smtClean="0">
                          <a:solidFill>
                            <a:srgbClr val="FFC000"/>
                          </a:solidFill>
                        </a:rPr>
                        <a:t> (NXP)</a:t>
                      </a:r>
                      <a:endParaRPr lang="en-US" altLang="zh-CN" sz="1200" baseline="0" dirty="0" smtClean="0">
                        <a:solidFill>
                          <a:srgbClr val="FFC000"/>
                        </a:solidFill>
                      </a:endParaRPr>
                    </a:p>
                  </a:txBody>
                  <a:tcPr marL="35994" marR="35994" marT="17984" marB="17984"/>
                </a:tc>
                <a:tc>
                  <a:txBody>
                    <a:bodyPr/>
                    <a:lstStyle/>
                    <a:p>
                      <a:pPr marL="0" algn="l" defTabSz="914400" rtl="0" eaLnBrk="1" latinLnBrk="0" hangingPunct="1"/>
                      <a:r>
                        <a:rPr lang="en-US" altLang="zh-CN" sz="1200" kern="1200" dirty="0" smtClean="0">
                          <a:solidFill>
                            <a:srgbClr val="FFC000"/>
                          </a:solidFill>
                          <a:latin typeface="+mn-lt"/>
                          <a:ea typeface="+mn-ea"/>
                          <a:cs typeface="+mn-cs"/>
                        </a:rPr>
                        <a:t>Detection of adaptive repetitions</a:t>
                      </a:r>
                      <a:endParaRPr lang="en-US" altLang="zh-CN" sz="1200" kern="1200" dirty="0" smtClean="0">
                        <a:solidFill>
                          <a:srgbClr val="FFC000"/>
                        </a:solidFill>
                        <a:latin typeface="+mn-lt"/>
                        <a:ea typeface="+mn-ea"/>
                        <a:cs typeface="+mn-cs"/>
                      </a:endParaRPr>
                    </a:p>
                  </a:txBody>
                  <a:tcPr marL="35994" marR="35994" marT="17984" marB="17984"/>
                </a:tc>
                <a:tc>
                  <a:txBody>
                    <a:bodyPr/>
                    <a:lstStyle/>
                    <a:p>
                      <a:r>
                        <a:rPr lang="en-US" altLang="zh-CN" sz="1200" dirty="0" smtClean="0">
                          <a:solidFill>
                            <a:srgbClr val="FFC000"/>
                          </a:solidFill>
                        </a:rPr>
                        <a:t>PHY/TG</a:t>
                      </a:r>
                      <a:endParaRPr lang="en-US" altLang="zh-CN" sz="1200" dirty="0" smtClean="0">
                        <a:solidFill>
                          <a:srgbClr val="FFC000"/>
                        </a:solidFill>
                      </a:endParaRPr>
                    </a:p>
                  </a:txBody>
                  <a:tcPr marL="35994" marR="35994" marT="17984" marB="17984"/>
                </a:tc>
              </a:tr>
              <a:tr h="218792">
                <a:tc>
                  <a:txBody>
                    <a:bodyPr/>
                    <a:lstStyle/>
                    <a:p>
                      <a:r>
                        <a:rPr lang="en-US" altLang="zh-CN" sz="1200" dirty="0" smtClean="0">
                          <a:solidFill>
                            <a:schemeClr val="tx1"/>
                          </a:solidFill>
                        </a:rPr>
                        <a:t>11-19/1929</a:t>
                      </a:r>
                      <a:endParaRPr lang="zh-CN" altLang="en-US" sz="1200" dirty="0">
                        <a:solidFill>
                          <a:schemeClr val="tx1"/>
                        </a:solidFill>
                      </a:endParaRPr>
                    </a:p>
                  </a:txBody>
                  <a:tcPr marL="35994" marR="35994" marT="17984" marB="17984"/>
                </a:tc>
                <a:tc>
                  <a:txBody>
                    <a:bodyPr/>
                    <a:lstStyle/>
                    <a:p>
                      <a:r>
                        <a:rPr lang="en-US" altLang="zh-CN" sz="1200" dirty="0" smtClean="0"/>
                        <a:t>Paul </a:t>
                      </a:r>
                      <a:r>
                        <a:rPr lang="en-US" altLang="zh-CN" sz="1200" dirty="0" err="1" smtClean="0"/>
                        <a:t>Unterhuber</a:t>
                      </a:r>
                      <a:r>
                        <a:rPr lang="en-US" altLang="zh-CN" sz="1200" baseline="0" dirty="0" smtClean="0"/>
                        <a:t> (DLR)</a:t>
                      </a:r>
                      <a:endParaRPr lang="zh-CN" altLang="en-US" sz="1200" dirty="0"/>
                    </a:p>
                  </a:txBody>
                  <a:tcPr marL="35994" marR="35994" marT="17984" marB="17984"/>
                </a:tc>
                <a:tc>
                  <a:txBody>
                    <a:bodyPr/>
                    <a:lstStyle/>
                    <a:p>
                      <a:pPr marL="0" algn="l" defTabSz="914400" rtl="0" eaLnBrk="1" latinLnBrk="0" hangingPunct="1"/>
                      <a:r>
                        <a:rPr lang="en-US" altLang="zh-CN" sz="1200" b="0" i="0" kern="1200" dirty="0" smtClean="0">
                          <a:solidFill>
                            <a:schemeClr val="dk1"/>
                          </a:solidFill>
                          <a:effectLst/>
                          <a:latin typeface="+mn-lt"/>
                          <a:ea typeface="+mn-ea"/>
                          <a:cs typeface="+mn-cs"/>
                        </a:rPr>
                        <a:t>Influence of Delay-close Multi Path Components on FTM-RTT</a:t>
                      </a:r>
                      <a:endParaRPr lang="zh-CN" altLang="en-US" sz="1200" kern="1200" dirty="0">
                        <a:solidFill>
                          <a:schemeClr val="tx1"/>
                        </a:solidFill>
                        <a:latin typeface="+mn-lt"/>
                        <a:ea typeface="+mn-ea"/>
                        <a:cs typeface="+mn-cs"/>
                      </a:endParaRPr>
                    </a:p>
                  </a:txBody>
                  <a:tcPr marL="35994" marR="35994" marT="17984" marB="17984"/>
                </a:tc>
                <a:tc>
                  <a:txBody>
                    <a:bodyPr/>
                    <a:lstStyle/>
                    <a:p>
                      <a:r>
                        <a:rPr lang="en-US" altLang="zh-CN" sz="1200" dirty="0" smtClean="0"/>
                        <a:t>PHY/TG</a:t>
                      </a:r>
                      <a:endParaRPr lang="zh-CN" altLang="en-US" sz="1200" dirty="0"/>
                    </a:p>
                  </a:txBody>
                  <a:tcPr marL="35994" marR="35994" marT="17984" marB="17984"/>
                </a:tc>
              </a:tr>
              <a:tr h="218792">
                <a:tc>
                  <a:txBody>
                    <a:bodyPr/>
                    <a:p>
                      <a:pPr>
                        <a:buNone/>
                      </a:pPr>
                      <a:r>
                        <a:rPr lang="en-US" altLang="zh-CN" sz="1200" dirty="0">
                          <a:solidFill>
                            <a:schemeClr val="tx1"/>
                          </a:solidFill>
                        </a:rPr>
                        <a:t>11-19/2115</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Yossi Shaul (AutoTalks)</a:t>
                      </a:r>
                      <a:endParaRPr lang="en-US" altLang="zh-CN" sz="1200" dirty="0">
                        <a:solidFill>
                          <a:schemeClr val="tx1"/>
                        </a:solidFill>
                      </a:endParaRPr>
                    </a:p>
                  </a:txBody>
                  <a:tcPr marL="36000" marR="36000" marT="17972" marB="17972"/>
                </a:tc>
                <a:tc>
                  <a:txBody>
                    <a:bodyPr/>
                    <a:p>
                      <a:pPr>
                        <a:buNone/>
                      </a:pPr>
                      <a:r>
                        <a:rPr lang="zh-CN" altLang="en-US" sz="1200" kern="1200" dirty="0">
                          <a:solidFill>
                            <a:schemeClr val="tx1"/>
                          </a:solidFill>
                          <a:latin typeface="+mn-lt"/>
                          <a:ea typeface="+mn-ea"/>
                          <a:cs typeface="+mn-cs"/>
                        </a:rPr>
                        <a:t>Broadcast ACK operation</a:t>
                      </a:r>
                      <a:endParaRPr lang="zh-CN" altLang="en-US"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rPr>
                        <a:t>MAC</a:t>
                      </a:r>
                      <a:endParaRPr lang="en-US" altLang="zh-CN" sz="1200" dirty="0">
                        <a:solidFill>
                          <a:schemeClr val="tx1"/>
                        </a:solidFill>
                      </a:endParaRPr>
                    </a:p>
                  </a:txBody>
                  <a:tcPr marL="36000" marR="36000" marT="17972" marB="17972"/>
                </a:tc>
              </a:tr>
              <a:tr h="219075">
                <a:tc>
                  <a:txBody>
                    <a:bodyPr/>
                    <a:p>
                      <a:pPr>
                        <a:buNone/>
                      </a:pPr>
                      <a:r>
                        <a:rPr lang="en-US" altLang="zh-CN" sz="1200" dirty="0">
                          <a:solidFill>
                            <a:schemeClr val="tx1"/>
                          </a:solidFill>
                        </a:rPr>
                        <a:t>11-20/0001</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sym typeface="+mn-ea"/>
                        </a:rPr>
                        <a:t>Yossi Shaul (AutoTalks)</a:t>
                      </a:r>
                      <a:endParaRPr lang="en-US" altLang="zh-CN" sz="1200" dirty="0">
                        <a:solidFill>
                          <a:schemeClr val="tx1"/>
                        </a:solidFill>
                      </a:endParaRPr>
                    </a:p>
                  </a:txBody>
                  <a:tcPr marL="36000" marR="36000" marT="17972" marB="17972"/>
                </a:tc>
                <a:tc>
                  <a:txBody>
                    <a:bodyPr/>
                    <a:p>
                      <a:pPr>
                        <a:buNone/>
                      </a:pPr>
                      <a:r>
                        <a:rPr lang="zh-CN" altLang="en-US" sz="1200" kern="1200" dirty="0">
                          <a:solidFill>
                            <a:schemeClr val="tx1"/>
                          </a:solidFill>
                          <a:latin typeface="+mn-lt"/>
                          <a:ea typeface="+mn-ea"/>
                          <a:cs typeface="+mn-cs"/>
                        </a:rPr>
                        <a:t>Considerations of FCC NRPM on 11bd</a:t>
                      </a:r>
                      <a:endParaRPr lang="zh-CN" altLang="en-US"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rPr>
                        <a:t>TG</a:t>
                      </a:r>
                      <a:endParaRPr lang="en-US" altLang="zh-CN" sz="1200" dirty="0">
                        <a:solidFill>
                          <a:schemeClr val="tx1"/>
                        </a:solidFill>
                      </a:endParaRPr>
                    </a:p>
                  </a:txBody>
                  <a:tcPr marL="36000" marR="36000" marT="17972" marB="17972"/>
                </a:tc>
              </a:tr>
              <a:tr h="218792">
                <a:tc>
                  <a:txBody>
                    <a:bodyPr/>
                    <a:lstStyle/>
                    <a:p>
                      <a:r>
                        <a:rPr lang="en-US" altLang="zh-CN" sz="1200" dirty="0">
                          <a:solidFill>
                            <a:schemeClr val="tx1"/>
                          </a:solidFill>
                        </a:rPr>
                        <a:t>11-20/0044</a:t>
                      </a:r>
                      <a:endParaRPr lang="en-US" altLang="zh-CN" sz="1200" dirty="0">
                        <a:solidFill>
                          <a:schemeClr val="tx1"/>
                        </a:solidFill>
                      </a:endParaRPr>
                    </a:p>
                  </a:txBody>
                  <a:tcPr marL="36000" marR="36000" marT="17972" marB="17972"/>
                </a:tc>
                <a:tc>
                  <a:txBody>
                    <a:bodyPr/>
                    <a:lstStyle/>
                    <a:p>
                      <a:r>
                        <a:rPr lang="en-US" altLang="zh-CN" sz="1200" dirty="0">
                          <a:solidFill>
                            <a:schemeClr val="tx1"/>
                          </a:solidFill>
                        </a:rPr>
                        <a:t>Rui Cao (NXP)</a:t>
                      </a:r>
                      <a:endParaRPr lang="en-US" altLang="zh-CN" sz="1200" dirty="0">
                        <a:solidFill>
                          <a:schemeClr val="tx1"/>
                        </a:solidFill>
                      </a:endParaRPr>
                    </a:p>
                  </a:txBody>
                  <a:tcPr marL="36000" marR="36000" marT="17972" marB="17972"/>
                </a:tc>
                <a:tc>
                  <a:txBody>
                    <a:bodyPr/>
                    <a:lstStyle/>
                    <a:p>
                      <a:r>
                        <a:rPr lang="zh-CN" altLang="en-US" sz="1200" dirty="0">
                          <a:solidFill>
                            <a:schemeClr val="tx1"/>
                          </a:solidFill>
                          <a:sym typeface="+mn-ea"/>
                        </a:rPr>
                        <a:t>NGV-SIG-content-followup</a:t>
                      </a:r>
                      <a:endParaRPr lang="zh-CN" altLang="en-US" sz="1200" kern="1200" dirty="0">
                        <a:solidFill>
                          <a:schemeClr val="tx1"/>
                        </a:solidFill>
                        <a:latin typeface="+mn-lt"/>
                        <a:ea typeface="+mn-ea"/>
                        <a:cs typeface="+mn-cs"/>
                      </a:endParaRPr>
                    </a:p>
                  </a:txBody>
                  <a:tcPr marL="36000" marR="36000" marT="17972" marB="17972"/>
                </a:tc>
                <a:tc>
                  <a:txBody>
                    <a:bodyPr/>
                    <a:lstStyle/>
                    <a:p>
                      <a:r>
                        <a:rPr lang="en-US" altLang="zh-CN" sz="1200" dirty="0">
                          <a:solidFill>
                            <a:schemeClr val="tx1"/>
                          </a:solidFill>
                        </a:rPr>
                        <a:t>PHY</a:t>
                      </a:r>
                      <a:endParaRPr lang="en-US" altLang="zh-CN" sz="1200" dirty="0">
                        <a:solidFill>
                          <a:schemeClr val="tx1"/>
                        </a:solidFill>
                      </a:endParaRPr>
                    </a:p>
                  </a:txBody>
                  <a:tcPr marL="36000" marR="36000" marT="17972" marB="17972"/>
                </a:tc>
              </a:tr>
              <a:tr h="219075">
                <a:tc>
                  <a:txBody>
                    <a:bodyPr/>
                    <a:p>
                      <a:pPr>
                        <a:buNone/>
                      </a:pPr>
                      <a:r>
                        <a:rPr lang="en-US" altLang="zh-CN" sz="1200" dirty="0">
                          <a:solidFill>
                            <a:schemeClr val="tx1"/>
                          </a:solidFill>
                        </a:rPr>
                        <a:t>11-20/0045</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Rui Cao (NXP)</a:t>
                      </a:r>
                      <a:endParaRPr lang="zh-CN" altLang="en-US" sz="1200" dirty="0">
                        <a:solidFill>
                          <a:schemeClr val="tx1"/>
                        </a:solidFill>
                      </a:endParaRPr>
                    </a:p>
                  </a:txBody>
                  <a:tcPr marL="36000" marR="36000" marT="17972" marB="17972"/>
                </a:tc>
                <a:tc>
                  <a:txBody>
                    <a:bodyPr/>
                    <a:p>
                      <a:pPr marL="0" algn="l" defTabSz="914400" rtl="0" eaLnBrk="1" latinLnBrk="0" hangingPunct="1">
                        <a:buNone/>
                      </a:pPr>
                      <a:r>
                        <a:rPr lang="zh-CN" altLang="en-US" sz="1200" kern="1200" dirty="0">
                          <a:solidFill>
                            <a:schemeClr val="tx1"/>
                          </a:solidFill>
                          <a:latin typeface="+mn-lt"/>
                          <a:ea typeface="+mn-ea"/>
                          <a:cs typeface="+mn-cs"/>
                        </a:rPr>
                        <a:t>Discussion-on-NGV-PHY-modes</a:t>
                      </a:r>
                      <a:endParaRPr lang="zh-CN" altLang="en-US"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rPr>
                        <a:t>PHY</a:t>
                      </a:r>
                      <a:endParaRPr lang="en-US" altLang="zh-CN" sz="1200" dirty="0">
                        <a:solidFill>
                          <a:schemeClr val="tx1"/>
                        </a:solidFill>
                      </a:endParaRPr>
                    </a:p>
                  </a:txBody>
                  <a:tcPr marL="36000" marR="36000" marT="17972" marB="17972"/>
                </a:tc>
              </a:tr>
              <a:tr h="218792">
                <a:tc>
                  <a:txBody>
                    <a:bodyPr/>
                    <a:p>
                      <a:pPr>
                        <a:buNone/>
                      </a:pPr>
                      <a:r>
                        <a:rPr lang="en-US" altLang="zh-CN" sz="1200" dirty="0">
                          <a:solidFill>
                            <a:schemeClr val="tx1"/>
                          </a:solidFill>
                        </a:rPr>
                        <a:t>11-20/0046</a:t>
                      </a:r>
                      <a:endParaRPr lang="en-US" altLang="zh-CN" sz="1200" dirty="0">
                        <a:solidFill>
                          <a:schemeClr val="tx1"/>
                        </a:solidFill>
                      </a:endParaRPr>
                    </a:p>
                  </a:txBody>
                  <a:tcPr marL="36000" marR="36000" marT="17972" marB="17972"/>
                </a:tc>
                <a:tc>
                  <a:txBody>
                    <a:bodyPr/>
                    <a:p>
                      <a:pPr>
                        <a:buNone/>
                      </a:pPr>
                      <a:r>
                        <a:rPr lang="zh-CN" altLang="en-US" sz="1200" dirty="0">
                          <a:solidFill>
                            <a:schemeClr val="tx1"/>
                          </a:solidFill>
                        </a:rPr>
                        <a:t>Prashant Sharma </a:t>
                      </a:r>
                      <a:r>
                        <a:rPr lang="en-US" altLang="zh-CN" sz="1200" dirty="0">
                          <a:solidFill>
                            <a:schemeClr val="tx1"/>
                          </a:solidFill>
                        </a:rPr>
                        <a:t>(NXP)</a:t>
                      </a:r>
                      <a:endParaRPr lang="en-US" altLang="zh-CN" sz="1200" dirty="0">
                        <a:solidFill>
                          <a:schemeClr val="tx1"/>
                        </a:solidFill>
                      </a:endParaRPr>
                    </a:p>
                  </a:txBody>
                  <a:tcPr marL="36000" marR="36000" marT="17972" marB="17972"/>
                </a:tc>
                <a:tc>
                  <a:txBody>
                    <a:bodyPr/>
                    <a:p>
                      <a:pPr marL="0" algn="l" defTabSz="914400" rtl="0" eaLnBrk="1" latinLnBrk="0" hangingPunct="1">
                        <a:buNone/>
                      </a:pPr>
                      <a:r>
                        <a:rPr lang="zh-CN" altLang="en-US" sz="1200" kern="1200" dirty="0">
                          <a:solidFill>
                            <a:schemeClr val="tx1"/>
                          </a:solidFill>
                          <a:latin typeface="+mn-lt"/>
                          <a:ea typeface="+mn-ea"/>
                          <a:cs typeface="+mn-cs"/>
                        </a:rPr>
                        <a:t>NGV-secondary-10MHz-detection-for-20MHz-operation</a:t>
                      </a:r>
                      <a:endParaRPr lang="zh-CN" altLang="en-US"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rPr>
                        <a:t>TG</a:t>
                      </a:r>
                      <a:endParaRPr lang="en-US" altLang="zh-CN" sz="1200" dirty="0">
                        <a:solidFill>
                          <a:schemeClr val="tx1"/>
                        </a:solidFill>
                      </a:endParaRPr>
                    </a:p>
                  </a:txBody>
                  <a:tcPr marL="36000" marR="36000" marT="17972" marB="17972"/>
                </a:tc>
              </a:tr>
              <a:tr h="218792">
                <a:tc>
                  <a:txBody>
                    <a:bodyPr/>
                    <a:lstStyle/>
                    <a:p>
                      <a:r>
                        <a:rPr lang="en-US" altLang="zh-CN" sz="1200" dirty="0">
                          <a:solidFill>
                            <a:schemeClr val="tx1"/>
                          </a:solidFill>
                        </a:rPr>
                        <a:t>11-20/0096</a:t>
                      </a:r>
                      <a:endParaRPr lang="en-US" altLang="zh-CN" sz="1200" dirty="0">
                        <a:solidFill>
                          <a:schemeClr val="tx1"/>
                        </a:solidFill>
                      </a:endParaRPr>
                    </a:p>
                  </a:txBody>
                  <a:tcPr marL="36000" marR="36000" marT="17972" marB="17972"/>
                </a:tc>
                <a:tc>
                  <a:txBody>
                    <a:bodyPr/>
                    <a:lstStyle/>
                    <a:p>
                      <a:r>
                        <a:rPr lang="en-US" altLang="zh-CN" sz="1200" dirty="0">
                          <a:solidFill>
                            <a:schemeClr val="tx1"/>
                          </a:solidFill>
                        </a:rPr>
                        <a:t>Liwen Chu (NXP)</a:t>
                      </a:r>
                      <a:endParaRPr lang="en-US" altLang="zh-CN" sz="1200" dirty="0">
                        <a:solidFill>
                          <a:schemeClr val="tx1"/>
                        </a:solidFill>
                      </a:endParaRPr>
                    </a:p>
                  </a:txBody>
                  <a:tcPr marL="36000" marR="36000" marT="17972" marB="17972"/>
                </a:tc>
                <a:tc>
                  <a:txBody>
                    <a:bodyPr/>
                    <a:lstStyle/>
                    <a:p>
                      <a:pPr marL="0" algn="l" defTabSz="914400" rtl="0" eaLnBrk="1" latinLnBrk="0" hangingPunct="1"/>
                      <a:r>
                        <a:rPr lang="zh-CN" altLang="en-US" sz="1200" kern="1200" dirty="0">
                          <a:solidFill>
                            <a:schemeClr val="tx1"/>
                          </a:solidFill>
                          <a:latin typeface="+mn-lt"/>
                          <a:ea typeface="+mn-ea"/>
                          <a:cs typeface="+mn-cs"/>
                        </a:rPr>
                        <a:t>text for A-MPDU and A-MSDU</a:t>
                      </a:r>
                      <a:endParaRPr lang="zh-CN" altLang="en-US" sz="1200" kern="1200" dirty="0">
                        <a:solidFill>
                          <a:schemeClr val="tx1"/>
                        </a:solidFill>
                        <a:latin typeface="+mn-lt"/>
                        <a:ea typeface="+mn-ea"/>
                        <a:cs typeface="+mn-cs"/>
                      </a:endParaRPr>
                    </a:p>
                  </a:txBody>
                  <a:tcPr marL="36000" marR="36000" marT="17972" marB="17972"/>
                </a:tc>
                <a:tc>
                  <a:txBody>
                    <a:bodyPr/>
                    <a:lstStyle/>
                    <a:p>
                      <a:r>
                        <a:rPr lang="en-US" altLang="zh-CN" sz="1200" dirty="0">
                          <a:solidFill>
                            <a:schemeClr val="tx1"/>
                          </a:solidFill>
                        </a:rPr>
                        <a:t>TG</a:t>
                      </a:r>
                      <a:endParaRPr lang="en-US" altLang="zh-CN" sz="1200" dirty="0">
                        <a:solidFill>
                          <a:schemeClr val="tx1"/>
                        </a:solidFill>
                      </a:endParaRPr>
                    </a:p>
                  </a:txBody>
                  <a:tcPr marL="36000" marR="36000" marT="17972" marB="17972"/>
                </a:tc>
              </a:tr>
              <a:tr h="241514">
                <a:tc>
                  <a:txBody>
                    <a:bodyPr/>
                    <a:lstStyle/>
                    <a:p>
                      <a:r>
                        <a:rPr lang="en-US" altLang="zh-CN" sz="1200" dirty="0">
                          <a:solidFill>
                            <a:schemeClr val="tx1"/>
                          </a:solidFill>
                        </a:rPr>
                        <a:t>11-20/0097</a:t>
                      </a:r>
                      <a:endParaRPr lang="en-US" altLang="zh-CN" sz="1200" dirty="0">
                        <a:solidFill>
                          <a:schemeClr val="tx1"/>
                        </a:solidFill>
                      </a:endParaRPr>
                    </a:p>
                  </a:txBody>
                  <a:tcPr marL="36000" marR="36000" marT="17972" marB="17972"/>
                </a:tc>
                <a:tc>
                  <a:txBody>
                    <a:bodyPr/>
                    <a:lstStyle/>
                    <a:p>
                      <a:r>
                        <a:rPr lang="en-US" altLang="zh-CN" sz="1200" dirty="0">
                          <a:solidFill>
                            <a:schemeClr val="tx1"/>
                          </a:solidFill>
                        </a:rPr>
                        <a:t>Liwen Chue (NXP)</a:t>
                      </a:r>
                      <a:endParaRPr lang="en-US" altLang="zh-CN" sz="1200" dirty="0">
                        <a:solidFill>
                          <a:schemeClr val="tx1"/>
                        </a:solidFill>
                      </a:endParaRPr>
                    </a:p>
                  </a:txBody>
                  <a:tcPr marL="36000" marR="36000" marT="17972" marB="17972"/>
                </a:tc>
                <a:tc>
                  <a:txBody>
                    <a:bodyPr/>
                    <a:lstStyle/>
                    <a:p>
                      <a:r>
                        <a:rPr lang="zh-CN" altLang="en-US" sz="1200" kern="1200" dirty="0">
                          <a:solidFill>
                            <a:schemeClr val="tx1"/>
                          </a:solidFill>
                          <a:latin typeface="+mn-lt"/>
                          <a:ea typeface="+mn-ea"/>
                          <a:cs typeface="+mn-cs"/>
                        </a:rPr>
                        <a:t>text for coexistence with 11p STA</a:t>
                      </a:r>
                      <a:endParaRPr lang="zh-CN" altLang="en-US" sz="1200" kern="1200" dirty="0">
                        <a:solidFill>
                          <a:schemeClr val="tx1"/>
                        </a:solidFill>
                        <a:latin typeface="+mn-lt"/>
                        <a:ea typeface="+mn-ea"/>
                        <a:cs typeface="+mn-cs"/>
                      </a:endParaRPr>
                    </a:p>
                  </a:txBody>
                  <a:tcPr marL="36000" marR="36000" marT="17972" marB="17972"/>
                </a:tc>
                <a:tc>
                  <a:txBody>
                    <a:bodyPr/>
                    <a:lstStyle/>
                    <a:p>
                      <a:r>
                        <a:rPr lang="en-US" altLang="zh-CN" sz="1200" dirty="0">
                          <a:solidFill>
                            <a:schemeClr val="tx1"/>
                          </a:solidFill>
                        </a:rPr>
                        <a:t>TG</a:t>
                      </a:r>
                      <a:endParaRPr lang="en-US" altLang="zh-CN" sz="1200" dirty="0">
                        <a:solidFill>
                          <a:schemeClr val="tx1"/>
                        </a:solidFill>
                      </a:endParaRPr>
                    </a:p>
                  </a:txBody>
                  <a:tcPr marL="36000" marR="36000" marT="17972" marB="17972"/>
                </a:tc>
              </a:tr>
              <a:tr h="241514">
                <a:tc>
                  <a:txBody>
                    <a:bodyPr/>
                    <a:p>
                      <a:pPr>
                        <a:buNone/>
                      </a:pPr>
                      <a:r>
                        <a:rPr lang="en-US" altLang="zh-CN" sz="1200" dirty="0">
                          <a:solidFill>
                            <a:schemeClr val="tx1"/>
                          </a:solidFill>
                        </a:rPr>
                        <a:t>11-20/0100</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Rui Yang (InterDigital)</a:t>
                      </a:r>
                      <a:endParaRPr lang="en-US" altLang="zh-CN" sz="1200" dirty="0">
                        <a:solidFill>
                          <a:schemeClr val="tx1"/>
                        </a:solidFill>
                      </a:endParaRPr>
                    </a:p>
                  </a:txBody>
                  <a:tcPr marL="36000" marR="36000" marT="17972" marB="17972"/>
                </a:tc>
                <a:tc>
                  <a:txBody>
                    <a:bodyPr/>
                    <a:p>
                      <a:pPr>
                        <a:buNone/>
                      </a:pPr>
                      <a:r>
                        <a:rPr lang="zh-CN" altLang="en-US" sz="1200" kern="1200" dirty="0">
                          <a:solidFill>
                            <a:schemeClr val="tx1"/>
                          </a:solidFill>
                          <a:latin typeface="+mn-lt"/>
                          <a:ea typeface="+mn-ea"/>
                          <a:cs typeface="+mn-cs"/>
                        </a:rPr>
                        <a:t>Follow-Up on PHY Signaling for Adaptive Repetition of 11p PPDU</a:t>
                      </a:r>
                      <a:endParaRPr lang="zh-CN" altLang="en-US"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rPr>
                        <a:t>TG</a:t>
                      </a:r>
                      <a:endParaRPr lang="en-US" altLang="zh-CN" sz="1200" dirty="0">
                        <a:solidFill>
                          <a:schemeClr val="tx1"/>
                        </a:solidFill>
                      </a:endParaRPr>
                    </a:p>
                  </a:txBody>
                  <a:tcPr marL="36000" marR="36000" marT="17972" marB="17972"/>
                </a:tc>
              </a:tr>
            </a:tbl>
          </a:graphicData>
        </a:graphic>
      </p:graphicFrame>
      <p:sp>
        <p:nvSpPr>
          <p:cNvPr id="26692" name="文本框 1"/>
          <p:cNvSpPr txBox="1"/>
          <p:nvPr/>
        </p:nvSpPr>
        <p:spPr>
          <a:xfrm>
            <a:off x="929005" y="6164580"/>
            <a:ext cx="10612755" cy="337185"/>
          </a:xfrm>
          <a:prstGeom prst="rect">
            <a:avLst/>
          </a:prstGeom>
          <a:noFill/>
          <a:ln w="9525">
            <a:noFill/>
          </a:ln>
        </p:spPr>
        <p:txBody>
          <a:bodyPr wrap="square" anchor="t" anchorCtr="0">
            <a:spAutoFit/>
          </a:bodyPr>
          <a:p>
            <a:pPr eaLnBrk="0" hangingPunct="0"/>
            <a:r>
              <a:rPr lang="en-US" altLang="zh-CN" sz="1600" b="1" dirty="0">
                <a:solidFill>
                  <a:srgbClr val="0070C0"/>
                </a:solidFill>
                <a:latin typeface="Times New Roman" panose="02020603050405020304" pitchFamily="18" charset="0"/>
              </a:rPr>
              <a:t>Note, please refer to the latest revision of Editor’s report (11-20/xxxx) for the up-to-date list of draft spec text proposals </a:t>
            </a:r>
            <a:endParaRPr lang="en-US" altLang="zh-CN" sz="1600" b="1" dirty="0">
              <a:solidFill>
                <a:srgbClr val="0070C0"/>
              </a:solidFill>
              <a:latin typeface="Times New Roman" panose="02020603050405020304" pitchFamily="18" charset="0"/>
              <a:ea typeface="MS PGothic" panose="020B0600070205080204" pitchFamily="34"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765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5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7652" name="Rectangle 2"/>
          <p:cNvSpPr txBox="1"/>
          <p:nvPr/>
        </p:nvSpPr>
        <p:spPr>
          <a:xfrm>
            <a:off x="2209800" y="606425"/>
            <a:ext cx="7772400" cy="1021715"/>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Meeting Slot #1 Agenda</a:t>
            </a:r>
            <a:endParaRPr lang="en-US" altLang="en-US" sz="3200" b="1" dirty="0">
              <a:solidFill>
                <a:schemeClr val="tx2"/>
              </a:solidFill>
              <a:latin typeface="Times New Roman" panose="02020603050405020304" pitchFamily="18" charset="0"/>
            </a:endParaRPr>
          </a:p>
          <a:p>
            <a:pPr algn="ctr" eaLnBrk="0" hangingPunct="0"/>
            <a:r>
              <a:rPr lang="en-US" altLang="en-US" sz="3200" b="1" dirty="0">
                <a:solidFill>
                  <a:schemeClr val="tx2"/>
                </a:solidFill>
                <a:latin typeface="Times New Roman" panose="02020603050405020304" pitchFamily="18" charset="0"/>
              </a:rPr>
              <a:t>Monday PM1, 13:30 ~ 15:30 </a:t>
            </a:r>
            <a:endParaRPr lang="en-US" altLang="en-US" sz="3200" b="1" dirty="0">
              <a:solidFill>
                <a:schemeClr val="tx2"/>
              </a:solidFill>
              <a:latin typeface="Times New Roman" panose="02020603050405020304" pitchFamily="18" charset="0"/>
            </a:endParaRPr>
          </a:p>
        </p:txBody>
      </p:sp>
      <p:sp>
        <p:nvSpPr>
          <p:cNvPr id="21510" name="Rectangle 3"/>
          <p:cNvSpPr txBox="1">
            <a:spLocks noChangeArrowheads="1"/>
          </p:cNvSpPr>
          <p:nvPr/>
        </p:nvSpPr>
        <p:spPr bwMode="auto">
          <a:xfrm>
            <a:off x="1676400" y="2019300"/>
            <a:ext cx="9067800" cy="422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meeting for order</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IEEE-SA policies and IPR policies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for submissions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 Agreement</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Approve </a:t>
            </a:r>
            <a:r>
              <a:rPr kumimoji="0" lang="en-GB" altLang="en-US" sz="24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TGbd</a:t>
            </a: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minutes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Approve updated FRD and SFD</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Liaison update</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11bd spec draft development report</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TGbd's position on 5.9 GHz regulation discussion</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Presentation of the technical submissions for the week</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Recess</a:t>
            </a:r>
            <a:endParaRPr kumimoji="0" lang="en-US"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3"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Approve TGbd Minutes</a:t>
            </a:r>
            <a:endParaRPr lang="en-US" altLang="zh-CN" sz="3200" dirty="0"/>
          </a:p>
        </p:txBody>
      </p:sp>
      <p:sp>
        <p:nvSpPr>
          <p:cNvPr id="28674" name="内容占位符 2"/>
          <p:cNvSpPr>
            <a:spLocks noGrp="1"/>
          </p:cNvSpPr>
          <p:nvPr>
            <p:ph idx="1"/>
          </p:nvPr>
        </p:nvSpPr>
        <p:spPr/>
        <p:txBody>
          <a:bodyPr vert="horz" wrap="square" lIns="92160" tIns="46080" rIns="92160" bIns="46080" anchor="t" anchorCtr="0"/>
          <a:p>
            <a:pPr eaLnBrk="1" hangingPunct="1">
              <a:buNone/>
            </a:pPr>
            <a:r>
              <a:rPr lang="en-US" altLang="zh-CN" sz="2400" dirty="0"/>
              <a:t>Approve the TGbd minutes for Nov-2019 meeting and TGbd TCs before Jan-2020 meeting as below:</a:t>
            </a:r>
            <a:endParaRPr lang="en-US" altLang="zh-CN" sz="2400" dirty="0"/>
          </a:p>
          <a:p>
            <a:pPr lvl="1" algn="just" eaLnBrk="1" hangingPunct="1">
              <a:buNone/>
            </a:pPr>
            <a:r>
              <a:rPr lang="en-US" altLang="en-US" sz="1800" dirty="0">
                <a:hlinkClick r:id="rId1" action="ppaction://hlinkfile"/>
              </a:rPr>
              <a:t>https://mentor.ieee.org/802.11/dcn/19/11-19-2014-00-00bd-tgbd-nov-2019-meeting-minutes.docx</a:t>
            </a:r>
            <a:endParaRPr lang="en-US" altLang="en-US" sz="1800" dirty="0"/>
          </a:p>
          <a:p>
            <a:pPr lvl="1" algn="just" eaLnBrk="1" hangingPunct="1">
              <a:buNone/>
            </a:pPr>
            <a:r>
              <a:rPr lang="en-US" altLang="en-US" sz="1800" dirty="0"/>
              <a:t>TBD</a:t>
            </a:r>
            <a:endParaRPr lang="en-US" altLang="en-US" sz="1800" dirty="0"/>
          </a:p>
          <a:p>
            <a:pPr lvl="1" algn="just" eaLnBrk="1" hangingPunct="1">
              <a:buNone/>
            </a:pPr>
            <a:endParaRPr lang="en-US" altLang="en-US" sz="1800" dirty="0"/>
          </a:p>
          <a:p>
            <a:pPr lvl="1" algn="just" eaLnBrk="1" hangingPunct="1">
              <a:buNone/>
            </a:pPr>
            <a:endParaRPr lang="en-US" altLang="zh-CN" sz="1800" dirty="0"/>
          </a:p>
          <a:p>
            <a:pPr eaLnBrk="1" hangingPunct="1">
              <a:buNone/>
            </a:pPr>
            <a:r>
              <a:rPr lang="en-US" altLang="zh-CN" sz="2400" dirty="0"/>
              <a:t>Moved: James Lepp				Seconded: </a:t>
            </a:r>
            <a:endParaRPr lang="en-US" altLang="zh-CN" sz="2400" dirty="0"/>
          </a:p>
          <a:p>
            <a:pPr eaLnBrk="1" hangingPunct="1">
              <a:buNone/>
            </a:pPr>
            <a:endParaRPr lang="en-US" altLang="zh-CN" sz="2400" dirty="0"/>
          </a:p>
          <a:p>
            <a:pPr eaLnBrk="1" hangingPunct="1">
              <a:buNone/>
            </a:pPr>
            <a:endParaRPr lang="en-US" altLang="zh-CN" sz="2400" dirty="0"/>
          </a:p>
        </p:txBody>
      </p:sp>
      <p:sp>
        <p:nvSpPr>
          <p:cNvPr id="28675"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8676"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7"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Approve the updated FRD</a:t>
            </a:r>
            <a:endParaRPr lang="en-US" altLang="zh-CN" sz="3200" dirty="0"/>
          </a:p>
        </p:txBody>
      </p:sp>
      <p:sp>
        <p:nvSpPr>
          <p:cNvPr id="29698" name="内容占位符 2"/>
          <p:cNvSpPr>
            <a:spLocks noGrp="1"/>
          </p:cNvSpPr>
          <p:nvPr>
            <p:ph idx="1"/>
          </p:nvPr>
        </p:nvSpPr>
        <p:spPr/>
        <p:txBody>
          <a:bodyPr vert="horz" wrap="square" lIns="92160" tIns="46080" rIns="92160" bIns="46080" anchor="t" anchorCtr="0"/>
          <a:p>
            <a:pPr eaLnBrk="1" hangingPunct="1">
              <a:buNone/>
            </a:pPr>
            <a:r>
              <a:rPr lang="en-US" altLang="zh-CN" sz="2400" dirty="0"/>
              <a:t>Approve the updated FRD document as in 11-19/0495r4:</a:t>
            </a:r>
            <a:endParaRPr lang="en-US" altLang="zh-CN" sz="2400" dirty="0"/>
          </a:p>
          <a:p>
            <a:pPr lvl="1" algn="just" eaLnBrk="1" hangingPunct="1">
              <a:buNone/>
            </a:pPr>
            <a:r>
              <a:rPr lang="en-US" altLang="en-US" sz="1800" dirty="0">
                <a:hlinkClick r:id="rId1"/>
              </a:rPr>
              <a:t>https://mentor.ieee.org/802.11/dcn/19/11-19-0495-04-00bd-802-11bd-functional-requirements-document.doc</a:t>
            </a:r>
            <a:endParaRPr lang="en-US" altLang="en-US" sz="1800" dirty="0"/>
          </a:p>
          <a:p>
            <a:pPr lvl="1" algn="just" eaLnBrk="1" hangingPunct="1">
              <a:buNone/>
            </a:pPr>
            <a:endParaRPr lang="en-US" altLang="zh-CN" sz="1800" dirty="0"/>
          </a:p>
          <a:p>
            <a:pPr eaLnBrk="1" hangingPunct="1">
              <a:buNone/>
            </a:pPr>
            <a:r>
              <a:rPr lang="en-US" altLang="zh-CN" sz="2400" dirty="0"/>
              <a:t>Moved: Bahar Sadeghi			Seconded: </a:t>
            </a:r>
            <a:endParaRPr lang="en-US" altLang="zh-CN" sz="2400" dirty="0"/>
          </a:p>
          <a:p>
            <a:pPr eaLnBrk="1" hangingPunct="1">
              <a:buNone/>
            </a:pPr>
            <a:endParaRPr lang="en-US" altLang="zh-CN" sz="2400" dirty="0"/>
          </a:p>
        </p:txBody>
      </p:sp>
      <p:sp>
        <p:nvSpPr>
          <p:cNvPr id="29699"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9700"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1"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Approve the updated SFD</a:t>
            </a:r>
            <a:endParaRPr lang="en-US" altLang="zh-CN" sz="3200" dirty="0"/>
          </a:p>
        </p:txBody>
      </p:sp>
      <p:sp>
        <p:nvSpPr>
          <p:cNvPr id="26627" name="内容占位符 2"/>
          <p:cNvSpPr>
            <a:spLocks noGrp="1"/>
          </p:cNvSpPr>
          <p:nvPr>
            <p:ph idx="1"/>
          </p:nvPr>
        </p:nvSpPr>
        <p:spPr/>
        <p:txBody>
          <a:bodyPr vert="horz" wrap="square" lIns="92160" tIns="46080" rIns="92160" bIns="46080" numCol="1" anchor="t" anchorCtr="0" compatLnSpc="1"/>
          <a:lstStyle/>
          <a:p>
            <a:pPr marL="257175" marR="0" lvl="0" indent="-257175" algn="l" defTabSz="337185" rtl="0" eaLnBrk="1" fontAlgn="base" latinLnBrk="0" hangingPunct="1">
              <a:lnSpc>
                <a:spcPct val="100000"/>
              </a:lnSpc>
              <a:spcBef>
                <a:spcPts val="450"/>
              </a:spcBef>
              <a:spcAft>
                <a:spcPct val="0"/>
              </a:spcAft>
              <a:buClr>
                <a:srgbClr val="000000"/>
              </a:buClr>
              <a:buSzTx/>
              <a:buFont typeface="Times New Roman" panose="02020603050405020304" pitchFamily="18" charset="0"/>
              <a:buNone/>
              <a:defRPr/>
            </a:pPr>
            <a:r>
              <a:rPr kumimoji="0" lang="en-US" altLang="zh-CN" sz="2400" b="1" i="0" u="none" strike="noStrike" kern="0" cap="none" spc="0" normalizeH="0" baseline="0" noProof="0" dirty="0" smtClean="0">
                <a:ln>
                  <a:noFill/>
                </a:ln>
                <a:solidFill>
                  <a:srgbClr val="000000"/>
                </a:solidFill>
                <a:effectLst/>
                <a:uLnTx/>
                <a:uFillTx/>
                <a:latin typeface="+mn-lt"/>
                <a:ea typeface="+mn-ea"/>
                <a:cs typeface="+mn-cs"/>
              </a:rPr>
              <a:t>Approve the updated SFD document as in 11-19/0497r5:</a:t>
            </a:r>
            <a:endParaRPr kumimoji="0" lang="en-US" altLang="zh-CN" sz="2400" b="1" i="0" u="none" strike="noStrike" kern="0" cap="none" spc="0" normalizeH="0" baseline="0" noProof="0" dirty="0" smtClean="0">
              <a:ln>
                <a:noFill/>
              </a:ln>
              <a:solidFill>
                <a:srgbClr val="000000"/>
              </a:solidFill>
              <a:effectLst/>
              <a:uLnTx/>
              <a:uFillTx/>
              <a:latin typeface="+mn-lt"/>
              <a:ea typeface="+mn-ea"/>
              <a:cs typeface="+mn-cs"/>
            </a:endParaRPr>
          </a:p>
          <a:p>
            <a:pPr marL="557530" marR="0" lvl="1" indent="-214630" algn="just" defTabSz="337185" rtl="0" eaLnBrk="1" fontAlgn="base" latinLnBrk="0" hangingPunct="1">
              <a:lnSpc>
                <a:spcPct val="100000"/>
              </a:lnSpc>
              <a:spcBef>
                <a:spcPts val="375"/>
              </a:spcBef>
              <a:spcAft>
                <a:spcPct val="0"/>
              </a:spcAft>
              <a:buClr>
                <a:srgbClr val="000000"/>
              </a:buClr>
              <a:buSzTx/>
              <a:buFont typeface="Times New Roman" panose="02020603050405020304" pitchFamily="18" charset="0"/>
              <a:buNone/>
              <a:defRPr/>
            </a:pPr>
            <a:r>
              <a:rPr kumimoji="0" lang="en-US" altLang="en-US" sz="1800" b="0" i="0" u="none" strike="noStrike" kern="0" cap="none" spc="0" normalizeH="0" baseline="0" noProof="0" dirty="0" smtClean="0">
                <a:ln>
                  <a:noFill/>
                </a:ln>
                <a:solidFill>
                  <a:srgbClr val="000000"/>
                </a:solidFill>
                <a:effectLst/>
                <a:uLnTx/>
                <a:uFillTx/>
                <a:latin typeface="+mn-lt"/>
                <a:ea typeface="+mn-ea"/>
                <a:cs typeface="+mn-ea"/>
                <a:hlinkClick r:id="rId1"/>
              </a:rPr>
              <a:t>https://mentor.ieee.org/802.11/dcn/19/11-19-0497-05-00bd-802-11bd-specification-framework-document.docx</a:t>
            </a:r>
            <a:endParaRPr kumimoji="0" lang="en-US" altLang="en-US" sz="1800" b="0" i="0" u="none" strike="noStrike" kern="0" cap="none" spc="0" normalizeH="0" baseline="0" noProof="0" dirty="0" smtClean="0">
              <a:ln>
                <a:noFill/>
              </a:ln>
              <a:solidFill>
                <a:srgbClr val="000000"/>
              </a:solidFill>
              <a:effectLst/>
              <a:uLnTx/>
              <a:uFillTx/>
              <a:latin typeface="+mn-lt"/>
              <a:ea typeface="+mn-ea"/>
              <a:cs typeface="+mn-ea"/>
            </a:endParaRPr>
          </a:p>
          <a:p>
            <a:pPr marL="557530" marR="0" lvl="1" indent="-214630" algn="just" defTabSz="337185" rtl="0" eaLnBrk="1" fontAlgn="base" latinLnBrk="0" hangingPunct="1">
              <a:lnSpc>
                <a:spcPct val="100000"/>
              </a:lnSpc>
              <a:spcBef>
                <a:spcPts val="375"/>
              </a:spcBef>
              <a:spcAft>
                <a:spcPct val="0"/>
              </a:spcAft>
              <a:buClr>
                <a:srgbClr val="000000"/>
              </a:buClr>
              <a:buSzTx/>
              <a:buFont typeface="Times New Roman" panose="02020603050405020304" pitchFamily="18" charset="0"/>
              <a:buNone/>
              <a:defRPr/>
            </a:pPr>
            <a:endParaRPr kumimoji="0" lang="en-US" altLang="zh-CN" sz="1800" b="0" i="0" u="none" strike="noStrike" kern="0" cap="none" spc="0" normalizeH="0" baseline="0" noProof="0" dirty="0" smtClean="0">
              <a:ln>
                <a:noFill/>
              </a:ln>
              <a:solidFill>
                <a:srgbClr val="000000"/>
              </a:solidFill>
              <a:effectLst/>
              <a:uLnTx/>
              <a:uFillTx/>
              <a:latin typeface="+mn-lt"/>
              <a:ea typeface="+mn-ea"/>
              <a:cs typeface="+mn-ea"/>
            </a:endParaRPr>
          </a:p>
          <a:p>
            <a:pPr marL="0" marR="0" lvl="0" indent="0" algn="l" defTabSz="337185" rtl="0" eaLnBrk="1" fontAlgn="base" latinLnBrk="0" hangingPunct="1">
              <a:lnSpc>
                <a:spcPct val="100000"/>
              </a:lnSpc>
              <a:spcBef>
                <a:spcPts val="450"/>
              </a:spcBef>
              <a:spcAft>
                <a:spcPct val="0"/>
              </a:spcAft>
              <a:buClr>
                <a:srgbClr val="000000"/>
              </a:buClr>
              <a:buSzTx/>
              <a:buFont typeface="Times New Roman" panose="02020603050405020304" pitchFamily="18" charset="0"/>
              <a:buNone/>
              <a:defRPr/>
            </a:pPr>
            <a:r>
              <a:rPr kumimoji="0" lang="en-US" altLang="zh-CN" sz="2400" b="1" i="0" u="none" strike="noStrike" kern="0" cap="none" spc="0" normalizeH="0" baseline="0" noProof="0" dirty="0" smtClean="0">
                <a:ln>
                  <a:noFill/>
                </a:ln>
                <a:solidFill>
                  <a:srgbClr val="000000"/>
                </a:solidFill>
                <a:effectLst/>
                <a:uLnTx/>
                <a:uFillTx/>
                <a:latin typeface="+mn-lt"/>
                <a:ea typeface="+mn-ea"/>
                <a:cs typeface="+mn-cs"/>
              </a:rPr>
              <a:t>Moved: </a:t>
            </a:r>
            <a:r>
              <a:rPr kumimoji="0" lang="en-US" altLang="zh-CN" sz="2400" b="1" i="0" u="none" strike="noStrike" kern="0" cap="none" spc="0" normalizeH="0" baseline="0" noProof="0" dirty="0" err="1" smtClean="0">
                <a:ln>
                  <a:noFill/>
                </a:ln>
                <a:solidFill>
                  <a:srgbClr val="000000"/>
                </a:solidFill>
                <a:effectLst/>
                <a:uLnTx/>
                <a:uFillTx/>
                <a:latin typeface="+mn-lt"/>
                <a:ea typeface="+mn-ea"/>
                <a:cs typeface="+mn-cs"/>
              </a:rPr>
              <a:t>Bahar</a:t>
            </a:r>
            <a:r>
              <a:rPr kumimoji="0" lang="en-US" altLang="zh-CN" sz="24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zh-CN" sz="2400" b="1" i="0" u="none" strike="noStrike" kern="0" cap="none" spc="0" normalizeH="0" baseline="0" noProof="0" dirty="0" err="1" smtClean="0">
                <a:ln>
                  <a:noFill/>
                </a:ln>
                <a:solidFill>
                  <a:srgbClr val="000000"/>
                </a:solidFill>
                <a:effectLst/>
                <a:uLnTx/>
                <a:uFillTx/>
                <a:latin typeface="+mn-lt"/>
                <a:ea typeface="+mn-ea"/>
                <a:cs typeface="+mn-cs"/>
              </a:rPr>
              <a:t>Sadeghi</a:t>
            </a:r>
            <a:r>
              <a:rPr kumimoji="0" lang="en-US" altLang="zh-CN" sz="2400" b="1" i="0" u="none" strike="noStrike" kern="0" cap="none" spc="0" normalizeH="0" baseline="0" noProof="0" dirty="0" smtClean="0">
                <a:ln>
                  <a:noFill/>
                </a:ln>
                <a:solidFill>
                  <a:srgbClr val="000000"/>
                </a:solidFill>
                <a:effectLst/>
                <a:uLnTx/>
                <a:uFillTx/>
                <a:latin typeface="+mn-lt"/>
                <a:ea typeface="+mn-ea"/>
                <a:cs typeface="+mn-cs"/>
              </a:rPr>
              <a:t>			Seconded: </a:t>
            </a:r>
            <a:endParaRPr kumimoji="0" lang="en-US" altLang="zh-CN" sz="2400" b="1" i="0" u="none" strike="noStrike" kern="0" cap="none" spc="0" normalizeH="0" baseline="0" noProof="0" dirty="0" smtClean="0">
              <a:ln>
                <a:noFill/>
              </a:ln>
              <a:solidFill>
                <a:srgbClr val="000000"/>
              </a:solidFill>
              <a:effectLst/>
              <a:uLnTx/>
              <a:uFillTx/>
              <a:latin typeface="+mn-lt"/>
              <a:ea typeface="+mn-ea"/>
              <a:cs typeface="+mn-cs"/>
            </a:endParaRPr>
          </a:p>
          <a:p>
            <a:pPr marL="0" marR="0" lvl="0" indent="0" algn="l" defTabSz="337185" rtl="0" eaLnBrk="1" fontAlgn="base" latinLnBrk="0" hangingPunct="1">
              <a:lnSpc>
                <a:spcPct val="100000"/>
              </a:lnSpc>
              <a:spcBef>
                <a:spcPts val="450"/>
              </a:spcBef>
              <a:spcAft>
                <a:spcPct val="0"/>
              </a:spcAft>
              <a:buClr>
                <a:srgbClr val="000000"/>
              </a:buClr>
              <a:buSzTx/>
              <a:buFont typeface="Times New Roman" panose="02020603050405020304" pitchFamily="18" charset="0"/>
              <a:buNone/>
              <a:defRPr/>
            </a:pPr>
            <a:endParaRPr kumimoji="0" lang="en-US" altLang="zh-CN" sz="2400" b="1" i="0" u="none" strike="noStrike" kern="0" cap="none" spc="0" normalizeH="0" baseline="0" noProof="0" dirty="0">
              <a:ln>
                <a:noFill/>
              </a:ln>
              <a:solidFill>
                <a:srgbClr val="000000"/>
              </a:solidFill>
              <a:effectLst/>
              <a:uLnTx/>
              <a:uFillTx/>
              <a:latin typeface="+mn-lt"/>
              <a:ea typeface="+mn-ea"/>
              <a:cs typeface="+mn-cs"/>
            </a:endParaRPr>
          </a:p>
          <a:p>
            <a:pPr marL="0" marR="0" lvl="0" indent="0" algn="l" defTabSz="337185" rtl="0" eaLnBrk="1" fontAlgn="base" latinLnBrk="0" hangingPunct="1">
              <a:lnSpc>
                <a:spcPct val="100000"/>
              </a:lnSpc>
              <a:spcBef>
                <a:spcPts val="450"/>
              </a:spcBef>
              <a:spcAft>
                <a:spcPct val="0"/>
              </a:spcAft>
              <a:buClr>
                <a:srgbClr val="000000"/>
              </a:buClr>
              <a:buSzTx/>
              <a:buFont typeface="Times New Roman" panose="02020603050405020304" pitchFamily="18" charset="0"/>
              <a:buNone/>
              <a:defRPr/>
            </a:pPr>
            <a:endParaRPr kumimoji="0" lang="en-US" altLang="zh-CN" sz="2400" b="1" i="0" u="none" strike="noStrike" kern="0" cap="none" spc="0" normalizeH="0" baseline="0" noProof="0" dirty="0">
              <a:ln>
                <a:noFill/>
              </a:ln>
              <a:solidFill>
                <a:srgbClr val="000000"/>
              </a:solidFill>
              <a:effectLst/>
              <a:uLnTx/>
              <a:uFillTx/>
              <a:latin typeface="+mn-lt"/>
              <a:ea typeface="+mn-ea"/>
              <a:cs typeface="+mn-cs"/>
            </a:endParaRPr>
          </a:p>
        </p:txBody>
      </p:sp>
      <p:sp>
        <p:nvSpPr>
          <p:cNvPr id="30723"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0724"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5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7652" name="Rectangle 2"/>
          <p:cNvSpPr txBox="1"/>
          <p:nvPr/>
        </p:nvSpPr>
        <p:spPr>
          <a:xfrm>
            <a:off x="929005" y="606425"/>
            <a:ext cx="10460990" cy="1076325"/>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Meeting Slot #2 Agenda</a:t>
            </a:r>
            <a:endParaRPr lang="en-US" altLang="en-US" sz="3200" b="1" dirty="0">
              <a:solidFill>
                <a:schemeClr val="tx2"/>
              </a:solidFill>
              <a:latin typeface="Times New Roman" panose="02020603050405020304" pitchFamily="18" charset="0"/>
            </a:endParaRPr>
          </a:p>
          <a:p>
            <a:pPr algn="ctr" eaLnBrk="0" hangingPunct="0"/>
            <a:r>
              <a:rPr lang="en-US" altLang="en-US" sz="3200" b="1" dirty="0">
                <a:solidFill>
                  <a:schemeClr val="tx2"/>
                </a:solidFill>
                <a:latin typeface="Times New Roman" panose="02020603050405020304" pitchFamily="18" charset="0"/>
              </a:rPr>
              <a:t>Monday EVE, 19:30 ~ 21:30 </a:t>
            </a:r>
            <a:endParaRPr lang="en-US" altLang="en-US" sz="3200" b="1" dirty="0">
              <a:solidFill>
                <a:schemeClr val="tx2"/>
              </a:solidFill>
              <a:latin typeface="Times New Roman" panose="02020603050405020304" pitchFamily="18" charset="0"/>
            </a:endParaRPr>
          </a:p>
        </p:txBody>
      </p:sp>
      <p:sp>
        <p:nvSpPr>
          <p:cNvPr id="21510" name="Rectangle 3"/>
          <p:cNvSpPr txBox="1">
            <a:spLocks noChangeArrowheads="1"/>
          </p:cNvSpPr>
          <p:nvPr/>
        </p:nvSpPr>
        <p:spPr bwMode="auto">
          <a:xfrm>
            <a:off x="1676400" y="2019300"/>
            <a:ext cx="9067800" cy="422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meeting for order</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IEEE-SA policies and IPR policies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for submissions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TGbd's position on 5.9 GHz regulation discussion</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Presentation of the technical submissions for the week</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US"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Recess</a:t>
            </a:r>
            <a:endParaRPr kumimoji="0" lang="en-US"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2"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9" name="Rectangle 3"/>
          <p:cNvSpPr txBox="1"/>
          <p:nvPr/>
        </p:nvSpPr>
        <p:spPr>
          <a:xfrm>
            <a:off x="2209800" y="2019300"/>
            <a:ext cx="7772400" cy="4229100"/>
          </a:xfrm>
          <a:prstGeom prst="rect">
            <a:avLst/>
          </a:prstGeom>
          <a:noFill/>
          <a:ln w="9525">
            <a:noFill/>
          </a:ln>
        </p:spPr>
        <p:txBody>
          <a:bodyPr lIns="92075" tIns="46038" rIns="92075" bIns="46038" anchor="t" anchorCtr="0"/>
          <a:p>
            <a:pPr marL="342900" indent="-342900" algn="just" eaLnBrk="0" hangingPunct="0">
              <a:lnSpc>
                <a:spcPct val="110000"/>
              </a:lnSpc>
              <a:spcBef>
                <a:spcPct val="20000"/>
              </a:spcBef>
              <a:buChar char="•"/>
            </a:pPr>
            <a:r>
              <a:rPr lang="en-US" altLang="en-US" sz="2400" b="1" dirty="0">
                <a:latin typeface="Times New Roman" panose="02020603050405020304" pitchFamily="18" charset="0"/>
              </a:rPr>
              <a:t>PHY/MAC Adhoc groups meeting</a:t>
            </a:r>
            <a:endParaRPr lang="en-US" altLang="en-US" sz="2400" b="1" dirty="0">
              <a:latin typeface="Times New Roman" panose="02020603050405020304" pitchFamily="18" charset="0"/>
            </a:endParaRPr>
          </a:p>
          <a:p>
            <a:pPr marL="742950" lvl="1" indent="-285750" algn="just" eaLnBrk="0" hangingPunct="0">
              <a:lnSpc>
                <a:spcPct val="110000"/>
              </a:lnSpc>
              <a:spcBef>
                <a:spcPct val="20000"/>
              </a:spcBef>
              <a:buChar char="–"/>
            </a:pPr>
            <a:r>
              <a:rPr lang="en-US" altLang="en-US" sz="2000" dirty="0">
                <a:latin typeface="Times New Roman" panose="02020603050405020304" pitchFamily="18" charset="0"/>
              </a:rPr>
              <a:t>PHY adhoc  </a:t>
            </a:r>
            <a:r>
              <a:rPr lang="en-US" altLang="en-US" sz="2000" dirty="0">
                <a:latin typeface="Times New Roman" panose="02020603050405020304" pitchFamily="18" charset="0"/>
                <a:sym typeface="Wingdings" panose="05000000000000000000" pitchFamily="2" charset="2"/>
              </a:rPr>
              <a:t> Room1 (Same as TGbd session)</a:t>
            </a:r>
            <a:endParaRPr lang="en-US" altLang="en-US" sz="2000" dirty="0">
              <a:latin typeface="Times New Roman" panose="02020603050405020304" pitchFamily="18" charset="0"/>
              <a:sym typeface="Wingdings" panose="05000000000000000000" pitchFamily="2" charset="2"/>
            </a:endParaRPr>
          </a:p>
          <a:p>
            <a:pPr marL="742950" lvl="1" indent="-285750" algn="just" eaLnBrk="0" hangingPunct="0">
              <a:lnSpc>
                <a:spcPct val="110000"/>
              </a:lnSpc>
              <a:spcBef>
                <a:spcPct val="20000"/>
              </a:spcBef>
              <a:buChar char="–"/>
            </a:pPr>
            <a:r>
              <a:rPr lang="en-US" altLang="en-US" sz="2000" dirty="0">
                <a:latin typeface="Times New Roman" panose="02020603050405020304" pitchFamily="18" charset="0"/>
                <a:sym typeface="Wingdings" panose="05000000000000000000" pitchFamily="2" charset="2"/>
              </a:rPr>
              <a:t>M</a:t>
            </a:r>
            <a:r>
              <a:rPr lang="en-US" altLang="en-US" sz="2000" dirty="0">
                <a:latin typeface="Times New Roman" panose="02020603050405020304" pitchFamily="18" charset="0"/>
              </a:rPr>
              <a:t>AC adhoc </a:t>
            </a:r>
            <a:r>
              <a:rPr lang="en-US" altLang="en-US" sz="2000" dirty="0">
                <a:latin typeface="Times New Roman" panose="02020603050405020304" pitchFamily="18" charset="0"/>
                <a:sym typeface="Wingdings" panose="05000000000000000000" pitchFamily="2" charset="2"/>
              </a:rPr>
              <a:t> Room2</a:t>
            </a:r>
            <a:endParaRPr lang="en-US" altLang="en-US" sz="2400" b="1" dirty="0">
              <a:latin typeface="Times New Roman" panose="02020603050405020304" pitchFamily="18" charset="0"/>
            </a:endParaRPr>
          </a:p>
          <a:p>
            <a:pPr marL="742950" lvl="1" indent="-285750" eaLnBrk="0" hangingPunct="0">
              <a:lnSpc>
                <a:spcPct val="110000"/>
              </a:lnSpc>
              <a:spcBef>
                <a:spcPct val="20000"/>
              </a:spcBef>
              <a:buChar char="–"/>
            </a:pPr>
            <a:endParaRPr lang="en-US" altLang="en-US" sz="2000" dirty="0">
              <a:latin typeface="Times New Roman" panose="02020603050405020304" pitchFamily="18" charset="0"/>
            </a:endParaRPr>
          </a:p>
          <a:p>
            <a:pPr marL="742950" lvl="1" indent="-285750" eaLnBrk="0" hangingPunct="0">
              <a:spcBef>
                <a:spcPct val="20000"/>
              </a:spcBef>
              <a:buChar char="–"/>
            </a:pPr>
            <a:endParaRPr lang="en-US" altLang="en-US" sz="2000" dirty="0">
              <a:latin typeface="Times New Roman" panose="02020603050405020304" pitchFamily="18" charset="0"/>
            </a:endParaRPr>
          </a:p>
        </p:txBody>
      </p:sp>
      <p:sp>
        <p:nvSpPr>
          <p:cNvPr id="3174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3174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0721" name="标题 1"/>
          <p:cNvSpPr>
            <a:spLocks noGrp="1"/>
          </p:cNvSpPr>
          <p:nvPr>
            <p:ph type="title" idx="4294967295"/>
          </p:nvPr>
        </p:nvSpPr>
        <p:spPr>
          <a:xfrm>
            <a:off x="928370" y="610235"/>
            <a:ext cx="10462260" cy="1065530"/>
          </a:xfrm>
        </p:spPr>
        <p:txBody>
          <a:bodyPr vert="horz" wrap="square" lIns="92160" tIns="46080" rIns="92160" bIns="46080" anchor="ctr" anchorCtr="0"/>
          <a:p>
            <a:pPr eaLnBrk="1" hangingPunct="1"/>
            <a:r>
              <a:rPr lang="en-US" altLang="zh-CN" sz="3200" dirty="0"/>
              <a:t>Meeting Slot #3 Agenda</a:t>
            </a:r>
            <a:br>
              <a:rPr lang="en-US" altLang="zh-CN" sz="3200" dirty="0"/>
            </a:br>
            <a:r>
              <a:rPr lang="en-US" altLang="zh-CN" sz="3200" dirty="0"/>
              <a:t>Tuesday PM2, 16:00 ~ 18:00</a:t>
            </a:r>
            <a:endParaRPr lang="en-US" altLang="zh-CN" sz="3200" dirty="0"/>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2209800" y="685800"/>
            <a:ext cx="7772400" cy="1525588"/>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Meeting</a:t>
            </a:r>
            <a:endParaRPr lang="en-CA" alt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36576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zh-CN"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Hotel Irvine, Irvine, CA, USA</a:t>
            </a:r>
            <a:endParaRPr kumimoji="0" lang="en-US" altLang="zh-CN"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13-16,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9" name="Rectangle 3"/>
          <p:cNvSpPr txBox="1"/>
          <p:nvPr/>
        </p:nvSpPr>
        <p:spPr>
          <a:xfrm>
            <a:off x="2209800" y="2019300"/>
            <a:ext cx="7772400" cy="4229100"/>
          </a:xfrm>
          <a:prstGeom prst="rect">
            <a:avLst/>
          </a:prstGeom>
          <a:noFill/>
          <a:ln w="9525">
            <a:noFill/>
          </a:ln>
        </p:spPr>
        <p:txBody>
          <a:bodyPr lIns="92075" tIns="46038" rIns="92075" bIns="46038" anchor="t" anchorCtr="0"/>
          <a:p>
            <a:pPr marL="342900" indent="-342900" algn="just" eaLnBrk="0" hangingPunct="0">
              <a:lnSpc>
                <a:spcPct val="110000"/>
              </a:lnSpc>
              <a:spcBef>
                <a:spcPct val="20000"/>
              </a:spcBef>
              <a:buChar char="•"/>
            </a:pPr>
            <a:r>
              <a:rPr lang="en-US" altLang="en-US" sz="2400" b="1" dirty="0">
                <a:latin typeface="Times New Roman" panose="02020603050405020304" pitchFamily="18" charset="0"/>
              </a:rPr>
              <a:t>PHY/MAC Adhoc groups meeting</a:t>
            </a:r>
            <a:endParaRPr lang="en-US" altLang="en-US" sz="2400" b="1" dirty="0">
              <a:latin typeface="Times New Roman" panose="02020603050405020304" pitchFamily="18" charset="0"/>
            </a:endParaRPr>
          </a:p>
          <a:p>
            <a:pPr marL="742950" lvl="1" indent="-285750" algn="just" eaLnBrk="0" hangingPunct="0">
              <a:lnSpc>
                <a:spcPct val="110000"/>
              </a:lnSpc>
              <a:spcBef>
                <a:spcPct val="20000"/>
              </a:spcBef>
              <a:buChar char="–"/>
            </a:pPr>
            <a:r>
              <a:rPr lang="en-US" altLang="en-US" sz="2000" dirty="0">
                <a:latin typeface="Times New Roman" panose="02020603050405020304" pitchFamily="18" charset="0"/>
              </a:rPr>
              <a:t>PHY adhoc  </a:t>
            </a:r>
            <a:r>
              <a:rPr lang="en-US" altLang="en-US" sz="2000" dirty="0">
                <a:latin typeface="Times New Roman" panose="02020603050405020304" pitchFamily="18" charset="0"/>
                <a:sym typeface="Wingdings" panose="05000000000000000000" pitchFamily="2" charset="2"/>
              </a:rPr>
              <a:t> Room1 (Same as TGbd session)</a:t>
            </a:r>
            <a:endParaRPr lang="en-US" altLang="en-US" sz="2000" dirty="0">
              <a:latin typeface="Times New Roman" panose="02020603050405020304" pitchFamily="18" charset="0"/>
              <a:sym typeface="Wingdings" panose="05000000000000000000" pitchFamily="2" charset="2"/>
            </a:endParaRPr>
          </a:p>
          <a:p>
            <a:pPr marL="742950" lvl="1" indent="-285750" algn="just" eaLnBrk="0" hangingPunct="0">
              <a:lnSpc>
                <a:spcPct val="110000"/>
              </a:lnSpc>
              <a:spcBef>
                <a:spcPct val="20000"/>
              </a:spcBef>
              <a:buChar char="–"/>
            </a:pPr>
            <a:r>
              <a:rPr lang="en-US" altLang="en-US" sz="2000" dirty="0">
                <a:latin typeface="Times New Roman" panose="02020603050405020304" pitchFamily="18" charset="0"/>
                <a:sym typeface="Wingdings" panose="05000000000000000000" pitchFamily="2" charset="2"/>
              </a:rPr>
              <a:t>M</a:t>
            </a:r>
            <a:r>
              <a:rPr lang="en-US" altLang="en-US" sz="2000" dirty="0">
                <a:latin typeface="Times New Roman" panose="02020603050405020304" pitchFamily="18" charset="0"/>
              </a:rPr>
              <a:t>AC adhoc </a:t>
            </a:r>
            <a:r>
              <a:rPr lang="en-US" altLang="en-US" sz="2000" dirty="0">
                <a:latin typeface="Times New Roman" panose="02020603050405020304" pitchFamily="18" charset="0"/>
                <a:sym typeface="Wingdings" panose="05000000000000000000" pitchFamily="2" charset="2"/>
              </a:rPr>
              <a:t> Room2</a:t>
            </a:r>
            <a:endParaRPr lang="en-US" altLang="en-US" sz="2400" b="1" dirty="0">
              <a:latin typeface="Times New Roman" panose="02020603050405020304" pitchFamily="18" charset="0"/>
            </a:endParaRPr>
          </a:p>
          <a:p>
            <a:pPr marL="742950" lvl="1" indent="-285750" eaLnBrk="0" hangingPunct="0">
              <a:lnSpc>
                <a:spcPct val="110000"/>
              </a:lnSpc>
              <a:spcBef>
                <a:spcPct val="20000"/>
              </a:spcBef>
              <a:buChar char="–"/>
            </a:pPr>
            <a:endParaRPr lang="en-US" altLang="en-US" sz="2000" dirty="0">
              <a:latin typeface="Times New Roman" panose="02020603050405020304" pitchFamily="18" charset="0"/>
            </a:endParaRPr>
          </a:p>
          <a:p>
            <a:pPr marL="742950" lvl="1" indent="-285750" eaLnBrk="0" hangingPunct="0">
              <a:spcBef>
                <a:spcPct val="20000"/>
              </a:spcBef>
              <a:buChar char="–"/>
            </a:pPr>
            <a:endParaRPr lang="en-US" altLang="en-US" sz="2000" dirty="0">
              <a:latin typeface="Times New Roman" panose="02020603050405020304" pitchFamily="18" charset="0"/>
            </a:endParaRPr>
          </a:p>
        </p:txBody>
      </p:sp>
      <p:sp>
        <p:nvSpPr>
          <p:cNvPr id="3174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3174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0721" name="标题 1"/>
          <p:cNvSpPr>
            <a:spLocks noGrp="1"/>
          </p:cNvSpPr>
          <p:nvPr>
            <p:ph type="title" idx="4294967295"/>
          </p:nvPr>
        </p:nvSpPr>
        <p:spPr>
          <a:xfrm>
            <a:off x="928370" y="610235"/>
            <a:ext cx="10462260" cy="1065530"/>
          </a:xfrm>
        </p:spPr>
        <p:txBody>
          <a:bodyPr vert="horz" wrap="square" lIns="92160" tIns="46080" rIns="92160" bIns="46080" anchor="ctr" anchorCtr="0"/>
          <a:p>
            <a:pPr eaLnBrk="1" hangingPunct="1"/>
            <a:r>
              <a:rPr lang="en-US" altLang="zh-CN" sz="3200" dirty="0"/>
              <a:t>Meeting Slot #4 Agenda</a:t>
            </a:r>
            <a:br>
              <a:rPr lang="en-US" altLang="zh-CN" sz="3200" dirty="0"/>
            </a:br>
            <a:r>
              <a:rPr lang="en-US" altLang="zh-CN" sz="3200" dirty="0"/>
              <a:t>Wednesday PM1, 13:30 ~ 15:30</a:t>
            </a:r>
            <a:endParaRPr lang="en-US" altLang="zh-CN" sz="3200" dirty="0"/>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3379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3797" name="Rectangle 3"/>
          <p:cNvSpPr txBox="1"/>
          <p:nvPr/>
        </p:nvSpPr>
        <p:spPr>
          <a:xfrm>
            <a:off x="2209800" y="2019300"/>
            <a:ext cx="7772400" cy="4229100"/>
          </a:xfrm>
          <a:prstGeom prst="rect">
            <a:avLst/>
          </a:prstGeom>
          <a:noFill/>
          <a:ln w="9525">
            <a:noFill/>
          </a:ln>
        </p:spPr>
        <p:txBody>
          <a:bodyPr lIns="92075" tIns="46038" rIns="92075" bIns="46038" anchor="t" anchorCtr="0"/>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Call meeting to order</a:t>
            </a:r>
            <a:endParaRPr lang="en-US"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IEEE-SA meeting policies and Patent policy </a:t>
            </a:r>
            <a:endParaRPr lang="en-US"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TGbd Tech Motions for the week</a:t>
            </a:r>
            <a:endParaRPr lang="en-US"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Approve the editor to release spec draft D0.2 and a group comment plan</a:t>
            </a:r>
            <a:endParaRPr lang="en-US"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GB" altLang="en-US" sz="2400" b="1" dirty="0">
                <a:latin typeface="Times New Roman" panose="02020603050405020304" pitchFamily="18" charset="0"/>
              </a:rPr>
              <a:t>TG timeline review</a:t>
            </a:r>
            <a:endParaRPr lang="en-GB"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GB" altLang="en-US" sz="2400" b="1" dirty="0">
                <a:latin typeface="Times New Roman" panose="02020603050405020304" pitchFamily="18" charset="0"/>
              </a:rPr>
              <a:t>Teleconference plan</a:t>
            </a:r>
            <a:endParaRPr lang="en-GB"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GB" altLang="en-US" sz="2400" b="1" dirty="0">
                <a:latin typeface="Times New Roman" panose="02020603050405020304" pitchFamily="18" charset="0"/>
              </a:rPr>
              <a:t>Presentation of the technical submissions for the week</a:t>
            </a:r>
            <a:endParaRPr lang="en-GB"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TGbd closing report</a:t>
            </a:r>
            <a:endParaRPr lang="en-US"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Adjourn</a:t>
            </a:r>
            <a:endParaRPr lang="en-US" altLang="en-US" sz="2400" b="1" dirty="0">
              <a:latin typeface="Times New Roman" panose="02020603050405020304" pitchFamily="18" charset="0"/>
            </a:endParaRPr>
          </a:p>
          <a:p>
            <a:pPr marL="742950" lvl="1" indent="-285750" eaLnBrk="0" hangingPunct="0">
              <a:lnSpc>
                <a:spcPct val="90000"/>
              </a:lnSpc>
              <a:spcBef>
                <a:spcPct val="20000"/>
              </a:spcBef>
              <a:buChar char="–"/>
            </a:pPr>
            <a:endParaRPr lang="en-US" altLang="en-US" sz="2000" dirty="0">
              <a:latin typeface="Times New Roman" panose="02020603050405020304" pitchFamily="18" charset="0"/>
            </a:endParaRPr>
          </a:p>
          <a:p>
            <a:pPr marL="742950" lvl="1" indent="-285750" eaLnBrk="0" hangingPunct="0">
              <a:spcBef>
                <a:spcPct val="20000"/>
              </a:spcBef>
              <a:buChar char="–"/>
            </a:pPr>
            <a:endParaRPr lang="en-US" altLang="en-US" sz="2000" dirty="0">
              <a:latin typeface="Times New Roman" panose="02020603050405020304" pitchFamily="18" charset="0"/>
            </a:endParaRPr>
          </a:p>
        </p:txBody>
      </p:sp>
      <p:sp>
        <p:nvSpPr>
          <p:cNvPr id="30721" name="标题 1"/>
          <p:cNvSpPr>
            <a:spLocks noGrp="1"/>
          </p:cNvSpPr>
          <p:nvPr>
            <p:ph type="title" idx="4294967295"/>
          </p:nvPr>
        </p:nvSpPr>
        <p:spPr>
          <a:xfrm>
            <a:off x="928370" y="610235"/>
            <a:ext cx="10462260" cy="1065530"/>
          </a:xfrm>
        </p:spPr>
        <p:txBody>
          <a:bodyPr vert="horz" wrap="square" lIns="92160" tIns="46080" rIns="92160" bIns="46080" anchor="ctr" anchorCtr="0"/>
          <a:p>
            <a:pPr eaLnBrk="1" hangingPunct="1"/>
            <a:r>
              <a:rPr lang="en-US" altLang="zh-CN" sz="3200" dirty="0"/>
              <a:t>Meeting Slot #5 Agenda</a:t>
            </a:r>
            <a:br>
              <a:rPr lang="en-US" altLang="zh-CN" sz="3200" dirty="0"/>
            </a:br>
            <a:r>
              <a:rPr lang="en-US" altLang="en-US" sz="3200" dirty="0">
                <a:solidFill>
                  <a:schemeClr val="tx2"/>
                </a:solidFill>
                <a:latin typeface="Times New Roman" panose="02020603050405020304" pitchFamily="18" charset="0"/>
                <a:sym typeface="+mn-ea"/>
              </a:rPr>
              <a:t>Thursday AM2, 10:30 ~ 12:30</a:t>
            </a:r>
            <a:endParaRPr lang="en-US" altLang="zh-CN" sz="3200" dirty="0"/>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1"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Timeline (Unchanged)</a:t>
            </a:r>
            <a:endParaRPr lang="zh-CN" altLang="en-US" sz="3200" dirty="0"/>
          </a:p>
        </p:txBody>
      </p:sp>
      <p:sp>
        <p:nvSpPr>
          <p:cNvPr id="3" name="内容占位符 2"/>
          <p:cNvSpPr>
            <a:spLocks noGrp="1"/>
          </p:cNvSpPr>
          <p:nvPr>
            <p:ph idx="1"/>
          </p:nvPr>
        </p:nvSpPr>
        <p:spPr>
          <a:xfrm>
            <a:off x="1752600" y="1898650"/>
            <a:ext cx="8382000" cy="4264660"/>
          </a:xfrm>
        </p:spPr>
        <p:txBody>
          <a:bodyPr vert="horz" wrap="square" lIns="92160" tIns="46080" rIns="92160" bIns="46080" numCol="1" anchor="t" anchorCtr="0" compatLnSpc="1">
            <a:noAutofit/>
          </a:bodyPr>
          <a:lstStyle/>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B050"/>
                </a:solidFill>
                <a:effectLst/>
                <a:uLnTx/>
                <a:uFillTx/>
                <a:latin typeface="+mn-lt"/>
                <a:ea typeface="+mn-ea"/>
                <a:cs typeface="+mn-cs"/>
              </a:rPr>
              <a:t>PAR approved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rPr>
              <a:t>					Dec </a:t>
            </a:r>
            <a:r>
              <a:rPr kumimoji="0" lang="en-US" altLang="en-US" sz="2200" b="1" i="0" u="none" strike="noStrike" kern="0" cap="none" spc="0" normalizeH="0" baseline="0" noProof="0" dirty="0">
                <a:ln>
                  <a:noFill/>
                </a:ln>
                <a:solidFill>
                  <a:srgbClr val="00B050"/>
                </a:solidFill>
                <a:effectLst/>
                <a:uLnTx/>
                <a:uFillTx/>
                <a:latin typeface="+mn-lt"/>
                <a:ea typeface="+mn-ea"/>
                <a:cs typeface="+mn-cs"/>
              </a:rPr>
              <a:t>2018</a:t>
            </a:r>
            <a:endParaRPr kumimoji="0" lang="en-US" altLang="en-US" sz="2200" b="1" i="0" u="none" strike="noStrike" kern="0" cap="none" spc="0" normalizeH="0" baseline="0" noProof="0" dirty="0">
              <a:ln>
                <a:noFill/>
              </a:ln>
              <a:solidFill>
                <a:srgbClr val="00B05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B050"/>
                </a:solidFill>
                <a:effectLst/>
                <a:uLnTx/>
                <a:uFillTx/>
                <a:latin typeface="+mn-lt"/>
                <a:ea typeface="+mn-ea"/>
                <a:cs typeface="+mn-cs"/>
              </a:rPr>
              <a:t>First TG meeting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rPr>
              <a:t>					Jan </a:t>
            </a:r>
            <a:r>
              <a:rPr kumimoji="0" lang="en-US" altLang="en-US" sz="2200" b="1" i="0" u="none" strike="noStrike" kern="0" cap="none" spc="0" normalizeH="0" baseline="0" noProof="0" dirty="0">
                <a:ln>
                  <a:noFill/>
                </a:ln>
                <a:solidFill>
                  <a:srgbClr val="00B050"/>
                </a:solidFill>
                <a:effectLst/>
                <a:uLnTx/>
                <a:uFillTx/>
                <a:latin typeface="+mn-lt"/>
                <a:ea typeface="+mn-ea"/>
                <a:cs typeface="+mn-cs"/>
              </a:rPr>
              <a:t>2019</a:t>
            </a:r>
            <a:endParaRPr kumimoji="0" lang="en-US" altLang="en-US" sz="2200" b="1" i="0" u="none" strike="noStrike" kern="0" cap="none" spc="0" normalizeH="0" baseline="0" noProof="0" dirty="0">
              <a:ln>
                <a:noFill/>
              </a:ln>
              <a:solidFill>
                <a:srgbClr val="00B05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B050"/>
                </a:solidFill>
                <a:effectLst/>
                <a:uLnTx/>
                <a:uFillTx/>
                <a:latin typeface="+mn-lt"/>
                <a:ea typeface="+mn-ea"/>
                <a:cs typeface="+mn-cs"/>
              </a:rPr>
              <a:t>D0.1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B050"/>
                </a:solidFill>
                <a:effectLst/>
                <a:uLnTx/>
                <a:uFillTx/>
                <a:latin typeface="+mn-lt"/>
                <a:ea typeface="+mn-ea"/>
                <a:cs typeface="+mn-cs"/>
                <a:sym typeface="Wingdings" panose="05000000000000000000" pitchFamily="2" charset="2"/>
              </a:rPr>
              <a:t>2019</a:t>
            </a:r>
            <a:endParaRPr kumimoji="0" lang="en-US" altLang="en-US" sz="2200" b="1" i="0" u="none" strike="noStrike" kern="0" cap="none" spc="0" normalizeH="0" baseline="0" noProof="0" dirty="0">
              <a:ln>
                <a:noFill/>
              </a:ln>
              <a:solidFill>
                <a:srgbClr val="0070C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D1.0 Letter Ballot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Mar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D2.0 LB recirculation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Jul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Form Sponsor Ballot Pool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Sep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D3.0 LB recirculation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Sep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D3.0 unchanged recirculation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Initial Sponsor Ballot (D4.0)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Jan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Final 802.11 WG approval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802 EC approval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err="1">
                <a:ln>
                  <a:noFill/>
                </a:ln>
                <a:solidFill>
                  <a:srgbClr val="000000"/>
                </a:solidFill>
                <a:effectLst/>
                <a:uLnTx/>
                <a:uFillTx/>
                <a:latin typeface="+mn-lt"/>
                <a:ea typeface="+mn-ea"/>
                <a:cs typeface="+mn-cs"/>
              </a:rPr>
              <a:t>RevCom</a:t>
            </a:r>
            <a:r>
              <a:rPr kumimoji="0" lang="en-US" altLang="en-US" sz="2200" b="1" i="0" u="none" strike="noStrike" kern="0" cap="none" spc="0" normalizeH="0" baseline="0" noProof="0" dirty="0">
                <a:ln>
                  <a:noFill/>
                </a:ln>
                <a:solidFill>
                  <a:srgbClr val="000000"/>
                </a:solidFill>
                <a:effectLst/>
                <a:uLnTx/>
                <a:uFillTx/>
                <a:latin typeface="+mn-lt"/>
                <a:ea typeface="+mn-ea"/>
                <a:cs typeface="+mn-cs"/>
              </a:rPr>
              <a:t> and SASB approval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Dec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a:t>
            </a:r>
            <a:endParaRPr kumimoji="0" lang="en-US" altLang="zh-CN" sz="2000" b="1" i="0" u="none" strike="noStrike" kern="0" cap="none" spc="0" normalizeH="0" baseline="0" noProof="0" dirty="0" smtClean="0">
              <a:ln>
                <a:noFill/>
              </a:ln>
              <a:solidFill>
                <a:srgbClr val="000000"/>
              </a:solidFill>
              <a:effectLst/>
              <a:uLnTx/>
              <a:uFillTx/>
              <a:latin typeface="+mn-lt"/>
              <a:ea typeface="+mn-ea"/>
              <a:cs typeface="+mn-cs"/>
            </a:endParaRPr>
          </a:p>
        </p:txBody>
      </p:sp>
      <p:sp>
        <p:nvSpPr>
          <p:cNvPr id="35843"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5844"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Teleconference Plan</a:t>
            </a:r>
            <a:endParaRPr lang="zh-CN" altLang="en-US" sz="3200" dirty="0"/>
          </a:p>
        </p:txBody>
      </p:sp>
      <p:sp>
        <p:nvSpPr>
          <p:cNvPr id="36866" name="内容占位符 2"/>
          <p:cNvSpPr>
            <a:spLocks noGrp="1"/>
          </p:cNvSpPr>
          <p:nvPr>
            <p:ph idx="1"/>
          </p:nvPr>
        </p:nvSpPr>
        <p:spPr>
          <a:xfrm>
            <a:off x="1600200" y="2057400"/>
            <a:ext cx="8915400" cy="3886200"/>
          </a:xfrm>
        </p:spPr>
        <p:txBody>
          <a:bodyPr vert="horz" wrap="square" lIns="92160" tIns="46080" rIns="92160" bIns="46080" anchor="t" anchorCtr="0"/>
          <a:p>
            <a:pPr eaLnBrk="1" hangingPunct="1"/>
            <a:r>
              <a:rPr lang="en-US" altLang="zh-CN" sz="2800" dirty="0"/>
              <a:t>New TC plan proposal:</a:t>
            </a:r>
            <a:endParaRPr lang="en-US" altLang="zh-CN" sz="2800" dirty="0"/>
          </a:p>
          <a:p>
            <a:pPr lvl="1" eaLnBrk="1" hangingPunct="1"/>
            <a:endParaRPr lang="en-US" altLang="zh-CN" sz="2500" dirty="0"/>
          </a:p>
          <a:p>
            <a:pPr lvl="1" eaLnBrk="1" hangingPunct="1"/>
            <a:r>
              <a:rPr lang="en-US" altLang="zh-CN" sz="2500" dirty="0"/>
              <a:t>Data: 	Feb 4, 18; Mar 3, 2020</a:t>
            </a:r>
            <a:endParaRPr lang="en-US" altLang="zh-CN" sz="2500" dirty="0"/>
          </a:p>
          <a:p>
            <a:pPr lvl="1" eaLnBrk="1" hangingPunct="1"/>
            <a:endParaRPr lang="en-US" altLang="zh-CN" sz="2500" dirty="0"/>
          </a:p>
          <a:p>
            <a:pPr lvl="1" eaLnBrk="1" hangingPunct="1"/>
            <a:r>
              <a:rPr lang="en-US" altLang="zh-CN" sz="2500" dirty="0"/>
              <a:t>Time: 	9:00am ~ 11:00am, EST</a:t>
            </a:r>
            <a:endParaRPr lang="en-US" altLang="zh-CN" sz="2500" dirty="0"/>
          </a:p>
          <a:p>
            <a:pPr lvl="1" eaLnBrk="1" hangingPunct="1"/>
            <a:endParaRPr lang="en-US" altLang="zh-CN" sz="2500" b="1" u="sng" dirty="0"/>
          </a:p>
          <a:p>
            <a:pPr lvl="1" eaLnBrk="1" hangingPunct="1"/>
            <a:endParaRPr lang="en-US" altLang="zh-CN" sz="2500" dirty="0"/>
          </a:p>
          <a:p>
            <a:pPr lvl="1" eaLnBrk="1" hangingPunct="1"/>
            <a:endParaRPr lang="en-US" altLang="zh-CN" sz="2500" dirty="0"/>
          </a:p>
          <a:p>
            <a:pPr eaLnBrk="1" hangingPunct="1"/>
            <a:endParaRPr lang="en-US" altLang="zh-CN"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981200"/>
            <a:ext cx="9829800" cy="411480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Cell Phones to be silent or Off</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Register your attendance via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https://imat.ieee.org</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while on meeting SSID (e.g. </a:t>
            </a:r>
            <a:r>
              <a:rPr kumimoji="0" lang="en-US" altLang="en-US" sz="2400" b="1"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Verilan</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-secure)</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your badges are correct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If you plan to make a submission be sure it does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endParaRPr lang="en-US" altLang="en-US" sz="2400"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Bylaws</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dirty="0">
              <a:latin typeface="Times New Roman" panose="02020603050405020304" pitchFamily="18" charset="0"/>
            </a:endParaRPr>
          </a:p>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Material about the patent policy is available at</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dirty="0">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dirty="0">
              <a:latin typeface="Calibri" panose="020F0502020204030204" pitchFamily="34" charset="0"/>
            </a:endParaRPr>
          </a:p>
          <a:p>
            <a:pPr marL="285750" indent="-285750" algn="ctr" eaLnBrk="0" hangingPunct="0">
              <a:lnSpc>
                <a:spcPct val="90000"/>
              </a:lnSpc>
              <a:buFont typeface="Monotype Sorts" charset="2"/>
            </a:pPr>
            <a:r>
              <a:rPr lang="en-US" altLang="en-US" sz="2800" b="1" noProof="1" dirty="0">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dirty="0">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#3</a:t>
            </a:r>
            <a:endParaRPr lang="en-US" altLang="en-US" sz="1800" b="1" u="sng"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endPar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endPar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endPar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11116</Words>
  <Application>WPS 演示</Application>
  <PresentationFormat>宽屏</PresentationFormat>
  <Paragraphs>584</Paragraphs>
  <Slides>23</Slides>
  <Notes>0</Notes>
  <HiddenSlides>0</HiddenSlides>
  <MMClips>0</MMClips>
  <ScaleCrop>false</ScaleCrop>
  <HeadingPairs>
    <vt:vector size="8" baseType="variant">
      <vt:variant>
        <vt:lpstr>已用的字体</vt:lpstr>
      </vt:variant>
      <vt:variant>
        <vt:i4>14</vt:i4>
      </vt:variant>
      <vt:variant>
        <vt:lpstr>主题</vt:lpstr>
      </vt:variant>
      <vt:variant>
        <vt:i4>2</vt:i4>
      </vt:variant>
      <vt:variant>
        <vt:lpstr>嵌入 OLE 服务器</vt:lpstr>
      </vt:variant>
      <vt:variant>
        <vt:i4>1</vt:i4>
      </vt:variant>
      <vt:variant>
        <vt:lpstr>幻灯片标题</vt:lpstr>
      </vt:variant>
      <vt:variant>
        <vt:i4>23</vt:i4>
      </vt:variant>
    </vt:vector>
  </HeadingPairs>
  <TitlesOfParts>
    <vt:vector size="40" baseType="lpstr">
      <vt:lpstr>Arial</vt:lpstr>
      <vt:lpstr>宋体</vt:lpstr>
      <vt:lpstr>Wingdings</vt:lpstr>
      <vt:lpstr>Times New Roman</vt:lpstr>
      <vt:lpstr>MS PGothic</vt:lpstr>
      <vt:lpstr>MS Gothic</vt:lpstr>
      <vt:lpstr>Arial Unicode MS</vt:lpstr>
      <vt:lpstr>Arial Unicode MS</vt:lpstr>
      <vt:lpstr>Arial Black</vt:lpstr>
      <vt:lpstr>Calibri</vt:lpstr>
      <vt:lpstr>Monotype Sorts</vt:lpstr>
      <vt:lpstr>Monotype Sorts</vt:lpstr>
      <vt:lpstr>微软雅黑</vt:lpstr>
      <vt:lpstr>Wingdings</vt:lpstr>
      <vt:lpstr>802-11-Submission-16-9</vt:lpstr>
      <vt:lpstr>1_802-11-Submission-16-9</vt:lpstr>
      <vt:lpstr>Word.Document.8</vt:lpstr>
      <vt:lpstr>PowerPoint 演示文稿</vt:lpstr>
      <vt:lpstr>IEEE 802.11 TGbd Meeting</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General Flow of the Week</vt:lpstr>
      <vt:lpstr>PowerPoint 演示文稿</vt:lpstr>
      <vt:lpstr>PowerPoint 演示文稿</vt:lpstr>
      <vt:lpstr>Approve TGbd Minutes</vt:lpstr>
      <vt:lpstr>Approve the updated FRD</vt:lpstr>
      <vt:lpstr>Approve the updated SFD</vt:lpstr>
      <vt:lpstr>PowerPoint 演示文稿</vt:lpstr>
      <vt:lpstr>Meeting Slot #3 Agenda Tuesday PM2, 16:00 ~ 18:00</vt:lpstr>
      <vt:lpstr>Meeting Slot #4 Agenda Wednesday PM1, 13:30 ~ 15:30</vt:lpstr>
      <vt:lpstr>Meeting Slot #5 Agenda Thursday AM2, 10:30 ~ 12:30</vt:lpstr>
      <vt:lpstr>Timeline (Unchanged)</vt:lpstr>
      <vt:lpstr>Teleconference Plan</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creator>Nikola Serafimovski</dc:creator>
  <cp:keywords>March 2018</cp:keywords>
  <dc:subject>Task Group AY November 2015 Meeting Agenda</dc:subject>
  <cp:lastModifiedBy>10013985</cp:lastModifiedBy>
  <cp:revision>4161</cp:revision>
  <cp:lastPrinted>2014-11-04T15:04:00Z</cp:lastPrinted>
  <dcterms:created xsi:type="dcterms:W3CDTF">2007-04-17T18:10:00Z</dcterms:created>
  <dcterms:modified xsi:type="dcterms:W3CDTF">2020-01-13T07:32:42Z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