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338" r:id="rId5"/>
    <p:sldId id="385" r:id="rId6"/>
    <p:sldId id="406" r:id="rId7"/>
    <p:sldId id="425" r:id="rId8"/>
    <p:sldId id="407" r:id="rId9"/>
    <p:sldId id="417" r:id="rId10"/>
    <p:sldId id="409" r:id="rId11"/>
    <p:sldId id="418" r:id="rId12"/>
    <p:sldId id="410" r:id="rId13"/>
    <p:sldId id="419" r:id="rId14"/>
    <p:sldId id="411" r:id="rId15"/>
    <p:sldId id="420" r:id="rId16"/>
    <p:sldId id="413" r:id="rId17"/>
    <p:sldId id="422" r:id="rId18"/>
    <p:sldId id="415" r:id="rId19"/>
    <p:sldId id="426" r:id="rId20"/>
    <p:sldId id="429"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varScale="1">
        <p:scale>
          <a:sx n="89" d="100"/>
          <a:sy n="89" d="100"/>
        </p:scale>
        <p:origin x="128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802.11-19/2125r2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062-00-00be-protection-with-more-than-160mhz-ppdu-and-puncture-operation.pptx" TargetMode="External"/><Relationship Id="rId2" Type="http://schemas.openxmlformats.org/officeDocument/2006/relationships/hyperlink" Target="https://mentor.ieee.org/802.11/dcn/19/11-19-1262-05-00be-specification-framework-for-tgbe.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EHT RTS and CTS Procedure</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2020-03-18</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1" name="Object 10"/>
          <p:cNvGraphicFramePr>
            <a:graphicFrameLocks noChangeAspect="1"/>
          </p:cNvGraphicFramePr>
          <p:nvPr>
            <p:extLst>
              <p:ext uri="{D42A27DB-BD31-4B8C-83A1-F6EECF244321}">
                <p14:modId xmlns:p14="http://schemas.microsoft.com/office/powerpoint/2010/main" val="3841087859"/>
              </p:ext>
            </p:extLst>
          </p:nvPr>
        </p:nvGraphicFramePr>
        <p:xfrm>
          <a:off x="533400" y="3124200"/>
          <a:ext cx="8077200" cy="3116263"/>
        </p:xfrm>
        <a:graphic>
          <a:graphicData uri="http://schemas.openxmlformats.org/presentationml/2006/ole">
            <mc:AlternateContent xmlns:mc="http://schemas.openxmlformats.org/markup-compatibility/2006">
              <mc:Choice xmlns:v="urn:schemas-microsoft-com:vml" Requires="v">
                <p:oleObj spid="_x0000_s2342" name="Document" r:id="rId4" imgW="8290751" imgH="3206091" progId="Word.Document.8">
                  <p:embed/>
                </p:oleObj>
              </mc:Choice>
              <mc:Fallback>
                <p:oleObj name="Document" r:id="rId4" imgW="8290751" imgH="3206091" progId="Word.Document.8">
                  <p:embed/>
                  <p:pic>
                    <p:nvPicPr>
                      <p:cNvPr id="0" name=""/>
                      <p:cNvPicPr>
                        <a:picLocks noChangeAspect="1" noChangeArrowheads="1"/>
                      </p:cNvPicPr>
                      <p:nvPr/>
                    </p:nvPicPr>
                    <p:blipFill>
                      <a:blip r:embed="rId5"/>
                      <a:srcRect/>
                      <a:stretch>
                        <a:fillRect/>
                      </a:stretch>
                    </p:blipFill>
                    <p:spPr bwMode="auto">
                      <a:xfrm>
                        <a:off x="533400" y="3124200"/>
                        <a:ext cx="8077200" cy="3116263"/>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An AP that is a TXOP </a:t>
            </a:r>
            <a:r>
              <a:rPr lang="en-US" dirty="0"/>
              <a:t>holder may transmit to one or more non-AP </a:t>
            </a:r>
            <a:r>
              <a:rPr lang="en-US" dirty="0" smtClean="0"/>
              <a:t>STAs an </a:t>
            </a:r>
            <a:r>
              <a:rPr lang="en-US" dirty="0"/>
              <a:t>EHT </a:t>
            </a:r>
            <a:r>
              <a:rPr lang="en-US" dirty="0" smtClean="0"/>
              <a:t>MU-RTS Trigger frame in </a:t>
            </a:r>
            <a:r>
              <a:rPr lang="en-US" dirty="0"/>
              <a:t>a non-HT duplicate </a:t>
            </a:r>
            <a:r>
              <a:rPr lang="en-US" dirty="0" smtClean="0"/>
              <a:t>PPDU with the following TXVECTOR parameters:</a:t>
            </a:r>
          </a:p>
          <a:p>
            <a:pPr lvl="1" algn="just"/>
            <a:r>
              <a:rPr lang="en-US" dirty="0" smtClean="0"/>
              <a:t>CH_BANDWIDTH: </a:t>
            </a:r>
            <a:r>
              <a:rPr lang="en-US" dirty="0"/>
              <a:t>CBW40, CBW80, CBW160, </a:t>
            </a:r>
            <a:r>
              <a:rPr lang="en-US" dirty="0" smtClean="0"/>
              <a:t>CBW80+80, CBW240, CBW160+80, CBW320, CBW160+160.</a:t>
            </a:r>
            <a:endParaRPr lang="en-US" dirty="0"/>
          </a:p>
          <a:p>
            <a:pPr lvl="1" algn="just"/>
            <a:r>
              <a:rPr lang="en-US" dirty="0" smtClean="0"/>
              <a:t>INACTIVE_SUBCHANNELS: </a:t>
            </a:r>
            <a:r>
              <a:rPr lang="en-US" dirty="0"/>
              <a:t>Indicates the 20 MHz </a:t>
            </a:r>
            <a:r>
              <a:rPr lang="en-US" dirty="0" err="1"/>
              <a:t>subchannels</a:t>
            </a:r>
            <a:r>
              <a:rPr lang="en-US" dirty="0"/>
              <a:t> that are </a:t>
            </a:r>
            <a:r>
              <a:rPr lang="en-US" dirty="0" smtClean="0"/>
              <a:t>punctured, if present.  </a:t>
            </a:r>
          </a:p>
          <a:p>
            <a:pPr algn="just"/>
            <a:endParaRPr lang="en-US" dirty="0"/>
          </a:p>
          <a:p>
            <a:pPr lvl="2"/>
            <a:endParaRPr lang="en-US" dirty="0"/>
          </a:p>
          <a:p>
            <a:endParaRPr lang="en-US" dirty="0" smtClean="0"/>
          </a:p>
          <a:p>
            <a:endParaRPr lang="en-US" dirty="0"/>
          </a:p>
          <a:p>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MU-RTS and CTS Procedure</a:t>
            </a:r>
            <a:endParaRPr lang="en-US" dirty="0"/>
          </a:p>
        </p:txBody>
      </p:sp>
    </p:spTree>
    <p:extLst>
      <p:ext uri="{BB962C8B-B14F-4D97-AF65-F5344CB8AC3E}">
        <p14:creationId xmlns:p14="http://schemas.microsoft.com/office/powerpoint/2010/main" val="2895939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The </a:t>
            </a:r>
            <a:r>
              <a:rPr lang="en-US" dirty="0" smtClean="0"/>
              <a:t>AP shall </a:t>
            </a:r>
            <a:r>
              <a:rPr lang="en-US" dirty="0"/>
              <a:t>not transmit the EHT </a:t>
            </a:r>
            <a:r>
              <a:rPr lang="en-US" dirty="0" smtClean="0"/>
              <a:t>MU-RTS frames </a:t>
            </a:r>
            <a:r>
              <a:rPr lang="en-US" dirty="0"/>
              <a:t>on 20 MHz </a:t>
            </a:r>
            <a:r>
              <a:rPr lang="en-US" dirty="0" err="1" smtClean="0"/>
              <a:t>subchannels</a:t>
            </a:r>
            <a:r>
              <a:rPr lang="en-US" dirty="0" smtClean="0"/>
              <a:t> </a:t>
            </a:r>
            <a:r>
              <a:rPr lang="en-US" dirty="0"/>
              <a:t>of which </a:t>
            </a:r>
            <a:r>
              <a:rPr lang="en-US" dirty="0" smtClean="0"/>
              <a:t>CCAs </a:t>
            </a:r>
            <a:r>
              <a:rPr lang="en-US" dirty="0"/>
              <a:t>are busy</a:t>
            </a:r>
            <a:r>
              <a:rPr lang="en-US" dirty="0" smtClean="0"/>
              <a:t>.</a:t>
            </a:r>
          </a:p>
          <a:p>
            <a:pPr lvl="1" algn="just"/>
            <a:r>
              <a:rPr lang="en-US" dirty="0" smtClean="0"/>
              <a:t>The EHT </a:t>
            </a:r>
            <a:r>
              <a:rPr lang="en-US" dirty="0"/>
              <a:t>MU-RTS Trigger frame </a:t>
            </a:r>
            <a:r>
              <a:rPr lang="en-US" dirty="0" smtClean="0"/>
              <a:t>includes the </a:t>
            </a:r>
            <a:r>
              <a:rPr lang="en-US" dirty="0"/>
              <a:t>Disallowed </a:t>
            </a:r>
            <a:r>
              <a:rPr lang="en-US" dirty="0" err="1"/>
              <a:t>Subchannel</a:t>
            </a:r>
            <a:r>
              <a:rPr lang="en-US" dirty="0"/>
              <a:t> Bitmap </a:t>
            </a:r>
            <a:r>
              <a:rPr lang="en-US" dirty="0" smtClean="0"/>
              <a:t>subfield in  </a:t>
            </a:r>
            <a:r>
              <a:rPr lang="en-US" dirty="0"/>
              <a:t>the User Info field whose the AID12 subfield is set to 2047. </a:t>
            </a:r>
            <a:endParaRPr lang="en-US" dirty="0" smtClean="0"/>
          </a:p>
          <a:p>
            <a:pPr lvl="1" algn="just"/>
            <a:r>
              <a:rPr lang="en-US" dirty="0"/>
              <a:t>The </a:t>
            </a:r>
            <a:r>
              <a:rPr lang="en-US" dirty="0" smtClean="0"/>
              <a:t>AP indicates </a:t>
            </a:r>
            <a:r>
              <a:rPr lang="en-US" dirty="0"/>
              <a:t>in the Disallowed </a:t>
            </a:r>
            <a:r>
              <a:rPr lang="en-US" dirty="0" err="1"/>
              <a:t>Subchannel</a:t>
            </a:r>
            <a:r>
              <a:rPr lang="en-US" dirty="0"/>
              <a:t> Bitmap </a:t>
            </a:r>
            <a:r>
              <a:rPr lang="en-US" dirty="0" smtClean="0"/>
              <a:t>subfield </a:t>
            </a:r>
            <a:r>
              <a:rPr lang="en-US" dirty="0"/>
              <a:t>the 20 MHz </a:t>
            </a:r>
            <a:r>
              <a:rPr lang="en-US" dirty="0" err="1"/>
              <a:t>subchannels</a:t>
            </a:r>
            <a:r>
              <a:rPr lang="en-US" dirty="0"/>
              <a:t> on which the EHT </a:t>
            </a:r>
            <a:r>
              <a:rPr lang="en-US" dirty="0" smtClean="0"/>
              <a:t>MU-RTS </a:t>
            </a:r>
            <a:r>
              <a:rPr lang="en-US" dirty="0"/>
              <a:t>frames are not sent</a:t>
            </a:r>
            <a:r>
              <a:rPr lang="en-US" dirty="0" smtClean="0"/>
              <a:t>. </a:t>
            </a:r>
            <a:endParaRPr lang="en-US" dirty="0"/>
          </a:p>
          <a:p>
            <a:pPr lvl="2" algn="just"/>
            <a:r>
              <a:rPr lang="en-US" dirty="0" smtClean="0"/>
              <a:t>For example, bit </a:t>
            </a:r>
            <a:r>
              <a:rPr lang="en-US" dirty="0"/>
              <a:t>field corresponding to 20 MHz </a:t>
            </a:r>
            <a:r>
              <a:rPr lang="en-US" dirty="0" err="1"/>
              <a:t>subchannel</a:t>
            </a:r>
            <a:r>
              <a:rPr lang="en-US" dirty="0"/>
              <a:t> on which the EHT </a:t>
            </a:r>
            <a:r>
              <a:rPr lang="en-US" dirty="0" smtClean="0"/>
              <a:t>MU-RTS </a:t>
            </a:r>
            <a:r>
              <a:rPr lang="en-US" dirty="0"/>
              <a:t>frame is not sent is set to 1. Otherwise, it is set to 0.</a:t>
            </a:r>
          </a:p>
          <a:p>
            <a:pPr lvl="1" algn="just"/>
            <a:r>
              <a:rPr lang="en-US" dirty="0"/>
              <a:t>The </a:t>
            </a:r>
            <a:r>
              <a:rPr lang="en-US" dirty="0" smtClean="0"/>
              <a:t>non-AP STA </a:t>
            </a:r>
            <a:r>
              <a:rPr lang="en-US" dirty="0"/>
              <a:t>is disallowed to transmit the </a:t>
            </a:r>
            <a:r>
              <a:rPr lang="en-US" dirty="0" smtClean="0"/>
              <a:t>CTS </a:t>
            </a:r>
            <a:r>
              <a:rPr lang="en-US" dirty="0"/>
              <a:t>response on the 20 MHz </a:t>
            </a:r>
            <a:r>
              <a:rPr lang="en-US" dirty="0" err="1"/>
              <a:t>subchannels</a:t>
            </a:r>
            <a:r>
              <a:rPr lang="en-US" dirty="0"/>
              <a:t> indicated in the Disallowed </a:t>
            </a:r>
            <a:r>
              <a:rPr lang="en-US" dirty="0" err="1"/>
              <a:t>Subchannel</a:t>
            </a:r>
            <a:r>
              <a:rPr lang="en-US" dirty="0"/>
              <a:t> Bitmap </a:t>
            </a:r>
            <a:r>
              <a:rPr lang="en-US" dirty="0" smtClean="0"/>
              <a:t>field in the EHT MU-RTS frame. </a:t>
            </a:r>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MU-RTS and CTS Procedure</a:t>
            </a:r>
            <a:endParaRPr lang="en-US" dirty="0"/>
          </a:p>
        </p:txBody>
      </p:sp>
    </p:spTree>
    <p:extLst>
      <p:ext uri="{BB962C8B-B14F-4D97-AF65-F5344CB8AC3E}">
        <p14:creationId xmlns:p14="http://schemas.microsoft.com/office/powerpoint/2010/main" val="2554788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200" dirty="0" smtClean="0"/>
              <a:t>The non-AP STA transmits </a:t>
            </a:r>
            <a:r>
              <a:rPr lang="en-US" sz="2200" dirty="0"/>
              <a:t>to </a:t>
            </a:r>
            <a:r>
              <a:rPr lang="en-US" sz="2200" dirty="0" smtClean="0"/>
              <a:t>the AP a CTS </a:t>
            </a:r>
            <a:r>
              <a:rPr lang="en-US" sz="2200" dirty="0"/>
              <a:t>frame </a:t>
            </a:r>
            <a:r>
              <a:rPr lang="en-US" sz="2200" dirty="0" smtClean="0"/>
              <a:t>in </a:t>
            </a:r>
            <a:r>
              <a:rPr lang="en-US" sz="2200" dirty="0"/>
              <a:t>a non-HT duplicate PPDU with the following TXVECTOR parameters:</a:t>
            </a:r>
          </a:p>
          <a:p>
            <a:pPr lvl="1" algn="just"/>
            <a:r>
              <a:rPr lang="en-US" dirty="0"/>
              <a:t>CH_BANDWIDTH: CBW40, CBW80, CBW160, CBW80+80, CBW240, CBW160+80, CBW320, </a:t>
            </a:r>
            <a:r>
              <a:rPr lang="en-US" dirty="0" smtClean="0"/>
              <a:t>CBW160+160. </a:t>
            </a:r>
          </a:p>
          <a:p>
            <a:pPr lvl="2" algn="just"/>
            <a:r>
              <a:rPr lang="en-US" dirty="0" smtClean="0"/>
              <a:t>The </a:t>
            </a:r>
            <a:r>
              <a:rPr lang="en-US" dirty="0"/>
              <a:t>RU Allocation subfield in the User Info field addressed to the non-AP </a:t>
            </a:r>
            <a:r>
              <a:rPr lang="en-US" dirty="0" smtClean="0"/>
              <a:t>STA determines CH_BANDWIDTH parameter. </a:t>
            </a:r>
            <a:endParaRPr lang="en-US" dirty="0"/>
          </a:p>
          <a:p>
            <a:pPr lvl="1" algn="just"/>
            <a:r>
              <a:rPr lang="en-US" dirty="0"/>
              <a:t>INACTIVE_SUBCHANNELS: Indicates the 20 MHz </a:t>
            </a:r>
            <a:r>
              <a:rPr lang="en-US" dirty="0" err="1"/>
              <a:t>subchannels</a:t>
            </a:r>
            <a:r>
              <a:rPr lang="en-US" dirty="0"/>
              <a:t> that are punctured, if present.  </a:t>
            </a:r>
          </a:p>
          <a:p>
            <a:r>
              <a:rPr lang="en-US" sz="2200" dirty="0"/>
              <a:t>The </a:t>
            </a:r>
            <a:r>
              <a:rPr lang="en-US" sz="2200" dirty="0" smtClean="0"/>
              <a:t>non-AP can transmit the CTS frame on only 20 </a:t>
            </a:r>
            <a:r>
              <a:rPr lang="en-US" sz="2200" dirty="0"/>
              <a:t>MHz </a:t>
            </a:r>
            <a:r>
              <a:rPr lang="en-US" sz="2200" dirty="0" err="1"/>
              <a:t>subchannels</a:t>
            </a:r>
            <a:r>
              <a:rPr lang="en-US" sz="2200" dirty="0"/>
              <a:t> </a:t>
            </a:r>
            <a:r>
              <a:rPr lang="en-US" sz="2200" dirty="0" smtClean="0"/>
              <a:t>in which the AP sent the EHT MU-RTS frames, subject to other rules </a:t>
            </a:r>
            <a:r>
              <a:rPr lang="en-US" sz="2200" dirty="0"/>
              <a:t>26.2.6 </a:t>
            </a:r>
            <a:r>
              <a:rPr lang="en-US" sz="2200" dirty="0" smtClean="0"/>
              <a:t>(MU-RTS </a:t>
            </a:r>
            <a:r>
              <a:rPr lang="en-US" sz="2200" dirty="0"/>
              <a:t>Trigger/CTS frame exchange </a:t>
            </a:r>
            <a:r>
              <a:rPr lang="en-US" sz="2200" dirty="0" smtClean="0"/>
              <a:t>procedure).</a:t>
            </a:r>
            <a:endParaRPr lang="en-US" sz="2200"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MU-RTS and CTS Procedure</a:t>
            </a:r>
            <a:endParaRPr lang="en-US" dirty="0"/>
          </a:p>
        </p:txBody>
      </p:sp>
    </p:spTree>
    <p:extLst>
      <p:ext uri="{BB962C8B-B14F-4D97-AF65-F5344CB8AC3E}">
        <p14:creationId xmlns:p14="http://schemas.microsoft.com/office/powerpoint/2010/main" val="28195182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smtClean="0"/>
              <a:t>For example, the </a:t>
            </a:r>
            <a:r>
              <a:rPr lang="en-US" sz="2000" dirty="0"/>
              <a:t>AP solicits the CTS response on the primary 80 MHz and secondary 80 MHz channel. But, since the AP indicates that the upper 20 MHz channel of the secondary 40 MHz channel is the disallowed </a:t>
            </a:r>
            <a:r>
              <a:rPr lang="en-US" sz="2000" dirty="0" err="1"/>
              <a:t>subchannel</a:t>
            </a:r>
            <a:r>
              <a:rPr lang="en-US" sz="2000" dirty="0"/>
              <a:t>, the STA responds with the CTS frame on </a:t>
            </a:r>
            <a:r>
              <a:rPr lang="en-US" sz="2000" dirty="0" smtClean="0"/>
              <a:t>idle channels </a:t>
            </a:r>
            <a:r>
              <a:rPr lang="en-US" sz="2000" dirty="0"/>
              <a:t>excluding the corresponding disallowed </a:t>
            </a:r>
            <a:r>
              <a:rPr lang="en-US" sz="2000" dirty="0" err="1"/>
              <a:t>subchannel</a:t>
            </a:r>
            <a:r>
              <a:rPr lang="en-US" sz="2000" dirty="0" smtClean="0"/>
              <a:t>.</a:t>
            </a:r>
            <a:endParaRPr lang="en-US" sz="2000"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195" y="685800"/>
            <a:ext cx="9144195" cy="1066800"/>
          </a:xfrm>
        </p:spPr>
        <p:txBody>
          <a:bodyPr/>
          <a:lstStyle/>
          <a:p>
            <a:r>
              <a:rPr lang="en-US" dirty="0"/>
              <a:t>EHT MU-RTS and CTS Procedure</a:t>
            </a:r>
          </a:p>
        </p:txBody>
      </p:sp>
      <p:cxnSp>
        <p:nvCxnSpPr>
          <p:cNvPr id="61" name="Straight Connector 60"/>
          <p:cNvCxnSpPr/>
          <p:nvPr/>
        </p:nvCxnSpPr>
        <p:spPr>
          <a:xfrm flipV="1">
            <a:off x="873545" y="6211386"/>
            <a:ext cx="8270455" cy="5872"/>
          </a:xfrm>
          <a:prstGeom prst="line">
            <a:avLst/>
          </a:prstGeom>
        </p:spPr>
        <p:style>
          <a:lnRef idx="2">
            <a:schemeClr val="accent1"/>
          </a:lnRef>
          <a:fillRef idx="0">
            <a:schemeClr val="accent1"/>
          </a:fillRef>
          <a:effectRef idx="1">
            <a:schemeClr val="accent1"/>
          </a:effectRef>
          <a:fontRef idx="minor">
            <a:schemeClr val="tx1"/>
          </a:fontRef>
        </p:style>
      </p:cxnSp>
      <p:sp>
        <p:nvSpPr>
          <p:cNvPr id="62" name="Left Brace 61"/>
          <p:cNvSpPr/>
          <p:nvPr/>
        </p:nvSpPr>
        <p:spPr>
          <a:xfrm>
            <a:off x="1447800" y="5133030"/>
            <a:ext cx="152400" cy="108061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600"/>
          </a:p>
        </p:txBody>
      </p:sp>
      <p:sp>
        <p:nvSpPr>
          <p:cNvPr id="63" name="Left Brace 62"/>
          <p:cNvSpPr/>
          <p:nvPr/>
        </p:nvSpPr>
        <p:spPr>
          <a:xfrm>
            <a:off x="1447800" y="3962400"/>
            <a:ext cx="152400" cy="108061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600"/>
          </a:p>
        </p:txBody>
      </p:sp>
      <p:sp>
        <p:nvSpPr>
          <p:cNvPr id="64" name="TextBox 63"/>
          <p:cNvSpPr txBox="1"/>
          <p:nvPr/>
        </p:nvSpPr>
        <p:spPr>
          <a:xfrm>
            <a:off x="-3059" y="5514201"/>
            <a:ext cx="1285929" cy="276999"/>
          </a:xfrm>
          <a:prstGeom prst="rect">
            <a:avLst/>
          </a:prstGeom>
          <a:noFill/>
        </p:spPr>
        <p:txBody>
          <a:bodyPr wrap="none" rtlCol="0">
            <a:spAutoFit/>
          </a:bodyPr>
          <a:lstStyle/>
          <a:p>
            <a:r>
              <a:rPr lang="en-US" sz="1200" dirty="0" smtClean="0"/>
              <a:t>Primary 80 MHz</a:t>
            </a:r>
            <a:endParaRPr lang="en-US" sz="1200" dirty="0"/>
          </a:p>
        </p:txBody>
      </p:sp>
      <p:sp>
        <p:nvSpPr>
          <p:cNvPr id="65" name="TextBox 64"/>
          <p:cNvSpPr txBox="1"/>
          <p:nvPr/>
        </p:nvSpPr>
        <p:spPr>
          <a:xfrm>
            <a:off x="-3059" y="4371201"/>
            <a:ext cx="1446230" cy="276999"/>
          </a:xfrm>
          <a:prstGeom prst="rect">
            <a:avLst/>
          </a:prstGeom>
          <a:noFill/>
        </p:spPr>
        <p:txBody>
          <a:bodyPr wrap="none" rtlCol="0">
            <a:spAutoFit/>
          </a:bodyPr>
          <a:lstStyle/>
          <a:p>
            <a:r>
              <a:rPr lang="en-US" sz="1200" dirty="0" smtClean="0"/>
              <a:t>Secondary 80MHz</a:t>
            </a:r>
            <a:endParaRPr lang="en-US" sz="1200" dirty="0"/>
          </a:p>
        </p:txBody>
      </p:sp>
      <p:sp>
        <p:nvSpPr>
          <p:cNvPr id="66" name="Rectangle 65"/>
          <p:cNvSpPr/>
          <p:nvPr/>
        </p:nvSpPr>
        <p:spPr>
          <a:xfrm>
            <a:off x="16764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67" name="Rectangle 66"/>
          <p:cNvSpPr/>
          <p:nvPr/>
        </p:nvSpPr>
        <p:spPr>
          <a:xfrm>
            <a:off x="17526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68" name="Rectangle 67"/>
          <p:cNvSpPr/>
          <p:nvPr/>
        </p:nvSpPr>
        <p:spPr>
          <a:xfrm>
            <a:off x="18288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69" name="Rectangle 68"/>
          <p:cNvSpPr/>
          <p:nvPr/>
        </p:nvSpPr>
        <p:spPr>
          <a:xfrm>
            <a:off x="19050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70" name="Rectangle 69"/>
          <p:cNvSpPr/>
          <p:nvPr/>
        </p:nvSpPr>
        <p:spPr>
          <a:xfrm>
            <a:off x="19812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71" name="Rectangle 70"/>
          <p:cNvSpPr/>
          <p:nvPr/>
        </p:nvSpPr>
        <p:spPr>
          <a:xfrm>
            <a:off x="20574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72" name="Rectangle 71"/>
          <p:cNvSpPr/>
          <p:nvPr/>
        </p:nvSpPr>
        <p:spPr>
          <a:xfrm>
            <a:off x="21336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73" name="Rectangle 72"/>
          <p:cNvSpPr/>
          <p:nvPr/>
        </p:nvSpPr>
        <p:spPr>
          <a:xfrm>
            <a:off x="22098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cxnSp>
        <p:nvCxnSpPr>
          <p:cNvPr id="74" name="Straight Arrow Connector 73"/>
          <p:cNvCxnSpPr/>
          <p:nvPr/>
        </p:nvCxnSpPr>
        <p:spPr>
          <a:xfrm>
            <a:off x="3430972" y="6078622"/>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75" name="TextBox 74"/>
          <p:cNvSpPr txBox="1"/>
          <p:nvPr/>
        </p:nvSpPr>
        <p:spPr>
          <a:xfrm>
            <a:off x="3383399" y="5834887"/>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sp>
        <p:nvSpPr>
          <p:cNvPr id="76" name="TextBox 75"/>
          <p:cNvSpPr txBox="1"/>
          <p:nvPr/>
        </p:nvSpPr>
        <p:spPr>
          <a:xfrm>
            <a:off x="1765300" y="5350428"/>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77" name="Straight Arrow Connector 76"/>
          <p:cNvCxnSpPr/>
          <p:nvPr/>
        </p:nvCxnSpPr>
        <p:spPr>
          <a:xfrm>
            <a:off x="1752600" y="5839211"/>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1759609" y="5609768"/>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79" name="Straight Arrow Connector 78"/>
          <p:cNvCxnSpPr/>
          <p:nvPr/>
        </p:nvCxnSpPr>
        <p:spPr>
          <a:xfrm>
            <a:off x="1752600" y="5591369"/>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1774709" y="4188376"/>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81" name="Straight Arrow Connector 80"/>
          <p:cNvCxnSpPr/>
          <p:nvPr/>
        </p:nvCxnSpPr>
        <p:spPr>
          <a:xfrm>
            <a:off x="1762009" y="4677159"/>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82" name="TextBox 81"/>
          <p:cNvSpPr txBox="1"/>
          <p:nvPr/>
        </p:nvSpPr>
        <p:spPr>
          <a:xfrm>
            <a:off x="1769018" y="4447716"/>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83" name="Straight Arrow Connector 82"/>
          <p:cNvCxnSpPr/>
          <p:nvPr/>
        </p:nvCxnSpPr>
        <p:spPr>
          <a:xfrm>
            <a:off x="1762009" y="4429317"/>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p:nvPr/>
        </p:nvCxnSpPr>
        <p:spPr>
          <a:xfrm>
            <a:off x="1755659" y="4906361"/>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85" name="TextBox 84"/>
          <p:cNvSpPr txBox="1"/>
          <p:nvPr/>
        </p:nvSpPr>
        <p:spPr>
          <a:xfrm>
            <a:off x="1762668" y="4676918"/>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sp>
        <p:nvSpPr>
          <p:cNvPr id="86" name="Rectangle 85"/>
          <p:cNvSpPr/>
          <p:nvPr/>
        </p:nvSpPr>
        <p:spPr>
          <a:xfrm>
            <a:off x="5400302" y="5462125"/>
            <a:ext cx="2166986" cy="74926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P</a:t>
            </a:r>
            <a:r>
              <a:rPr lang="en-US" sz="1600" dirty="0" smtClean="0"/>
              <a:t>reamble </a:t>
            </a:r>
            <a:r>
              <a:rPr lang="en-US" sz="1600" dirty="0"/>
              <a:t>punctured </a:t>
            </a:r>
            <a:r>
              <a:rPr lang="en-US" sz="1600" dirty="0" smtClean="0"/>
              <a:t/>
            </a:r>
            <a:br>
              <a:rPr lang="en-US" sz="1600" dirty="0" smtClean="0"/>
            </a:br>
            <a:r>
              <a:rPr lang="en-US" sz="1600" dirty="0" smtClean="0"/>
              <a:t>MU PPDU </a:t>
            </a:r>
            <a:endParaRPr lang="en-US" sz="1600" dirty="0"/>
          </a:p>
        </p:txBody>
      </p:sp>
      <p:sp>
        <p:nvSpPr>
          <p:cNvPr id="87" name="Rectangle 86"/>
          <p:cNvSpPr/>
          <p:nvPr/>
        </p:nvSpPr>
        <p:spPr>
          <a:xfrm>
            <a:off x="1676400" y="5181600"/>
            <a:ext cx="7321318" cy="238100"/>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At the TXOP </a:t>
            </a:r>
            <a:r>
              <a:rPr lang="en-US" sz="1600" dirty="0" smtClean="0">
                <a:solidFill>
                  <a:schemeClr val="tx1"/>
                </a:solidFill>
              </a:rPr>
              <a:t>holder, </a:t>
            </a:r>
            <a:r>
              <a:rPr lang="en-US" sz="1600" dirty="0">
                <a:solidFill>
                  <a:schemeClr val="tx1"/>
                </a:solidFill>
              </a:rPr>
              <a:t>CCA </a:t>
            </a:r>
            <a:r>
              <a:rPr lang="en-US" sz="1600" dirty="0" smtClean="0">
                <a:solidFill>
                  <a:schemeClr val="tx1"/>
                </a:solidFill>
              </a:rPr>
              <a:t>is busy.</a:t>
            </a:r>
            <a:endParaRPr lang="en-US" sz="1600" dirty="0">
              <a:solidFill>
                <a:schemeClr val="tx1"/>
              </a:solidFill>
            </a:endParaRPr>
          </a:p>
        </p:txBody>
      </p:sp>
      <p:sp>
        <p:nvSpPr>
          <p:cNvPr id="88" name="Rectangle 87"/>
          <p:cNvSpPr/>
          <p:nvPr/>
        </p:nvSpPr>
        <p:spPr>
          <a:xfrm>
            <a:off x="225541" y="3962400"/>
            <a:ext cx="7338934" cy="108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lumMod val="60000"/>
                    <a:lumOff val="40000"/>
                  </a:schemeClr>
                </a:solidFill>
              </a:rPr>
              <a:t>                      </a:t>
            </a:r>
            <a:endParaRPr lang="en-US" dirty="0">
              <a:solidFill>
                <a:schemeClr val="tx1">
                  <a:lumMod val="60000"/>
                  <a:lumOff val="40000"/>
                </a:schemeClr>
              </a:solidFill>
            </a:endParaRPr>
          </a:p>
        </p:txBody>
      </p:sp>
      <p:sp>
        <p:nvSpPr>
          <p:cNvPr id="89" name="Rectangle 88"/>
          <p:cNvSpPr/>
          <p:nvPr/>
        </p:nvSpPr>
        <p:spPr>
          <a:xfrm>
            <a:off x="5401008" y="4007032"/>
            <a:ext cx="2166282" cy="104525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P</a:t>
            </a:r>
            <a:r>
              <a:rPr lang="en-US" sz="1600" dirty="0" smtClean="0"/>
              <a:t>reamble </a:t>
            </a:r>
            <a:r>
              <a:rPr lang="en-US" sz="1600" dirty="0"/>
              <a:t>punctured </a:t>
            </a:r>
            <a:r>
              <a:rPr lang="en-US" sz="1600" dirty="0" smtClean="0"/>
              <a:t/>
            </a:r>
            <a:br>
              <a:rPr lang="en-US" sz="1600" dirty="0" smtClean="0"/>
            </a:br>
            <a:r>
              <a:rPr lang="en-US" sz="1600" dirty="0" smtClean="0"/>
              <a:t>MU PPDU </a:t>
            </a:r>
            <a:endParaRPr lang="en-US" sz="1600" dirty="0"/>
          </a:p>
        </p:txBody>
      </p:sp>
      <p:sp>
        <p:nvSpPr>
          <p:cNvPr id="90" name="Rectangle 89"/>
          <p:cNvSpPr/>
          <p:nvPr/>
        </p:nvSpPr>
        <p:spPr>
          <a:xfrm>
            <a:off x="7961661" y="4793689"/>
            <a:ext cx="1028369"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TB </a:t>
            </a:r>
            <a:r>
              <a:rPr lang="en-US" sz="1600" dirty="0" smtClean="0"/>
              <a:t>PPDU</a:t>
            </a:r>
            <a:endParaRPr lang="en-US" sz="1600" dirty="0"/>
          </a:p>
        </p:txBody>
      </p:sp>
      <p:sp>
        <p:nvSpPr>
          <p:cNvPr id="91" name="Rectangle 90"/>
          <p:cNvSpPr/>
          <p:nvPr/>
        </p:nvSpPr>
        <p:spPr>
          <a:xfrm>
            <a:off x="7961661" y="4533274"/>
            <a:ext cx="1032998"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TB PPDU</a:t>
            </a:r>
          </a:p>
        </p:txBody>
      </p:sp>
      <p:sp>
        <p:nvSpPr>
          <p:cNvPr id="92" name="Rectangle 91"/>
          <p:cNvSpPr/>
          <p:nvPr/>
        </p:nvSpPr>
        <p:spPr>
          <a:xfrm>
            <a:off x="7961661" y="4267447"/>
            <a:ext cx="1036057"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TB PPDU</a:t>
            </a:r>
            <a:endParaRPr lang="en-US" sz="1600" dirty="0"/>
          </a:p>
        </p:txBody>
      </p:sp>
      <p:sp>
        <p:nvSpPr>
          <p:cNvPr id="93" name="Rectangle 92"/>
          <p:cNvSpPr/>
          <p:nvPr/>
        </p:nvSpPr>
        <p:spPr>
          <a:xfrm>
            <a:off x="7961661" y="5993197"/>
            <a:ext cx="1036057"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TB PPDU</a:t>
            </a:r>
          </a:p>
        </p:txBody>
      </p:sp>
      <p:sp>
        <p:nvSpPr>
          <p:cNvPr id="94" name="Rectangle 93"/>
          <p:cNvSpPr/>
          <p:nvPr/>
        </p:nvSpPr>
        <p:spPr>
          <a:xfrm>
            <a:off x="7961662" y="5726804"/>
            <a:ext cx="1032997"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TB </a:t>
            </a:r>
            <a:r>
              <a:rPr lang="en-US" sz="1600" dirty="0" smtClean="0"/>
              <a:t>PPDU</a:t>
            </a:r>
            <a:endParaRPr lang="en-US" sz="1600" dirty="0"/>
          </a:p>
        </p:txBody>
      </p:sp>
      <p:sp>
        <p:nvSpPr>
          <p:cNvPr id="95" name="Rectangle 94"/>
          <p:cNvSpPr/>
          <p:nvPr/>
        </p:nvSpPr>
        <p:spPr>
          <a:xfrm>
            <a:off x="7961661" y="5454991"/>
            <a:ext cx="1028369"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TB </a:t>
            </a:r>
            <a:r>
              <a:rPr lang="en-US" sz="1600" dirty="0" smtClean="0"/>
              <a:t>PPDU</a:t>
            </a:r>
            <a:endParaRPr lang="en-US" sz="1600" dirty="0"/>
          </a:p>
        </p:txBody>
      </p:sp>
      <p:cxnSp>
        <p:nvCxnSpPr>
          <p:cNvPr id="96" name="Straight Arrow Connector 95"/>
          <p:cNvCxnSpPr/>
          <p:nvPr/>
        </p:nvCxnSpPr>
        <p:spPr>
          <a:xfrm>
            <a:off x="5009323" y="6089589"/>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97" name="TextBox 96"/>
          <p:cNvSpPr txBox="1"/>
          <p:nvPr/>
        </p:nvSpPr>
        <p:spPr>
          <a:xfrm>
            <a:off x="4961750" y="5845854"/>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cxnSp>
        <p:nvCxnSpPr>
          <p:cNvPr id="98" name="Straight Arrow Connector 97"/>
          <p:cNvCxnSpPr/>
          <p:nvPr/>
        </p:nvCxnSpPr>
        <p:spPr>
          <a:xfrm>
            <a:off x="7569992" y="6084899"/>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99" name="TextBox 98"/>
          <p:cNvSpPr txBox="1"/>
          <p:nvPr/>
        </p:nvSpPr>
        <p:spPr>
          <a:xfrm>
            <a:off x="7522419" y="5841164"/>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sp>
        <p:nvSpPr>
          <p:cNvPr id="100" name="Rectangle 99"/>
          <p:cNvSpPr/>
          <p:nvPr/>
        </p:nvSpPr>
        <p:spPr>
          <a:xfrm>
            <a:off x="2289059" y="4800823"/>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01" name="Rectangle 100"/>
          <p:cNvSpPr/>
          <p:nvPr/>
        </p:nvSpPr>
        <p:spPr>
          <a:xfrm>
            <a:off x="2289058" y="4540408"/>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02" name="Rectangle 101"/>
          <p:cNvSpPr/>
          <p:nvPr/>
        </p:nvSpPr>
        <p:spPr>
          <a:xfrm>
            <a:off x="2289058" y="4274581"/>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03" name="Rectangle 102"/>
          <p:cNvSpPr/>
          <p:nvPr/>
        </p:nvSpPr>
        <p:spPr>
          <a:xfrm>
            <a:off x="2289059" y="6000331"/>
            <a:ext cx="1153101"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MU-RTS</a:t>
            </a:r>
            <a:endParaRPr lang="en-US" sz="1600" dirty="0"/>
          </a:p>
        </p:txBody>
      </p:sp>
      <p:sp>
        <p:nvSpPr>
          <p:cNvPr id="104" name="Rectangle 103"/>
          <p:cNvSpPr/>
          <p:nvPr/>
        </p:nvSpPr>
        <p:spPr>
          <a:xfrm>
            <a:off x="2289060" y="5733938"/>
            <a:ext cx="1160894"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05" name="Rectangle 104"/>
          <p:cNvSpPr/>
          <p:nvPr/>
        </p:nvSpPr>
        <p:spPr>
          <a:xfrm>
            <a:off x="2289059" y="5462125"/>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06" name="Rectangle 105"/>
          <p:cNvSpPr/>
          <p:nvPr/>
        </p:nvSpPr>
        <p:spPr>
          <a:xfrm>
            <a:off x="3851258" y="6000331"/>
            <a:ext cx="1153101"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CTS</a:t>
            </a:r>
            <a:endParaRPr lang="en-US" sz="1600" dirty="0"/>
          </a:p>
        </p:txBody>
      </p:sp>
      <p:sp>
        <p:nvSpPr>
          <p:cNvPr id="107" name="Rectangle 106"/>
          <p:cNvSpPr/>
          <p:nvPr/>
        </p:nvSpPr>
        <p:spPr>
          <a:xfrm>
            <a:off x="3851259" y="5733938"/>
            <a:ext cx="1160894"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CTS</a:t>
            </a:r>
          </a:p>
        </p:txBody>
      </p:sp>
      <p:sp>
        <p:nvSpPr>
          <p:cNvPr id="108" name="Rectangle 107"/>
          <p:cNvSpPr/>
          <p:nvPr/>
        </p:nvSpPr>
        <p:spPr>
          <a:xfrm>
            <a:off x="3851258" y="5462125"/>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CTS</a:t>
            </a:r>
          </a:p>
        </p:txBody>
      </p:sp>
      <p:sp>
        <p:nvSpPr>
          <p:cNvPr id="109" name="TextBox 108"/>
          <p:cNvSpPr txBox="1"/>
          <p:nvPr/>
        </p:nvSpPr>
        <p:spPr>
          <a:xfrm>
            <a:off x="1774711" y="3927961"/>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110" name="Straight Arrow Connector 109"/>
          <p:cNvCxnSpPr/>
          <p:nvPr/>
        </p:nvCxnSpPr>
        <p:spPr>
          <a:xfrm>
            <a:off x="1762011" y="4168902"/>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111" name="Rectangle 110"/>
          <p:cNvSpPr/>
          <p:nvPr/>
        </p:nvSpPr>
        <p:spPr>
          <a:xfrm>
            <a:off x="7961663" y="4007032"/>
            <a:ext cx="1036057"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TB PPDU</a:t>
            </a:r>
            <a:endParaRPr lang="en-US" sz="1600" dirty="0"/>
          </a:p>
        </p:txBody>
      </p:sp>
      <p:sp>
        <p:nvSpPr>
          <p:cNvPr id="112" name="Rectangle 111"/>
          <p:cNvSpPr/>
          <p:nvPr/>
        </p:nvSpPr>
        <p:spPr>
          <a:xfrm>
            <a:off x="2289060" y="4014166"/>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13" name="Rectangle 112"/>
          <p:cNvSpPr/>
          <p:nvPr/>
        </p:nvSpPr>
        <p:spPr>
          <a:xfrm>
            <a:off x="3843464" y="4814847"/>
            <a:ext cx="1153101"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CTS</a:t>
            </a:r>
            <a:endParaRPr lang="en-US" sz="1600" dirty="0"/>
          </a:p>
        </p:txBody>
      </p:sp>
      <p:sp>
        <p:nvSpPr>
          <p:cNvPr id="114" name="Rectangle 113"/>
          <p:cNvSpPr/>
          <p:nvPr/>
        </p:nvSpPr>
        <p:spPr>
          <a:xfrm>
            <a:off x="3843465" y="4548454"/>
            <a:ext cx="1160894"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CTS</a:t>
            </a:r>
          </a:p>
        </p:txBody>
      </p:sp>
      <p:sp>
        <p:nvSpPr>
          <p:cNvPr id="115" name="Rectangle 114"/>
          <p:cNvSpPr/>
          <p:nvPr/>
        </p:nvSpPr>
        <p:spPr>
          <a:xfrm>
            <a:off x="3843464" y="4276641"/>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CTS</a:t>
            </a:r>
          </a:p>
        </p:txBody>
      </p:sp>
      <p:sp>
        <p:nvSpPr>
          <p:cNvPr id="116" name="Rectangle 115"/>
          <p:cNvSpPr/>
          <p:nvPr/>
        </p:nvSpPr>
        <p:spPr>
          <a:xfrm>
            <a:off x="3843464" y="4009893"/>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CTS</a:t>
            </a:r>
          </a:p>
        </p:txBody>
      </p:sp>
    </p:spTree>
    <p:extLst>
      <p:ext uri="{BB962C8B-B14F-4D97-AF65-F5344CB8AC3E}">
        <p14:creationId xmlns:p14="http://schemas.microsoft.com/office/powerpoint/2010/main" val="2727768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802.11be can efficiently utilize more wider 240/160+80/320/160+160 MHz bandwidth through the preamble puncture mechanism.</a:t>
            </a:r>
          </a:p>
          <a:p>
            <a:pPr lvl="1" algn="just"/>
            <a:r>
              <a:rPr lang="en-US" dirty="0"/>
              <a:t>Because the chance that continuous channels of 240/320 MHz are idle is very low. </a:t>
            </a:r>
          </a:p>
          <a:p>
            <a:pPr algn="just"/>
            <a:r>
              <a:rPr lang="en-US" dirty="0"/>
              <a:t>This submission proposes the RTS and CTS support for the preamble puncture mechanism (including a support of new bandwidth modes). </a:t>
            </a:r>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Conclusion</a:t>
            </a:r>
            <a:endParaRPr lang="en-US" dirty="0"/>
          </a:p>
        </p:txBody>
      </p:sp>
    </p:spTree>
    <p:extLst>
      <p:ext uri="{BB962C8B-B14F-4D97-AF65-F5344CB8AC3E}">
        <p14:creationId xmlns:p14="http://schemas.microsoft.com/office/powerpoint/2010/main" val="40348562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[1] </a:t>
            </a:r>
            <a:r>
              <a:rPr lang="en-US" dirty="0" smtClean="0">
                <a:hlinkClick r:id="rId2"/>
              </a:rPr>
              <a:t>https</a:t>
            </a:r>
            <a:r>
              <a:rPr lang="en-US" dirty="0">
                <a:hlinkClick r:id="rId2"/>
              </a:rPr>
              <a:t>://</a:t>
            </a:r>
            <a:r>
              <a:rPr lang="en-US" dirty="0" smtClean="0">
                <a:hlinkClick r:id="rId2"/>
              </a:rPr>
              <a:t>mentor.ieee.org/802.11/dcn/19/11-19-1262-05-00be-specification-framework-for-tgbe.docx</a:t>
            </a:r>
            <a:endParaRPr lang="en-US" dirty="0" smtClean="0"/>
          </a:p>
          <a:p>
            <a:pPr marL="0" indent="0">
              <a:buNone/>
            </a:pPr>
            <a:r>
              <a:rPr lang="en-US" dirty="0"/>
              <a:t>[</a:t>
            </a:r>
            <a:r>
              <a:rPr lang="en-US" dirty="0" smtClean="0"/>
              <a:t>2] </a:t>
            </a:r>
            <a:r>
              <a:rPr lang="en-US" dirty="0" smtClean="0">
                <a:hlinkClick r:id="rId3"/>
              </a:rPr>
              <a:t>https://mentor.ieee.org/802.11/dcn/20/11-20-0062-00-00be-protection-with-more-than-160mhz-ppdu-and-puncture-operation.pptx</a:t>
            </a:r>
            <a:endParaRPr lang="en-US" dirty="0" smtClean="0"/>
          </a:p>
          <a:p>
            <a:pPr marL="0" indent="0">
              <a:buNone/>
            </a:pPr>
            <a:endParaRPr lang="en-US" dirty="0" smtClean="0"/>
          </a:p>
          <a:p>
            <a:pPr marL="0" indent="0" algn="just">
              <a:buNone/>
            </a:pPr>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References</a:t>
            </a:r>
            <a:endParaRPr lang="en-US" dirty="0"/>
          </a:p>
        </p:txBody>
      </p:sp>
    </p:spTree>
    <p:extLst>
      <p:ext uri="{BB962C8B-B14F-4D97-AF65-F5344CB8AC3E}">
        <p14:creationId xmlns:p14="http://schemas.microsoft.com/office/powerpoint/2010/main" val="15306638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Do you support to transmit the MU-RTS/RTS and CTS frames in a non-HT duplicate PPDU on 20 MHz </a:t>
            </a:r>
            <a:r>
              <a:rPr lang="en-US" dirty="0" err="1" smtClean="0"/>
              <a:t>subchannels</a:t>
            </a:r>
            <a:r>
              <a:rPr lang="en-US" dirty="0"/>
              <a:t> </a:t>
            </a:r>
            <a:r>
              <a:rPr lang="en-US" dirty="0" smtClean="0"/>
              <a:t>which are not punctured?</a:t>
            </a:r>
          </a:p>
          <a:p>
            <a:pPr lvl="1" algn="just"/>
            <a:r>
              <a:rPr lang="en-US" dirty="0" smtClean="0"/>
              <a:t>Yes/No/Abstain/No Answer: 35/2/18/26 (Passed)</a:t>
            </a:r>
          </a:p>
          <a:p>
            <a:pPr marL="0" indent="0" algn="just">
              <a:buNone/>
            </a:pPr>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8" name="Title 1"/>
          <p:cNvSpPr>
            <a:spLocks noGrp="1"/>
          </p:cNvSpPr>
          <p:nvPr>
            <p:ph type="title"/>
          </p:nvPr>
        </p:nvSpPr>
        <p:spPr>
          <a:xfrm>
            <a:off x="-195" y="685800"/>
            <a:ext cx="9144195" cy="1066800"/>
          </a:xfrm>
        </p:spPr>
        <p:txBody>
          <a:bodyPr/>
          <a:lstStyle/>
          <a:p>
            <a:r>
              <a:rPr lang="en-US" dirty="0" smtClean="0"/>
              <a:t>Straw Poll 1</a:t>
            </a:r>
            <a:endParaRPr lang="en-US" dirty="0"/>
          </a:p>
        </p:txBody>
      </p:sp>
    </p:spTree>
    <p:extLst>
      <p:ext uri="{BB962C8B-B14F-4D97-AF65-F5344CB8AC3E}">
        <p14:creationId xmlns:p14="http://schemas.microsoft.com/office/powerpoint/2010/main" val="27456363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Do you support </a:t>
            </a:r>
            <a:r>
              <a:rPr lang="en-US" dirty="0" smtClean="0"/>
              <a:t>that the MU-RTS frame can signal the punctured 20 </a:t>
            </a:r>
            <a:r>
              <a:rPr lang="en-US" dirty="0"/>
              <a:t>MHz </a:t>
            </a:r>
            <a:r>
              <a:rPr lang="en-US" dirty="0" err="1"/>
              <a:t>subchannels</a:t>
            </a:r>
            <a:r>
              <a:rPr lang="en-US" dirty="0"/>
              <a:t> on which the </a:t>
            </a:r>
            <a:r>
              <a:rPr lang="en-US" dirty="0" smtClean="0"/>
              <a:t>MU-RTS frames </a:t>
            </a:r>
            <a:r>
              <a:rPr lang="en-US" dirty="0"/>
              <a:t>are not sent? </a:t>
            </a:r>
            <a:endParaRPr lang="en-US" dirty="0" smtClean="0"/>
          </a:p>
          <a:p>
            <a:pPr lvl="1" algn="just"/>
            <a:r>
              <a:rPr lang="en-US" dirty="0" smtClean="0"/>
              <a:t>Postponed</a:t>
            </a:r>
            <a:endParaRPr lang="en-US" dirty="0"/>
          </a:p>
          <a:p>
            <a:pPr algn="just"/>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8" name="Title 1"/>
          <p:cNvSpPr>
            <a:spLocks noGrp="1"/>
          </p:cNvSpPr>
          <p:nvPr>
            <p:ph type="title"/>
          </p:nvPr>
        </p:nvSpPr>
        <p:spPr>
          <a:xfrm>
            <a:off x="-195" y="685800"/>
            <a:ext cx="9144195" cy="1066800"/>
          </a:xfrm>
        </p:spPr>
        <p:txBody>
          <a:bodyPr/>
          <a:lstStyle/>
          <a:p>
            <a:r>
              <a:rPr lang="en-US" dirty="0" smtClean="0"/>
              <a:t>Straw Poll 2</a:t>
            </a:r>
            <a:endParaRPr lang="en-US" dirty="0"/>
          </a:p>
        </p:txBody>
      </p:sp>
    </p:spTree>
    <p:extLst>
      <p:ext uri="{BB962C8B-B14F-4D97-AF65-F5344CB8AC3E}">
        <p14:creationId xmlns:p14="http://schemas.microsoft.com/office/powerpoint/2010/main" val="4220896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Agreed EHT PHY features [1]</a:t>
            </a:r>
            <a:endParaRPr lang="en-US" dirty="0"/>
          </a:p>
          <a:p>
            <a:pPr lvl="1" algn="just"/>
            <a:r>
              <a:rPr lang="en-US" dirty="0"/>
              <a:t>802.11be supports 320 MHz and 160+160 MHz PPDU. </a:t>
            </a:r>
          </a:p>
          <a:p>
            <a:pPr lvl="2" algn="just"/>
            <a:r>
              <a:rPr lang="en-US" dirty="0" smtClean="0">
                <a:solidFill>
                  <a:srgbClr val="FF0000"/>
                </a:solidFill>
              </a:rPr>
              <a:t>802.11be needs </a:t>
            </a:r>
            <a:r>
              <a:rPr lang="en-US" dirty="0">
                <a:solidFill>
                  <a:srgbClr val="FF0000"/>
                </a:solidFill>
              </a:rPr>
              <a:t>to support 320 MHz and 160+160 MHz bandwidth </a:t>
            </a:r>
            <a:r>
              <a:rPr lang="en-US" dirty="0" smtClean="0">
                <a:solidFill>
                  <a:srgbClr val="FF0000"/>
                </a:solidFill>
              </a:rPr>
              <a:t>indication in the RTS and CTS bandwidth signaling procedure. </a:t>
            </a:r>
            <a:endParaRPr lang="en-US" dirty="0">
              <a:solidFill>
                <a:srgbClr val="FF0000"/>
              </a:solidFill>
            </a:endParaRPr>
          </a:p>
          <a:p>
            <a:pPr lvl="1" algn="just"/>
            <a:r>
              <a:rPr lang="en-US" dirty="0"/>
              <a:t>802.11be supports 240 MHz and 160+80 MHz transmission.</a:t>
            </a:r>
          </a:p>
          <a:p>
            <a:pPr lvl="2" algn="just"/>
            <a:r>
              <a:rPr lang="en-US" dirty="0"/>
              <a:t>Whether 240/160+80 MHz is formed by 80 MHz channel puncturing of 320/160+160 MHz is TBD.</a:t>
            </a:r>
          </a:p>
          <a:p>
            <a:pPr lvl="2" algn="just"/>
            <a:r>
              <a:rPr lang="en-US" dirty="0">
                <a:solidFill>
                  <a:srgbClr val="FF0000"/>
                </a:solidFill>
              </a:rPr>
              <a:t>802.11be needs </a:t>
            </a:r>
            <a:r>
              <a:rPr lang="en-US" dirty="0" smtClean="0">
                <a:solidFill>
                  <a:srgbClr val="FF0000"/>
                </a:solidFill>
              </a:rPr>
              <a:t>to </a:t>
            </a:r>
            <a:r>
              <a:rPr lang="en-US" dirty="0">
                <a:solidFill>
                  <a:srgbClr val="FF0000"/>
                </a:solidFill>
              </a:rPr>
              <a:t>support </a:t>
            </a:r>
            <a:r>
              <a:rPr lang="en-US" dirty="0" smtClean="0">
                <a:solidFill>
                  <a:srgbClr val="FF0000"/>
                </a:solidFill>
              </a:rPr>
              <a:t>240 </a:t>
            </a:r>
            <a:r>
              <a:rPr lang="en-US" dirty="0">
                <a:solidFill>
                  <a:srgbClr val="FF0000"/>
                </a:solidFill>
              </a:rPr>
              <a:t>MHz and </a:t>
            </a:r>
            <a:r>
              <a:rPr lang="en-US" dirty="0" smtClean="0">
                <a:solidFill>
                  <a:srgbClr val="FF0000"/>
                </a:solidFill>
              </a:rPr>
              <a:t>160+80 </a:t>
            </a:r>
            <a:r>
              <a:rPr lang="en-US" dirty="0">
                <a:solidFill>
                  <a:srgbClr val="FF0000"/>
                </a:solidFill>
              </a:rPr>
              <a:t>MHz bandwidth indication in the RTS and CTS bandwidth signaling procedure. </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a:t>EHT PHY Support in MAC</a:t>
            </a:r>
          </a:p>
        </p:txBody>
      </p:sp>
    </p:spTree>
    <p:extLst>
      <p:ext uri="{BB962C8B-B14F-4D97-AF65-F5344CB8AC3E}">
        <p14:creationId xmlns:p14="http://schemas.microsoft.com/office/powerpoint/2010/main" val="2193591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Agreed EHT PHY features [1]</a:t>
            </a:r>
          </a:p>
          <a:p>
            <a:pPr lvl="1" algn="just"/>
            <a:r>
              <a:rPr lang="en-US" dirty="0" smtClean="0"/>
              <a:t>The </a:t>
            </a:r>
            <a:r>
              <a:rPr lang="en-US" dirty="0"/>
              <a:t>802.11be amendment shall support a preamble puncture mechanism for an EHT PPDU transmitted to multiple STAs.</a:t>
            </a:r>
          </a:p>
          <a:p>
            <a:pPr lvl="2" algn="just"/>
            <a:r>
              <a:rPr lang="en-US" dirty="0">
                <a:solidFill>
                  <a:srgbClr val="FF0000"/>
                </a:solidFill>
              </a:rPr>
              <a:t>802.11be needs </a:t>
            </a:r>
            <a:r>
              <a:rPr lang="en-US" dirty="0" smtClean="0">
                <a:solidFill>
                  <a:srgbClr val="FF0000"/>
                </a:solidFill>
              </a:rPr>
              <a:t>to </a:t>
            </a:r>
            <a:r>
              <a:rPr lang="en-US" dirty="0">
                <a:solidFill>
                  <a:srgbClr val="FF0000"/>
                </a:solidFill>
              </a:rPr>
              <a:t>define the MU-RTS and CTS frames sent in a non-HT duplicate PPDU with preamble puncturing. </a:t>
            </a:r>
          </a:p>
          <a:p>
            <a:pPr lvl="1" algn="just"/>
            <a:r>
              <a:rPr lang="en-US" dirty="0"/>
              <a:t>The 802.11be amendment shall support a preamble puncture mechanism for an EHT PPDU transmitted to a single STA.</a:t>
            </a:r>
          </a:p>
          <a:p>
            <a:pPr lvl="2" algn="just"/>
            <a:r>
              <a:rPr lang="en-US" dirty="0">
                <a:solidFill>
                  <a:srgbClr val="FF0000"/>
                </a:solidFill>
              </a:rPr>
              <a:t>802.11be needs </a:t>
            </a:r>
            <a:r>
              <a:rPr lang="en-US" dirty="0" smtClean="0">
                <a:solidFill>
                  <a:srgbClr val="FF0000"/>
                </a:solidFill>
              </a:rPr>
              <a:t>to </a:t>
            </a:r>
            <a:r>
              <a:rPr lang="en-US" dirty="0">
                <a:solidFill>
                  <a:srgbClr val="FF0000"/>
                </a:solidFill>
              </a:rPr>
              <a:t>define the RTS and CTS frames sent in a non-HT duplicate PPDU with preamble puncturing. </a:t>
            </a:r>
          </a:p>
          <a:p>
            <a:endParaRPr lang="en-US" dirty="0" smtClean="0"/>
          </a:p>
          <a:p>
            <a:endParaRPr lang="en-US" dirty="0"/>
          </a:p>
          <a:p>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a:t>EHT PHY Support in MAC</a:t>
            </a:r>
          </a:p>
        </p:txBody>
      </p:sp>
    </p:spTree>
    <p:extLst>
      <p:ext uri="{BB962C8B-B14F-4D97-AF65-F5344CB8AC3E}">
        <p14:creationId xmlns:p14="http://schemas.microsoft.com/office/powerpoint/2010/main" val="2038821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Recap: </a:t>
            </a:r>
            <a:r>
              <a:rPr lang="en-GB" dirty="0" smtClean="0"/>
              <a:t>BW indication and negotiation </a:t>
            </a:r>
            <a:r>
              <a:rPr lang="en-GB" dirty="0"/>
              <a:t>with &gt;160MHz </a:t>
            </a:r>
            <a:r>
              <a:rPr lang="en-GB" dirty="0" smtClean="0"/>
              <a:t>PPDU [2]</a:t>
            </a:r>
            <a:endParaRPr lang="en-US" dirty="0"/>
          </a:p>
        </p:txBody>
      </p:sp>
      <p:sp>
        <p:nvSpPr>
          <p:cNvPr id="9" name="Content Placeholder 2"/>
          <p:cNvSpPr>
            <a:spLocks noGrp="1"/>
          </p:cNvSpPr>
          <p:nvPr>
            <p:ph idx="1"/>
          </p:nvPr>
        </p:nvSpPr>
        <p:spPr>
          <a:xfrm>
            <a:off x="685800" y="1981200"/>
            <a:ext cx="7772400" cy="4114800"/>
          </a:xfrm>
        </p:spPr>
        <p:txBody>
          <a:bodyPr/>
          <a:lstStyle/>
          <a:p>
            <a:pPr algn="just"/>
            <a:r>
              <a:rPr lang="en-US" sz="2200" dirty="0"/>
              <a:t>Proposed solutions</a:t>
            </a:r>
          </a:p>
          <a:p>
            <a:pPr lvl="1" algn="just"/>
            <a:r>
              <a:rPr lang="en-US" dirty="0"/>
              <a:t>Update RTS/CTS</a:t>
            </a:r>
          </a:p>
          <a:p>
            <a:pPr lvl="2" algn="just"/>
            <a:r>
              <a:rPr lang="en-US" dirty="0"/>
              <a:t>Additional one bit in Service field of non-HT duplicate PPDU to indicates &gt;160MHz BW or BW unit in 40MHz.</a:t>
            </a:r>
          </a:p>
          <a:p>
            <a:pPr lvl="1" algn="just"/>
            <a:r>
              <a:rPr lang="en-US" dirty="0" smtClean="0"/>
              <a:t>The  </a:t>
            </a:r>
            <a:r>
              <a:rPr lang="en-US" dirty="0"/>
              <a:t>HE/EHT Control field, e.g. </a:t>
            </a:r>
            <a:r>
              <a:rPr lang="en-US" dirty="0" smtClean="0"/>
              <a:t>Trigger + </a:t>
            </a:r>
            <a:r>
              <a:rPr lang="en-US" dirty="0" err="1" smtClean="0"/>
              <a:t>QoS</a:t>
            </a:r>
            <a:r>
              <a:rPr lang="en-US" dirty="0" smtClean="0"/>
              <a:t> </a:t>
            </a:r>
            <a:r>
              <a:rPr lang="en-US" dirty="0"/>
              <a:t>Null, indicates the &gt;160MHz BW. </a:t>
            </a:r>
          </a:p>
          <a:p>
            <a:pPr lvl="1" algn="just"/>
            <a:r>
              <a:rPr lang="en-US" dirty="0"/>
              <a:t>MU-RTS + CTS method.</a:t>
            </a:r>
          </a:p>
          <a:p>
            <a:pPr lvl="2" algn="just"/>
            <a:r>
              <a:rPr lang="en-US" dirty="0"/>
              <a:t>MU RTS in non-HT duplicate PPDU indicates the BW and possibly the punctured RUs through the frame </a:t>
            </a:r>
            <a:r>
              <a:rPr lang="en-US" dirty="0" smtClean="0"/>
              <a:t>body.</a:t>
            </a:r>
            <a:endParaRPr lang="en-US" dirty="0"/>
          </a:p>
          <a:p>
            <a:pPr lvl="1" algn="just"/>
            <a:r>
              <a:rPr lang="en-US" dirty="0"/>
              <a:t>The Control frame content in new defined control frame indicates the BW. </a:t>
            </a:r>
          </a:p>
          <a:p>
            <a:pPr algn="just"/>
            <a:r>
              <a:rPr lang="en-US" sz="2200" dirty="0"/>
              <a:t>In order to support the punctured channel, we prefer to define new EHT RTS and CTS frames. </a:t>
            </a:r>
            <a:endParaRPr lang="en-US" sz="2200" dirty="0" smtClean="0"/>
          </a:p>
          <a:p>
            <a:endParaRPr lang="en-US" sz="2200" dirty="0"/>
          </a:p>
          <a:p>
            <a:endParaRPr lang="en-US" sz="2000" dirty="0"/>
          </a:p>
          <a:p>
            <a:endParaRPr lang="en-US" dirty="0"/>
          </a:p>
        </p:txBody>
      </p:sp>
    </p:spTree>
    <p:extLst>
      <p:ext uri="{BB962C8B-B14F-4D97-AF65-F5344CB8AC3E}">
        <p14:creationId xmlns:p14="http://schemas.microsoft.com/office/powerpoint/2010/main" val="2018598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A TXOP holder may transmit to a TXOP responder an EHT RTS frame </a:t>
            </a:r>
            <a:r>
              <a:rPr lang="en-US" dirty="0" smtClean="0"/>
              <a:t>in </a:t>
            </a:r>
            <a:r>
              <a:rPr lang="en-US" dirty="0"/>
              <a:t>a non-HT duplicate </a:t>
            </a:r>
            <a:r>
              <a:rPr lang="en-US" dirty="0" smtClean="0"/>
              <a:t>PPDU with the following TXVECTOR parameters:</a:t>
            </a:r>
          </a:p>
          <a:p>
            <a:pPr lvl="1" algn="just"/>
            <a:r>
              <a:rPr lang="en-US" dirty="0" smtClean="0"/>
              <a:t>CH_BANDWIDTH: </a:t>
            </a:r>
            <a:r>
              <a:rPr lang="en-US" dirty="0"/>
              <a:t>CBW40, CBW80, CBW160, </a:t>
            </a:r>
            <a:r>
              <a:rPr lang="en-US" dirty="0" smtClean="0"/>
              <a:t>CBW80+80, CBW240, CBW160+80, CBW320, CBW160+160.</a:t>
            </a:r>
            <a:endParaRPr lang="en-US" dirty="0"/>
          </a:p>
          <a:p>
            <a:pPr lvl="1" algn="just"/>
            <a:r>
              <a:rPr lang="en-US" dirty="0" smtClean="0"/>
              <a:t>INACTIVE_SUBCHANNELS: </a:t>
            </a:r>
            <a:r>
              <a:rPr lang="en-US" dirty="0"/>
              <a:t>Indicates the 20 MHz </a:t>
            </a:r>
            <a:r>
              <a:rPr lang="en-US" dirty="0" err="1"/>
              <a:t>subchannels</a:t>
            </a:r>
            <a:r>
              <a:rPr lang="en-US" dirty="0"/>
              <a:t> that are </a:t>
            </a:r>
            <a:r>
              <a:rPr lang="en-US" dirty="0" smtClean="0"/>
              <a:t>punctured, if present.  </a:t>
            </a:r>
          </a:p>
          <a:p>
            <a:pPr algn="just"/>
            <a:endParaRPr lang="en-US" dirty="0"/>
          </a:p>
          <a:p>
            <a:pPr lvl="2"/>
            <a:endParaRPr lang="en-US" dirty="0"/>
          </a:p>
          <a:p>
            <a:endParaRPr lang="en-US" dirty="0" smtClean="0"/>
          </a:p>
          <a:p>
            <a:endParaRPr lang="en-US" dirty="0"/>
          </a:p>
          <a:p>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RTS and CTS Procedure</a:t>
            </a:r>
            <a:endParaRPr lang="en-US" dirty="0"/>
          </a:p>
        </p:txBody>
      </p:sp>
    </p:spTree>
    <p:extLst>
      <p:ext uri="{BB962C8B-B14F-4D97-AF65-F5344CB8AC3E}">
        <p14:creationId xmlns:p14="http://schemas.microsoft.com/office/powerpoint/2010/main" val="1037405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200" dirty="0"/>
              <a:t>The TXOP holder shall not transmit the EHT RTS </a:t>
            </a:r>
            <a:r>
              <a:rPr lang="en-US" sz="2200" dirty="0" smtClean="0"/>
              <a:t>frames </a:t>
            </a:r>
            <a:r>
              <a:rPr lang="en-US" sz="2200" dirty="0"/>
              <a:t>on </a:t>
            </a:r>
            <a:r>
              <a:rPr lang="en-US" sz="2200" dirty="0" smtClean="0"/>
              <a:t>20 </a:t>
            </a:r>
            <a:r>
              <a:rPr lang="en-US" sz="2200" dirty="0"/>
              <a:t>MHz </a:t>
            </a:r>
            <a:r>
              <a:rPr lang="en-US" sz="2200" dirty="0" err="1" smtClean="0"/>
              <a:t>subchannels</a:t>
            </a:r>
            <a:r>
              <a:rPr lang="en-US" sz="2200" dirty="0" smtClean="0"/>
              <a:t> on which CCAs are busy.</a:t>
            </a:r>
          </a:p>
          <a:p>
            <a:pPr lvl="1" algn="just"/>
            <a:r>
              <a:rPr lang="en-US" dirty="0" smtClean="0"/>
              <a:t>The TXOP holder indicates in the Punctured Channel Information the </a:t>
            </a:r>
            <a:r>
              <a:rPr lang="en-US" dirty="0"/>
              <a:t>20 MHz </a:t>
            </a:r>
            <a:r>
              <a:rPr lang="en-US" dirty="0" err="1" smtClean="0"/>
              <a:t>subchannels</a:t>
            </a:r>
            <a:r>
              <a:rPr lang="en-US" dirty="0" smtClean="0"/>
              <a:t> </a:t>
            </a:r>
            <a:r>
              <a:rPr lang="en-US" dirty="0"/>
              <a:t>on which </a:t>
            </a:r>
            <a:r>
              <a:rPr lang="en-US" dirty="0" smtClean="0"/>
              <a:t>the EHT RTS frames are not sent.  </a:t>
            </a:r>
            <a:endParaRPr lang="en-US" dirty="0"/>
          </a:p>
          <a:p>
            <a:pPr lvl="1" algn="just"/>
            <a:r>
              <a:rPr lang="en-US" dirty="0" smtClean="0"/>
              <a:t>The TXOP responder is disallowed to transmit the EHT CTS response on the 20 MHz </a:t>
            </a:r>
            <a:r>
              <a:rPr lang="en-US" dirty="0" err="1" smtClean="0"/>
              <a:t>subchannels</a:t>
            </a:r>
            <a:r>
              <a:rPr lang="en-US" dirty="0" smtClean="0"/>
              <a:t> indicated in the Punctured Channel Information in the EHT RTS frame. </a:t>
            </a:r>
            <a:endParaRPr lang="en-US" dirty="0"/>
          </a:p>
          <a:p>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RTS and CTS Procedure</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317503222"/>
              </p:ext>
            </p:extLst>
          </p:nvPr>
        </p:nvGraphicFramePr>
        <p:xfrm>
          <a:off x="152400" y="5365988"/>
          <a:ext cx="8839200" cy="741680"/>
        </p:xfrm>
        <a:graphic>
          <a:graphicData uri="http://schemas.openxmlformats.org/drawingml/2006/table">
            <a:tbl>
              <a:tblPr firstRow="1" bandRow="1">
                <a:tableStyleId>{5C22544A-7EE6-4342-B048-85BDC9FD1C3A}</a:tableStyleId>
              </a:tblPr>
              <a:tblGrid>
                <a:gridCol w="1600201"/>
                <a:gridCol w="1066800"/>
                <a:gridCol w="990599"/>
                <a:gridCol w="990600"/>
                <a:gridCol w="3200400"/>
                <a:gridCol w="990600"/>
              </a:tblGrid>
              <a:tr h="370840">
                <a:tc>
                  <a:txBody>
                    <a:bodyPr/>
                    <a:lstStyle/>
                    <a:p>
                      <a:pPr algn="ctr"/>
                      <a:r>
                        <a:rPr lang="en-US" b="0" dirty="0" smtClean="0"/>
                        <a:t>Frame Control</a:t>
                      </a:r>
                      <a:endParaRPr lang="en-US" b="0" dirty="0"/>
                    </a:p>
                  </a:txBody>
                  <a:tcPr/>
                </a:tc>
                <a:tc>
                  <a:txBody>
                    <a:bodyPr/>
                    <a:lstStyle/>
                    <a:p>
                      <a:pPr algn="ctr"/>
                      <a:r>
                        <a:rPr lang="en-US" b="0" dirty="0" smtClean="0"/>
                        <a:t>Duration</a:t>
                      </a:r>
                      <a:endParaRPr lang="en-US" b="0" dirty="0"/>
                    </a:p>
                  </a:txBody>
                  <a:tcPr/>
                </a:tc>
                <a:tc>
                  <a:txBody>
                    <a:bodyPr/>
                    <a:lstStyle/>
                    <a:p>
                      <a:pPr algn="ctr"/>
                      <a:r>
                        <a:rPr lang="en-US" b="0" dirty="0" smtClean="0"/>
                        <a:t>RA</a:t>
                      </a:r>
                      <a:endParaRPr lang="en-US" b="0" dirty="0"/>
                    </a:p>
                  </a:txBody>
                  <a:tcPr/>
                </a:tc>
                <a:tc>
                  <a:txBody>
                    <a:bodyPr/>
                    <a:lstStyle/>
                    <a:p>
                      <a:pPr algn="ctr"/>
                      <a:r>
                        <a:rPr lang="en-US" b="0" dirty="0" smtClean="0"/>
                        <a:t>TA</a:t>
                      </a:r>
                      <a:endParaRPr lang="en-US" b="0" dirty="0"/>
                    </a:p>
                  </a:txBody>
                  <a:tcPr/>
                </a:tc>
                <a:tc>
                  <a:txBody>
                    <a:bodyPr/>
                    <a:lstStyle/>
                    <a:p>
                      <a:pPr algn="ctr"/>
                      <a:r>
                        <a:rPr lang="en-US" b="0" dirty="0" smtClean="0"/>
                        <a:t>Punctured</a:t>
                      </a:r>
                      <a:r>
                        <a:rPr lang="en-US" b="0" baseline="0" dirty="0" smtClean="0"/>
                        <a:t> Channel Information</a:t>
                      </a:r>
                      <a:endParaRPr lang="en-US" b="0" dirty="0"/>
                    </a:p>
                  </a:txBody>
                  <a:tcPr/>
                </a:tc>
                <a:tc>
                  <a:txBody>
                    <a:bodyPr/>
                    <a:lstStyle/>
                    <a:p>
                      <a:pPr algn="ctr"/>
                      <a:r>
                        <a:rPr lang="en-US" b="0" dirty="0" smtClean="0"/>
                        <a:t>FCS</a:t>
                      </a:r>
                      <a:endParaRPr lang="en-US" b="0" dirty="0"/>
                    </a:p>
                  </a:txBody>
                  <a:tcPr/>
                </a:tc>
              </a:tr>
              <a:tr h="370840">
                <a:tc>
                  <a:txBody>
                    <a:bodyPr/>
                    <a:lstStyle/>
                    <a:p>
                      <a:pPr algn="ctr"/>
                      <a:r>
                        <a:rPr lang="en-US" b="0" dirty="0" smtClean="0"/>
                        <a:t>2 octets</a:t>
                      </a:r>
                      <a:endParaRPr lang="en-US" b="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2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6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6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TBD</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4 octets</a:t>
                      </a:r>
                    </a:p>
                  </a:txBody>
                  <a:tcPr/>
                </a:tc>
              </a:tr>
            </a:tbl>
          </a:graphicData>
        </a:graphic>
      </p:graphicFrame>
      <p:sp>
        <p:nvSpPr>
          <p:cNvPr id="2" name="TextBox 1"/>
          <p:cNvSpPr txBox="1"/>
          <p:nvPr/>
        </p:nvSpPr>
        <p:spPr>
          <a:xfrm>
            <a:off x="3259074" y="6107668"/>
            <a:ext cx="2625655" cy="369332"/>
          </a:xfrm>
          <a:prstGeom prst="rect">
            <a:avLst/>
          </a:prstGeom>
          <a:noFill/>
        </p:spPr>
        <p:txBody>
          <a:bodyPr wrap="none" rtlCol="0">
            <a:spAutoFit/>
          </a:bodyPr>
          <a:lstStyle/>
          <a:p>
            <a:r>
              <a:rPr lang="en-US" sz="1800" dirty="0" smtClean="0"/>
              <a:t>&lt;EHT RTS frame format&gt;</a:t>
            </a:r>
            <a:endParaRPr lang="en-US" sz="1800" dirty="0"/>
          </a:p>
        </p:txBody>
      </p:sp>
    </p:spTree>
    <p:extLst>
      <p:ext uri="{BB962C8B-B14F-4D97-AF65-F5344CB8AC3E}">
        <p14:creationId xmlns:p14="http://schemas.microsoft.com/office/powerpoint/2010/main" val="2143844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The TXOP responder transmits </a:t>
            </a:r>
            <a:r>
              <a:rPr lang="en-US" dirty="0"/>
              <a:t>to </a:t>
            </a:r>
            <a:r>
              <a:rPr lang="en-US" dirty="0" smtClean="0"/>
              <a:t>the </a:t>
            </a:r>
            <a:r>
              <a:rPr lang="en-US" dirty="0"/>
              <a:t>TXOP </a:t>
            </a:r>
            <a:r>
              <a:rPr lang="en-US" dirty="0" smtClean="0"/>
              <a:t>holder an EHT CTS </a:t>
            </a:r>
            <a:r>
              <a:rPr lang="en-US" dirty="0"/>
              <a:t>frame </a:t>
            </a:r>
            <a:r>
              <a:rPr lang="en-US" dirty="0" smtClean="0"/>
              <a:t>in </a:t>
            </a:r>
            <a:r>
              <a:rPr lang="en-US" dirty="0"/>
              <a:t>a non-HT duplicate PPDU with the following TXVECTOR parameters:</a:t>
            </a:r>
          </a:p>
          <a:p>
            <a:pPr lvl="1" algn="just"/>
            <a:r>
              <a:rPr lang="en-US" dirty="0"/>
              <a:t>CH_BANDWIDTH: CBW40, CBW80, CBW160, CBW80+80, CBW240, CBW160+80, CBW320, </a:t>
            </a:r>
            <a:r>
              <a:rPr lang="en-US" dirty="0" smtClean="0"/>
              <a:t>CBW160+160.</a:t>
            </a:r>
            <a:endParaRPr lang="en-US" dirty="0"/>
          </a:p>
          <a:p>
            <a:pPr lvl="1" algn="just"/>
            <a:r>
              <a:rPr lang="en-US" dirty="0"/>
              <a:t>INACTIVE_SUBCHANNELS: Indicates the 20 MHz </a:t>
            </a:r>
            <a:r>
              <a:rPr lang="en-US" dirty="0" err="1"/>
              <a:t>subchannels</a:t>
            </a:r>
            <a:r>
              <a:rPr lang="en-US" dirty="0"/>
              <a:t> that are punctured, if present.  </a:t>
            </a:r>
          </a:p>
          <a:p>
            <a:r>
              <a:rPr lang="en-US" dirty="0"/>
              <a:t>The TXOP responder </a:t>
            </a:r>
            <a:r>
              <a:rPr lang="en-US" dirty="0" smtClean="0"/>
              <a:t>can transmit the EHT CTS frame on only 20 </a:t>
            </a:r>
            <a:r>
              <a:rPr lang="en-US" dirty="0"/>
              <a:t>MHz </a:t>
            </a:r>
            <a:r>
              <a:rPr lang="en-US" dirty="0" err="1"/>
              <a:t>subchannels</a:t>
            </a:r>
            <a:r>
              <a:rPr lang="en-US" dirty="0"/>
              <a:t> </a:t>
            </a:r>
            <a:r>
              <a:rPr lang="en-US" dirty="0" smtClean="0"/>
              <a:t>in which the TXOP holders sent the EHT RTS frames. </a:t>
            </a:r>
            <a:endParaRPr lang="en-US" dirty="0"/>
          </a:p>
          <a:p>
            <a:pPr lvl="2"/>
            <a:endParaRPr lang="en-US" dirty="0" smtClean="0"/>
          </a:p>
          <a:p>
            <a:pPr lvl="2"/>
            <a:endParaRPr lang="en-US" dirty="0"/>
          </a:p>
          <a:p>
            <a:pPr lvl="2"/>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RTS and CTS Procedure</a:t>
            </a:r>
            <a:endParaRPr lang="en-US" dirty="0"/>
          </a:p>
        </p:txBody>
      </p:sp>
    </p:spTree>
    <p:extLst>
      <p:ext uri="{BB962C8B-B14F-4D97-AF65-F5344CB8AC3E}">
        <p14:creationId xmlns:p14="http://schemas.microsoft.com/office/powerpoint/2010/main" val="2323817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200" dirty="0"/>
              <a:t>The TXOP </a:t>
            </a:r>
            <a:r>
              <a:rPr lang="en-US" sz="2200" dirty="0" smtClean="0"/>
              <a:t>responder shall </a:t>
            </a:r>
            <a:r>
              <a:rPr lang="en-US" sz="2200" dirty="0"/>
              <a:t>not transmit the EHT </a:t>
            </a:r>
            <a:r>
              <a:rPr lang="en-US" sz="2200" dirty="0" smtClean="0"/>
              <a:t>CTS frames </a:t>
            </a:r>
            <a:r>
              <a:rPr lang="en-US" sz="2200" dirty="0"/>
              <a:t>on </a:t>
            </a:r>
            <a:r>
              <a:rPr lang="en-US" sz="2200" dirty="0" smtClean="0"/>
              <a:t>20 </a:t>
            </a:r>
            <a:r>
              <a:rPr lang="en-US" sz="2200" dirty="0"/>
              <a:t>MHz </a:t>
            </a:r>
            <a:r>
              <a:rPr lang="en-US" sz="2200" dirty="0" err="1" smtClean="0"/>
              <a:t>subchannels</a:t>
            </a:r>
            <a:r>
              <a:rPr lang="en-US" sz="2200" dirty="0" smtClean="0"/>
              <a:t> </a:t>
            </a:r>
            <a:r>
              <a:rPr lang="en-US" sz="2200" dirty="0"/>
              <a:t>of which </a:t>
            </a:r>
            <a:r>
              <a:rPr lang="en-US" sz="2200" dirty="0" smtClean="0"/>
              <a:t>CCAs are busy.</a:t>
            </a:r>
          </a:p>
          <a:p>
            <a:pPr lvl="1" algn="just"/>
            <a:r>
              <a:rPr lang="en-US" dirty="0" smtClean="0"/>
              <a:t>The TXOP responder indicates in the Punctured Channel Information the </a:t>
            </a:r>
            <a:r>
              <a:rPr lang="en-US" dirty="0"/>
              <a:t>20 MHz </a:t>
            </a:r>
            <a:r>
              <a:rPr lang="en-US" dirty="0" err="1" smtClean="0"/>
              <a:t>subchannels</a:t>
            </a:r>
            <a:r>
              <a:rPr lang="en-US" dirty="0" smtClean="0"/>
              <a:t> </a:t>
            </a:r>
            <a:r>
              <a:rPr lang="en-US" dirty="0"/>
              <a:t>on which </a:t>
            </a:r>
            <a:r>
              <a:rPr lang="en-US" dirty="0" smtClean="0"/>
              <a:t>the EHT CTS frames are not sent.  </a:t>
            </a:r>
            <a:endParaRPr lang="en-US" dirty="0"/>
          </a:p>
          <a:p>
            <a:pPr lvl="1" algn="just"/>
            <a:r>
              <a:rPr lang="en-US" dirty="0" smtClean="0"/>
              <a:t>The TXOP holder is disallowed to transmit frames on the 20 MHz </a:t>
            </a:r>
            <a:r>
              <a:rPr lang="en-US" dirty="0" err="1" smtClean="0"/>
              <a:t>subchannels</a:t>
            </a:r>
            <a:r>
              <a:rPr lang="en-US" dirty="0" smtClean="0"/>
              <a:t> indicated in the Punctured Channel Information in the EHT CTS frame. </a:t>
            </a:r>
            <a:endParaRPr lang="en-US" dirty="0"/>
          </a:p>
          <a:p>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RTS and CTS Procedure</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581902631"/>
              </p:ext>
            </p:extLst>
          </p:nvPr>
        </p:nvGraphicFramePr>
        <p:xfrm>
          <a:off x="647602" y="5354241"/>
          <a:ext cx="7848600" cy="741680"/>
        </p:xfrm>
        <a:graphic>
          <a:graphicData uri="http://schemas.openxmlformats.org/drawingml/2006/table">
            <a:tbl>
              <a:tblPr firstRow="1" bandRow="1">
                <a:tableStyleId>{5C22544A-7EE6-4342-B048-85BDC9FD1C3A}</a:tableStyleId>
              </a:tblPr>
              <a:tblGrid>
                <a:gridCol w="1600201"/>
                <a:gridCol w="1066800"/>
                <a:gridCol w="990599"/>
                <a:gridCol w="3200400"/>
                <a:gridCol w="990600"/>
              </a:tblGrid>
              <a:tr h="370840">
                <a:tc>
                  <a:txBody>
                    <a:bodyPr/>
                    <a:lstStyle/>
                    <a:p>
                      <a:pPr algn="ctr"/>
                      <a:r>
                        <a:rPr lang="en-US" b="0" dirty="0" smtClean="0"/>
                        <a:t>Frame Control</a:t>
                      </a:r>
                      <a:endParaRPr lang="en-US" b="0" dirty="0"/>
                    </a:p>
                  </a:txBody>
                  <a:tcPr/>
                </a:tc>
                <a:tc>
                  <a:txBody>
                    <a:bodyPr/>
                    <a:lstStyle/>
                    <a:p>
                      <a:pPr algn="ctr"/>
                      <a:r>
                        <a:rPr lang="en-US" b="0" dirty="0" smtClean="0"/>
                        <a:t>Duration</a:t>
                      </a:r>
                      <a:endParaRPr lang="en-US" b="0" dirty="0"/>
                    </a:p>
                  </a:txBody>
                  <a:tcPr/>
                </a:tc>
                <a:tc>
                  <a:txBody>
                    <a:bodyPr/>
                    <a:lstStyle/>
                    <a:p>
                      <a:pPr algn="ctr"/>
                      <a:r>
                        <a:rPr lang="en-US" b="0" dirty="0" smtClean="0"/>
                        <a:t>RA</a:t>
                      </a:r>
                      <a:endParaRPr lang="en-US" b="0" dirty="0"/>
                    </a:p>
                  </a:txBody>
                  <a:tcPr/>
                </a:tc>
                <a:tc>
                  <a:txBody>
                    <a:bodyPr/>
                    <a:lstStyle/>
                    <a:p>
                      <a:pPr algn="ctr"/>
                      <a:r>
                        <a:rPr lang="en-US" b="0" dirty="0" smtClean="0"/>
                        <a:t>Punctured</a:t>
                      </a:r>
                      <a:r>
                        <a:rPr lang="en-US" b="0" baseline="0" dirty="0" smtClean="0"/>
                        <a:t> Channel Information</a:t>
                      </a:r>
                      <a:endParaRPr lang="en-US" b="0" dirty="0"/>
                    </a:p>
                  </a:txBody>
                  <a:tcPr/>
                </a:tc>
                <a:tc>
                  <a:txBody>
                    <a:bodyPr/>
                    <a:lstStyle/>
                    <a:p>
                      <a:pPr algn="ctr"/>
                      <a:r>
                        <a:rPr lang="en-US" b="0" dirty="0" smtClean="0"/>
                        <a:t>FCS</a:t>
                      </a:r>
                      <a:endParaRPr lang="en-US" b="0" dirty="0"/>
                    </a:p>
                  </a:txBody>
                  <a:tcPr/>
                </a:tc>
              </a:tr>
              <a:tr h="370840">
                <a:tc>
                  <a:txBody>
                    <a:bodyPr/>
                    <a:lstStyle/>
                    <a:p>
                      <a:pPr algn="ctr"/>
                      <a:r>
                        <a:rPr lang="en-US" b="0" dirty="0" smtClean="0"/>
                        <a:t>2 octets</a:t>
                      </a:r>
                      <a:endParaRPr lang="en-US" b="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2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6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TBD</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4 octets</a:t>
                      </a:r>
                    </a:p>
                  </a:txBody>
                  <a:tcPr/>
                </a:tc>
              </a:tr>
            </a:tbl>
          </a:graphicData>
        </a:graphic>
      </p:graphicFrame>
      <p:sp>
        <p:nvSpPr>
          <p:cNvPr id="10" name="TextBox 9"/>
          <p:cNvSpPr txBox="1"/>
          <p:nvPr/>
        </p:nvSpPr>
        <p:spPr>
          <a:xfrm>
            <a:off x="3259074" y="6107668"/>
            <a:ext cx="2639505" cy="369332"/>
          </a:xfrm>
          <a:prstGeom prst="rect">
            <a:avLst/>
          </a:prstGeom>
          <a:noFill/>
        </p:spPr>
        <p:txBody>
          <a:bodyPr wrap="none" rtlCol="0">
            <a:spAutoFit/>
          </a:bodyPr>
          <a:lstStyle/>
          <a:p>
            <a:r>
              <a:rPr lang="en-US" sz="1800" dirty="0" smtClean="0"/>
              <a:t>&lt;EHT CTS frame format&gt;</a:t>
            </a:r>
            <a:endParaRPr lang="en-US" sz="1800" dirty="0"/>
          </a:p>
        </p:txBody>
      </p:sp>
    </p:spTree>
    <p:extLst>
      <p:ext uri="{BB962C8B-B14F-4D97-AF65-F5344CB8AC3E}">
        <p14:creationId xmlns:p14="http://schemas.microsoft.com/office/powerpoint/2010/main" val="20135224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000" dirty="0" smtClean="0"/>
              <a:t>For example, the TXOP holder </a:t>
            </a:r>
            <a:r>
              <a:rPr lang="en-US" sz="2000" dirty="0"/>
              <a:t>solicits the EHT CTS response on the primary 80 MHz and secondary 80 MHz channel. But, since the </a:t>
            </a:r>
            <a:r>
              <a:rPr lang="en-US" sz="2000" dirty="0" smtClean="0"/>
              <a:t>TXOP holder indicates </a:t>
            </a:r>
            <a:r>
              <a:rPr lang="en-US" sz="2000" dirty="0"/>
              <a:t>that the upper 20 MHz channel of the secondary 40 MHz channel is the disallowed </a:t>
            </a:r>
            <a:r>
              <a:rPr lang="en-US" sz="2000" dirty="0" err="1"/>
              <a:t>subchannel</a:t>
            </a:r>
            <a:r>
              <a:rPr lang="en-US" sz="2000" dirty="0"/>
              <a:t>, the </a:t>
            </a:r>
            <a:r>
              <a:rPr lang="en-US" sz="2000" dirty="0" smtClean="0"/>
              <a:t>TXOP responder replies with </a:t>
            </a:r>
            <a:r>
              <a:rPr lang="en-US" sz="2000" dirty="0"/>
              <a:t>the </a:t>
            </a:r>
            <a:r>
              <a:rPr lang="en-US" sz="2000" dirty="0" smtClean="0"/>
              <a:t>EHT CTS </a:t>
            </a:r>
            <a:r>
              <a:rPr lang="en-US" sz="2000" dirty="0"/>
              <a:t>frame on </a:t>
            </a:r>
            <a:r>
              <a:rPr lang="en-US" sz="2000" dirty="0" smtClean="0"/>
              <a:t>idle channels </a:t>
            </a:r>
            <a:r>
              <a:rPr lang="en-US" sz="2000" dirty="0"/>
              <a:t>excluding the corresponding disallowed </a:t>
            </a:r>
            <a:r>
              <a:rPr lang="en-US" sz="2000" dirty="0" err="1"/>
              <a:t>subchannel</a:t>
            </a:r>
            <a:r>
              <a:rPr lang="en-US" sz="2000" dirty="0"/>
              <a:t>. </a:t>
            </a:r>
          </a:p>
          <a:p>
            <a:pPr lvl="3"/>
            <a:endParaRPr lang="en-US" sz="2000" dirty="0"/>
          </a:p>
          <a:p>
            <a:endParaRPr lang="en-US" sz="1800" dirty="0" smtClean="0"/>
          </a:p>
          <a:p>
            <a:endParaRPr lang="en-US" sz="1800" dirty="0"/>
          </a:p>
          <a:p>
            <a:endParaRPr lang="en-US" sz="1800" dirty="0"/>
          </a:p>
          <a:p>
            <a:endParaRPr lang="en-US" sz="1400"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RTS and CTS Procedure</a:t>
            </a:r>
            <a:endParaRPr lang="en-US" dirty="0"/>
          </a:p>
        </p:txBody>
      </p:sp>
      <p:sp>
        <p:nvSpPr>
          <p:cNvPr id="7" name="Rectangle 6"/>
          <p:cNvSpPr/>
          <p:nvPr/>
        </p:nvSpPr>
        <p:spPr>
          <a:xfrm>
            <a:off x="1622311" y="4044332"/>
            <a:ext cx="7372348" cy="510268"/>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                        At </a:t>
            </a:r>
            <a:r>
              <a:rPr lang="en-US" sz="1600" dirty="0">
                <a:solidFill>
                  <a:schemeClr val="tx1"/>
                </a:solidFill>
              </a:rPr>
              <a:t>the </a:t>
            </a:r>
            <a:r>
              <a:rPr lang="en-US" sz="1600" dirty="0" smtClean="0">
                <a:solidFill>
                  <a:schemeClr val="tx1"/>
                </a:solidFill>
              </a:rPr>
              <a:t>TXOP holder, CCA is busy.</a:t>
            </a:r>
            <a:endParaRPr lang="en-US" sz="1600" dirty="0">
              <a:solidFill>
                <a:schemeClr val="tx1"/>
              </a:solidFill>
            </a:endParaRPr>
          </a:p>
        </p:txBody>
      </p:sp>
      <p:cxnSp>
        <p:nvCxnSpPr>
          <p:cNvPr id="9" name="Straight Connector 8"/>
          <p:cNvCxnSpPr/>
          <p:nvPr/>
        </p:nvCxnSpPr>
        <p:spPr>
          <a:xfrm flipV="1">
            <a:off x="721145" y="6245825"/>
            <a:ext cx="8422855" cy="5872"/>
          </a:xfrm>
          <a:prstGeom prst="line">
            <a:avLst/>
          </a:prstGeom>
        </p:spPr>
        <p:style>
          <a:lnRef idx="2">
            <a:schemeClr val="accent1"/>
          </a:lnRef>
          <a:fillRef idx="0">
            <a:schemeClr val="accent1"/>
          </a:fillRef>
          <a:effectRef idx="1">
            <a:schemeClr val="accent1"/>
          </a:effectRef>
          <a:fontRef idx="minor">
            <a:schemeClr val="tx1"/>
          </a:fontRef>
        </p:style>
      </p:cxnSp>
      <p:sp>
        <p:nvSpPr>
          <p:cNvPr id="10" name="Left Brace 9"/>
          <p:cNvSpPr/>
          <p:nvPr/>
        </p:nvSpPr>
        <p:spPr>
          <a:xfrm>
            <a:off x="1295400" y="5167469"/>
            <a:ext cx="152400" cy="108061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Left Brace 10"/>
          <p:cNvSpPr/>
          <p:nvPr/>
        </p:nvSpPr>
        <p:spPr>
          <a:xfrm>
            <a:off x="1295400" y="3996839"/>
            <a:ext cx="152400" cy="108061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TextBox 11"/>
          <p:cNvSpPr txBox="1"/>
          <p:nvPr/>
        </p:nvSpPr>
        <p:spPr>
          <a:xfrm>
            <a:off x="-3059" y="5548640"/>
            <a:ext cx="1285929" cy="276999"/>
          </a:xfrm>
          <a:prstGeom prst="rect">
            <a:avLst/>
          </a:prstGeom>
          <a:noFill/>
        </p:spPr>
        <p:txBody>
          <a:bodyPr wrap="none" rtlCol="0">
            <a:spAutoFit/>
          </a:bodyPr>
          <a:lstStyle/>
          <a:p>
            <a:r>
              <a:rPr lang="en-US" sz="1200" dirty="0" smtClean="0"/>
              <a:t>Primary 80 MHz</a:t>
            </a:r>
            <a:endParaRPr lang="en-US" sz="1200" dirty="0"/>
          </a:p>
        </p:txBody>
      </p:sp>
      <p:sp>
        <p:nvSpPr>
          <p:cNvPr id="13" name="TextBox 12"/>
          <p:cNvSpPr txBox="1"/>
          <p:nvPr/>
        </p:nvSpPr>
        <p:spPr>
          <a:xfrm>
            <a:off x="-3059" y="4405640"/>
            <a:ext cx="1446230" cy="276999"/>
          </a:xfrm>
          <a:prstGeom prst="rect">
            <a:avLst/>
          </a:prstGeom>
          <a:noFill/>
        </p:spPr>
        <p:txBody>
          <a:bodyPr wrap="none" rtlCol="0">
            <a:spAutoFit/>
          </a:bodyPr>
          <a:lstStyle/>
          <a:p>
            <a:r>
              <a:rPr lang="en-US" sz="1200" dirty="0" smtClean="0"/>
              <a:t>Secondary 80MHz</a:t>
            </a:r>
            <a:endParaRPr lang="en-US" sz="1200" dirty="0"/>
          </a:p>
        </p:txBody>
      </p:sp>
      <p:sp>
        <p:nvSpPr>
          <p:cNvPr id="14" name="Rectangle 13"/>
          <p:cNvSpPr/>
          <p:nvPr/>
        </p:nvSpPr>
        <p:spPr>
          <a:xfrm>
            <a:off x="15240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15" name="Rectangle 14"/>
          <p:cNvSpPr/>
          <p:nvPr/>
        </p:nvSpPr>
        <p:spPr>
          <a:xfrm>
            <a:off x="16002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16" name="Rectangle 15"/>
          <p:cNvSpPr/>
          <p:nvPr/>
        </p:nvSpPr>
        <p:spPr>
          <a:xfrm>
            <a:off x="16764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17" name="Rectangle 16"/>
          <p:cNvSpPr/>
          <p:nvPr/>
        </p:nvSpPr>
        <p:spPr>
          <a:xfrm>
            <a:off x="17526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18" name="Rectangle 17"/>
          <p:cNvSpPr/>
          <p:nvPr/>
        </p:nvSpPr>
        <p:spPr>
          <a:xfrm>
            <a:off x="18288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19" name="Rectangle 18"/>
          <p:cNvSpPr/>
          <p:nvPr/>
        </p:nvSpPr>
        <p:spPr>
          <a:xfrm>
            <a:off x="19050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20" name="Rectangle 19"/>
          <p:cNvSpPr/>
          <p:nvPr/>
        </p:nvSpPr>
        <p:spPr>
          <a:xfrm>
            <a:off x="19812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21" name="Rectangle 20"/>
          <p:cNvSpPr/>
          <p:nvPr/>
        </p:nvSpPr>
        <p:spPr>
          <a:xfrm>
            <a:off x="20574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cxnSp>
        <p:nvCxnSpPr>
          <p:cNvPr id="22" name="Straight Arrow Connector 21"/>
          <p:cNvCxnSpPr/>
          <p:nvPr/>
        </p:nvCxnSpPr>
        <p:spPr>
          <a:xfrm>
            <a:off x="3278572" y="6113061"/>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3230999" y="5869326"/>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sp>
        <p:nvSpPr>
          <p:cNvPr id="24" name="TextBox 23"/>
          <p:cNvSpPr txBox="1"/>
          <p:nvPr/>
        </p:nvSpPr>
        <p:spPr>
          <a:xfrm>
            <a:off x="1612900" y="5384867"/>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25" name="Straight Arrow Connector 24"/>
          <p:cNvCxnSpPr/>
          <p:nvPr/>
        </p:nvCxnSpPr>
        <p:spPr>
          <a:xfrm>
            <a:off x="1600200" y="5873650"/>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1607209" y="5644207"/>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27" name="Straight Arrow Connector 26"/>
          <p:cNvCxnSpPr/>
          <p:nvPr/>
        </p:nvCxnSpPr>
        <p:spPr>
          <a:xfrm>
            <a:off x="1600200" y="5625808"/>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a:off x="1609609" y="4711598"/>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1616618" y="4482155"/>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32" name="Straight Arrow Connector 31"/>
          <p:cNvCxnSpPr/>
          <p:nvPr/>
        </p:nvCxnSpPr>
        <p:spPr>
          <a:xfrm>
            <a:off x="1603259" y="4940800"/>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1610268" y="4711357"/>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sp>
        <p:nvSpPr>
          <p:cNvPr id="34" name="Rectangle 33"/>
          <p:cNvSpPr/>
          <p:nvPr/>
        </p:nvSpPr>
        <p:spPr>
          <a:xfrm>
            <a:off x="5247902" y="5496564"/>
            <a:ext cx="2166986" cy="74926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P</a:t>
            </a:r>
            <a:r>
              <a:rPr lang="en-US" sz="1600" dirty="0" smtClean="0"/>
              <a:t>reamble </a:t>
            </a:r>
            <a:r>
              <a:rPr lang="en-US" sz="1600" dirty="0"/>
              <a:t>punctured </a:t>
            </a:r>
            <a:r>
              <a:rPr lang="en-US" sz="1600" dirty="0" smtClean="0"/>
              <a:t/>
            </a:r>
            <a:br>
              <a:rPr lang="en-US" sz="1600" dirty="0" smtClean="0"/>
            </a:br>
            <a:r>
              <a:rPr lang="en-US" sz="1600" dirty="0"/>
              <a:t>S</a:t>
            </a:r>
            <a:r>
              <a:rPr lang="en-US" sz="1600" dirty="0" smtClean="0"/>
              <a:t>U PPDU </a:t>
            </a:r>
            <a:endParaRPr lang="en-US" sz="1600" dirty="0"/>
          </a:p>
        </p:txBody>
      </p:sp>
      <p:sp>
        <p:nvSpPr>
          <p:cNvPr id="35" name="Rectangle 34"/>
          <p:cNvSpPr/>
          <p:nvPr/>
        </p:nvSpPr>
        <p:spPr>
          <a:xfrm>
            <a:off x="3305773" y="5216039"/>
            <a:ext cx="5688885" cy="244468"/>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At the TXOP </a:t>
            </a:r>
            <a:r>
              <a:rPr lang="en-US" sz="1600" dirty="0" smtClean="0">
                <a:solidFill>
                  <a:schemeClr val="tx1"/>
                </a:solidFill>
              </a:rPr>
              <a:t>responder, </a:t>
            </a:r>
            <a:r>
              <a:rPr lang="en-US" sz="1600" dirty="0" smtClean="0">
                <a:solidFill>
                  <a:schemeClr val="tx1"/>
                </a:solidFill>
              </a:rPr>
              <a:t>CCA is busy.</a:t>
            </a:r>
            <a:endParaRPr lang="en-US" sz="1600" dirty="0">
              <a:solidFill>
                <a:schemeClr val="tx1"/>
              </a:solidFill>
            </a:endParaRPr>
          </a:p>
        </p:txBody>
      </p:sp>
      <p:sp>
        <p:nvSpPr>
          <p:cNvPr id="36" name="Rectangle 35"/>
          <p:cNvSpPr/>
          <p:nvPr/>
        </p:nvSpPr>
        <p:spPr>
          <a:xfrm>
            <a:off x="225541" y="3996839"/>
            <a:ext cx="7338934" cy="108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lumMod val="60000"/>
                    <a:lumOff val="40000"/>
                  </a:schemeClr>
                </a:solidFill>
              </a:rPr>
              <a:t>                      </a:t>
            </a:r>
            <a:endParaRPr lang="en-US" dirty="0">
              <a:solidFill>
                <a:schemeClr val="tx1">
                  <a:lumMod val="60000"/>
                  <a:lumOff val="40000"/>
                </a:schemeClr>
              </a:solidFill>
            </a:endParaRPr>
          </a:p>
        </p:txBody>
      </p:sp>
      <p:sp>
        <p:nvSpPr>
          <p:cNvPr id="40" name="Rectangle 39"/>
          <p:cNvSpPr/>
          <p:nvPr/>
        </p:nvSpPr>
        <p:spPr>
          <a:xfrm>
            <a:off x="7809261" y="6027636"/>
            <a:ext cx="1185398"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ACK</a:t>
            </a:r>
            <a:endParaRPr lang="en-US" sz="1600" dirty="0"/>
          </a:p>
        </p:txBody>
      </p:sp>
      <p:sp>
        <p:nvSpPr>
          <p:cNvPr id="41" name="Rectangle 40"/>
          <p:cNvSpPr/>
          <p:nvPr/>
        </p:nvSpPr>
        <p:spPr>
          <a:xfrm>
            <a:off x="7809262" y="5761243"/>
            <a:ext cx="1185397"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ACK</a:t>
            </a:r>
            <a:endParaRPr lang="en-US" sz="1600" dirty="0"/>
          </a:p>
        </p:txBody>
      </p:sp>
      <p:sp>
        <p:nvSpPr>
          <p:cNvPr id="42" name="Rectangle 41"/>
          <p:cNvSpPr/>
          <p:nvPr/>
        </p:nvSpPr>
        <p:spPr>
          <a:xfrm>
            <a:off x="7809261" y="5489430"/>
            <a:ext cx="1185398" cy="2533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ACK</a:t>
            </a:r>
            <a:endParaRPr lang="en-US" sz="1600" dirty="0"/>
          </a:p>
        </p:txBody>
      </p:sp>
      <p:cxnSp>
        <p:nvCxnSpPr>
          <p:cNvPr id="43" name="Straight Arrow Connector 42"/>
          <p:cNvCxnSpPr/>
          <p:nvPr/>
        </p:nvCxnSpPr>
        <p:spPr>
          <a:xfrm>
            <a:off x="4856923" y="6124028"/>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4809350" y="5880293"/>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cxnSp>
        <p:nvCxnSpPr>
          <p:cNvPr id="45" name="Straight Arrow Connector 44"/>
          <p:cNvCxnSpPr/>
          <p:nvPr/>
        </p:nvCxnSpPr>
        <p:spPr>
          <a:xfrm>
            <a:off x="7417592" y="6119338"/>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7370019" y="5875603"/>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sp>
        <p:nvSpPr>
          <p:cNvPr id="47" name="Rectangle 46"/>
          <p:cNvSpPr/>
          <p:nvPr/>
        </p:nvSpPr>
        <p:spPr>
          <a:xfrm>
            <a:off x="2136659" y="4835262"/>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
        <p:nvSpPr>
          <p:cNvPr id="48" name="Rectangle 47"/>
          <p:cNvSpPr/>
          <p:nvPr/>
        </p:nvSpPr>
        <p:spPr>
          <a:xfrm>
            <a:off x="2136658" y="4574847"/>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
        <p:nvSpPr>
          <p:cNvPr id="50" name="Rectangle 49"/>
          <p:cNvSpPr/>
          <p:nvPr/>
        </p:nvSpPr>
        <p:spPr>
          <a:xfrm>
            <a:off x="2136659" y="6034770"/>
            <a:ext cx="1153101"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
        <p:nvSpPr>
          <p:cNvPr id="51" name="Rectangle 50"/>
          <p:cNvSpPr/>
          <p:nvPr/>
        </p:nvSpPr>
        <p:spPr>
          <a:xfrm>
            <a:off x="2136660" y="5768377"/>
            <a:ext cx="1160894"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
        <p:nvSpPr>
          <p:cNvPr id="52" name="Rectangle 51"/>
          <p:cNvSpPr/>
          <p:nvPr/>
        </p:nvSpPr>
        <p:spPr>
          <a:xfrm>
            <a:off x="2136659" y="5496564"/>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
        <p:nvSpPr>
          <p:cNvPr id="53" name="Rectangle 52"/>
          <p:cNvSpPr/>
          <p:nvPr/>
        </p:nvSpPr>
        <p:spPr>
          <a:xfrm>
            <a:off x="3698858" y="6034770"/>
            <a:ext cx="1153101"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CTS</a:t>
            </a:r>
          </a:p>
        </p:txBody>
      </p:sp>
      <p:sp>
        <p:nvSpPr>
          <p:cNvPr id="54" name="Rectangle 53"/>
          <p:cNvSpPr/>
          <p:nvPr/>
        </p:nvSpPr>
        <p:spPr>
          <a:xfrm>
            <a:off x="3698859" y="5768377"/>
            <a:ext cx="1160894"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CTS</a:t>
            </a:r>
          </a:p>
        </p:txBody>
      </p:sp>
      <p:sp>
        <p:nvSpPr>
          <p:cNvPr id="55" name="Rectangle 54"/>
          <p:cNvSpPr/>
          <p:nvPr/>
        </p:nvSpPr>
        <p:spPr>
          <a:xfrm>
            <a:off x="3698858" y="5496564"/>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CTS</a:t>
            </a:r>
          </a:p>
        </p:txBody>
      </p:sp>
      <p:cxnSp>
        <p:nvCxnSpPr>
          <p:cNvPr id="61" name="Straight Arrow Connector 60"/>
          <p:cNvCxnSpPr/>
          <p:nvPr/>
        </p:nvCxnSpPr>
        <p:spPr>
          <a:xfrm>
            <a:off x="1611479" y="5334346"/>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62" name="TextBox 61"/>
          <p:cNvSpPr txBox="1"/>
          <p:nvPr/>
        </p:nvSpPr>
        <p:spPr>
          <a:xfrm>
            <a:off x="1618488" y="5104903"/>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sp>
        <p:nvSpPr>
          <p:cNvPr id="63" name="Rectangle 62"/>
          <p:cNvSpPr/>
          <p:nvPr/>
        </p:nvSpPr>
        <p:spPr>
          <a:xfrm>
            <a:off x="2144879" y="5228808"/>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Tree>
    <p:extLst>
      <p:ext uri="{BB962C8B-B14F-4D97-AF65-F5344CB8AC3E}">
        <p14:creationId xmlns:p14="http://schemas.microsoft.com/office/powerpoint/2010/main" val="284726321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5DB7F03-E2F4-4208-8217-CF5CB1C8F085}">
  <ds:schemaRefs>
    <ds:schemaRef ds:uri="http://schemas.microsoft.com/office/2006/documentManagement/types"/>
    <ds:schemaRef ds:uri="http://purl.org/dc/elements/1.1/"/>
    <ds:schemaRef ds:uri="http://www.w3.org/XML/1998/namespac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3.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99751</TotalTime>
  <Words>1470</Words>
  <Application>Microsoft Office PowerPoint</Application>
  <PresentationFormat>On-screen Show (4:3)</PresentationFormat>
  <Paragraphs>231</Paragraphs>
  <Slides>17</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 Unicode MS</vt:lpstr>
      <vt:lpstr>Arial</vt:lpstr>
      <vt:lpstr>Times New Roman</vt:lpstr>
      <vt:lpstr>802-11-Submission</vt:lpstr>
      <vt:lpstr>Document</vt:lpstr>
      <vt:lpstr>EHT RTS and CTS Procedure</vt:lpstr>
      <vt:lpstr>EHT PHY Support in MAC</vt:lpstr>
      <vt:lpstr>EHT PHY Support in MAC</vt:lpstr>
      <vt:lpstr>Recap: BW indication and negotiation with &gt;160MHz PPDU [2]</vt:lpstr>
      <vt:lpstr>EHT RTS and CTS Procedure</vt:lpstr>
      <vt:lpstr>EHT RTS and CTS Procedure</vt:lpstr>
      <vt:lpstr>EHT RTS and CTS Procedure</vt:lpstr>
      <vt:lpstr>EHT RTS and CTS Procedure</vt:lpstr>
      <vt:lpstr>EHT RTS and CTS Procedure</vt:lpstr>
      <vt:lpstr>EHT MU-RTS and CTS Procedure</vt:lpstr>
      <vt:lpstr>EHT MU-RTS and CTS Procedure</vt:lpstr>
      <vt:lpstr>EHT MU-RTS and CTS Procedure</vt:lpstr>
      <vt:lpstr>EHT MU-RTS and CTS Procedure</vt:lpstr>
      <vt:lpstr>Conclusion</vt:lpstr>
      <vt:lpstr>References</vt:lpstr>
      <vt:lpstr>Straw Poll 1</vt:lpstr>
      <vt:lpstr>Straw Poll 2</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1360</cp:revision>
  <cp:lastPrinted>1998-02-10T13:28:06Z</cp:lastPrinted>
  <dcterms:created xsi:type="dcterms:W3CDTF">2007-05-21T21:00:37Z</dcterms:created>
  <dcterms:modified xsi:type="dcterms:W3CDTF">2020-03-19T01:55:13Z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