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1"/>
  </p:notesMasterIdLst>
  <p:handoutMasterIdLst>
    <p:handoutMasterId r:id="rId22"/>
  </p:handoutMasterIdLst>
  <p:sldIdLst>
    <p:sldId id="338" r:id="rId5"/>
    <p:sldId id="385" r:id="rId6"/>
    <p:sldId id="406" r:id="rId7"/>
    <p:sldId id="425" r:id="rId8"/>
    <p:sldId id="407" r:id="rId9"/>
    <p:sldId id="417" r:id="rId10"/>
    <p:sldId id="409" r:id="rId11"/>
    <p:sldId id="418" r:id="rId12"/>
    <p:sldId id="410" r:id="rId13"/>
    <p:sldId id="419" r:id="rId14"/>
    <p:sldId id="411" r:id="rId15"/>
    <p:sldId id="420" r:id="rId16"/>
    <p:sldId id="413" r:id="rId17"/>
    <p:sldId id="422" r:id="rId18"/>
    <p:sldId id="415" r:id="rId19"/>
    <p:sldId id="423" r:id="rId20"/>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3" autoAdjust="0"/>
    <p:restoredTop sz="99548" autoAdjust="0"/>
  </p:normalViewPr>
  <p:slideViewPr>
    <p:cSldViewPr>
      <p:cViewPr varScale="1">
        <p:scale>
          <a:sx n="70" d="100"/>
          <a:sy n="70" d="100"/>
        </p:scale>
        <p:origin x="1180" y="6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2916"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137907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r>
              <a:rPr lang="en-US" dirty="0" smtClean="0"/>
              <a:t>November 2018</a:t>
            </a:r>
            <a:endParaRPr lang="en-GB" dirty="0"/>
          </a:p>
        </p:txBody>
      </p:sp>
      <p:sp>
        <p:nvSpPr>
          <p:cNvPr id="5" name="Rectangle 5"/>
          <p:cNvSpPr>
            <a:spLocks noGrp="1" noChangeArrowheads="1"/>
          </p:cNvSpPr>
          <p:nvPr>
            <p:ph type="ftr" sz="quarter" idx="11"/>
          </p:nvPr>
        </p:nvSpPr>
        <p:spPr>
          <a:xfrm>
            <a:off x="7016777" y="6475413"/>
            <a:ext cx="1527148" cy="184666"/>
          </a:xfrm>
          <a:ln/>
        </p:spPr>
        <p:txBody>
          <a:bodyPr/>
          <a:lstStyle>
            <a:lvl1pPr>
              <a:defRPr/>
            </a:lvl1pPr>
          </a:lstStyle>
          <a:p>
            <a:r>
              <a:rPr lang="en-GB" dirty="0" smtClean="0"/>
              <a:t>Yongho Seok, </a:t>
            </a:r>
            <a:r>
              <a:rPr lang="en-GB" dirty="0" err="1" smtClean="0"/>
              <a:t>MediaTek</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5"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5"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r>
              <a:rPr lang="en-US" dirty="0" smtClean="0"/>
              <a:t>November 2018</a:t>
            </a:r>
            <a:endParaRPr lang="en-GB" dirty="0"/>
          </a:p>
        </p:txBody>
      </p:sp>
      <p:sp>
        <p:nvSpPr>
          <p:cNvPr id="5" name="Rectangle 5"/>
          <p:cNvSpPr>
            <a:spLocks noGrp="1" noChangeArrowheads="1"/>
          </p:cNvSpPr>
          <p:nvPr>
            <p:ph type="ftr" sz="quarter" idx="11"/>
          </p:nvPr>
        </p:nvSpPr>
        <p:spPr>
          <a:xfrm>
            <a:off x="7016777" y="6475413"/>
            <a:ext cx="1527148" cy="184666"/>
          </a:xfrm>
          <a:ln/>
        </p:spPr>
        <p:txBody>
          <a:bodyPr/>
          <a:lstStyle>
            <a:lvl1pPr>
              <a:defRPr/>
            </a:lvl1pPr>
          </a:lstStyle>
          <a:p>
            <a:r>
              <a:rPr lang="en-GB" dirty="0" smtClean="0"/>
              <a:t>Yongho Seok, </a:t>
            </a:r>
            <a:r>
              <a:rPr lang="en-GB" dirty="0" err="1" smtClean="0"/>
              <a:t>MediaTek</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
        <p:nvSpPr>
          <p:cNvPr id="8" name="Content Placeholder 7"/>
          <p:cNvSpPr>
            <a:spLocks noGrp="1"/>
          </p:cNvSpPr>
          <p:nvPr>
            <p:ph sz="quarter" idx="13"/>
          </p:nvPr>
        </p:nvSpPr>
        <p:spPr>
          <a:xfrm>
            <a:off x="7848600" y="333375"/>
            <a:ext cx="914400" cy="91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5"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6"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8"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4"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3"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6"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6"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r>
              <a:rPr lang="en-US" dirty="0" smtClean="0"/>
              <a:t>November 2018</a:t>
            </a:r>
            <a:endParaRPr lang="en-GB" dirty="0"/>
          </a:p>
        </p:txBody>
      </p:sp>
      <p:sp>
        <p:nvSpPr>
          <p:cNvPr id="1029" name="Rectangle 5"/>
          <p:cNvSpPr>
            <a:spLocks noGrp="1" noChangeArrowheads="1"/>
          </p:cNvSpPr>
          <p:nvPr>
            <p:ph type="ftr" sz="quarter" idx="3"/>
          </p:nvPr>
        </p:nvSpPr>
        <p:spPr bwMode="auto">
          <a:xfrm>
            <a:off x="7016777" y="6475413"/>
            <a:ext cx="15271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r>
              <a:rPr lang="en-GB" dirty="0" smtClean="0"/>
              <a:t>Yongho Seok, </a:t>
            </a:r>
            <a:r>
              <a:rPr lang="en-GB" dirty="0" err="1" smtClean="0"/>
              <a:t>MediaTek</a:t>
            </a:r>
            <a:endParaRPr lang="en-GB"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802.11-19/2125r0</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19/11-19-1262-05-00be-specification-framework-for-tgbe.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474662" y="838200"/>
            <a:ext cx="8194676" cy="14351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smtClean="0"/>
              <a:t>EHT RTS and CTS Procedure</a:t>
            </a:r>
            <a:endParaRPr lang="en-GB" sz="2800" dirty="0"/>
          </a:p>
        </p:txBody>
      </p:sp>
      <p:sp>
        <p:nvSpPr>
          <p:cNvPr id="3074" name="Rectangle 2"/>
          <p:cNvSpPr>
            <a:spLocks noGrp="1" noChangeArrowheads="1"/>
          </p:cNvSpPr>
          <p:nvPr>
            <p:ph type="body" idx="1"/>
          </p:nvPr>
        </p:nvSpPr>
        <p:spPr>
          <a:xfrm>
            <a:off x="627062" y="2292350"/>
            <a:ext cx="7772400" cy="396875"/>
          </a:xfrm>
          <a:ln/>
        </p:spPr>
        <p:txBody>
          <a:bodyPr/>
          <a:lstStyle/>
          <a:p>
            <a:pPr marL="0" indent="0"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2020-01-10</a:t>
            </a:r>
            <a:endParaRPr lang="en-GB" sz="2000" b="0" dirty="0"/>
          </a:p>
        </p:txBody>
      </p:sp>
      <p:sp>
        <p:nvSpPr>
          <p:cNvPr id="3076" name="Rectangle 4"/>
          <p:cNvSpPr>
            <a:spLocks noChangeArrowheads="1"/>
          </p:cNvSpPr>
          <p:nvPr/>
        </p:nvSpPr>
        <p:spPr bwMode="auto">
          <a:xfrm>
            <a:off x="474662" y="270827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9" name="Rectangle 3"/>
          <p:cNvSpPr>
            <a:spLocks noGrp="1" noChangeArrowheads="1"/>
          </p:cNvSpPr>
          <p:nvPr>
            <p:ph type="dt" idx="4294967295"/>
          </p:nvPr>
        </p:nvSpPr>
        <p:spPr bwMode="auto">
          <a:xfrm>
            <a:off x="696912" y="329426"/>
            <a:ext cx="1874823" cy="27699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January 2020</a:t>
            </a:r>
            <a:endParaRPr lang="en-GB" dirty="0"/>
          </a:p>
        </p:txBody>
      </p:sp>
      <p:sp>
        <p:nvSpPr>
          <p:cNvPr id="10" name="Rectangle 4"/>
          <p:cNvSpPr>
            <a:spLocks noGrp="1" noChangeArrowheads="1"/>
          </p:cNvSpPr>
          <p:nvPr>
            <p:ph type="ftr" idx="4294967295"/>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Yongho Seok, </a:t>
            </a:r>
            <a:r>
              <a:rPr lang="en-GB" dirty="0" err="1" smtClean="0"/>
              <a:t>MediaTek</a:t>
            </a:r>
            <a:endParaRPr lang="en-GB" dirty="0"/>
          </a:p>
        </p:txBody>
      </p:sp>
      <p:graphicFrame>
        <p:nvGraphicFramePr>
          <p:cNvPr id="11" name="Object 10"/>
          <p:cNvGraphicFramePr>
            <a:graphicFrameLocks noChangeAspect="1"/>
          </p:cNvGraphicFramePr>
          <p:nvPr>
            <p:extLst>
              <p:ext uri="{D42A27DB-BD31-4B8C-83A1-F6EECF244321}">
                <p14:modId xmlns:p14="http://schemas.microsoft.com/office/powerpoint/2010/main" val="3841087859"/>
              </p:ext>
            </p:extLst>
          </p:nvPr>
        </p:nvGraphicFramePr>
        <p:xfrm>
          <a:off x="533400" y="3124200"/>
          <a:ext cx="8077200" cy="3116263"/>
        </p:xfrm>
        <a:graphic>
          <a:graphicData uri="http://schemas.openxmlformats.org/presentationml/2006/ole">
            <mc:AlternateContent xmlns:mc="http://schemas.openxmlformats.org/markup-compatibility/2006">
              <mc:Choice xmlns:v="urn:schemas-microsoft-com:vml" Requires="v">
                <p:oleObj spid="_x0000_s2326" name="Document" r:id="rId4" imgW="8290751" imgH="3206091" progId="Word.Document.8">
                  <p:embed/>
                </p:oleObj>
              </mc:Choice>
              <mc:Fallback>
                <p:oleObj name="Document" r:id="rId4" imgW="8290751" imgH="3206091" progId="Word.Document.8">
                  <p:embed/>
                  <p:pic>
                    <p:nvPicPr>
                      <p:cNvPr id="0" name=""/>
                      <p:cNvPicPr>
                        <a:picLocks noChangeAspect="1" noChangeArrowheads="1"/>
                      </p:cNvPicPr>
                      <p:nvPr/>
                    </p:nvPicPr>
                    <p:blipFill>
                      <a:blip r:embed="rId5"/>
                      <a:srcRect/>
                      <a:stretch>
                        <a:fillRect/>
                      </a:stretch>
                    </p:blipFill>
                    <p:spPr bwMode="auto">
                      <a:xfrm>
                        <a:off x="533400" y="3124200"/>
                        <a:ext cx="8077200" cy="3116263"/>
                      </a:xfrm>
                      <a:prstGeom prst="rect">
                        <a:avLst/>
                      </a:prstGeom>
                      <a:noFill/>
                      <a:extLst/>
                    </p:spPr>
                  </p:pic>
                </p:oleObj>
              </mc:Fallback>
            </mc:AlternateContent>
          </a:graphicData>
        </a:graphic>
      </p:graphicFrame>
    </p:spTree>
    <p:extLst>
      <p:ext uri="{BB962C8B-B14F-4D97-AF65-F5344CB8AC3E}">
        <p14:creationId xmlns:p14="http://schemas.microsoft.com/office/powerpoint/2010/main" val="163571855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US" dirty="0" smtClean="0"/>
              <a:t>An AP that is a TXOP </a:t>
            </a:r>
            <a:r>
              <a:rPr lang="en-US" dirty="0"/>
              <a:t>holder may transmit to one or more non-AP </a:t>
            </a:r>
            <a:r>
              <a:rPr lang="en-US" dirty="0" smtClean="0"/>
              <a:t>STAs an </a:t>
            </a:r>
            <a:r>
              <a:rPr lang="en-US" dirty="0"/>
              <a:t>EHT </a:t>
            </a:r>
            <a:r>
              <a:rPr lang="en-US" dirty="0" smtClean="0"/>
              <a:t>MU-RTS Trigger frame in </a:t>
            </a:r>
            <a:r>
              <a:rPr lang="en-US" dirty="0"/>
              <a:t>a non-HT duplicate </a:t>
            </a:r>
            <a:r>
              <a:rPr lang="en-US" dirty="0" smtClean="0"/>
              <a:t>PPDU with the following TXVECTOR parameters:</a:t>
            </a:r>
          </a:p>
          <a:p>
            <a:pPr lvl="1" algn="just"/>
            <a:r>
              <a:rPr lang="en-US" dirty="0" smtClean="0"/>
              <a:t>CH_BANDWIDTH: </a:t>
            </a:r>
            <a:r>
              <a:rPr lang="en-US" dirty="0"/>
              <a:t>CBW40, CBW80, CBW160, </a:t>
            </a:r>
            <a:r>
              <a:rPr lang="en-US" dirty="0" smtClean="0"/>
              <a:t>CBW80+80, CBW240, CBW160+80, CBW320, CBW160+160.</a:t>
            </a:r>
            <a:endParaRPr lang="en-US" dirty="0"/>
          </a:p>
          <a:p>
            <a:pPr lvl="1" algn="just"/>
            <a:r>
              <a:rPr lang="en-US" dirty="0" smtClean="0"/>
              <a:t>INACTIVE_SUBCHANNELS: </a:t>
            </a:r>
            <a:r>
              <a:rPr lang="en-US" dirty="0"/>
              <a:t>Indicates the 20 MHz </a:t>
            </a:r>
            <a:r>
              <a:rPr lang="en-US" dirty="0" err="1"/>
              <a:t>subchannels</a:t>
            </a:r>
            <a:r>
              <a:rPr lang="en-US" dirty="0"/>
              <a:t> that are </a:t>
            </a:r>
            <a:r>
              <a:rPr lang="en-US" dirty="0" smtClean="0"/>
              <a:t>punctured, if present.  </a:t>
            </a:r>
          </a:p>
          <a:p>
            <a:pPr algn="just"/>
            <a:endParaRPr lang="en-US" dirty="0"/>
          </a:p>
          <a:p>
            <a:pPr lvl="2"/>
            <a:endParaRPr lang="en-US" dirty="0"/>
          </a:p>
          <a:p>
            <a:endParaRPr lang="en-US" dirty="0" smtClean="0"/>
          </a:p>
          <a:p>
            <a:endParaRPr lang="en-US" dirty="0"/>
          </a:p>
          <a:p>
            <a:endParaRPr lang="en-US" dirty="0"/>
          </a:p>
          <a:p>
            <a:endParaRPr lang="en-US" dirty="0"/>
          </a:p>
        </p:txBody>
      </p:sp>
      <p:sp>
        <p:nvSpPr>
          <p:cNvPr id="4" name="Date Placeholder 3"/>
          <p:cNvSpPr>
            <a:spLocks noGrp="1"/>
          </p:cNvSpPr>
          <p:nvPr>
            <p:ph type="dt" sz="half" idx="10"/>
          </p:nvPr>
        </p:nvSpPr>
        <p:spPr>
          <a:xfrm>
            <a:off x="696913" y="332601"/>
            <a:ext cx="1340110" cy="276999"/>
          </a:xfrm>
        </p:spPr>
        <p:txBody>
          <a:bodyPr/>
          <a:lstStyle/>
          <a:p>
            <a:r>
              <a:rPr lang="en-US" dirty="0"/>
              <a:t>January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10</a:t>
            </a:fld>
            <a:endParaRPr lang="en-US"/>
          </a:p>
        </p:txBody>
      </p:sp>
      <p:sp>
        <p:nvSpPr>
          <p:cNvPr id="8" name="Title 1"/>
          <p:cNvSpPr>
            <a:spLocks noGrp="1"/>
          </p:cNvSpPr>
          <p:nvPr>
            <p:ph type="title"/>
          </p:nvPr>
        </p:nvSpPr>
        <p:spPr>
          <a:xfrm>
            <a:off x="-195" y="685800"/>
            <a:ext cx="9144195" cy="1066800"/>
          </a:xfrm>
        </p:spPr>
        <p:txBody>
          <a:bodyPr/>
          <a:lstStyle/>
          <a:p>
            <a:r>
              <a:rPr lang="en-US" dirty="0"/>
              <a:t>EHT </a:t>
            </a:r>
            <a:r>
              <a:rPr lang="en-US" dirty="0" smtClean="0"/>
              <a:t>MU-RTS and CTS Procedure</a:t>
            </a:r>
            <a:endParaRPr lang="en-US" dirty="0"/>
          </a:p>
        </p:txBody>
      </p:sp>
    </p:spTree>
    <p:extLst>
      <p:ext uri="{BB962C8B-B14F-4D97-AF65-F5344CB8AC3E}">
        <p14:creationId xmlns:p14="http://schemas.microsoft.com/office/powerpoint/2010/main" val="28959395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US" dirty="0"/>
              <a:t>The </a:t>
            </a:r>
            <a:r>
              <a:rPr lang="en-US" dirty="0" smtClean="0"/>
              <a:t>AP shall </a:t>
            </a:r>
            <a:r>
              <a:rPr lang="en-US" dirty="0"/>
              <a:t>not transmit the EHT </a:t>
            </a:r>
            <a:r>
              <a:rPr lang="en-US" dirty="0" smtClean="0"/>
              <a:t>MU-RTS frames </a:t>
            </a:r>
            <a:r>
              <a:rPr lang="en-US" dirty="0"/>
              <a:t>on 20 MHz </a:t>
            </a:r>
            <a:r>
              <a:rPr lang="en-US" dirty="0" err="1" smtClean="0"/>
              <a:t>subchannels</a:t>
            </a:r>
            <a:r>
              <a:rPr lang="en-US" dirty="0" smtClean="0"/>
              <a:t> </a:t>
            </a:r>
            <a:r>
              <a:rPr lang="en-US" dirty="0"/>
              <a:t>of which </a:t>
            </a:r>
            <a:r>
              <a:rPr lang="en-US" dirty="0" smtClean="0"/>
              <a:t>CCAs </a:t>
            </a:r>
            <a:r>
              <a:rPr lang="en-US" dirty="0"/>
              <a:t>are busy</a:t>
            </a:r>
            <a:r>
              <a:rPr lang="en-US" dirty="0" smtClean="0"/>
              <a:t>.</a:t>
            </a:r>
          </a:p>
          <a:p>
            <a:pPr lvl="1" algn="just"/>
            <a:r>
              <a:rPr lang="en-US" dirty="0" smtClean="0"/>
              <a:t>The EHT </a:t>
            </a:r>
            <a:r>
              <a:rPr lang="en-US" dirty="0"/>
              <a:t>MU-RTS Trigger frame </a:t>
            </a:r>
            <a:r>
              <a:rPr lang="en-US" dirty="0" smtClean="0"/>
              <a:t>includes the </a:t>
            </a:r>
            <a:r>
              <a:rPr lang="en-US" dirty="0"/>
              <a:t>Disallowed </a:t>
            </a:r>
            <a:r>
              <a:rPr lang="en-US" dirty="0" err="1"/>
              <a:t>Subchannel</a:t>
            </a:r>
            <a:r>
              <a:rPr lang="en-US" dirty="0"/>
              <a:t> Bitmap </a:t>
            </a:r>
            <a:r>
              <a:rPr lang="en-US" dirty="0" smtClean="0"/>
              <a:t>subfield in  </a:t>
            </a:r>
            <a:r>
              <a:rPr lang="en-US" dirty="0"/>
              <a:t>the User Info field whose the AID12 subfield is set to 2047. </a:t>
            </a:r>
            <a:endParaRPr lang="en-US" dirty="0" smtClean="0"/>
          </a:p>
          <a:p>
            <a:pPr lvl="1" algn="just"/>
            <a:r>
              <a:rPr lang="en-US" dirty="0"/>
              <a:t>The </a:t>
            </a:r>
            <a:r>
              <a:rPr lang="en-US" dirty="0" smtClean="0"/>
              <a:t>AP indicates </a:t>
            </a:r>
            <a:r>
              <a:rPr lang="en-US" dirty="0"/>
              <a:t>in the Disallowed </a:t>
            </a:r>
            <a:r>
              <a:rPr lang="en-US" dirty="0" err="1"/>
              <a:t>Subchannel</a:t>
            </a:r>
            <a:r>
              <a:rPr lang="en-US" dirty="0"/>
              <a:t> Bitmap </a:t>
            </a:r>
            <a:r>
              <a:rPr lang="en-US" dirty="0" smtClean="0"/>
              <a:t>subfield </a:t>
            </a:r>
            <a:r>
              <a:rPr lang="en-US" dirty="0"/>
              <a:t>the 20 MHz </a:t>
            </a:r>
            <a:r>
              <a:rPr lang="en-US" dirty="0" err="1"/>
              <a:t>subchannels</a:t>
            </a:r>
            <a:r>
              <a:rPr lang="en-US" dirty="0"/>
              <a:t> on which the EHT </a:t>
            </a:r>
            <a:r>
              <a:rPr lang="en-US" dirty="0" smtClean="0"/>
              <a:t>MU-RTS </a:t>
            </a:r>
            <a:r>
              <a:rPr lang="en-US" dirty="0"/>
              <a:t>frames are not sent</a:t>
            </a:r>
            <a:r>
              <a:rPr lang="en-US" dirty="0" smtClean="0"/>
              <a:t>. </a:t>
            </a:r>
            <a:endParaRPr lang="en-US" dirty="0"/>
          </a:p>
          <a:p>
            <a:pPr lvl="2" algn="just"/>
            <a:r>
              <a:rPr lang="en-US" dirty="0" smtClean="0"/>
              <a:t>For example, bit </a:t>
            </a:r>
            <a:r>
              <a:rPr lang="en-US" dirty="0"/>
              <a:t>field corresponding to 20 MHz </a:t>
            </a:r>
            <a:r>
              <a:rPr lang="en-US" dirty="0" err="1"/>
              <a:t>subchannel</a:t>
            </a:r>
            <a:r>
              <a:rPr lang="en-US" dirty="0"/>
              <a:t> on which the EHT </a:t>
            </a:r>
            <a:r>
              <a:rPr lang="en-US" dirty="0" smtClean="0"/>
              <a:t>MU-RTS </a:t>
            </a:r>
            <a:r>
              <a:rPr lang="en-US" dirty="0"/>
              <a:t>frame is not sent is set to 1. Otherwise, it is set to 0.</a:t>
            </a:r>
          </a:p>
          <a:p>
            <a:pPr lvl="1" algn="just"/>
            <a:r>
              <a:rPr lang="en-US" dirty="0"/>
              <a:t>The </a:t>
            </a:r>
            <a:r>
              <a:rPr lang="en-US" dirty="0" smtClean="0"/>
              <a:t>non-AP STA </a:t>
            </a:r>
            <a:r>
              <a:rPr lang="en-US" dirty="0"/>
              <a:t>is disallowed to transmit the </a:t>
            </a:r>
            <a:r>
              <a:rPr lang="en-US" dirty="0" smtClean="0"/>
              <a:t>CTS </a:t>
            </a:r>
            <a:r>
              <a:rPr lang="en-US" dirty="0"/>
              <a:t>response on the 20 MHz </a:t>
            </a:r>
            <a:r>
              <a:rPr lang="en-US" dirty="0" err="1"/>
              <a:t>subchannels</a:t>
            </a:r>
            <a:r>
              <a:rPr lang="en-US" dirty="0"/>
              <a:t> indicated in the Disallowed </a:t>
            </a:r>
            <a:r>
              <a:rPr lang="en-US" dirty="0" err="1"/>
              <a:t>Subchannel</a:t>
            </a:r>
            <a:r>
              <a:rPr lang="en-US" dirty="0"/>
              <a:t> Bitmap </a:t>
            </a:r>
            <a:r>
              <a:rPr lang="en-US" dirty="0" smtClean="0"/>
              <a:t>field in the EHT MU-RTS frame. </a:t>
            </a:r>
            <a:endParaRPr lang="en-US" dirty="0"/>
          </a:p>
        </p:txBody>
      </p:sp>
      <p:sp>
        <p:nvSpPr>
          <p:cNvPr id="4" name="Date Placeholder 3"/>
          <p:cNvSpPr>
            <a:spLocks noGrp="1"/>
          </p:cNvSpPr>
          <p:nvPr>
            <p:ph type="dt" sz="half" idx="10"/>
          </p:nvPr>
        </p:nvSpPr>
        <p:spPr>
          <a:xfrm>
            <a:off x="696913" y="332601"/>
            <a:ext cx="1340110" cy="276999"/>
          </a:xfrm>
        </p:spPr>
        <p:txBody>
          <a:bodyPr/>
          <a:lstStyle/>
          <a:p>
            <a:r>
              <a:rPr lang="en-US" dirty="0"/>
              <a:t>January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11</a:t>
            </a:fld>
            <a:endParaRPr lang="en-US"/>
          </a:p>
        </p:txBody>
      </p:sp>
      <p:sp>
        <p:nvSpPr>
          <p:cNvPr id="8" name="Title 1"/>
          <p:cNvSpPr>
            <a:spLocks noGrp="1"/>
          </p:cNvSpPr>
          <p:nvPr>
            <p:ph type="title"/>
          </p:nvPr>
        </p:nvSpPr>
        <p:spPr>
          <a:xfrm>
            <a:off x="-195" y="685800"/>
            <a:ext cx="9144195" cy="1066800"/>
          </a:xfrm>
        </p:spPr>
        <p:txBody>
          <a:bodyPr/>
          <a:lstStyle/>
          <a:p>
            <a:r>
              <a:rPr lang="en-US" dirty="0"/>
              <a:t>EHT </a:t>
            </a:r>
            <a:r>
              <a:rPr lang="en-US" dirty="0" smtClean="0"/>
              <a:t>MU-RTS and CTS Procedure</a:t>
            </a:r>
            <a:endParaRPr lang="en-US" dirty="0"/>
          </a:p>
        </p:txBody>
      </p:sp>
    </p:spTree>
    <p:extLst>
      <p:ext uri="{BB962C8B-B14F-4D97-AF65-F5344CB8AC3E}">
        <p14:creationId xmlns:p14="http://schemas.microsoft.com/office/powerpoint/2010/main" val="25547885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US" sz="2200" dirty="0" smtClean="0"/>
              <a:t>The non-AP STA transmits </a:t>
            </a:r>
            <a:r>
              <a:rPr lang="en-US" sz="2200" dirty="0"/>
              <a:t>to </a:t>
            </a:r>
            <a:r>
              <a:rPr lang="en-US" sz="2200" dirty="0" smtClean="0"/>
              <a:t>the AP a CTS </a:t>
            </a:r>
            <a:r>
              <a:rPr lang="en-US" sz="2200" dirty="0"/>
              <a:t>frame </a:t>
            </a:r>
            <a:r>
              <a:rPr lang="en-US" sz="2200" dirty="0" smtClean="0"/>
              <a:t>in </a:t>
            </a:r>
            <a:r>
              <a:rPr lang="en-US" sz="2200" dirty="0"/>
              <a:t>a non-HT duplicate PPDU with the following TXVECTOR parameters:</a:t>
            </a:r>
          </a:p>
          <a:p>
            <a:pPr lvl="1" algn="just"/>
            <a:r>
              <a:rPr lang="en-US" dirty="0"/>
              <a:t>CH_BANDWIDTH: CBW40, CBW80, CBW160, CBW80+80, CBW240, CBW160+80, CBW320, </a:t>
            </a:r>
            <a:r>
              <a:rPr lang="en-US" dirty="0" smtClean="0"/>
              <a:t>CBW160+160. </a:t>
            </a:r>
          </a:p>
          <a:p>
            <a:pPr lvl="2" algn="just"/>
            <a:r>
              <a:rPr lang="en-US" dirty="0" smtClean="0"/>
              <a:t>The </a:t>
            </a:r>
            <a:r>
              <a:rPr lang="en-US" dirty="0"/>
              <a:t>RU Allocation subfield in the User Info field addressed to the non-AP </a:t>
            </a:r>
            <a:r>
              <a:rPr lang="en-US" dirty="0" smtClean="0"/>
              <a:t>STA determines CH_BANDWIDTH parameter. </a:t>
            </a:r>
            <a:endParaRPr lang="en-US" dirty="0"/>
          </a:p>
          <a:p>
            <a:pPr lvl="1" algn="just"/>
            <a:r>
              <a:rPr lang="en-US" dirty="0"/>
              <a:t>INACTIVE_SUBCHANNELS: Indicates the 20 MHz </a:t>
            </a:r>
            <a:r>
              <a:rPr lang="en-US" dirty="0" err="1"/>
              <a:t>subchannels</a:t>
            </a:r>
            <a:r>
              <a:rPr lang="en-US" dirty="0"/>
              <a:t> that are punctured, if present.  </a:t>
            </a:r>
          </a:p>
          <a:p>
            <a:r>
              <a:rPr lang="en-US" sz="2200" dirty="0"/>
              <a:t>The </a:t>
            </a:r>
            <a:r>
              <a:rPr lang="en-US" sz="2200" dirty="0" smtClean="0"/>
              <a:t>non-AP can transmit the CTS frame on only 20 </a:t>
            </a:r>
            <a:r>
              <a:rPr lang="en-US" sz="2200" dirty="0"/>
              <a:t>MHz </a:t>
            </a:r>
            <a:r>
              <a:rPr lang="en-US" sz="2200" dirty="0" err="1"/>
              <a:t>subchannels</a:t>
            </a:r>
            <a:r>
              <a:rPr lang="en-US" sz="2200" dirty="0"/>
              <a:t> </a:t>
            </a:r>
            <a:r>
              <a:rPr lang="en-US" sz="2200" dirty="0" smtClean="0"/>
              <a:t>in which the AP sent the EHT MU-RTS frames, subject to other rules </a:t>
            </a:r>
            <a:r>
              <a:rPr lang="en-US" sz="2200" dirty="0"/>
              <a:t>26.2.6 </a:t>
            </a:r>
            <a:r>
              <a:rPr lang="en-US" sz="2200" dirty="0" smtClean="0"/>
              <a:t>(MU-RTS </a:t>
            </a:r>
            <a:r>
              <a:rPr lang="en-US" sz="2200" dirty="0"/>
              <a:t>Trigger/CTS frame exchange </a:t>
            </a:r>
            <a:r>
              <a:rPr lang="en-US" sz="2200" dirty="0" smtClean="0"/>
              <a:t>procedure).</a:t>
            </a:r>
            <a:endParaRPr lang="en-US" sz="2200" dirty="0"/>
          </a:p>
        </p:txBody>
      </p:sp>
      <p:sp>
        <p:nvSpPr>
          <p:cNvPr id="4" name="Date Placeholder 3"/>
          <p:cNvSpPr>
            <a:spLocks noGrp="1"/>
          </p:cNvSpPr>
          <p:nvPr>
            <p:ph type="dt" sz="half" idx="10"/>
          </p:nvPr>
        </p:nvSpPr>
        <p:spPr>
          <a:xfrm>
            <a:off x="696913" y="332601"/>
            <a:ext cx="1340110" cy="276999"/>
          </a:xfrm>
        </p:spPr>
        <p:txBody>
          <a:bodyPr/>
          <a:lstStyle/>
          <a:p>
            <a:r>
              <a:rPr lang="en-US" dirty="0"/>
              <a:t>January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12</a:t>
            </a:fld>
            <a:endParaRPr lang="en-US"/>
          </a:p>
        </p:txBody>
      </p:sp>
      <p:sp>
        <p:nvSpPr>
          <p:cNvPr id="8" name="Title 1"/>
          <p:cNvSpPr>
            <a:spLocks noGrp="1"/>
          </p:cNvSpPr>
          <p:nvPr>
            <p:ph type="title"/>
          </p:nvPr>
        </p:nvSpPr>
        <p:spPr>
          <a:xfrm>
            <a:off x="-195" y="685800"/>
            <a:ext cx="9144195" cy="1066800"/>
          </a:xfrm>
        </p:spPr>
        <p:txBody>
          <a:bodyPr/>
          <a:lstStyle/>
          <a:p>
            <a:r>
              <a:rPr lang="en-US" dirty="0"/>
              <a:t>EHT </a:t>
            </a:r>
            <a:r>
              <a:rPr lang="en-US" dirty="0" smtClean="0"/>
              <a:t>MU-RTS and CTS Procedure</a:t>
            </a:r>
            <a:endParaRPr lang="en-US" dirty="0"/>
          </a:p>
        </p:txBody>
      </p:sp>
    </p:spTree>
    <p:extLst>
      <p:ext uri="{BB962C8B-B14F-4D97-AF65-F5344CB8AC3E}">
        <p14:creationId xmlns:p14="http://schemas.microsoft.com/office/powerpoint/2010/main" val="28195182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2000" dirty="0" smtClean="0"/>
              <a:t>For example, the </a:t>
            </a:r>
            <a:r>
              <a:rPr lang="en-US" sz="2000" dirty="0"/>
              <a:t>AP solicits the CTS response on the primary 80 MHz and secondary 80 MHz channel. But, since the AP indicates that the upper 20 MHz channel of the secondary 40 MHz channel is the disallowed </a:t>
            </a:r>
            <a:r>
              <a:rPr lang="en-US" sz="2000" dirty="0" err="1"/>
              <a:t>subchannel</a:t>
            </a:r>
            <a:r>
              <a:rPr lang="en-US" sz="2000" dirty="0"/>
              <a:t>, the STA responds with the CTS frame on </a:t>
            </a:r>
            <a:r>
              <a:rPr lang="en-US" sz="2000" dirty="0" smtClean="0"/>
              <a:t>idle channels </a:t>
            </a:r>
            <a:r>
              <a:rPr lang="en-US" sz="2000" dirty="0"/>
              <a:t>excluding the corresponding disallowed </a:t>
            </a:r>
            <a:r>
              <a:rPr lang="en-US" sz="2000" dirty="0" err="1"/>
              <a:t>subchannel</a:t>
            </a:r>
            <a:r>
              <a:rPr lang="en-US" sz="2000" dirty="0" smtClean="0"/>
              <a:t>.</a:t>
            </a:r>
            <a:endParaRPr lang="en-US" sz="2000" dirty="0"/>
          </a:p>
        </p:txBody>
      </p:sp>
      <p:sp>
        <p:nvSpPr>
          <p:cNvPr id="4" name="Date Placeholder 3"/>
          <p:cNvSpPr>
            <a:spLocks noGrp="1"/>
          </p:cNvSpPr>
          <p:nvPr>
            <p:ph type="dt" sz="half" idx="10"/>
          </p:nvPr>
        </p:nvSpPr>
        <p:spPr>
          <a:xfrm>
            <a:off x="696913" y="332601"/>
            <a:ext cx="1340110" cy="276999"/>
          </a:xfrm>
        </p:spPr>
        <p:txBody>
          <a:bodyPr/>
          <a:lstStyle/>
          <a:p>
            <a:r>
              <a:rPr lang="en-US" dirty="0"/>
              <a:t>January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13</a:t>
            </a:fld>
            <a:endParaRPr lang="en-US"/>
          </a:p>
        </p:txBody>
      </p:sp>
      <p:sp>
        <p:nvSpPr>
          <p:cNvPr id="8" name="Title 1"/>
          <p:cNvSpPr>
            <a:spLocks noGrp="1"/>
          </p:cNvSpPr>
          <p:nvPr>
            <p:ph type="title"/>
          </p:nvPr>
        </p:nvSpPr>
        <p:spPr>
          <a:xfrm>
            <a:off x="-195" y="685800"/>
            <a:ext cx="9144195" cy="1066800"/>
          </a:xfrm>
        </p:spPr>
        <p:txBody>
          <a:bodyPr/>
          <a:lstStyle/>
          <a:p>
            <a:r>
              <a:rPr lang="en-US" dirty="0"/>
              <a:t>EHT MU-RTS and CTS Procedure</a:t>
            </a:r>
          </a:p>
        </p:txBody>
      </p:sp>
      <p:cxnSp>
        <p:nvCxnSpPr>
          <p:cNvPr id="61" name="Straight Connector 60"/>
          <p:cNvCxnSpPr/>
          <p:nvPr/>
        </p:nvCxnSpPr>
        <p:spPr>
          <a:xfrm flipV="1">
            <a:off x="873545" y="6211386"/>
            <a:ext cx="8270455" cy="5872"/>
          </a:xfrm>
          <a:prstGeom prst="line">
            <a:avLst/>
          </a:prstGeom>
        </p:spPr>
        <p:style>
          <a:lnRef idx="2">
            <a:schemeClr val="accent1"/>
          </a:lnRef>
          <a:fillRef idx="0">
            <a:schemeClr val="accent1"/>
          </a:fillRef>
          <a:effectRef idx="1">
            <a:schemeClr val="accent1"/>
          </a:effectRef>
          <a:fontRef idx="minor">
            <a:schemeClr val="tx1"/>
          </a:fontRef>
        </p:style>
      </p:cxnSp>
      <p:sp>
        <p:nvSpPr>
          <p:cNvPr id="62" name="Left Brace 61"/>
          <p:cNvSpPr/>
          <p:nvPr/>
        </p:nvSpPr>
        <p:spPr>
          <a:xfrm>
            <a:off x="1447800" y="5133030"/>
            <a:ext cx="152400" cy="1080614"/>
          </a:xfrm>
          <a:prstGeom prst="lef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sz="1600"/>
          </a:p>
        </p:txBody>
      </p:sp>
      <p:sp>
        <p:nvSpPr>
          <p:cNvPr id="63" name="Left Brace 62"/>
          <p:cNvSpPr/>
          <p:nvPr/>
        </p:nvSpPr>
        <p:spPr>
          <a:xfrm>
            <a:off x="1447800" y="3962400"/>
            <a:ext cx="152400" cy="1080614"/>
          </a:xfrm>
          <a:prstGeom prst="lef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sz="1600"/>
          </a:p>
        </p:txBody>
      </p:sp>
      <p:sp>
        <p:nvSpPr>
          <p:cNvPr id="64" name="TextBox 63"/>
          <p:cNvSpPr txBox="1"/>
          <p:nvPr/>
        </p:nvSpPr>
        <p:spPr>
          <a:xfrm>
            <a:off x="-3059" y="5514201"/>
            <a:ext cx="1285929" cy="276999"/>
          </a:xfrm>
          <a:prstGeom prst="rect">
            <a:avLst/>
          </a:prstGeom>
          <a:noFill/>
        </p:spPr>
        <p:txBody>
          <a:bodyPr wrap="none" rtlCol="0">
            <a:spAutoFit/>
          </a:bodyPr>
          <a:lstStyle/>
          <a:p>
            <a:r>
              <a:rPr lang="en-US" sz="1200" dirty="0" smtClean="0"/>
              <a:t>Primary 80 MHz</a:t>
            </a:r>
            <a:endParaRPr lang="en-US" sz="1200" dirty="0"/>
          </a:p>
        </p:txBody>
      </p:sp>
      <p:sp>
        <p:nvSpPr>
          <p:cNvPr id="65" name="TextBox 64"/>
          <p:cNvSpPr txBox="1"/>
          <p:nvPr/>
        </p:nvSpPr>
        <p:spPr>
          <a:xfrm>
            <a:off x="-3059" y="4371201"/>
            <a:ext cx="1446230" cy="276999"/>
          </a:xfrm>
          <a:prstGeom prst="rect">
            <a:avLst/>
          </a:prstGeom>
          <a:noFill/>
        </p:spPr>
        <p:txBody>
          <a:bodyPr wrap="none" rtlCol="0">
            <a:spAutoFit/>
          </a:bodyPr>
          <a:lstStyle/>
          <a:p>
            <a:r>
              <a:rPr lang="en-US" sz="1200" dirty="0" smtClean="0"/>
              <a:t>Secondary 80MHz</a:t>
            </a:r>
            <a:endParaRPr lang="en-US" sz="1200" dirty="0"/>
          </a:p>
        </p:txBody>
      </p:sp>
      <p:sp>
        <p:nvSpPr>
          <p:cNvPr id="66" name="Rectangle 65"/>
          <p:cNvSpPr/>
          <p:nvPr/>
        </p:nvSpPr>
        <p:spPr>
          <a:xfrm>
            <a:off x="1676400" y="5943600"/>
            <a:ext cx="76200" cy="270044"/>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400"/>
          </a:p>
        </p:txBody>
      </p:sp>
      <p:sp>
        <p:nvSpPr>
          <p:cNvPr id="67" name="Rectangle 66"/>
          <p:cNvSpPr/>
          <p:nvPr/>
        </p:nvSpPr>
        <p:spPr>
          <a:xfrm>
            <a:off x="1752600" y="5943600"/>
            <a:ext cx="76200" cy="270044"/>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400"/>
          </a:p>
        </p:txBody>
      </p:sp>
      <p:sp>
        <p:nvSpPr>
          <p:cNvPr id="68" name="Rectangle 67"/>
          <p:cNvSpPr/>
          <p:nvPr/>
        </p:nvSpPr>
        <p:spPr>
          <a:xfrm>
            <a:off x="1828800" y="5943600"/>
            <a:ext cx="76200" cy="270044"/>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400"/>
          </a:p>
        </p:txBody>
      </p:sp>
      <p:sp>
        <p:nvSpPr>
          <p:cNvPr id="69" name="Rectangle 68"/>
          <p:cNvSpPr/>
          <p:nvPr/>
        </p:nvSpPr>
        <p:spPr>
          <a:xfrm>
            <a:off x="1905000" y="5943600"/>
            <a:ext cx="76200" cy="270044"/>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400"/>
          </a:p>
        </p:txBody>
      </p:sp>
      <p:sp>
        <p:nvSpPr>
          <p:cNvPr id="70" name="Rectangle 69"/>
          <p:cNvSpPr/>
          <p:nvPr/>
        </p:nvSpPr>
        <p:spPr>
          <a:xfrm>
            <a:off x="1981200" y="5943600"/>
            <a:ext cx="76200" cy="270044"/>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400"/>
          </a:p>
        </p:txBody>
      </p:sp>
      <p:sp>
        <p:nvSpPr>
          <p:cNvPr id="71" name="Rectangle 70"/>
          <p:cNvSpPr/>
          <p:nvPr/>
        </p:nvSpPr>
        <p:spPr>
          <a:xfrm>
            <a:off x="2057400" y="5943600"/>
            <a:ext cx="76200" cy="270044"/>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400"/>
          </a:p>
        </p:txBody>
      </p:sp>
      <p:sp>
        <p:nvSpPr>
          <p:cNvPr id="72" name="Rectangle 71"/>
          <p:cNvSpPr/>
          <p:nvPr/>
        </p:nvSpPr>
        <p:spPr>
          <a:xfrm>
            <a:off x="2133600" y="5943600"/>
            <a:ext cx="76200" cy="270044"/>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400"/>
          </a:p>
        </p:txBody>
      </p:sp>
      <p:sp>
        <p:nvSpPr>
          <p:cNvPr id="73" name="Rectangle 72"/>
          <p:cNvSpPr/>
          <p:nvPr/>
        </p:nvSpPr>
        <p:spPr>
          <a:xfrm>
            <a:off x="2209800" y="5943600"/>
            <a:ext cx="76200" cy="270044"/>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400"/>
          </a:p>
        </p:txBody>
      </p:sp>
      <p:cxnSp>
        <p:nvCxnSpPr>
          <p:cNvPr id="74" name="Straight Arrow Connector 73"/>
          <p:cNvCxnSpPr/>
          <p:nvPr/>
        </p:nvCxnSpPr>
        <p:spPr>
          <a:xfrm>
            <a:off x="3430972" y="6078622"/>
            <a:ext cx="414045" cy="0"/>
          </a:xfrm>
          <a:prstGeom prst="straightConnector1">
            <a:avLst/>
          </a:prstGeom>
          <a:ln w="12700">
            <a:headEnd type="arrow"/>
            <a:tailEnd type="arrow"/>
          </a:ln>
        </p:spPr>
        <p:style>
          <a:lnRef idx="2">
            <a:schemeClr val="accent1"/>
          </a:lnRef>
          <a:fillRef idx="0">
            <a:schemeClr val="accent1"/>
          </a:fillRef>
          <a:effectRef idx="1">
            <a:schemeClr val="accent1"/>
          </a:effectRef>
          <a:fontRef idx="minor">
            <a:schemeClr val="tx1"/>
          </a:fontRef>
        </p:style>
      </p:cxnSp>
      <p:sp>
        <p:nvSpPr>
          <p:cNvPr id="75" name="TextBox 74"/>
          <p:cNvSpPr txBox="1"/>
          <p:nvPr/>
        </p:nvSpPr>
        <p:spPr>
          <a:xfrm>
            <a:off x="3383399" y="5834887"/>
            <a:ext cx="542136" cy="307777"/>
          </a:xfrm>
          <a:prstGeom prst="rect">
            <a:avLst/>
          </a:prstGeom>
          <a:noFill/>
        </p:spPr>
        <p:txBody>
          <a:bodyPr wrap="none" rtlCol="0">
            <a:spAutoFit/>
          </a:bodyPr>
          <a:lstStyle/>
          <a:p>
            <a:r>
              <a:rPr lang="en-US" sz="1400" dirty="0" smtClean="0">
                <a:solidFill>
                  <a:schemeClr val="accent1"/>
                </a:solidFill>
              </a:rPr>
              <a:t>SIFS</a:t>
            </a:r>
            <a:endParaRPr lang="en-US" sz="1400" dirty="0">
              <a:solidFill>
                <a:schemeClr val="accent1"/>
              </a:solidFill>
            </a:endParaRPr>
          </a:p>
        </p:txBody>
      </p:sp>
      <p:sp>
        <p:nvSpPr>
          <p:cNvPr id="76" name="TextBox 75"/>
          <p:cNvSpPr txBox="1"/>
          <p:nvPr/>
        </p:nvSpPr>
        <p:spPr>
          <a:xfrm>
            <a:off x="1765300" y="5350428"/>
            <a:ext cx="542136" cy="307777"/>
          </a:xfrm>
          <a:prstGeom prst="rect">
            <a:avLst/>
          </a:prstGeom>
          <a:noFill/>
        </p:spPr>
        <p:txBody>
          <a:bodyPr wrap="none" rtlCol="0">
            <a:spAutoFit/>
          </a:bodyPr>
          <a:lstStyle/>
          <a:p>
            <a:r>
              <a:rPr lang="en-US" sz="1400" dirty="0" smtClean="0">
                <a:solidFill>
                  <a:schemeClr val="accent1"/>
                </a:solidFill>
              </a:rPr>
              <a:t>PIFS</a:t>
            </a:r>
            <a:endParaRPr lang="en-US" sz="1400" dirty="0">
              <a:solidFill>
                <a:schemeClr val="accent1"/>
              </a:solidFill>
            </a:endParaRPr>
          </a:p>
        </p:txBody>
      </p:sp>
      <p:cxnSp>
        <p:nvCxnSpPr>
          <p:cNvPr id="77" name="Straight Arrow Connector 76"/>
          <p:cNvCxnSpPr/>
          <p:nvPr/>
        </p:nvCxnSpPr>
        <p:spPr>
          <a:xfrm>
            <a:off x="1752600" y="5839211"/>
            <a:ext cx="533400" cy="0"/>
          </a:xfrm>
          <a:prstGeom prst="straightConnector1">
            <a:avLst/>
          </a:prstGeom>
          <a:ln w="12700">
            <a:headEnd type="arrow"/>
            <a:tailEnd type="arrow"/>
          </a:ln>
        </p:spPr>
        <p:style>
          <a:lnRef idx="2">
            <a:schemeClr val="accent1"/>
          </a:lnRef>
          <a:fillRef idx="0">
            <a:schemeClr val="accent1"/>
          </a:fillRef>
          <a:effectRef idx="1">
            <a:schemeClr val="accent1"/>
          </a:effectRef>
          <a:fontRef idx="minor">
            <a:schemeClr val="tx1"/>
          </a:fontRef>
        </p:style>
      </p:cxnSp>
      <p:sp>
        <p:nvSpPr>
          <p:cNvPr id="78" name="TextBox 77"/>
          <p:cNvSpPr txBox="1"/>
          <p:nvPr/>
        </p:nvSpPr>
        <p:spPr>
          <a:xfrm>
            <a:off x="1759609" y="5609768"/>
            <a:ext cx="542136" cy="307777"/>
          </a:xfrm>
          <a:prstGeom prst="rect">
            <a:avLst/>
          </a:prstGeom>
          <a:noFill/>
        </p:spPr>
        <p:txBody>
          <a:bodyPr wrap="none" rtlCol="0">
            <a:spAutoFit/>
          </a:bodyPr>
          <a:lstStyle/>
          <a:p>
            <a:r>
              <a:rPr lang="en-US" sz="1400" dirty="0" smtClean="0">
                <a:solidFill>
                  <a:schemeClr val="accent1"/>
                </a:solidFill>
              </a:rPr>
              <a:t>PIFS</a:t>
            </a:r>
            <a:endParaRPr lang="en-US" sz="1400" dirty="0">
              <a:solidFill>
                <a:schemeClr val="accent1"/>
              </a:solidFill>
            </a:endParaRPr>
          </a:p>
        </p:txBody>
      </p:sp>
      <p:cxnSp>
        <p:nvCxnSpPr>
          <p:cNvPr id="79" name="Straight Arrow Connector 78"/>
          <p:cNvCxnSpPr/>
          <p:nvPr/>
        </p:nvCxnSpPr>
        <p:spPr>
          <a:xfrm>
            <a:off x="1752600" y="5591369"/>
            <a:ext cx="533400" cy="0"/>
          </a:xfrm>
          <a:prstGeom prst="straightConnector1">
            <a:avLst/>
          </a:prstGeom>
          <a:ln w="12700">
            <a:headEnd type="arrow"/>
            <a:tailEnd type="arrow"/>
          </a:ln>
        </p:spPr>
        <p:style>
          <a:lnRef idx="2">
            <a:schemeClr val="accent1"/>
          </a:lnRef>
          <a:fillRef idx="0">
            <a:schemeClr val="accent1"/>
          </a:fillRef>
          <a:effectRef idx="1">
            <a:schemeClr val="accent1"/>
          </a:effectRef>
          <a:fontRef idx="minor">
            <a:schemeClr val="tx1"/>
          </a:fontRef>
        </p:style>
      </p:cxnSp>
      <p:sp>
        <p:nvSpPr>
          <p:cNvPr id="80" name="TextBox 79"/>
          <p:cNvSpPr txBox="1"/>
          <p:nvPr/>
        </p:nvSpPr>
        <p:spPr>
          <a:xfrm>
            <a:off x="1774709" y="4188376"/>
            <a:ext cx="542136" cy="307777"/>
          </a:xfrm>
          <a:prstGeom prst="rect">
            <a:avLst/>
          </a:prstGeom>
          <a:noFill/>
        </p:spPr>
        <p:txBody>
          <a:bodyPr wrap="none" rtlCol="0">
            <a:spAutoFit/>
          </a:bodyPr>
          <a:lstStyle/>
          <a:p>
            <a:r>
              <a:rPr lang="en-US" sz="1400" dirty="0" smtClean="0">
                <a:solidFill>
                  <a:schemeClr val="accent1"/>
                </a:solidFill>
              </a:rPr>
              <a:t>PIFS</a:t>
            </a:r>
            <a:endParaRPr lang="en-US" sz="1400" dirty="0">
              <a:solidFill>
                <a:schemeClr val="accent1"/>
              </a:solidFill>
            </a:endParaRPr>
          </a:p>
        </p:txBody>
      </p:sp>
      <p:cxnSp>
        <p:nvCxnSpPr>
          <p:cNvPr id="81" name="Straight Arrow Connector 80"/>
          <p:cNvCxnSpPr/>
          <p:nvPr/>
        </p:nvCxnSpPr>
        <p:spPr>
          <a:xfrm>
            <a:off x="1762009" y="4677159"/>
            <a:ext cx="533400" cy="0"/>
          </a:xfrm>
          <a:prstGeom prst="straightConnector1">
            <a:avLst/>
          </a:prstGeom>
          <a:ln w="12700">
            <a:headEnd type="arrow"/>
            <a:tailEnd type="arrow"/>
          </a:ln>
        </p:spPr>
        <p:style>
          <a:lnRef idx="2">
            <a:schemeClr val="accent1"/>
          </a:lnRef>
          <a:fillRef idx="0">
            <a:schemeClr val="accent1"/>
          </a:fillRef>
          <a:effectRef idx="1">
            <a:schemeClr val="accent1"/>
          </a:effectRef>
          <a:fontRef idx="minor">
            <a:schemeClr val="tx1"/>
          </a:fontRef>
        </p:style>
      </p:cxnSp>
      <p:sp>
        <p:nvSpPr>
          <p:cNvPr id="82" name="TextBox 81"/>
          <p:cNvSpPr txBox="1"/>
          <p:nvPr/>
        </p:nvSpPr>
        <p:spPr>
          <a:xfrm>
            <a:off x="1769018" y="4447716"/>
            <a:ext cx="542136" cy="307777"/>
          </a:xfrm>
          <a:prstGeom prst="rect">
            <a:avLst/>
          </a:prstGeom>
          <a:noFill/>
        </p:spPr>
        <p:txBody>
          <a:bodyPr wrap="none" rtlCol="0">
            <a:spAutoFit/>
          </a:bodyPr>
          <a:lstStyle/>
          <a:p>
            <a:r>
              <a:rPr lang="en-US" sz="1400" dirty="0" smtClean="0">
                <a:solidFill>
                  <a:schemeClr val="accent1"/>
                </a:solidFill>
              </a:rPr>
              <a:t>PIFS</a:t>
            </a:r>
            <a:endParaRPr lang="en-US" sz="1400" dirty="0">
              <a:solidFill>
                <a:schemeClr val="accent1"/>
              </a:solidFill>
            </a:endParaRPr>
          </a:p>
        </p:txBody>
      </p:sp>
      <p:cxnSp>
        <p:nvCxnSpPr>
          <p:cNvPr id="83" name="Straight Arrow Connector 82"/>
          <p:cNvCxnSpPr/>
          <p:nvPr/>
        </p:nvCxnSpPr>
        <p:spPr>
          <a:xfrm>
            <a:off x="1762009" y="4429317"/>
            <a:ext cx="533400" cy="0"/>
          </a:xfrm>
          <a:prstGeom prst="straightConnector1">
            <a:avLst/>
          </a:prstGeom>
          <a:ln w="12700">
            <a:headEnd type="arrow"/>
            <a:tailEnd type="arrow"/>
          </a:ln>
        </p:spPr>
        <p:style>
          <a:lnRef idx="2">
            <a:schemeClr val="accent1"/>
          </a:lnRef>
          <a:fillRef idx="0">
            <a:schemeClr val="accent1"/>
          </a:fillRef>
          <a:effectRef idx="1">
            <a:schemeClr val="accent1"/>
          </a:effectRef>
          <a:fontRef idx="minor">
            <a:schemeClr val="tx1"/>
          </a:fontRef>
        </p:style>
      </p:cxnSp>
      <p:cxnSp>
        <p:nvCxnSpPr>
          <p:cNvPr id="84" name="Straight Arrow Connector 83"/>
          <p:cNvCxnSpPr/>
          <p:nvPr/>
        </p:nvCxnSpPr>
        <p:spPr>
          <a:xfrm>
            <a:off x="1755659" y="4906361"/>
            <a:ext cx="533400" cy="0"/>
          </a:xfrm>
          <a:prstGeom prst="straightConnector1">
            <a:avLst/>
          </a:prstGeom>
          <a:ln w="12700">
            <a:headEnd type="arrow"/>
            <a:tailEnd type="arrow"/>
          </a:ln>
        </p:spPr>
        <p:style>
          <a:lnRef idx="2">
            <a:schemeClr val="accent1"/>
          </a:lnRef>
          <a:fillRef idx="0">
            <a:schemeClr val="accent1"/>
          </a:fillRef>
          <a:effectRef idx="1">
            <a:schemeClr val="accent1"/>
          </a:effectRef>
          <a:fontRef idx="minor">
            <a:schemeClr val="tx1"/>
          </a:fontRef>
        </p:style>
      </p:cxnSp>
      <p:sp>
        <p:nvSpPr>
          <p:cNvPr id="85" name="TextBox 84"/>
          <p:cNvSpPr txBox="1"/>
          <p:nvPr/>
        </p:nvSpPr>
        <p:spPr>
          <a:xfrm>
            <a:off x="1762668" y="4676918"/>
            <a:ext cx="542136" cy="307777"/>
          </a:xfrm>
          <a:prstGeom prst="rect">
            <a:avLst/>
          </a:prstGeom>
          <a:noFill/>
        </p:spPr>
        <p:txBody>
          <a:bodyPr wrap="none" rtlCol="0">
            <a:spAutoFit/>
          </a:bodyPr>
          <a:lstStyle/>
          <a:p>
            <a:r>
              <a:rPr lang="en-US" sz="1400" dirty="0" smtClean="0">
                <a:solidFill>
                  <a:schemeClr val="accent1"/>
                </a:solidFill>
              </a:rPr>
              <a:t>PIFS</a:t>
            </a:r>
            <a:endParaRPr lang="en-US" sz="1400" dirty="0">
              <a:solidFill>
                <a:schemeClr val="accent1"/>
              </a:solidFill>
            </a:endParaRPr>
          </a:p>
        </p:txBody>
      </p:sp>
      <p:sp>
        <p:nvSpPr>
          <p:cNvPr id="86" name="Rectangle 85"/>
          <p:cNvSpPr/>
          <p:nvPr/>
        </p:nvSpPr>
        <p:spPr>
          <a:xfrm>
            <a:off x="5400302" y="5462125"/>
            <a:ext cx="2166986" cy="74926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t>P</a:t>
            </a:r>
            <a:r>
              <a:rPr lang="en-US" sz="1600" dirty="0" smtClean="0"/>
              <a:t>reamble </a:t>
            </a:r>
            <a:r>
              <a:rPr lang="en-US" sz="1600" dirty="0"/>
              <a:t>punctured </a:t>
            </a:r>
            <a:r>
              <a:rPr lang="en-US" sz="1600" dirty="0" smtClean="0"/>
              <a:t/>
            </a:r>
            <a:br>
              <a:rPr lang="en-US" sz="1600" dirty="0" smtClean="0"/>
            </a:br>
            <a:r>
              <a:rPr lang="en-US" sz="1600" dirty="0" smtClean="0"/>
              <a:t>MU PPDU </a:t>
            </a:r>
            <a:endParaRPr lang="en-US" sz="1600" dirty="0"/>
          </a:p>
        </p:txBody>
      </p:sp>
      <p:sp>
        <p:nvSpPr>
          <p:cNvPr id="87" name="Rectangle 86"/>
          <p:cNvSpPr/>
          <p:nvPr/>
        </p:nvSpPr>
        <p:spPr>
          <a:xfrm>
            <a:off x="1676400" y="5181600"/>
            <a:ext cx="7321318" cy="238100"/>
          </a:xfrm>
          <a:prstGeom prst="rect">
            <a:avLst/>
          </a:prstGeom>
          <a:solidFill>
            <a:schemeClr val="bg1">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solidFill>
                  <a:schemeClr val="tx1"/>
                </a:solidFill>
              </a:rPr>
              <a:t>At the TXOP </a:t>
            </a:r>
            <a:r>
              <a:rPr lang="en-US" sz="1600" dirty="0" smtClean="0">
                <a:solidFill>
                  <a:schemeClr val="tx1"/>
                </a:solidFill>
              </a:rPr>
              <a:t>holder, </a:t>
            </a:r>
            <a:r>
              <a:rPr lang="en-US" sz="1600" dirty="0">
                <a:solidFill>
                  <a:schemeClr val="tx1"/>
                </a:solidFill>
              </a:rPr>
              <a:t>CCA </a:t>
            </a:r>
            <a:r>
              <a:rPr lang="en-US" sz="1600" dirty="0" smtClean="0">
                <a:solidFill>
                  <a:schemeClr val="tx1"/>
                </a:solidFill>
              </a:rPr>
              <a:t>is busy.</a:t>
            </a:r>
            <a:endParaRPr lang="en-US" sz="1600" dirty="0">
              <a:solidFill>
                <a:schemeClr val="tx1"/>
              </a:solidFill>
            </a:endParaRPr>
          </a:p>
        </p:txBody>
      </p:sp>
      <p:sp>
        <p:nvSpPr>
          <p:cNvPr id="88" name="Rectangle 87"/>
          <p:cNvSpPr/>
          <p:nvPr/>
        </p:nvSpPr>
        <p:spPr>
          <a:xfrm>
            <a:off x="225541" y="3962400"/>
            <a:ext cx="7338934" cy="1080614"/>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r>
              <a:rPr lang="en-US" dirty="0" smtClean="0">
                <a:solidFill>
                  <a:schemeClr val="tx1">
                    <a:lumMod val="60000"/>
                    <a:lumOff val="40000"/>
                  </a:schemeClr>
                </a:solidFill>
              </a:rPr>
              <a:t>                      </a:t>
            </a:r>
            <a:endParaRPr lang="en-US" dirty="0">
              <a:solidFill>
                <a:schemeClr val="tx1">
                  <a:lumMod val="60000"/>
                  <a:lumOff val="40000"/>
                </a:schemeClr>
              </a:solidFill>
            </a:endParaRPr>
          </a:p>
        </p:txBody>
      </p:sp>
      <p:sp>
        <p:nvSpPr>
          <p:cNvPr id="89" name="Rectangle 88"/>
          <p:cNvSpPr/>
          <p:nvPr/>
        </p:nvSpPr>
        <p:spPr>
          <a:xfrm>
            <a:off x="5401008" y="4007032"/>
            <a:ext cx="2166282" cy="1045256"/>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t>P</a:t>
            </a:r>
            <a:r>
              <a:rPr lang="en-US" sz="1600" dirty="0" smtClean="0"/>
              <a:t>reamble </a:t>
            </a:r>
            <a:r>
              <a:rPr lang="en-US" sz="1600" dirty="0"/>
              <a:t>punctured </a:t>
            </a:r>
            <a:r>
              <a:rPr lang="en-US" sz="1600" dirty="0" smtClean="0"/>
              <a:t/>
            </a:r>
            <a:br>
              <a:rPr lang="en-US" sz="1600" dirty="0" smtClean="0"/>
            </a:br>
            <a:r>
              <a:rPr lang="en-US" sz="1600" dirty="0" smtClean="0"/>
              <a:t>MU PPDU </a:t>
            </a:r>
            <a:endParaRPr lang="en-US" sz="1600" dirty="0"/>
          </a:p>
        </p:txBody>
      </p:sp>
      <p:sp>
        <p:nvSpPr>
          <p:cNvPr id="90" name="Rectangle 89"/>
          <p:cNvSpPr/>
          <p:nvPr/>
        </p:nvSpPr>
        <p:spPr>
          <a:xfrm>
            <a:off x="7961661" y="4793689"/>
            <a:ext cx="1028369" cy="2381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t>TB </a:t>
            </a:r>
            <a:r>
              <a:rPr lang="en-US" sz="1600" dirty="0" smtClean="0"/>
              <a:t>PPDU</a:t>
            </a:r>
            <a:endParaRPr lang="en-US" sz="1600" dirty="0"/>
          </a:p>
        </p:txBody>
      </p:sp>
      <p:sp>
        <p:nvSpPr>
          <p:cNvPr id="91" name="Rectangle 90"/>
          <p:cNvSpPr/>
          <p:nvPr/>
        </p:nvSpPr>
        <p:spPr>
          <a:xfrm>
            <a:off x="7961661" y="4533274"/>
            <a:ext cx="1032998" cy="2381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t>TB PPDU</a:t>
            </a:r>
          </a:p>
        </p:txBody>
      </p:sp>
      <p:sp>
        <p:nvSpPr>
          <p:cNvPr id="92" name="Rectangle 91"/>
          <p:cNvSpPr/>
          <p:nvPr/>
        </p:nvSpPr>
        <p:spPr>
          <a:xfrm>
            <a:off x="7961661" y="4267447"/>
            <a:ext cx="1036057" cy="2381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smtClean="0"/>
              <a:t>TB PPDU</a:t>
            </a:r>
            <a:endParaRPr lang="en-US" sz="1600" dirty="0"/>
          </a:p>
        </p:txBody>
      </p:sp>
      <p:sp>
        <p:nvSpPr>
          <p:cNvPr id="93" name="Rectangle 92"/>
          <p:cNvSpPr/>
          <p:nvPr/>
        </p:nvSpPr>
        <p:spPr>
          <a:xfrm>
            <a:off x="7961661" y="5993197"/>
            <a:ext cx="1036057" cy="20370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t>TB PPDU</a:t>
            </a:r>
          </a:p>
        </p:txBody>
      </p:sp>
      <p:sp>
        <p:nvSpPr>
          <p:cNvPr id="94" name="Rectangle 93"/>
          <p:cNvSpPr/>
          <p:nvPr/>
        </p:nvSpPr>
        <p:spPr>
          <a:xfrm>
            <a:off x="7961662" y="5726804"/>
            <a:ext cx="1032997" cy="2381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t>TB </a:t>
            </a:r>
            <a:r>
              <a:rPr lang="en-US" sz="1600" dirty="0" smtClean="0"/>
              <a:t>PPDU</a:t>
            </a:r>
            <a:endParaRPr lang="en-US" sz="1600" dirty="0"/>
          </a:p>
        </p:txBody>
      </p:sp>
      <p:sp>
        <p:nvSpPr>
          <p:cNvPr id="95" name="Rectangle 94"/>
          <p:cNvSpPr/>
          <p:nvPr/>
        </p:nvSpPr>
        <p:spPr>
          <a:xfrm>
            <a:off x="7961661" y="5454991"/>
            <a:ext cx="1028369" cy="2381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t>TB </a:t>
            </a:r>
            <a:r>
              <a:rPr lang="en-US" sz="1600" dirty="0" smtClean="0"/>
              <a:t>PPDU</a:t>
            </a:r>
            <a:endParaRPr lang="en-US" sz="1600" dirty="0"/>
          </a:p>
        </p:txBody>
      </p:sp>
      <p:cxnSp>
        <p:nvCxnSpPr>
          <p:cNvPr id="96" name="Straight Arrow Connector 95"/>
          <p:cNvCxnSpPr/>
          <p:nvPr/>
        </p:nvCxnSpPr>
        <p:spPr>
          <a:xfrm>
            <a:off x="5009323" y="6089589"/>
            <a:ext cx="414045" cy="0"/>
          </a:xfrm>
          <a:prstGeom prst="straightConnector1">
            <a:avLst/>
          </a:prstGeom>
          <a:ln w="12700">
            <a:headEnd type="arrow"/>
            <a:tailEnd type="arrow"/>
          </a:ln>
        </p:spPr>
        <p:style>
          <a:lnRef idx="2">
            <a:schemeClr val="accent1"/>
          </a:lnRef>
          <a:fillRef idx="0">
            <a:schemeClr val="accent1"/>
          </a:fillRef>
          <a:effectRef idx="1">
            <a:schemeClr val="accent1"/>
          </a:effectRef>
          <a:fontRef idx="minor">
            <a:schemeClr val="tx1"/>
          </a:fontRef>
        </p:style>
      </p:cxnSp>
      <p:sp>
        <p:nvSpPr>
          <p:cNvPr id="97" name="TextBox 96"/>
          <p:cNvSpPr txBox="1"/>
          <p:nvPr/>
        </p:nvSpPr>
        <p:spPr>
          <a:xfrm>
            <a:off x="4961750" y="5845854"/>
            <a:ext cx="542136" cy="307777"/>
          </a:xfrm>
          <a:prstGeom prst="rect">
            <a:avLst/>
          </a:prstGeom>
          <a:noFill/>
        </p:spPr>
        <p:txBody>
          <a:bodyPr wrap="none" rtlCol="0">
            <a:spAutoFit/>
          </a:bodyPr>
          <a:lstStyle/>
          <a:p>
            <a:r>
              <a:rPr lang="en-US" sz="1400" dirty="0" smtClean="0">
                <a:solidFill>
                  <a:schemeClr val="accent1"/>
                </a:solidFill>
              </a:rPr>
              <a:t>SIFS</a:t>
            </a:r>
            <a:endParaRPr lang="en-US" sz="1400" dirty="0">
              <a:solidFill>
                <a:schemeClr val="accent1"/>
              </a:solidFill>
            </a:endParaRPr>
          </a:p>
        </p:txBody>
      </p:sp>
      <p:cxnSp>
        <p:nvCxnSpPr>
          <p:cNvPr id="98" name="Straight Arrow Connector 97"/>
          <p:cNvCxnSpPr/>
          <p:nvPr/>
        </p:nvCxnSpPr>
        <p:spPr>
          <a:xfrm>
            <a:off x="7569992" y="6084899"/>
            <a:ext cx="414045" cy="0"/>
          </a:xfrm>
          <a:prstGeom prst="straightConnector1">
            <a:avLst/>
          </a:prstGeom>
          <a:ln w="12700">
            <a:headEnd type="arrow"/>
            <a:tailEnd type="arrow"/>
          </a:ln>
        </p:spPr>
        <p:style>
          <a:lnRef idx="2">
            <a:schemeClr val="accent1"/>
          </a:lnRef>
          <a:fillRef idx="0">
            <a:schemeClr val="accent1"/>
          </a:fillRef>
          <a:effectRef idx="1">
            <a:schemeClr val="accent1"/>
          </a:effectRef>
          <a:fontRef idx="minor">
            <a:schemeClr val="tx1"/>
          </a:fontRef>
        </p:style>
      </p:cxnSp>
      <p:sp>
        <p:nvSpPr>
          <p:cNvPr id="99" name="TextBox 98"/>
          <p:cNvSpPr txBox="1"/>
          <p:nvPr/>
        </p:nvSpPr>
        <p:spPr>
          <a:xfrm>
            <a:off x="7522419" y="5841164"/>
            <a:ext cx="542136" cy="307777"/>
          </a:xfrm>
          <a:prstGeom prst="rect">
            <a:avLst/>
          </a:prstGeom>
          <a:noFill/>
        </p:spPr>
        <p:txBody>
          <a:bodyPr wrap="none" rtlCol="0">
            <a:spAutoFit/>
          </a:bodyPr>
          <a:lstStyle/>
          <a:p>
            <a:r>
              <a:rPr lang="en-US" sz="1400" dirty="0" smtClean="0">
                <a:solidFill>
                  <a:schemeClr val="accent1"/>
                </a:solidFill>
              </a:rPr>
              <a:t>SIFS</a:t>
            </a:r>
            <a:endParaRPr lang="en-US" sz="1400" dirty="0">
              <a:solidFill>
                <a:schemeClr val="accent1"/>
              </a:solidFill>
            </a:endParaRPr>
          </a:p>
        </p:txBody>
      </p:sp>
      <p:sp>
        <p:nvSpPr>
          <p:cNvPr id="100" name="Rectangle 99"/>
          <p:cNvSpPr/>
          <p:nvPr/>
        </p:nvSpPr>
        <p:spPr>
          <a:xfrm>
            <a:off x="2289059" y="4800823"/>
            <a:ext cx="1160895" cy="2381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t>MU-RTS</a:t>
            </a:r>
          </a:p>
        </p:txBody>
      </p:sp>
      <p:sp>
        <p:nvSpPr>
          <p:cNvPr id="101" name="Rectangle 100"/>
          <p:cNvSpPr/>
          <p:nvPr/>
        </p:nvSpPr>
        <p:spPr>
          <a:xfrm>
            <a:off x="2289058" y="4540408"/>
            <a:ext cx="1160895" cy="2381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t>MU-RTS</a:t>
            </a:r>
          </a:p>
        </p:txBody>
      </p:sp>
      <p:sp>
        <p:nvSpPr>
          <p:cNvPr id="102" name="Rectangle 101"/>
          <p:cNvSpPr/>
          <p:nvPr/>
        </p:nvSpPr>
        <p:spPr>
          <a:xfrm>
            <a:off x="2289058" y="4274581"/>
            <a:ext cx="1160895" cy="2381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t>MU-RTS</a:t>
            </a:r>
          </a:p>
        </p:txBody>
      </p:sp>
      <p:sp>
        <p:nvSpPr>
          <p:cNvPr id="103" name="Rectangle 102"/>
          <p:cNvSpPr/>
          <p:nvPr/>
        </p:nvSpPr>
        <p:spPr>
          <a:xfrm>
            <a:off x="2289059" y="6000331"/>
            <a:ext cx="1153101" cy="20370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smtClean="0"/>
              <a:t>MU-RTS</a:t>
            </a:r>
            <a:endParaRPr lang="en-US" sz="1600" dirty="0"/>
          </a:p>
        </p:txBody>
      </p:sp>
      <p:sp>
        <p:nvSpPr>
          <p:cNvPr id="104" name="Rectangle 103"/>
          <p:cNvSpPr/>
          <p:nvPr/>
        </p:nvSpPr>
        <p:spPr>
          <a:xfrm>
            <a:off x="2289060" y="5733938"/>
            <a:ext cx="1160894" cy="2381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t>MU-RTS</a:t>
            </a:r>
          </a:p>
        </p:txBody>
      </p:sp>
      <p:sp>
        <p:nvSpPr>
          <p:cNvPr id="105" name="Rectangle 104"/>
          <p:cNvSpPr/>
          <p:nvPr/>
        </p:nvSpPr>
        <p:spPr>
          <a:xfrm>
            <a:off x="2289059" y="5462125"/>
            <a:ext cx="1160895" cy="2381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t>MU-RTS</a:t>
            </a:r>
          </a:p>
        </p:txBody>
      </p:sp>
      <p:sp>
        <p:nvSpPr>
          <p:cNvPr id="106" name="Rectangle 105"/>
          <p:cNvSpPr/>
          <p:nvPr/>
        </p:nvSpPr>
        <p:spPr>
          <a:xfrm>
            <a:off x="3851258" y="6000331"/>
            <a:ext cx="1153101" cy="20370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smtClean="0"/>
              <a:t>CTS</a:t>
            </a:r>
            <a:endParaRPr lang="en-US" sz="1600" dirty="0"/>
          </a:p>
        </p:txBody>
      </p:sp>
      <p:sp>
        <p:nvSpPr>
          <p:cNvPr id="107" name="Rectangle 106"/>
          <p:cNvSpPr/>
          <p:nvPr/>
        </p:nvSpPr>
        <p:spPr>
          <a:xfrm>
            <a:off x="3851259" y="5733938"/>
            <a:ext cx="1160894" cy="2381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t>CTS</a:t>
            </a:r>
          </a:p>
        </p:txBody>
      </p:sp>
      <p:sp>
        <p:nvSpPr>
          <p:cNvPr id="108" name="Rectangle 107"/>
          <p:cNvSpPr/>
          <p:nvPr/>
        </p:nvSpPr>
        <p:spPr>
          <a:xfrm>
            <a:off x="3851258" y="5462125"/>
            <a:ext cx="1160895" cy="2381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t>CTS</a:t>
            </a:r>
          </a:p>
        </p:txBody>
      </p:sp>
      <p:sp>
        <p:nvSpPr>
          <p:cNvPr id="109" name="TextBox 108"/>
          <p:cNvSpPr txBox="1"/>
          <p:nvPr/>
        </p:nvSpPr>
        <p:spPr>
          <a:xfrm>
            <a:off x="1774711" y="3927961"/>
            <a:ext cx="542136" cy="307777"/>
          </a:xfrm>
          <a:prstGeom prst="rect">
            <a:avLst/>
          </a:prstGeom>
          <a:noFill/>
        </p:spPr>
        <p:txBody>
          <a:bodyPr wrap="none" rtlCol="0">
            <a:spAutoFit/>
          </a:bodyPr>
          <a:lstStyle/>
          <a:p>
            <a:r>
              <a:rPr lang="en-US" sz="1400" dirty="0" smtClean="0">
                <a:solidFill>
                  <a:schemeClr val="accent1"/>
                </a:solidFill>
              </a:rPr>
              <a:t>PIFS</a:t>
            </a:r>
            <a:endParaRPr lang="en-US" sz="1400" dirty="0">
              <a:solidFill>
                <a:schemeClr val="accent1"/>
              </a:solidFill>
            </a:endParaRPr>
          </a:p>
        </p:txBody>
      </p:sp>
      <p:cxnSp>
        <p:nvCxnSpPr>
          <p:cNvPr id="110" name="Straight Arrow Connector 109"/>
          <p:cNvCxnSpPr/>
          <p:nvPr/>
        </p:nvCxnSpPr>
        <p:spPr>
          <a:xfrm>
            <a:off x="1762011" y="4168902"/>
            <a:ext cx="533400" cy="0"/>
          </a:xfrm>
          <a:prstGeom prst="straightConnector1">
            <a:avLst/>
          </a:prstGeom>
          <a:ln w="12700">
            <a:headEnd type="arrow"/>
            <a:tailEnd type="arrow"/>
          </a:ln>
        </p:spPr>
        <p:style>
          <a:lnRef idx="2">
            <a:schemeClr val="accent1"/>
          </a:lnRef>
          <a:fillRef idx="0">
            <a:schemeClr val="accent1"/>
          </a:fillRef>
          <a:effectRef idx="1">
            <a:schemeClr val="accent1"/>
          </a:effectRef>
          <a:fontRef idx="minor">
            <a:schemeClr val="tx1"/>
          </a:fontRef>
        </p:style>
      </p:cxnSp>
      <p:sp>
        <p:nvSpPr>
          <p:cNvPr id="111" name="Rectangle 110"/>
          <p:cNvSpPr/>
          <p:nvPr/>
        </p:nvSpPr>
        <p:spPr>
          <a:xfrm>
            <a:off x="7961663" y="4007032"/>
            <a:ext cx="1036057" cy="2381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smtClean="0"/>
              <a:t>TB PPDU</a:t>
            </a:r>
            <a:endParaRPr lang="en-US" sz="1600" dirty="0"/>
          </a:p>
        </p:txBody>
      </p:sp>
      <p:sp>
        <p:nvSpPr>
          <p:cNvPr id="112" name="Rectangle 111"/>
          <p:cNvSpPr/>
          <p:nvPr/>
        </p:nvSpPr>
        <p:spPr>
          <a:xfrm>
            <a:off x="2289060" y="4014166"/>
            <a:ext cx="1160895" cy="2381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t>MU-RTS</a:t>
            </a:r>
          </a:p>
        </p:txBody>
      </p:sp>
      <p:sp>
        <p:nvSpPr>
          <p:cNvPr id="113" name="Rectangle 112"/>
          <p:cNvSpPr/>
          <p:nvPr/>
        </p:nvSpPr>
        <p:spPr>
          <a:xfrm>
            <a:off x="3843464" y="4814847"/>
            <a:ext cx="1153101" cy="20370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smtClean="0"/>
              <a:t>CTS</a:t>
            </a:r>
            <a:endParaRPr lang="en-US" sz="1600" dirty="0"/>
          </a:p>
        </p:txBody>
      </p:sp>
      <p:sp>
        <p:nvSpPr>
          <p:cNvPr id="114" name="Rectangle 113"/>
          <p:cNvSpPr/>
          <p:nvPr/>
        </p:nvSpPr>
        <p:spPr>
          <a:xfrm>
            <a:off x="3843465" y="4548454"/>
            <a:ext cx="1160894" cy="2381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t>CTS</a:t>
            </a:r>
          </a:p>
        </p:txBody>
      </p:sp>
      <p:sp>
        <p:nvSpPr>
          <p:cNvPr id="115" name="Rectangle 114"/>
          <p:cNvSpPr/>
          <p:nvPr/>
        </p:nvSpPr>
        <p:spPr>
          <a:xfrm>
            <a:off x="3843464" y="4276641"/>
            <a:ext cx="1160895" cy="2381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t>CTS</a:t>
            </a:r>
          </a:p>
        </p:txBody>
      </p:sp>
      <p:sp>
        <p:nvSpPr>
          <p:cNvPr id="116" name="Rectangle 115"/>
          <p:cNvSpPr/>
          <p:nvPr/>
        </p:nvSpPr>
        <p:spPr>
          <a:xfrm>
            <a:off x="3843464" y="4009893"/>
            <a:ext cx="1160895" cy="2381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t>CTS</a:t>
            </a:r>
          </a:p>
        </p:txBody>
      </p:sp>
    </p:spTree>
    <p:extLst>
      <p:ext uri="{BB962C8B-B14F-4D97-AF65-F5344CB8AC3E}">
        <p14:creationId xmlns:p14="http://schemas.microsoft.com/office/powerpoint/2010/main" val="2727768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828800"/>
            <a:ext cx="7772400" cy="4114800"/>
          </a:xfrm>
        </p:spPr>
        <p:txBody>
          <a:bodyPr/>
          <a:lstStyle/>
          <a:p>
            <a:pPr algn="just"/>
            <a:r>
              <a:rPr lang="en-US" dirty="0"/>
              <a:t>802.11be can efficiently utilize more wider 240/160+80/320/160+160 MHz bandwidth through the preamble puncture mechanism.</a:t>
            </a:r>
          </a:p>
          <a:p>
            <a:pPr lvl="1" algn="just"/>
            <a:r>
              <a:rPr lang="en-US" dirty="0"/>
              <a:t>Because the chance that continuous channels of 240/320 MHz are idle is very low. </a:t>
            </a:r>
          </a:p>
          <a:p>
            <a:pPr algn="just"/>
            <a:r>
              <a:rPr lang="en-US" dirty="0"/>
              <a:t>This submission proposes the RTS and CTS support for the preamble puncture mechanism (including a support of new bandwidth modes). </a:t>
            </a:r>
            <a:endParaRPr lang="en-US" dirty="0" smtClean="0"/>
          </a:p>
          <a:p>
            <a:pPr lvl="1" algn="just"/>
            <a:r>
              <a:rPr lang="en-US" dirty="0" smtClean="0"/>
              <a:t>Additional </a:t>
            </a:r>
            <a:r>
              <a:rPr lang="en-US" dirty="0"/>
              <a:t>information to help other EHT features (e.g., the multi-link operation) can be exchanged through the HE RTS and CTS procedure</a:t>
            </a:r>
            <a:r>
              <a:rPr lang="en-US" dirty="0" smtClean="0"/>
              <a:t>.</a:t>
            </a:r>
          </a:p>
          <a:p>
            <a:pPr lvl="1" algn="just"/>
            <a:r>
              <a:rPr lang="en-US" dirty="0"/>
              <a:t>Other control frames </a:t>
            </a:r>
            <a:r>
              <a:rPr lang="en-US" dirty="0" smtClean="0"/>
              <a:t>(e.g., </a:t>
            </a:r>
            <a:r>
              <a:rPr lang="en-US" dirty="0" err="1" smtClean="0"/>
              <a:t>BlockAckReq</a:t>
            </a:r>
            <a:r>
              <a:rPr lang="en-US" dirty="0" smtClean="0"/>
              <a:t> and </a:t>
            </a:r>
            <a:r>
              <a:rPr lang="en-US" dirty="0" err="1" smtClean="0"/>
              <a:t>BlockAck</a:t>
            </a:r>
            <a:r>
              <a:rPr lang="en-US" dirty="0" smtClean="0"/>
              <a:t>, etc.) that </a:t>
            </a:r>
            <a:r>
              <a:rPr lang="en-US" dirty="0"/>
              <a:t>can have the bandwidth signaling TA also need similar updates.</a:t>
            </a:r>
          </a:p>
          <a:p>
            <a:pPr lvl="1" algn="just"/>
            <a:r>
              <a:rPr lang="en-US" dirty="0" smtClean="0"/>
              <a:t> </a:t>
            </a:r>
            <a:endParaRPr lang="en-US" dirty="0"/>
          </a:p>
          <a:p>
            <a:pPr lvl="1" algn="just"/>
            <a:endParaRPr lang="en-US" dirty="0" smtClean="0"/>
          </a:p>
        </p:txBody>
      </p:sp>
      <p:sp>
        <p:nvSpPr>
          <p:cNvPr id="4" name="Date Placeholder 3"/>
          <p:cNvSpPr>
            <a:spLocks noGrp="1"/>
          </p:cNvSpPr>
          <p:nvPr>
            <p:ph type="dt" sz="half" idx="10"/>
          </p:nvPr>
        </p:nvSpPr>
        <p:spPr>
          <a:xfrm>
            <a:off x="696913" y="332601"/>
            <a:ext cx="1340110" cy="276999"/>
          </a:xfrm>
        </p:spPr>
        <p:txBody>
          <a:bodyPr/>
          <a:lstStyle/>
          <a:p>
            <a:r>
              <a:rPr lang="en-US" dirty="0"/>
              <a:t>January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14</a:t>
            </a:fld>
            <a:endParaRPr lang="en-US"/>
          </a:p>
        </p:txBody>
      </p:sp>
      <p:sp>
        <p:nvSpPr>
          <p:cNvPr id="8" name="Title 1"/>
          <p:cNvSpPr>
            <a:spLocks noGrp="1"/>
          </p:cNvSpPr>
          <p:nvPr>
            <p:ph type="title"/>
          </p:nvPr>
        </p:nvSpPr>
        <p:spPr>
          <a:xfrm>
            <a:off x="-195" y="685800"/>
            <a:ext cx="9144195" cy="1066800"/>
          </a:xfrm>
        </p:spPr>
        <p:txBody>
          <a:bodyPr/>
          <a:lstStyle/>
          <a:p>
            <a:r>
              <a:rPr lang="en-US" dirty="0" smtClean="0"/>
              <a:t>Conclusion</a:t>
            </a:r>
            <a:endParaRPr lang="en-US" dirty="0"/>
          </a:p>
        </p:txBody>
      </p:sp>
    </p:spTree>
    <p:extLst>
      <p:ext uri="{BB962C8B-B14F-4D97-AF65-F5344CB8AC3E}">
        <p14:creationId xmlns:p14="http://schemas.microsoft.com/office/powerpoint/2010/main" val="40348562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dirty="0" smtClean="0"/>
              <a:t>[1] </a:t>
            </a:r>
            <a:r>
              <a:rPr lang="en-US" dirty="0" smtClean="0">
                <a:hlinkClick r:id="rId2"/>
              </a:rPr>
              <a:t>https</a:t>
            </a:r>
            <a:r>
              <a:rPr lang="en-US" dirty="0">
                <a:hlinkClick r:id="rId2"/>
              </a:rPr>
              <a:t>://</a:t>
            </a:r>
            <a:r>
              <a:rPr lang="en-US" dirty="0" smtClean="0">
                <a:hlinkClick r:id="rId2"/>
              </a:rPr>
              <a:t>mentor.ieee.org/802.11/dcn/19/11-19-1262-05-00be-specification-framework-for-tgbe.docx</a:t>
            </a:r>
            <a:endParaRPr lang="en-US" dirty="0" smtClean="0"/>
          </a:p>
          <a:p>
            <a:pPr marL="0" indent="0" algn="just">
              <a:buNone/>
            </a:pPr>
            <a:endParaRPr lang="en-US" dirty="0" smtClean="0"/>
          </a:p>
          <a:p>
            <a:pPr marL="0" indent="0" algn="just">
              <a:buNone/>
            </a:pPr>
            <a:endParaRPr lang="en-US" dirty="0"/>
          </a:p>
        </p:txBody>
      </p:sp>
      <p:sp>
        <p:nvSpPr>
          <p:cNvPr id="4" name="Date Placeholder 3"/>
          <p:cNvSpPr>
            <a:spLocks noGrp="1"/>
          </p:cNvSpPr>
          <p:nvPr>
            <p:ph type="dt" sz="half" idx="10"/>
          </p:nvPr>
        </p:nvSpPr>
        <p:spPr>
          <a:xfrm>
            <a:off x="696913" y="332601"/>
            <a:ext cx="1340110" cy="276999"/>
          </a:xfrm>
        </p:spPr>
        <p:txBody>
          <a:bodyPr/>
          <a:lstStyle/>
          <a:p>
            <a:r>
              <a:rPr lang="en-US" dirty="0"/>
              <a:t>January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15</a:t>
            </a:fld>
            <a:endParaRPr lang="en-US"/>
          </a:p>
        </p:txBody>
      </p:sp>
      <p:sp>
        <p:nvSpPr>
          <p:cNvPr id="8" name="Title 1"/>
          <p:cNvSpPr>
            <a:spLocks noGrp="1"/>
          </p:cNvSpPr>
          <p:nvPr>
            <p:ph type="title"/>
          </p:nvPr>
        </p:nvSpPr>
        <p:spPr>
          <a:xfrm>
            <a:off x="-195" y="685800"/>
            <a:ext cx="9144195" cy="1066800"/>
          </a:xfrm>
        </p:spPr>
        <p:txBody>
          <a:bodyPr/>
          <a:lstStyle/>
          <a:p>
            <a:r>
              <a:rPr lang="en-US" dirty="0" smtClean="0"/>
              <a:t>References</a:t>
            </a:r>
            <a:endParaRPr lang="en-US" dirty="0"/>
          </a:p>
        </p:txBody>
      </p:sp>
    </p:spTree>
    <p:extLst>
      <p:ext uri="{BB962C8B-B14F-4D97-AF65-F5344CB8AC3E}">
        <p14:creationId xmlns:p14="http://schemas.microsoft.com/office/powerpoint/2010/main" val="15306638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US" dirty="0" smtClean="0"/>
              <a:t>Do you support to define the (MU-)RTS and CTS procedure for </a:t>
            </a:r>
            <a:r>
              <a:rPr lang="en-US" dirty="0"/>
              <a:t>240/160+80/320/160+160 MHz bandwidth </a:t>
            </a:r>
            <a:r>
              <a:rPr lang="en-US" dirty="0" smtClean="0"/>
              <a:t>and the </a:t>
            </a:r>
            <a:r>
              <a:rPr lang="en-US" dirty="0"/>
              <a:t>preamble puncture </a:t>
            </a:r>
            <a:r>
              <a:rPr lang="en-US" dirty="0" smtClean="0"/>
              <a:t>mechanism?</a:t>
            </a:r>
            <a:endParaRPr lang="en-US" dirty="0"/>
          </a:p>
          <a:p>
            <a:pPr algn="just"/>
            <a:endParaRPr lang="en-US" dirty="0"/>
          </a:p>
        </p:txBody>
      </p:sp>
      <p:sp>
        <p:nvSpPr>
          <p:cNvPr id="4" name="Date Placeholder 3"/>
          <p:cNvSpPr>
            <a:spLocks noGrp="1"/>
          </p:cNvSpPr>
          <p:nvPr>
            <p:ph type="dt" sz="half" idx="10"/>
          </p:nvPr>
        </p:nvSpPr>
        <p:spPr>
          <a:xfrm>
            <a:off x="696913" y="332601"/>
            <a:ext cx="1340110" cy="276999"/>
          </a:xfrm>
        </p:spPr>
        <p:txBody>
          <a:bodyPr/>
          <a:lstStyle/>
          <a:p>
            <a:r>
              <a:rPr lang="en-US" dirty="0"/>
              <a:t>January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16</a:t>
            </a:fld>
            <a:endParaRPr lang="en-US"/>
          </a:p>
        </p:txBody>
      </p:sp>
      <p:sp>
        <p:nvSpPr>
          <p:cNvPr id="8" name="Title 1"/>
          <p:cNvSpPr>
            <a:spLocks noGrp="1"/>
          </p:cNvSpPr>
          <p:nvPr>
            <p:ph type="title"/>
          </p:nvPr>
        </p:nvSpPr>
        <p:spPr>
          <a:xfrm>
            <a:off x="-195" y="685800"/>
            <a:ext cx="9144195" cy="1066800"/>
          </a:xfrm>
        </p:spPr>
        <p:txBody>
          <a:bodyPr/>
          <a:lstStyle/>
          <a:p>
            <a:r>
              <a:rPr lang="en-US" dirty="0" smtClean="0"/>
              <a:t>Straw Poll 1</a:t>
            </a:r>
            <a:endParaRPr lang="en-US" dirty="0"/>
          </a:p>
        </p:txBody>
      </p:sp>
    </p:spTree>
    <p:extLst>
      <p:ext uri="{BB962C8B-B14F-4D97-AF65-F5344CB8AC3E}">
        <p14:creationId xmlns:p14="http://schemas.microsoft.com/office/powerpoint/2010/main" val="17577655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US" dirty="0" smtClean="0"/>
              <a:t>Agreed EHT PHY features [1]</a:t>
            </a:r>
            <a:endParaRPr lang="en-US" dirty="0"/>
          </a:p>
          <a:p>
            <a:pPr lvl="1" algn="just"/>
            <a:r>
              <a:rPr lang="en-US" dirty="0"/>
              <a:t>802.11be supports 320 MHz and 160+160 MHz PPDU. </a:t>
            </a:r>
          </a:p>
          <a:p>
            <a:pPr lvl="2" algn="just"/>
            <a:r>
              <a:rPr lang="en-US" dirty="0" smtClean="0">
                <a:solidFill>
                  <a:srgbClr val="FF0000"/>
                </a:solidFill>
              </a:rPr>
              <a:t>802.11be needs </a:t>
            </a:r>
            <a:r>
              <a:rPr lang="en-US" dirty="0">
                <a:solidFill>
                  <a:srgbClr val="FF0000"/>
                </a:solidFill>
              </a:rPr>
              <a:t>to support 320 MHz and 160+160 MHz bandwidth </a:t>
            </a:r>
            <a:r>
              <a:rPr lang="en-US" dirty="0" smtClean="0">
                <a:solidFill>
                  <a:srgbClr val="FF0000"/>
                </a:solidFill>
              </a:rPr>
              <a:t>indication in the RTS and CTS bandwidth signaling procedure. </a:t>
            </a:r>
            <a:endParaRPr lang="en-US" dirty="0">
              <a:solidFill>
                <a:srgbClr val="FF0000"/>
              </a:solidFill>
            </a:endParaRPr>
          </a:p>
          <a:p>
            <a:pPr lvl="1" algn="just"/>
            <a:r>
              <a:rPr lang="en-US" dirty="0"/>
              <a:t>802.11be supports 240 MHz and 160+80 MHz transmission.</a:t>
            </a:r>
          </a:p>
          <a:p>
            <a:pPr lvl="2" algn="just"/>
            <a:r>
              <a:rPr lang="en-US" dirty="0"/>
              <a:t>Whether 240/160+80 MHz is formed by 80 MHz channel puncturing of 320/160+160 MHz is TBD.</a:t>
            </a:r>
          </a:p>
          <a:p>
            <a:pPr lvl="2" algn="just"/>
            <a:r>
              <a:rPr lang="en-US" dirty="0">
                <a:solidFill>
                  <a:srgbClr val="FF0000"/>
                </a:solidFill>
              </a:rPr>
              <a:t>802.11be needs </a:t>
            </a:r>
            <a:r>
              <a:rPr lang="en-US" dirty="0" smtClean="0">
                <a:solidFill>
                  <a:srgbClr val="FF0000"/>
                </a:solidFill>
              </a:rPr>
              <a:t>to </a:t>
            </a:r>
            <a:r>
              <a:rPr lang="en-US" dirty="0">
                <a:solidFill>
                  <a:srgbClr val="FF0000"/>
                </a:solidFill>
              </a:rPr>
              <a:t>support </a:t>
            </a:r>
            <a:r>
              <a:rPr lang="en-US" dirty="0" smtClean="0">
                <a:solidFill>
                  <a:srgbClr val="FF0000"/>
                </a:solidFill>
              </a:rPr>
              <a:t>240 </a:t>
            </a:r>
            <a:r>
              <a:rPr lang="en-US" dirty="0">
                <a:solidFill>
                  <a:srgbClr val="FF0000"/>
                </a:solidFill>
              </a:rPr>
              <a:t>MHz and </a:t>
            </a:r>
            <a:r>
              <a:rPr lang="en-US" dirty="0" smtClean="0">
                <a:solidFill>
                  <a:srgbClr val="FF0000"/>
                </a:solidFill>
              </a:rPr>
              <a:t>160+80 </a:t>
            </a:r>
            <a:r>
              <a:rPr lang="en-US" dirty="0">
                <a:solidFill>
                  <a:srgbClr val="FF0000"/>
                </a:solidFill>
              </a:rPr>
              <a:t>MHz bandwidth indication in the RTS and CTS bandwidth signaling procedure. </a:t>
            </a:r>
          </a:p>
        </p:txBody>
      </p:sp>
      <p:sp>
        <p:nvSpPr>
          <p:cNvPr id="4" name="Date Placeholder 3"/>
          <p:cNvSpPr>
            <a:spLocks noGrp="1"/>
          </p:cNvSpPr>
          <p:nvPr>
            <p:ph type="dt" sz="half" idx="10"/>
          </p:nvPr>
        </p:nvSpPr>
        <p:spPr>
          <a:xfrm>
            <a:off x="696913" y="332601"/>
            <a:ext cx="1340110" cy="276999"/>
          </a:xfrm>
        </p:spPr>
        <p:txBody>
          <a:bodyPr/>
          <a:lstStyle/>
          <a:p>
            <a:r>
              <a:rPr lang="en-US" dirty="0"/>
              <a:t>January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a:t>
            </a:fld>
            <a:endParaRPr lang="en-US"/>
          </a:p>
        </p:txBody>
      </p:sp>
      <p:sp>
        <p:nvSpPr>
          <p:cNvPr id="8" name="Title 1"/>
          <p:cNvSpPr>
            <a:spLocks noGrp="1"/>
          </p:cNvSpPr>
          <p:nvPr>
            <p:ph type="title"/>
          </p:nvPr>
        </p:nvSpPr>
        <p:spPr>
          <a:xfrm>
            <a:off x="-195" y="685800"/>
            <a:ext cx="9144195" cy="1066800"/>
          </a:xfrm>
        </p:spPr>
        <p:txBody>
          <a:bodyPr/>
          <a:lstStyle/>
          <a:p>
            <a:r>
              <a:rPr lang="en-US" dirty="0"/>
              <a:t>EHT PHY Support in MAC</a:t>
            </a:r>
          </a:p>
        </p:txBody>
      </p:sp>
    </p:spTree>
    <p:extLst>
      <p:ext uri="{BB962C8B-B14F-4D97-AF65-F5344CB8AC3E}">
        <p14:creationId xmlns:p14="http://schemas.microsoft.com/office/powerpoint/2010/main" val="21935913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US" dirty="0"/>
              <a:t>Agreed EHT PHY features [1]</a:t>
            </a:r>
          </a:p>
          <a:p>
            <a:pPr lvl="1" algn="just"/>
            <a:r>
              <a:rPr lang="en-US" dirty="0" smtClean="0"/>
              <a:t>The </a:t>
            </a:r>
            <a:r>
              <a:rPr lang="en-US" dirty="0"/>
              <a:t>802.11be amendment shall support a preamble puncture mechanism for an EHT PPDU transmitted to multiple STAs.</a:t>
            </a:r>
          </a:p>
          <a:p>
            <a:pPr lvl="2" algn="just"/>
            <a:r>
              <a:rPr lang="en-US" dirty="0">
                <a:solidFill>
                  <a:srgbClr val="FF0000"/>
                </a:solidFill>
              </a:rPr>
              <a:t>802.11be needs </a:t>
            </a:r>
            <a:r>
              <a:rPr lang="en-US" dirty="0" smtClean="0">
                <a:solidFill>
                  <a:srgbClr val="FF0000"/>
                </a:solidFill>
              </a:rPr>
              <a:t>to </a:t>
            </a:r>
            <a:r>
              <a:rPr lang="en-US" dirty="0">
                <a:solidFill>
                  <a:srgbClr val="FF0000"/>
                </a:solidFill>
              </a:rPr>
              <a:t>define the MU-RTS and CTS frames sent in a non-HT duplicate PPDU with preamble puncturing. </a:t>
            </a:r>
          </a:p>
          <a:p>
            <a:pPr lvl="1" algn="just"/>
            <a:r>
              <a:rPr lang="en-US" dirty="0"/>
              <a:t>The 802.11be amendment shall support a preamble puncture mechanism for an EHT PPDU transmitted to a single STA.</a:t>
            </a:r>
          </a:p>
          <a:p>
            <a:pPr lvl="2" algn="just"/>
            <a:r>
              <a:rPr lang="en-US" dirty="0">
                <a:solidFill>
                  <a:srgbClr val="FF0000"/>
                </a:solidFill>
              </a:rPr>
              <a:t>802.11be needs </a:t>
            </a:r>
            <a:r>
              <a:rPr lang="en-US" dirty="0" smtClean="0">
                <a:solidFill>
                  <a:srgbClr val="FF0000"/>
                </a:solidFill>
              </a:rPr>
              <a:t>to </a:t>
            </a:r>
            <a:r>
              <a:rPr lang="en-US" dirty="0">
                <a:solidFill>
                  <a:srgbClr val="FF0000"/>
                </a:solidFill>
              </a:rPr>
              <a:t>define the RTS and CTS frames sent in a non-HT duplicate PPDU with preamble puncturing. </a:t>
            </a:r>
          </a:p>
          <a:p>
            <a:endParaRPr lang="en-US" dirty="0" smtClean="0"/>
          </a:p>
          <a:p>
            <a:endParaRPr lang="en-US" dirty="0"/>
          </a:p>
          <a:p>
            <a:endParaRPr lang="en-US" dirty="0"/>
          </a:p>
          <a:p>
            <a:endParaRPr lang="en-US" dirty="0"/>
          </a:p>
        </p:txBody>
      </p:sp>
      <p:sp>
        <p:nvSpPr>
          <p:cNvPr id="4" name="Date Placeholder 3"/>
          <p:cNvSpPr>
            <a:spLocks noGrp="1"/>
          </p:cNvSpPr>
          <p:nvPr>
            <p:ph type="dt" sz="half" idx="10"/>
          </p:nvPr>
        </p:nvSpPr>
        <p:spPr>
          <a:xfrm>
            <a:off x="696913" y="332601"/>
            <a:ext cx="1340110" cy="276999"/>
          </a:xfrm>
        </p:spPr>
        <p:txBody>
          <a:bodyPr/>
          <a:lstStyle/>
          <a:p>
            <a:r>
              <a:rPr lang="en-US" dirty="0"/>
              <a:t>January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3</a:t>
            </a:fld>
            <a:endParaRPr lang="en-US"/>
          </a:p>
        </p:txBody>
      </p:sp>
      <p:sp>
        <p:nvSpPr>
          <p:cNvPr id="8" name="Title 1"/>
          <p:cNvSpPr>
            <a:spLocks noGrp="1"/>
          </p:cNvSpPr>
          <p:nvPr>
            <p:ph type="title"/>
          </p:nvPr>
        </p:nvSpPr>
        <p:spPr>
          <a:xfrm>
            <a:off x="-195" y="685800"/>
            <a:ext cx="9144195" cy="1066800"/>
          </a:xfrm>
        </p:spPr>
        <p:txBody>
          <a:bodyPr/>
          <a:lstStyle/>
          <a:p>
            <a:r>
              <a:rPr lang="en-US" dirty="0"/>
              <a:t>EHT PHY Support in MAC</a:t>
            </a:r>
          </a:p>
        </p:txBody>
      </p:sp>
    </p:spTree>
    <p:extLst>
      <p:ext uri="{BB962C8B-B14F-4D97-AF65-F5344CB8AC3E}">
        <p14:creationId xmlns:p14="http://schemas.microsoft.com/office/powerpoint/2010/main" val="20388215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340110" cy="276999"/>
          </a:xfrm>
        </p:spPr>
        <p:txBody>
          <a:bodyPr/>
          <a:lstStyle/>
          <a:p>
            <a:r>
              <a:rPr lang="en-US" dirty="0"/>
              <a:t>January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4</a:t>
            </a:fld>
            <a:endParaRPr lang="en-US"/>
          </a:p>
        </p:txBody>
      </p:sp>
      <p:sp>
        <p:nvSpPr>
          <p:cNvPr id="8" name="Title 1"/>
          <p:cNvSpPr>
            <a:spLocks noGrp="1"/>
          </p:cNvSpPr>
          <p:nvPr>
            <p:ph type="title"/>
          </p:nvPr>
        </p:nvSpPr>
        <p:spPr>
          <a:xfrm>
            <a:off x="-195" y="685800"/>
            <a:ext cx="9144195" cy="1066800"/>
          </a:xfrm>
        </p:spPr>
        <p:txBody>
          <a:bodyPr/>
          <a:lstStyle/>
          <a:p>
            <a:r>
              <a:rPr lang="en-US" dirty="0"/>
              <a:t>EHT PHY Support in MAC</a:t>
            </a:r>
          </a:p>
        </p:txBody>
      </p:sp>
      <p:sp>
        <p:nvSpPr>
          <p:cNvPr id="9" name="Content Placeholder 2"/>
          <p:cNvSpPr>
            <a:spLocks noGrp="1"/>
          </p:cNvSpPr>
          <p:nvPr>
            <p:ph idx="1"/>
          </p:nvPr>
        </p:nvSpPr>
        <p:spPr>
          <a:xfrm>
            <a:off x="685800" y="1981200"/>
            <a:ext cx="7772400" cy="4114800"/>
          </a:xfrm>
        </p:spPr>
        <p:txBody>
          <a:bodyPr/>
          <a:lstStyle/>
          <a:p>
            <a:pPr algn="just"/>
            <a:r>
              <a:rPr lang="en-US" dirty="0" smtClean="0"/>
              <a:t>In order to support </a:t>
            </a:r>
            <a:r>
              <a:rPr lang="en-US" dirty="0"/>
              <a:t>240/160+80/320/160+160 MHz bandwidth </a:t>
            </a:r>
            <a:r>
              <a:rPr lang="en-US" dirty="0" smtClean="0"/>
              <a:t>and the </a:t>
            </a:r>
            <a:r>
              <a:rPr lang="en-US" dirty="0"/>
              <a:t>preamble puncture </a:t>
            </a:r>
            <a:r>
              <a:rPr lang="en-US" dirty="0" smtClean="0"/>
              <a:t>mechanism, a new EHT RTS and CTS frames are proposed. </a:t>
            </a:r>
          </a:p>
          <a:p>
            <a:pPr lvl="1" algn="just"/>
            <a:r>
              <a:rPr lang="en-US" dirty="0" smtClean="0"/>
              <a:t>The EHT </a:t>
            </a:r>
            <a:r>
              <a:rPr lang="en-US" dirty="0" smtClean="0"/>
              <a:t>RTS and CTS frames can be a new Control frame. </a:t>
            </a:r>
          </a:p>
          <a:p>
            <a:pPr lvl="2" algn="just"/>
            <a:r>
              <a:rPr lang="en-US" dirty="0"/>
              <a:t>Because only Subtype 1 and 15 in Control Type are only available, another extension frame that is similar to the Control Frame Extension of 802.11ad/ay can be defined. </a:t>
            </a:r>
            <a:endParaRPr lang="en-US" dirty="0" smtClean="0"/>
          </a:p>
        </p:txBody>
      </p:sp>
    </p:spTree>
    <p:extLst>
      <p:ext uri="{BB962C8B-B14F-4D97-AF65-F5344CB8AC3E}">
        <p14:creationId xmlns:p14="http://schemas.microsoft.com/office/powerpoint/2010/main" val="20185983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US" dirty="0"/>
              <a:t>A TXOP holder may transmit to a TXOP responder an EHT RTS frame </a:t>
            </a:r>
            <a:r>
              <a:rPr lang="en-US" dirty="0" smtClean="0"/>
              <a:t>in </a:t>
            </a:r>
            <a:r>
              <a:rPr lang="en-US" dirty="0"/>
              <a:t>a non-HT duplicate </a:t>
            </a:r>
            <a:r>
              <a:rPr lang="en-US" dirty="0" smtClean="0"/>
              <a:t>PPDU with the following TXVECTOR parameters:</a:t>
            </a:r>
          </a:p>
          <a:p>
            <a:pPr lvl="1" algn="just"/>
            <a:r>
              <a:rPr lang="en-US" dirty="0" smtClean="0"/>
              <a:t>CH_BANDWIDTH: </a:t>
            </a:r>
            <a:r>
              <a:rPr lang="en-US" dirty="0"/>
              <a:t>CBW40, CBW80, CBW160, </a:t>
            </a:r>
            <a:r>
              <a:rPr lang="en-US" dirty="0" smtClean="0"/>
              <a:t>CBW80+80, CBW240, CBW160+80, CBW320, CBW160+160.</a:t>
            </a:r>
            <a:endParaRPr lang="en-US" dirty="0"/>
          </a:p>
          <a:p>
            <a:pPr lvl="1" algn="just"/>
            <a:r>
              <a:rPr lang="en-US" dirty="0" smtClean="0"/>
              <a:t>INACTIVE_SUBCHANNELS: </a:t>
            </a:r>
            <a:r>
              <a:rPr lang="en-US" dirty="0"/>
              <a:t>Indicates the 20 MHz </a:t>
            </a:r>
            <a:r>
              <a:rPr lang="en-US" dirty="0" err="1"/>
              <a:t>subchannels</a:t>
            </a:r>
            <a:r>
              <a:rPr lang="en-US" dirty="0"/>
              <a:t> that are </a:t>
            </a:r>
            <a:r>
              <a:rPr lang="en-US" dirty="0" smtClean="0"/>
              <a:t>punctured, if present.  </a:t>
            </a:r>
          </a:p>
          <a:p>
            <a:pPr algn="just"/>
            <a:endParaRPr lang="en-US" dirty="0"/>
          </a:p>
          <a:p>
            <a:pPr lvl="2"/>
            <a:endParaRPr lang="en-US" dirty="0"/>
          </a:p>
          <a:p>
            <a:endParaRPr lang="en-US" dirty="0" smtClean="0"/>
          </a:p>
          <a:p>
            <a:endParaRPr lang="en-US" dirty="0"/>
          </a:p>
          <a:p>
            <a:endParaRPr lang="en-US" dirty="0"/>
          </a:p>
          <a:p>
            <a:endParaRPr lang="en-US" dirty="0"/>
          </a:p>
        </p:txBody>
      </p:sp>
      <p:sp>
        <p:nvSpPr>
          <p:cNvPr id="4" name="Date Placeholder 3"/>
          <p:cNvSpPr>
            <a:spLocks noGrp="1"/>
          </p:cNvSpPr>
          <p:nvPr>
            <p:ph type="dt" sz="half" idx="10"/>
          </p:nvPr>
        </p:nvSpPr>
        <p:spPr>
          <a:xfrm>
            <a:off x="696913" y="332601"/>
            <a:ext cx="1340110" cy="276999"/>
          </a:xfrm>
        </p:spPr>
        <p:txBody>
          <a:bodyPr/>
          <a:lstStyle/>
          <a:p>
            <a:r>
              <a:rPr lang="en-US" dirty="0"/>
              <a:t>January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5</a:t>
            </a:fld>
            <a:endParaRPr lang="en-US"/>
          </a:p>
        </p:txBody>
      </p:sp>
      <p:sp>
        <p:nvSpPr>
          <p:cNvPr id="8" name="Title 1"/>
          <p:cNvSpPr>
            <a:spLocks noGrp="1"/>
          </p:cNvSpPr>
          <p:nvPr>
            <p:ph type="title"/>
          </p:nvPr>
        </p:nvSpPr>
        <p:spPr>
          <a:xfrm>
            <a:off x="-195" y="685800"/>
            <a:ext cx="9144195" cy="1066800"/>
          </a:xfrm>
        </p:spPr>
        <p:txBody>
          <a:bodyPr/>
          <a:lstStyle/>
          <a:p>
            <a:r>
              <a:rPr lang="en-US" dirty="0"/>
              <a:t>EHT </a:t>
            </a:r>
            <a:r>
              <a:rPr lang="en-US" dirty="0" smtClean="0"/>
              <a:t>RTS and CTS Procedure</a:t>
            </a:r>
            <a:endParaRPr lang="en-US" dirty="0"/>
          </a:p>
        </p:txBody>
      </p:sp>
    </p:spTree>
    <p:extLst>
      <p:ext uri="{BB962C8B-B14F-4D97-AF65-F5344CB8AC3E}">
        <p14:creationId xmlns:p14="http://schemas.microsoft.com/office/powerpoint/2010/main" val="10374052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US" sz="2200" dirty="0"/>
              <a:t>The TXOP holder shall not transmit the EHT RTS </a:t>
            </a:r>
            <a:r>
              <a:rPr lang="en-US" sz="2200" dirty="0" smtClean="0"/>
              <a:t>frames </a:t>
            </a:r>
            <a:r>
              <a:rPr lang="en-US" sz="2200" dirty="0"/>
              <a:t>on </a:t>
            </a:r>
            <a:r>
              <a:rPr lang="en-US" sz="2200" dirty="0" smtClean="0"/>
              <a:t>20 </a:t>
            </a:r>
            <a:r>
              <a:rPr lang="en-US" sz="2200" dirty="0"/>
              <a:t>MHz </a:t>
            </a:r>
            <a:r>
              <a:rPr lang="en-US" sz="2200" dirty="0" err="1" smtClean="0"/>
              <a:t>subchannels</a:t>
            </a:r>
            <a:r>
              <a:rPr lang="en-US" sz="2200" dirty="0" smtClean="0"/>
              <a:t> on which CCAs are busy.</a:t>
            </a:r>
          </a:p>
          <a:p>
            <a:pPr lvl="1" algn="just"/>
            <a:r>
              <a:rPr lang="en-US" dirty="0" smtClean="0"/>
              <a:t>The TXOP holder indicates in the Disallowed </a:t>
            </a:r>
            <a:r>
              <a:rPr lang="en-US" dirty="0" err="1" smtClean="0"/>
              <a:t>Subchannel</a:t>
            </a:r>
            <a:r>
              <a:rPr lang="en-US" dirty="0" smtClean="0"/>
              <a:t> Bitmap field the </a:t>
            </a:r>
            <a:r>
              <a:rPr lang="en-US" dirty="0"/>
              <a:t>20 MHz </a:t>
            </a:r>
            <a:r>
              <a:rPr lang="en-US" dirty="0" err="1" smtClean="0"/>
              <a:t>subchannels</a:t>
            </a:r>
            <a:r>
              <a:rPr lang="en-US" dirty="0" smtClean="0"/>
              <a:t> </a:t>
            </a:r>
            <a:r>
              <a:rPr lang="en-US" dirty="0"/>
              <a:t>on which </a:t>
            </a:r>
            <a:r>
              <a:rPr lang="en-US" dirty="0" smtClean="0"/>
              <a:t>the EHT RTS frames are not sent.  </a:t>
            </a:r>
            <a:endParaRPr lang="en-US" dirty="0"/>
          </a:p>
          <a:p>
            <a:pPr lvl="2" algn="just"/>
            <a:r>
              <a:rPr lang="en-US" dirty="0" smtClean="0"/>
              <a:t>For example, bit </a:t>
            </a:r>
            <a:r>
              <a:rPr lang="en-US" dirty="0"/>
              <a:t>field corresponding to 20 MHz </a:t>
            </a:r>
            <a:r>
              <a:rPr lang="en-US" dirty="0" err="1"/>
              <a:t>subchannel</a:t>
            </a:r>
            <a:r>
              <a:rPr lang="en-US" dirty="0"/>
              <a:t> on which </a:t>
            </a:r>
            <a:r>
              <a:rPr lang="en-US" dirty="0" smtClean="0"/>
              <a:t>the EHT RTS </a:t>
            </a:r>
            <a:r>
              <a:rPr lang="en-US" dirty="0"/>
              <a:t>frame is not sent is set to 1. Otherwise, it is set to 0.</a:t>
            </a:r>
          </a:p>
          <a:p>
            <a:pPr lvl="1" algn="just"/>
            <a:r>
              <a:rPr lang="en-US" dirty="0" smtClean="0"/>
              <a:t>The TXOP responder is disallowed to transmit the EHT CTS response on the 20 MHz </a:t>
            </a:r>
            <a:r>
              <a:rPr lang="en-US" dirty="0" err="1" smtClean="0"/>
              <a:t>subchannels</a:t>
            </a:r>
            <a:r>
              <a:rPr lang="en-US" dirty="0" smtClean="0"/>
              <a:t> indicated in the Disallowed </a:t>
            </a:r>
            <a:r>
              <a:rPr lang="en-US" dirty="0" err="1" smtClean="0"/>
              <a:t>Subchannel</a:t>
            </a:r>
            <a:r>
              <a:rPr lang="en-US" dirty="0" smtClean="0"/>
              <a:t> Bitmap field in the EHT RTS frame. </a:t>
            </a:r>
            <a:endParaRPr lang="en-US" dirty="0"/>
          </a:p>
          <a:p>
            <a:endParaRPr lang="en-US" dirty="0"/>
          </a:p>
          <a:p>
            <a:endParaRPr lang="en-US" dirty="0"/>
          </a:p>
        </p:txBody>
      </p:sp>
      <p:sp>
        <p:nvSpPr>
          <p:cNvPr id="4" name="Date Placeholder 3"/>
          <p:cNvSpPr>
            <a:spLocks noGrp="1"/>
          </p:cNvSpPr>
          <p:nvPr>
            <p:ph type="dt" sz="half" idx="10"/>
          </p:nvPr>
        </p:nvSpPr>
        <p:spPr>
          <a:xfrm>
            <a:off x="696913" y="332601"/>
            <a:ext cx="1340110" cy="276999"/>
          </a:xfrm>
        </p:spPr>
        <p:txBody>
          <a:bodyPr/>
          <a:lstStyle/>
          <a:p>
            <a:r>
              <a:rPr lang="en-US" dirty="0"/>
              <a:t>January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6</a:t>
            </a:fld>
            <a:endParaRPr lang="en-US"/>
          </a:p>
        </p:txBody>
      </p:sp>
      <p:sp>
        <p:nvSpPr>
          <p:cNvPr id="8" name="Title 1"/>
          <p:cNvSpPr>
            <a:spLocks noGrp="1"/>
          </p:cNvSpPr>
          <p:nvPr>
            <p:ph type="title"/>
          </p:nvPr>
        </p:nvSpPr>
        <p:spPr>
          <a:xfrm>
            <a:off x="-195" y="685800"/>
            <a:ext cx="9144195" cy="1066800"/>
          </a:xfrm>
        </p:spPr>
        <p:txBody>
          <a:bodyPr/>
          <a:lstStyle/>
          <a:p>
            <a:r>
              <a:rPr lang="en-US" dirty="0"/>
              <a:t>EHT </a:t>
            </a:r>
            <a:r>
              <a:rPr lang="en-US" dirty="0" smtClean="0"/>
              <a:t>RTS and CTS Procedure</a:t>
            </a:r>
            <a:endParaRPr lang="en-US" dirty="0"/>
          </a:p>
        </p:txBody>
      </p:sp>
      <p:graphicFrame>
        <p:nvGraphicFramePr>
          <p:cNvPr id="7" name="Table 6"/>
          <p:cNvGraphicFramePr>
            <a:graphicFrameLocks noGrp="1"/>
          </p:cNvGraphicFramePr>
          <p:nvPr>
            <p:extLst/>
          </p:nvPr>
        </p:nvGraphicFramePr>
        <p:xfrm>
          <a:off x="152400" y="5365988"/>
          <a:ext cx="8839200" cy="741680"/>
        </p:xfrm>
        <a:graphic>
          <a:graphicData uri="http://schemas.openxmlformats.org/drawingml/2006/table">
            <a:tbl>
              <a:tblPr firstRow="1" bandRow="1">
                <a:tableStyleId>{5C22544A-7EE6-4342-B048-85BDC9FD1C3A}</a:tableStyleId>
              </a:tblPr>
              <a:tblGrid>
                <a:gridCol w="1600201"/>
                <a:gridCol w="1066800"/>
                <a:gridCol w="990599"/>
                <a:gridCol w="990600"/>
                <a:gridCol w="3200400"/>
                <a:gridCol w="990600"/>
              </a:tblGrid>
              <a:tr h="370840">
                <a:tc>
                  <a:txBody>
                    <a:bodyPr/>
                    <a:lstStyle/>
                    <a:p>
                      <a:pPr algn="ctr"/>
                      <a:r>
                        <a:rPr lang="en-US" b="0" dirty="0" smtClean="0"/>
                        <a:t>Frame Control</a:t>
                      </a:r>
                      <a:endParaRPr lang="en-US" b="0" dirty="0"/>
                    </a:p>
                  </a:txBody>
                  <a:tcPr/>
                </a:tc>
                <a:tc>
                  <a:txBody>
                    <a:bodyPr/>
                    <a:lstStyle/>
                    <a:p>
                      <a:pPr algn="ctr"/>
                      <a:r>
                        <a:rPr lang="en-US" b="0" dirty="0" smtClean="0"/>
                        <a:t>Duration</a:t>
                      </a:r>
                      <a:endParaRPr lang="en-US" b="0" dirty="0"/>
                    </a:p>
                  </a:txBody>
                  <a:tcPr/>
                </a:tc>
                <a:tc>
                  <a:txBody>
                    <a:bodyPr/>
                    <a:lstStyle/>
                    <a:p>
                      <a:pPr algn="ctr"/>
                      <a:r>
                        <a:rPr lang="en-US" b="0" dirty="0" smtClean="0"/>
                        <a:t>RA</a:t>
                      </a:r>
                      <a:endParaRPr lang="en-US" b="0" dirty="0"/>
                    </a:p>
                  </a:txBody>
                  <a:tcPr/>
                </a:tc>
                <a:tc>
                  <a:txBody>
                    <a:bodyPr/>
                    <a:lstStyle/>
                    <a:p>
                      <a:pPr algn="ctr"/>
                      <a:r>
                        <a:rPr lang="en-US" b="0" dirty="0" smtClean="0"/>
                        <a:t>TA</a:t>
                      </a:r>
                      <a:endParaRPr lang="en-US" b="0" dirty="0"/>
                    </a:p>
                  </a:txBody>
                  <a:tcPr/>
                </a:tc>
                <a:tc>
                  <a:txBody>
                    <a:bodyPr/>
                    <a:lstStyle/>
                    <a:p>
                      <a:pPr algn="ctr"/>
                      <a:r>
                        <a:rPr lang="en-US" b="0" dirty="0" smtClean="0"/>
                        <a:t>Disallowed </a:t>
                      </a:r>
                      <a:r>
                        <a:rPr lang="en-US" b="0" dirty="0" err="1" smtClean="0"/>
                        <a:t>Subchannel</a:t>
                      </a:r>
                      <a:r>
                        <a:rPr lang="en-US" b="0" baseline="0" dirty="0" smtClean="0"/>
                        <a:t> </a:t>
                      </a:r>
                      <a:r>
                        <a:rPr lang="en-US" b="0" dirty="0" smtClean="0"/>
                        <a:t>Bitmap </a:t>
                      </a:r>
                      <a:endParaRPr lang="en-US" b="0" dirty="0"/>
                    </a:p>
                  </a:txBody>
                  <a:tcPr/>
                </a:tc>
                <a:tc>
                  <a:txBody>
                    <a:bodyPr/>
                    <a:lstStyle/>
                    <a:p>
                      <a:pPr algn="ctr"/>
                      <a:r>
                        <a:rPr lang="en-US" b="0" dirty="0" smtClean="0"/>
                        <a:t>FCS</a:t>
                      </a:r>
                      <a:endParaRPr lang="en-US" b="0" dirty="0"/>
                    </a:p>
                  </a:txBody>
                  <a:tcPr/>
                </a:tc>
              </a:tr>
              <a:tr h="370840">
                <a:tc>
                  <a:txBody>
                    <a:bodyPr/>
                    <a:lstStyle/>
                    <a:p>
                      <a:pPr algn="ctr"/>
                      <a:r>
                        <a:rPr lang="en-US" b="0" dirty="0" smtClean="0"/>
                        <a:t>2 octets</a:t>
                      </a:r>
                      <a:endParaRPr lang="en-US" b="0" dirty="0"/>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b="0" dirty="0" smtClean="0"/>
                        <a:t>2 octets</a:t>
                      </a:r>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b="0" dirty="0" smtClean="0"/>
                        <a:t>6 octets</a:t>
                      </a:r>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b="0" dirty="0" smtClean="0"/>
                        <a:t>6 octets</a:t>
                      </a:r>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b="0" dirty="0" smtClean="0"/>
                        <a:t>2 octets</a:t>
                      </a:r>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b="0" dirty="0" smtClean="0"/>
                        <a:t>4 octets</a:t>
                      </a:r>
                    </a:p>
                  </a:txBody>
                  <a:tcPr/>
                </a:tc>
              </a:tr>
            </a:tbl>
          </a:graphicData>
        </a:graphic>
      </p:graphicFrame>
      <p:sp>
        <p:nvSpPr>
          <p:cNvPr id="2" name="TextBox 1"/>
          <p:cNvSpPr txBox="1"/>
          <p:nvPr/>
        </p:nvSpPr>
        <p:spPr>
          <a:xfrm>
            <a:off x="3259074" y="6107668"/>
            <a:ext cx="2625655" cy="369332"/>
          </a:xfrm>
          <a:prstGeom prst="rect">
            <a:avLst/>
          </a:prstGeom>
          <a:noFill/>
        </p:spPr>
        <p:txBody>
          <a:bodyPr wrap="none" rtlCol="0">
            <a:spAutoFit/>
          </a:bodyPr>
          <a:lstStyle/>
          <a:p>
            <a:r>
              <a:rPr lang="en-US" sz="1800" dirty="0" smtClean="0"/>
              <a:t>&lt;EHT RTS frame format&gt;</a:t>
            </a:r>
            <a:endParaRPr lang="en-US" sz="1800" dirty="0"/>
          </a:p>
        </p:txBody>
      </p:sp>
    </p:spTree>
    <p:extLst>
      <p:ext uri="{BB962C8B-B14F-4D97-AF65-F5344CB8AC3E}">
        <p14:creationId xmlns:p14="http://schemas.microsoft.com/office/powerpoint/2010/main" val="21438441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US" dirty="0" smtClean="0"/>
              <a:t>The TXOP responder transmits </a:t>
            </a:r>
            <a:r>
              <a:rPr lang="en-US" dirty="0"/>
              <a:t>to </a:t>
            </a:r>
            <a:r>
              <a:rPr lang="en-US" dirty="0" smtClean="0"/>
              <a:t>the </a:t>
            </a:r>
            <a:r>
              <a:rPr lang="en-US" dirty="0"/>
              <a:t>TXOP </a:t>
            </a:r>
            <a:r>
              <a:rPr lang="en-US" dirty="0" smtClean="0"/>
              <a:t>holder an EHT CTS </a:t>
            </a:r>
            <a:r>
              <a:rPr lang="en-US" dirty="0"/>
              <a:t>frame </a:t>
            </a:r>
            <a:r>
              <a:rPr lang="en-US" dirty="0" smtClean="0"/>
              <a:t>in </a:t>
            </a:r>
            <a:r>
              <a:rPr lang="en-US" dirty="0"/>
              <a:t>a non-HT duplicate PPDU with the following TXVECTOR parameters:</a:t>
            </a:r>
          </a:p>
          <a:p>
            <a:pPr lvl="1" algn="just"/>
            <a:r>
              <a:rPr lang="en-US" dirty="0"/>
              <a:t>CH_BANDWIDTH: CBW40, CBW80, CBW160, CBW80+80, CBW240, CBW160+80, CBW320, </a:t>
            </a:r>
            <a:r>
              <a:rPr lang="en-US" dirty="0" smtClean="0"/>
              <a:t>CBW160+160.</a:t>
            </a:r>
            <a:endParaRPr lang="en-US" dirty="0"/>
          </a:p>
          <a:p>
            <a:pPr lvl="1" algn="just"/>
            <a:r>
              <a:rPr lang="en-US" dirty="0"/>
              <a:t>INACTIVE_SUBCHANNELS: Indicates the 20 MHz </a:t>
            </a:r>
            <a:r>
              <a:rPr lang="en-US" dirty="0" err="1"/>
              <a:t>subchannels</a:t>
            </a:r>
            <a:r>
              <a:rPr lang="en-US" dirty="0"/>
              <a:t> that are punctured, if present.  </a:t>
            </a:r>
          </a:p>
          <a:p>
            <a:r>
              <a:rPr lang="en-US" dirty="0"/>
              <a:t>The TXOP responder </a:t>
            </a:r>
            <a:r>
              <a:rPr lang="en-US" dirty="0" smtClean="0"/>
              <a:t>can transmit the EHT CTS frame on only 20 </a:t>
            </a:r>
            <a:r>
              <a:rPr lang="en-US" dirty="0"/>
              <a:t>MHz </a:t>
            </a:r>
            <a:r>
              <a:rPr lang="en-US" dirty="0" err="1"/>
              <a:t>subchannels</a:t>
            </a:r>
            <a:r>
              <a:rPr lang="en-US" dirty="0"/>
              <a:t> </a:t>
            </a:r>
            <a:r>
              <a:rPr lang="en-US" dirty="0" smtClean="0"/>
              <a:t>in which the TXOP holders sent the EHT RTS frames. </a:t>
            </a:r>
            <a:endParaRPr lang="en-US" dirty="0"/>
          </a:p>
          <a:p>
            <a:pPr lvl="2"/>
            <a:endParaRPr lang="en-US" dirty="0" smtClean="0"/>
          </a:p>
          <a:p>
            <a:pPr lvl="2"/>
            <a:endParaRPr lang="en-US" dirty="0"/>
          </a:p>
          <a:p>
            <a:pPr lvl="2"/>
            <a:endParaRPr lang="en-US" dirty="0"/>
          </a:p>
        </p:txBody>
      </p:sp>
      <p:sp>
        <p:nvSpPr>
          <p:cNvPr id="4" name="Date Placeholder 3"/>
          <p:cNvSpPr>
            <a:spLocks noGrp="1"/>
          </p:cNvSpPr>
          <p:nvPr>
            <p:ph type="dt" sz="half" idx="10"/>
          </p:nvPr>
        </p:nvSpPr>
        <p:spPr>
          <a:xfrm>
            <a:off x="696913" y="332601"/>
            <a:ext cx="1340110" cy="276999"/>
          </a:xfrm>
        </p:spPr>
        <p:txBody>
          <a:bodyPr/>
          <a:lstStyle/>
          <a:p>
            <a:r>
              <a:rPr lang="en-US"/>
              <a:t>January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7</a:t>
            </a:fld>
            <a:endParaRPr lang="en-US"/>
          </a:p>
        </p:txBody>
      </p:sp>
      <p:sp>
        <p:nvSpPr>
          <p:cNvPr id="8" name="Title 1"/>
          <p:cNvSpPr>
            <a:spLocks noGrp="1"/>
          </p:cNvSpPr>
          <p:nvPr>
            <p:ph type="title"/>
          </p:nvPr>
        </p:nvSpPr>
        <p:spPr>
          <a:xfrm>
            <a:off x="-195" y="685800"/>
            <a:ext cx="9144195" cy="1066800"/>
          </a:xfrm>
        </p:spPr>
        <p:txBody>
          <a:bodyPr/>
          <a:lstStyle/>
          <a:p>
            <a:r>
              <a:rPr lang="en-US" dirty="0"/>
              <a:t>EHT </a:t>
            </a:r>
            <a:r>
              <a:rPr lang="en-US" dirty="0" smtClean="0"/>
              <a:t>RTS and CTS Procedure</a:t>
            </a:r>
            <a:endParaRPr lang="en-US" dirty="0"/>
          </a:p>
        </p:txBody>
      </p:sp>
    </p:spTree>
    <p:extLst>
      <p:ext uri="{BB962C8B-B14F-4D97-AF65-F5344CB8AC3E}">
        <p14:creationId xmlns:p14="http://schemas.microsoft.com/office/powerpoint/2010/main" val="23238178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US" sz="2200" dirty="0"/>
              <a:t>The TXOP </a:t>
            </a:r>
            <a:r>
              <a:rPr lang="en-US" sz="2200" dirty="0" smtClean="0"/>
              <a:t>responder shall </a:t>
            </a:r>
            <a:r>
              <a:rPr lang="en-US" sz="2200" dirty="0"/>
              <a:t>not transmit the EHT </a:t>
            </a:r>
            <a:r>
              <a:rPr lang="en-US" sz="2200" dirty="0" smtClean="0"/>
              <a:t>CTS frames </a:t>
            </a:r>
            <a:r>
              <a:rPr lang="en-US" sz="2200" dirty="0"/>
              <a:t>on </a:t>
            </a:r>
            <a:r>
              <a:rPr lang="en-US" sz="2200" dirty="0" smtClean="0"/>
              <a:t>20 </a:t>
            </a:r>
            <a:r>
              <a:rPr lang="en-US" sz="2200" dirty="0"/>
              <a:t>MHz </a:t>
            </a:r>
            <a:r>
              <a:rPr lang="en-US" sz="2200" dirty="0" err="1" smtClean="0"/>
              <a:t>subchannels</a:t>
            </a:r>
            <a:r>
              <a:rPr lang="en-US" sz="2200" dirty="0" smtClean="0"/>
              <a:t> </a:t>
            </a:r>
            <a:r>
              <a:rPr lang="en-US" sz="2200" dirty="0"/>
              <a:t>of which </a:t>
            </a:r>
            <a:r>
              <a:rPr lang="en-US" sz="2200" dirty="0" smtClean="0"/>
              <a:t>CCAs are busy.</a:t>
            </a:r>
          </a:p>
          <a:p>
            <a:pPr lvl="1" algn="just"/>
            <a:r>
              <a:rPr lang="en-US" dirty="0" smtClean="0"/>
              <a:t>The TXOP responder indicates in the Disallowed </a:t>
            </a:r>
            <a:r>
              <a:rPr lang="en-US" dirty="0" err="1" smtClean="0"/>
              <a:t>Subchannel</a:t>
            </a:r>
            <a:r>
              <a:rPr lang="en-US" dirty="0" smtClean="0"/>
              <a:t> Bitmap field the </a:t>
            </a:r>
            <a:r>
              <a:rPr lang="en-US" dirty="0"/>
              <a:t>20 MHz </a:t>
            </a:r>
            <a:r>
              <a:rPr lang="en-US" dirty="0" err="1" smtClean="0"/>
              <a:t>subchannels</a:t>
            </a:r>
            <a:r>
              <a:rPr lang="en-US" dirty="0" smtClean="0"/>
              <a:t> </a:t>
            </a:r>
            <a:r>
              <a:rPr lang="en-US" dirty="0"/>
              <a:t>on which </a:t>
            </a:r>
            <a:r>
              <a:rPr lang="en-US" dirty="0" smtClean="0"/>
              <a:t>the EHT CTS frames are not sent.  </a:t>
            </a:r>
            <a:endParaRPr lang="en-US" dirty="0"/>
          </a:p>
          <a:p>
            <a:pPr lvl="2" algn="just"/>
            <a:r>
              <a:rPr lang="en-US" dirty="0" smtClean="0"/>
              <a:t>For example, bit </a:t>
            </a:r>
            <a:r>
              <a:rPr lang="en-US" dirty="0"/>
              <a:t>field corresponding to 20 MHz </a:t>
            </a:r>
            <a:r>
              <a:rPr lang="en-US" dirty="0" err="1"/>
              <a:t>subchannel</a:t>
            </a:r>
            <a:r>
              <a:rPr lang="en-US" dirty="0"/>
              <a:t> on which </a:t>
            </a:r>
            <a:r>
              <a:rPr lang="en-US" dirty="0" smtClean="0"/>
              <a:t>the EHT CTS </a:t>
            </a:r>
            <a:r>
              <a:rPr lang="en-US" dirty="0"/>
              <a:t>frame is not sent is set to 1. Otherwise, it is set to 0.</a:t>
            </a:r>
          </a:p>
          <a:p>
            <a:pPr lvl="1" algn="just"/>
            <a:r>
              <a:rPr lang="en-US" dirty="0" smtClean="0"/>
              <a:t>The TXOP holder is disallowed to transmit frames on the 20 MHz </a:t>
            </a:r>
            <a:r>
              <a:rPr lang="en-US" dirty="0" err="1" smtClean="0"/>
              <a:t>subchannels</a:t>
            </a:r>
            <a:r>
              <a:rPr lang="en-US" dirty="0" smtClean="0"/>
              <a:t> indicated in the Disallowed </a:t>
            </a:r>
            <a:r>
              <a:rPr lang="en-US" dirty="0" err="1" smtClean="0"/>
              <a:t>Subchannel</a:t>
            </a:r>
            <a:r>
              <a:rPr lang="en-US" dirty="0" smtClean="0"/>
              <a:t> Bitmap field in the EHT CTS frame. </a:t>
            </a:r>
            <a:endParaRPr lang="en-US" dirty="0"/>
          </a:p>
          <a:p>
            <a:endParaRPr lang="en-US" dirty="0"/>
          </a:p>
          <a:p>
            <a:endParaRPr lang="en-US" dirty="0"/>
          </a:p>
        </p:txBody>
      </p:sp>
      <p:sp>
        <p:nvSpPr>
          <p:cNvPr id="4" name="Date Placeholder 3"/>
          <p:cNvSpPr>
            <a:spLocks noGrp="1"/>
          </p:cNvSpPr>
          <p:nvPr>
            <p:ph type="dt" sz="half" idx="10"/>
          </p:nvPr>
        </p:nvSpPr>
        <p:spPr>
          <a:xfrm>
            <a:off x="696913" y="332601"/>
            <a:ext cx="1340110" cy="276999"/>
          </a:xfrm>
        </p:spPr>
        <p:txBody>
          <a:bodyPr/>
          <a:lstStyle/>
          <a:p>
            <a:r>
              <a:rPr lang="en-US" dirty="0"/>
              <a:t>January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8</a:t>
            </a:fld>
            <a:endParaRPr lang="en-US"/>
          </a:p>
        </p:txBody>
      </p:sp>
      <p:sp>
        <p:nvSpPr>
          <p:cNvPr id="8" name="Title 1"/>
          <p:cNvSpPr>
            <a:spLocks noGrp="1"/>
          </p:cNvSpPr>
          <p:nvPr>
            <p:ph type="title"/>
          </p:nvPr>
        </p:nvSpPr>
        <p:spPr>
          <a:xfrm>
            <a:off x="-195" y="685800"/>
            <a:ext cx="9144195" cy="1066800"/>
          </a:xfrm>
        </p:spPr>
        <p:txBody>
          <a:bodyPr/>
          <a:lstStyle/>
          <a:p>
            <a:r>
              <a:rPr lang="en-US" dirty="0"/>
              <a:t>EHT </a:t>
            </a:r>
            <a:r>
              <a:rPr lang="en-US" dirty="0" smtClean="0"/>
              <a:t>RTS and CTS Procedure</a:t>
            </a:r>
            <a:endParaRPr lang="en-US" dirty="0"/>
          </a:p>
        </p:txBody>
      </p:sp>
      <p:graphicFrame>
        <p:nvGraphicFramePr>
          <p:cNvPr id="9" name="Table 8"/>
          <p:cNvGraphicFramePr>
            <a:graphicFrameLocks noGrp="1"/>
          </p:cNvGraphicFramePr>
          <p:nvPr>
            <p:extLst/>
          </p:nvPr>
        </p:nvGraphicFramePr>
        <p:xfrm>
          <a:off x="647602" y="5354241"/>
          <a:ext cx="7848600" cy="741680"/>
        </p:xfrm>
        <a:graphic>
          <a:graphicData uri="http://schemas.openxmlformats.org/drawingml/2006/table">
            <a:tbl>
              <a:tblPr firstRow="1" bandRow="1">
                <a:tableStyleId>{5C22544A-7EE6-4342-B048-85BDC9FD1C3A}</a:tableStyleId>
              </a:tblPr>
              <a:tblGrid>
                <a:gridCol w="1600201"/>
                <a:gridCol w="1066800"/>
                <a:gridCol w="990599"/>
                <a:gridCol w="3200400"/>
                <a:gridCol w="990600"/>
              </a:tblGrid>
              <a:tr h="370840">
                <a:tc>
                  <a:txBody>
                    <a:bodyPr/>
                    <a:lstStyle/>
                    <a:p>
                      <a:pPr algn="ctr"/>
                      <a:r>
                        <a:rPr lang="en-US" b="0" dirty="0" smtClean="0"/>
                        <a:t>Frame Control</a:t>
                      </a:r>
                      <a:endParaRPr lang="en-US" b="0" dirty="0"/>
                    </a:p>
                  </a:txBody>
                  <a:tcPr/>
                </a:tc>
                <a:tc>
                  <a:txBody>
                    <a:bodyPr/>
                    <a:lstStyle/>
                    <a:p>
                      <a:pPr algn="ctr"/>
                      <a:r>
                        <a:rPr lang="en-US" b="0" dirty="0" smtClean="0"/>
                        <a:t>Duration</a:t>
                      </a:r>
                      <a:endParaRPr lang="en-US" b="0" dirty="0"/>
                    </a:p>
                  </a:txBody>
                  <a:tcPr/>
                </a:tc>
                <a:tc>
                  <a:txBody>
                    <a:bodyPr/>
                    <a:lstStyle/>
                    <a:p>
                      <a:pPr algn="ctr"/>
                      <a:r>
                        <a:rPr lang="en-US" b="0" dirty="0" smtClean="0"/>
                        <a:t>RA</a:t>
                      </a:r>
                      <a:endParaRPr lang="en-US" b="0" dirty="0"/>
                    </a:p>
                  </a:txBody>
                  <a:tcPr/>
                </a:tc>
                <a:tc>
                  <a:txBody>
                    <a:bodyPr/>
                    <a:lstStyle/>
                    <a:p>
                      <a:pPr algn="ctr"/>
                      <a:r>
                        <a:rPr lang="en-US" b="0" dirty="0" smtClean="0"/>
                        <a:t>Disallowed </a:t>
                      </a:r>
                      <a:r>
                        <a:rPr lang="en-US" b="0" dirty="0" err="1" smtClean="0"/>
                        <a:t>Subchannel</a:t>
                      </a:r>
                      <a:r>
                        <a:rPr lang="en-US" b="0" baseline="0" dirty="0" smtClean="0"/>
                        <a:t> </a:t>
                      </a:r>
                      <a:r>
                        <a:rPr lang="en-US" b="0" dirty="0" smtClean="0"/>
                        <a:t>Bitmap </a:t>
                      </a:r>
                      <a:endParaRPr lang="en-US" b="0" dirty="0"/>
                    </a:p>
                  </a:txBody>
                  <a:tcPr/>
                </a:tc>
                <a:tc>
                  <a:txBody>
                    <a:bodyPr/>
                    <a:lstStyle/>
                    <a:p>
                      <a:pPr algn="ctr"/>
                      <a:r>
                        <a:rPr lang="en-US" b="0" dirty="0" smtClean="0"/>
                        <a:t>FCS</a:t>
                      </a:r>
                      <a:endParaRPr lang="en-US" b="0" dirty="0"/>
                    </a:p>
                  </a:txBody>
                  <a:tcPr/>
                </a:tc>
              </a:tr>
              <a:tr h="370840">
                <a:tc>
                  <a:txBody>
                    <a:bodyPr/>
                    <a:lstStyle/>
                    <a:p>
                      <a:pPr algn="ctr"/>
                      <a:r>
                        <a:rPr lang="en-US" b="0" dirty="0" smtClean="0"/>
                        <a:t>2 octets</a:t>
                      </a:r>
                      <a:endParaRPr lang="en-US" b="0" dirty="0"/>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b="0" dirty="0" smtClean="0"/>
                        <a:t>2 octets</a:t>
                      </a:r>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b="0" dirty="0" smtClean="0"/>
                        <a:t>6 octets</a:t>
                      </a:r>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b="0" dirty="0" smtClean="0"/>
                        <a:t>2 octets</a:t>
                      </a:r>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b="0" dirty="0" smtClean="0"/>
                        <a:t>4 octets</a:t>
                      </a:r>
                    </a:p>
                  </a:txBody>
                  <a:tcPr/>
                </a:tc>
              </a:tr>
            </a:tbl>
          </a:graphicData>
        </a:graphic>
      </p:graphicFrame>
      <p:sp>
        <p:nvSpPr>
          <p:cNvPr id="10" name="TextBox 9"/>
          <p:cNvSpPr txBox="1"/>
          <p:nvPr/>
        </p:nvSpPr>
        <p:spPr>
          <a:xfrm>
            <a:off x="3259074" y="6107668"/>
            <a:ext cx="2639505" cy="369332"/>
          </a:xfrm>
          <a:prstGeom prst="rect">
            <a:avLst/>
          </a:prstGeom>
          <a:noFill/>
        </p:spPr>
        <p:txBody>
          <a:bodyPr wrap="none" rtlCol="0">
            <a:spAutoFit/>
          </a:bodyPr>
          <a:lstStyle/>
          <a:p>
            <a:r>
              <a:rPr lang="en-US" sz="1800" dirty="0" smtClean="0"/>
              <a:t>&lt;EHT CTS frame format&gt;</a:t>
            </a:r>
            <a:endParaRPr lang="en-US" sz="1800" dirty="0"/>
          </a:p>
        </p:txBody>
      </p:sp>
    </p:spTree>
    <p:extLst>
      <p:ext uri="{BB962C8B-B14F-4D97-AF65-F5344CB8AC3E}">
        <p14:creationId xmlns:p14="http://schemas.microsoft.com/office/powerpoint/2010/main" val="20135224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US" sz="2000" dirty="0" smtClean="0"/>
              <a:t>For example, the TXOP holder </a:t>
            </a:r>
            <a:r>
              <a:rPr lang="en-US" sz="2000" dirty="0"/>
              <a:t>solicits the EHT CTS response on the primary 80 MHz and secondary 80 MHz channel. But, since the </a:t>
            </a:r>
            <a:r>
              <a:rPr lang="en-US" sz="2000" dirty="0" smtClean="0"/>
              <a:t>TXOP holder indicates </a:t>
            </a:r>
            <a:r>
              <a:rPr lang="en-US" sz="2000" dirty="0"/>
              <a:t>that the upper 20 MHz channel of the secondary 40 MHz channel is the disallowed </a:t>
            </a:r>
            <a:r>
              <a:rPr lang="en-US" sz="2000" dirty="0" err="1"/>
              <a:t>subchannel</a:t>
            </a:r>
            <a:r>
              <a:rPr lang="en-US" sz="2000" dirty="0"/>
              <a:t>, the </a:t>
            </a:r>
            <a:r>
              <a:rPr lang="en-US" sz="2000" dirty="0" smtClean="0"/>
              <a:t>TXOP responder replies with </a:t>
            </a:r>
            <a:r>
              <a:rPr lang="en-US" sz="2000" dirty="0"/>
              <a:t>the </a:t>
            </a:r>
            <a:r>
              <a:rPr lang="en-US" sz="2000" dirty="0" smtClean="0"/>
              <a:t>EHT CTS </a:t>
            </a:r>
            <a:r>
              <a:rPr lang="en-US" sz="2000" dirty="0"/>
              <a:t>frame on </a:t>
            </a:r>
            <a:r>
              <a:rPr lang="en-US" sz="2000" dirty="0" smtClean="0"/>
              <a:t>idle channels </a:t>
            </a:r>
            <a:r>
              <a:rPr lang="en-US" sz="2000" dirty="0"/>
              <a:t>excluding the corresponding disallowed </a:t>
            </a:r>
            <a:r>
              <a:rPr lang="en-US" sz="2000" dirty="0" err="1"/>
              <a:t>subchannel</a:t>
            </a:r>
            <a:r>
              <a:rPr lang="en-US" sz="2000" dirty="0"/>
              <a:t>. </a:t>
            </a:r>
          </a:p>
          <a:p>
            <a:pPr lvl="3"/>
            <a:endParaRPr lang="en-US" sz="2000" dirty="0"/>
          </a:p>
          <a:p>
            <a:endParaRPr lang="en-US" sz="1800" dirty="0" smtClean="0"/>
          </a:p>
          <a:p>
            <a:endParaRPr lang="en-US" sz="1800" dirty="0"/>
          </a:p>
          <a:p>
            <a:endParaRPr lang="en-US" sz="1800" dirty="0"/>
          </a:p>
          <a:p>
            <a:endParaRPr lang="en-US" sz="1400" dirty="0"/>
          </a:p>
        </p:txBody>
      </p:sp>
      <p:sp>
        <p:nvSpPr>
          <p:cNvPr id="4" name="Date Placeholder 3"/>
          <p:cNvSpPr>
            <a:spLocks noGrp="1"/>
          </p:cNvSpPr>
          <p:nvPr>
            <p:ph type="dt" sz="half" idx="10"/>
          </p:nvPr>
        </p:nvSpPr>
        <p:spPr>
          <a:xfrm>
            <a:off x="696913" y="332601"/>
            <a:ext cx="1340110" cy="276999"/>
          </a:xfrm>
        </p:spPr>
        <p:txBody>
          <a:bodyPr/>
          <a:lstStyle/>
          <a:p>
            <a:r>
              <a:rPr lang="en-US" dirty="0"/>
              <a:t>January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9</a:t>
            </a:fld>
            <a:endParaRPr lang="en-US"/>
          </a:p>
        </p:txBody>
      </p:sp>
      <p:sp>
        <p:nvSpPr>
          <p:cNvPr id="8" name="Title 1"/>
          <p:cNvSpPr>
            <a:spLocks noGrp="1"/>
          </p:cNvSpPr>
          <p:nvPr>
            <p:ph type="title"/>
          </p:nvPr>
        </p:nvSpPr>
        <p:spPr>
          <a:xfrm>
            <a:off x="-195" y="685800"/>
            <a:ext cx="9144195" cy="1066800"/>
          </a:xfrm>
        </p:spPr>
        <p:txBody>
          <a:bodyPr/>
          <a:lstStyle/>
          <a:p>
            <a:r>
              <a:rPr lang="en-US" dirty="0"/>
              <a:t>EHT </a:t>
            </a:r>
            <a:r>
              <a:rPr lang="en-US" dirty="0" smtClean="0"/>
              <a:t>RTS and CTS Procedure</a:t>
            </a:r>
            <a:endParaRPr lang="en-US" dirty="0"/>
          </a:p>
        </p:txBody>
      </p:sp>
      <p:sp>
        <p:nvSpPr>
          <p:cNvPr id="7" name="Rectangle 6"/>
          <p:cNvSpPr/>
          <p:nvPr/>
        </p:nvSpPr>
        <p:spPr>
          <a:xfrm>
            <a:off x="1622311" y="4044332"/>
            <a:ext cx="7372348" cy="510268"/>
          </a:xfrm>
          <a:prstGeom prst="rect">
            <a:avLst/>
          </a:prstGeom>
          <a:solidFill>
            <a:schemeClr val="bg1">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smtClean="0">
                <a:solidFill>
                  <a:schemeClr val="tx1"/>
                </a:solidFill>
              </a:rPr>
              <a:t>                        At </a:t>
            </a:r>
            <a:r>
              <a:rPr lang="en-US" sz="1600" dirty="0">
                <a:solidFill>
                  <a:schemeClr val="tx1"/>
                </a:solidFill>
              </a:rPr>
              <a:t>the </a:t>
            </a:r>
            <a:r>
              <a:rPr lang="en-US" sz="1600" dirty="0" smtClean="0">
                <a:solidFill>
                  <a:schemeClr val="tx1"/>
                </a:solidFill>
              </a:rPr>
              <a:t>TXOP responder, CCA is busy.</a:t>
            </a:r>
            <a:endParaRPr lang="en-US" sz="1600" dirty="0">
              <a:solidFill>
                <a:schemeClr val="tx1"/>
              </a:solidFill>
            </a:endParaRPr>
          </a:p>
        </p:txBody>
      </p:sp>
      <p:cxnSp>
        <p:nvCxnSpPr>
          <p:cNvPr id="9" name="Straight Connector 8"/>
          <p:cNvCxnSpPr/>
          <p:nvPr/>
        </p:nvCxnSpPr>
        <p:spPr>
          <a:xfrm flipV="1">
            <a:off x="721145" y="6245825"/>
            <a:ext cx="8422855" cy="5872"/>
          </a:xfrm>
          <a:prstGeom prst="line">
            <a:avLst/>
          </a:prstGeom>
        </p:spPr>
        <p:style>
          <a:lnRef idx="2">
            <a:schemeClr val="accent1"/>
          </a:lnRef>
          <a:fillRef idx="0">
            <a:schemeClr val="accent1"/>
          </a:fillRef>
          <a:effectRef idx="1">
            <a:schemeClr val="accent1"/>
          </a:effectRef>
          <a:fontRef idx="minor">
            <a:schemeClr val="tx1"/>
          </a:fontRef>
        </p:style>
      </p:cxnSp>
      <p:sp>
        <p:nvSpPr>
          <p:cNvPr id="10" name="Left Brace 9"/>
          <p:cNvSpPr/>
          <p:nvPr/>
        </p:nvSpPr>
        <p:spPr>
          <a:xfrm>
            <a:off x="1295400" y="5167469"/>
            <a:ext cx="152400" cy="1080614"/>
          </a:xfrm>
          <a:prstGeom prst="lef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1" name="Left Brace 10"/>
          <p:cNvSpPr/>
          <p:nvPr/>
        </p:nvSpPr>
        <p:spPr>
          <a:xfrm>
            <a:off x="1295400" y="3996839"/>
            <a:ext cx="152400" cy="1080614"/>
          </a:xfrm>
          <a:prstGeom prst="lef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2" name="TextBox 11"/>
          <p:cNvSpPr txBox="1"/>
          <p:nvPr/>
        </p:nvSpPr>
        <p:spPr>
          <a:xfrm>
            <a:off x="-3059" y="5548640"/>
            <a:ext cx="1285929" cy="276999"/>
          </a:xfrm>
          <a:prstGeom prst="rect">
            <a:avLst/>
          </a:prstGeom>
          <a:noFill/>
        </p:spPr>
        <p:txBody>
          <a:bodyPr wrap="none" rtlCol="0">
            <a:spAutoFit/>
          </a:bodyPr>
          <a:lstStyle/>
          <a:p>
            <a:r>
              <a:rPr lang="en-US" sz="1200" dirty="0" smtClean="0"/>
              <a:t>Primary 80 MHz</a:t>
            </a:r>
            <a:endParaRPr lang="en-US" sz="1200" dirty="0"/>
          </a:p>
        </p:txBody>
      </p:sp>
      <p:sp>
        <p:nvSpPr>
          <p:cNvPr id="13" name="TextBox 12"/>
          <p:cNvSpPr txBox="1"/>
          <p:nvPr/>
        </p:nvSpPr>
        <p:spPr>
          <a:xfrm>
            <a:off x="-3059" y="4405640"/>
            <a:ext cx="1446230" cy="276999"/>
          </a:xfrm>
          <a:prstGeom prst="rect">
            <a:avLst/>
          </a:prstGeom>
          <a:noFill/>
        </p:spPr>
        <p:txBody>
          <a:bodyPr wrap="none" rtlCol="0">
            <a:spAutoFit/>
          </a:bodyPr>
          <a:lstStyle/>
          <a:p>
            <a:r>
              <a:rPr lang="en-US" sz="1200" dirty="0" smtClean="0"/>
              <a:t>Secondary 80MHz</a:t>
            </a:r>
            <a:endParaRPr lang="en-US" sz="1200" dirty="0"/>
          </a:p>
        </p:txBody>
      </p:sp>
      <p:sp>
        <p:nvSpPr>
          <p:cNvPr id="14" name="Rectangle 13"/>
          <p:cNvSpPr/>
          <p:nvPr/>
        </p:nvSpPr>
        <p:spPr>
          <a:xfrm>
            <a:off x="1524000" y="5978039"/>
            <a:ext cx="76200" cy="270044"/>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400"/>
          </a:p>
        </p:txBody>
      </p:sp>
      <p:sp>
        <p:nvSpPr>
          <p:cNvPr id="15" name="Rectangle 14"/>
          <p:cNvSpPr/>
          <p:nvPr/>
        </p:nvSpPr>
        <p:spPr>
          <a:xfrm>
            <a:off x="1600200" y="5978039"/>
            <a:ext cx="76200" cy="270044"/>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400"/>
          </a:p>
        </p:txBody>
      </p:sp>
      <p:sp>
        <p:nvSpPr>
          <p:cNvPr id="16" name="Rectangle 15"/>
          <p:cNvSpPr/>
          <p:nvPr/>
        </p:nvSpPr>
        <p:spPr>
          <a:xfrm>
            <a:off x="1676400" y="5978039"/>
            <a:ext cx="76200" cy="270044"/>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400"/>
          </a:p>
        </p:txBody>
      </p:sp>
      <p:sp>
        <p:nvSpPr>
          <p:cNvPr id="17" name="Rectangle 16"/>
          <p:cNvSpPr/>
          <p:nvPr/>
        </p:nvSpPr>
        <p:spPr>
          <a:xfrm>
            <a:off x="1752600" y="5978039"/>
            <a:ext cx="76200" cy="270044"/>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400"/>
          </a:p>
        </p:txBody>
      </p:sp>
      <p:sp>
        <p:nvSpPr>
          <p:cNvPr id="18" name="Rectangle 17"/>
          <p:cNvSpPr/>
          <p:nvPr/>
        </p:nvSpPr>
        <p:spPr>
          <a:xfrm>
            <a:off x="1828800" y="5978039"/>
            <a:ext cx="76200" cy="270044"/>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400"/>
          </a:p>
        </p:txBody>
      </p:sp>
      <p:sp>
        <p:nvSpPr>
          <p:cNvPr id="19" name="Rectangle 18"/>
          <p:cNvSpPr/>
          <p:nvPr/>
        </p:nvSpPr>
        <p:spPr>
          <a:xfrm>
            <a:off x="1905000" y="5978039"/>
            <a:ext cx="76200" cy="270044"/>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400"/>
          </a:p>
        </p:txBody>
      </p:sp>
      <p:sp>
        <p:nvSpPr>
          <p:cNvPr id="20" name="Rectangle 19"/>
          <p:cNvSpPr/>
          <p:nvPr/>
        </p:nvSpPr>
        <p:spPr>
          <a:xfrm>
            <a:off x="1981200" y="5978039"/>
            <a:ext cx="76200" cy="270044"/>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400"/>
          </a:p>
        </p:txBody>
      </p:sp>
      <p:sp>
        <p:nvSpPr>
          <p:cNvPr id="21" name="Rectangle 20"/>
          <p:cNvSpPr/>
          <p:nvPr/>
        </p:nvSpPr>
        <p:spPr>
          <a:xfrm>
            <a:off x="2057400" y="5978039"/>
            <a:ext cx="76200" cy="270044"/>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400"/>
          </a:p>
        </p:txBody>
      </p:sp>
      <p:cxnSp>
        <p:nvCxnSpPr>
          <p:cNvPr id="22" name="Straight Arrow Connector 21"/>
          <p:cNvCxnSpPr/>
          <p:nvPr/>
        </p:nvCxnSpPr>
        <p:spPr>
          <a:xfrm>
            <a:off x="3278572" y="6113061"/>
            <a:ext cx="414045" cy="0"/>
          </a:xfrm>
          <a:prstGeom prst="straightConnector1">
            <a:avLst/>
          </a:prstGeom>
          <a:ln w="12700">
            <a:headEnd type="arrow"/>
            <a:tailEnd type="arrow"/>
          </a:ln>
        </p:spPr>
        <p:style>
          <a:lnRef idx="2">
            <a:schemeClr val="accent1"/>
          </a:lnRef>
          <a:fillRef idx="0">
            <a:schemeClr val="accent1"/>
          </a:fillRef>
          <a:effectRef idx="1">
            <a:schemeClr val="accent1"/>
          </a:effectRef>
          <a:fontRef idx="minor">
            <a:schemeClr val="tx1"/>
          </a:fontRef>
        </p:style>
      </p:cxnSp>
      <p:sp>
        <p:nvSpPr>
          <p:cNvPr id="23" name="TextBox 22"/>
          <p:cNvSpPr txBox="1"/>
          <p:nvPr/>
        </p:nvSpPr>
        <p:spPr>
          <a:xfrm>
            <a:off x="3230999" y="5869326"/>
            <a:ext cx="542136" cy="307777"/>
          </a:xfrm>
          <a:prstGeom prst="rect">
            <a:avLst/>
          </a:prstGeom>
          <a:noFill/>
        </p:spPr>
        <p:txBody>
          <a:bodyPr wrap="none" rtlCol="0">
            <a:spAutoFit/>
          </a:bodyPr>
          <a:lstStyle/>
          <a:p>
            <a:r>
              <a:rPr lang="en-US" sz="1400" dirty="0" smtClean="0">
                <a:solidFill>
                  <a:schemeClr val="accent1"/>
                </a:solidFill>
              </a:rPr>
              <a:t>SIFS</a:t>
            </a:r>
            <a:endParaRPr lang="en-US" sz="1400" dirty="0">
              <a:solidFill>
                <a:schemeClr val="accent1"/>
              </a:solidFill>
            </a:endParaRPr>
          </a:p>
        </p:txBody>
      </p:sp>
      <p:sp>
        <p:nvSpPr>
          <p:cNvPr id="24" name="TextBox 23"/>
          <p:cNvSpPr txBox="1"/>
          <p:nvPr/>
        </p:nvSpPr>
        <p:spPr>
          <a:xfrm>
            <a:off x="1612900" y="5384867"/>
            <a:ext cx="542136" cy="307777"/>
          </a:xfrm>
          <a:prstGeom prst="rect">
            <a:avLst/>
          </a:prstGeom>
          <a:noFill/>
        </p:spPr>
        <p:txBody>
          <a:bodyPr wrap="none" rtlCol="0">
            <a:spAutoFit/>
          </a:bodyPr>
          <a:lstStyle/>
          <a:p>
            <a:r>
              <a:rPr lang="en-US" sz="1400" dirty="0" smtClean="0">
                <a:solidFill>
                  <a:schemeClr val="accent1"/>
                </a:solidFill>
              </a:rPr>
              <a:t>PIFS</a:t>
            </a:r>
            <a:endParaRPr lang="en-US" sz="1400" dirty="0">
              <a:solidFill>
                <a:schemeClr val="accent1"/>
              </a:solidFill>
            </a:endParaRPr>
          </a:p>
        </p:txBody>
      </p:sp>
      <p:cxnSp>
        <p:nvCxnSpPr>
          <p:cNvPr id="25" name="Straight Arrow Connector 24"/>
          <p:cNvCxnSpPr/>
          <p:nvPr/>
        </p:nvCxnSpPr>
        <p:spPr>
          <a:xfrm>
            <a:off x="1600200" y="5873650"/>
            <a:ext cx="533400" cy="0"/>
          </a:xfrm>
          <a:prstGeom prst="straightConnector1">
            <a:avLst/>
          </a:prstGeom>
          <a:ln w="12700">
            <a:headEnd type="arrow"/>
            <a:tailEnd type="arrow"/>
          </a:ln>
        </p:spPr>
        <p:style>
          <a:lnRef idx="2">
            <a:schemeClr val="accent1"/>
          </a:lnRef>
          <a:fillRef idx="0">
            <a:schemeClr val="accent1"/>
          </a:fillRef>
          <a:effectRef idx="1">
            <a:schemeClr val="accent1"/>
          </a:effectRef>
          <a:fontRef idx="minor">
            <a:schemeClr val="tx1"/>
          </a:fontRef>
        </p:style>
      </p:cxnSp>
      <p:sp>
        <p:nvSpPr>
          <p:cNvPr id="26" name="TextBox 25"/>
          <p:cNvSpPr txBox="1"/>
          <p:nvPr/>
        </p:nvSpPr>
        <p:spPr>
          <a:xfrm>
            <a:off x="1607209" y="5644207"/>
            <a:ext cx="542136" cy="307777"/>
          </a:xfrm>
          <a:prstGeom prst="rect">
            <a:avLst/>
          </a:prstGeom>
          <a:noFill/>
        </p:spPr>
        <p:txBody>
          <a:bodyPr wrap="none" rtlCol="0">
            <a:spAutoFit/>
          </a:bodyPr>
          <a:lstStyle/>
          <a:p>
            <a:r>
              <a:rPr lang="en-US" sz="1400" dirty="0" smtClean="0">
                <a:solidFill>
                  <a:schemeClr val="accent1"/>
                </a:solidFill>
              </a:rPr>
              <a:t>PIFS</a:t>
            </a:r>
            <a:endParaRPr lang="en-US" sz="1400" dirty="0">
              <a:solidFill>
                <a:schemeClr val="accent1"/>
              </a:solidFill>
            </a:endParaRPr>
          </a:p>
        </p:txBody>
      </p:sp>
      <p:cxnSp>
        <p:nvCxnSpPr>
          <p:cNvPr id="27" name="Straight Arrow Connector 26"/>
          <p:cNvCxnSpPr/>
          <p:nvPr/>
        </p:nvCxnSpPr>
        <p:spPr>
          <a:xfrm>
            <a:off x="1600200" y="5625808"/>
            <a:ext cx="533400" cy="0"/>
          </a:xfrm>
          <a:prstGeom prst="straightConnector1">
            <a:avLst/>
          </a:prstGeom>
          <a:ln w="12700">
            <a:headEnd type="arrow"/>
            <a:tailEnd type="arrow"/>
          </a:ln>
        </p:spPr>
        <p:style>
          <a:lnRef idx="2">
            <a:schemeClr val="accent1"/>
          </a:lnRef>
          <a:fillRef idx="0">
            <a:schemeClr val="accent1"/>
          </a:fillRef>
          <a:effectRef idx="1">
            <a:schemeClr val="accent1"/>
          </a:effectRef>
          <a:fontRef idx="minor">
            <a:schemeClr val="tx1"/>
          </a:fontRef>
        </p:style>
      </p:cxnSp>
      <p:sp>
        <p:nvSpPr>
          <p:cNvPr id="28" name="TextBox 27"/>
          <p:cNvSpPr txBox="1"/>
          <p:nvPr/>
        </p:nvSpPr>
        <p:spPr>
          <a:xfrm>
            <a:off x="1622309" y="4222815"/>
            <a:ext cx="542136" cy="307777"/>
          </a:xfrm>
          <a:prstGeom prst="rect">
            <a:avLst/>
          </a:prstGeom>
          <a:noFill/>
        </p:spPr>
        <p:txBody>
          <a:bodyPr wrap="none" rtlCol="0">
            <a:spAutoFit/>
          </a:bodyPr>
          <a:lstStyle/>
          <a:p>
            <a:r>
              <a:rPr lang="en-US" sz="1400" dirty="0" smtClean="0">
                <a:solidFill>
                  <a:schemeClr val="accent1"/>
                </a:solidFill>
              </a:rPr>
              <a:t>PIFS</a:t>
            </a:r>
            <a:endParaRPr lang="en-US" sz="1400" dirty="0">
              <a:solidFill>
                <a:schemeClr val="accent1"/>
              </a:solidFill>
            </a:endParaRPr>
          </a:p>
        </p:txBody>
      </p:sp>
      <p:cxnSp>
        <p:nvCxnSpPr>
          <p:cNvPr id="29" name="Straight Arrow Connector 28"/>
          <p:cNvCxnSpPr/>
          <p:nvPr/>
        </p:nvCxnSpPr>
        <p:spPr>
          <a:xfrm>
            <a:off x="1609609" y="4711598"/>
            <a:ext cx="533400" cy="0"/>
          </a:xfrm>
          <a:prstGeom prst="straightConnector1">
            <a:avLst/>
          </a:prstGeom>
          <a:ln w="12700">
            <a:headEnd type="arrow"/>
            <a:tailEnd type="arrow"/>
          </a:ln>
        </p:spPr>
        <p:style>
          <a:lnRef idx="2">
            <a:schemeClr val="accent1"/>
          </a:lnRef>
          <a:fillRef idx="0">
            <a:schemeClr val="accent1"/>
          </a:fillRef>
          <a:effectRef idx="1">
            <a:schemeClr val="accent1"/>
          </a:effectRef>
          <a:fontRef idx="minor">
            <a:schemeClr val="tx1"/>
          </a:fontRef>
        </p:style>
      </p:cxnSp>
      <p:sp>
        <p:nvSpPr>
          <p:cNvPr id="30" name="TextBox 29"/>
          <p:cNvSpPr txBox="1"/>
          <p:nvPr/>
        </p:nvSpPr>
        <p:spPr>
          <a:xfrm>
            <a:off x="1616618" y="4482155"/>
            <a:ext cx="542136" cy="307777"/>
          </a:xfrm>
          <a:prstGeom prst="rect">
            <a:avLst/>
          </a:prstGeom>
          <a:noFill/>
        </p:spPr>
        <p:txBody>
          <a:bodyPr wrap="none" rtlCol="0">
            <a:spAutoFit/>
          </a:bodyPr>
          <a:lstStyle/>
          <a:p>
            <a:r>
              <a:rPr lang="en-US" sz="1400" dirty="0" smtClean="0">
                <a:solidFill>
                  <a:schemeClr val="accent1"/>
                </a:solidFill>
              </a:rPr>
              <a:t>PIFS</a:t>
            </a:r>
            <a:endParaRPr lang="en-US" sz="1400" dirty="0">
              <a:solidFill>
                <a:schemeClr val="accent1"/>
              </a:solidFill>
            </a:endParaRPr>
          </a:p>
        </p:txBody>
      </p:sp>
      <p:cxnSp>
        <p:nvCxnSpPr>
          <p:cNvPr id="31" name="Straight Arrow Connector 30"/>
          <p:cNvCxnSpPr/>
          <p:nvPr/>
        </p:nvCxnSpPr>
        <p:spPr>
          <a:xfrm>
            <a:off x="1609609" y="4463756"/>
            <a:ext cx="533400" cy="0"/>
          </a:xfrm>
          <a:prstGeom prst="straightConnector1">
            <a:avLst/>
          </a:prstGeom>
          <a:ln w="12700">
            <a:headEnd type="arrow"/>
            <a:tailEnd type="arrow"/>
          </a:ln>
        </p:spPr>
        <p:style>
          <a:lnRef idx="2">
            <a:schemeClr val="accent1"/>
          </a:lnRef>
          <a:fillRef idx="0">
            <a:schemeClr val="accent1"/>
          </a:fillRef>
          <a:effectRef idx="1">
            <a:schemeClr val="accent1"/>
          </a:effectRef>
          <a:fontRef idx="minor">
            <a:schemeClr val="tx1"/>
          </a:fontRef>
        </p:style>
      </p:cxnSp>
      <p:cxnSp>
        <p:nvCxnSpPr>
          <p:cNvPr id="32" name="Straight Arrow Connector 31"/>
          <p:cNvCxnSpPr/>
          <p:nvPr/>
        </p:nvCxnSpPr>
        <p:spPr>
          <a:xfrm>
            <a:off x="1603259" y="4940800"/>
            <a:ext cx="533400" cy="0"/>
          </a:xfrm>
          <a:prstGeom prst="straightConnector1">
            <a:avLst/>
          </a:prstGeom>
          <a:ln w="12700">
            <a:headEnd type="arrow"/>
            <a:tailEnd type="arrow"/>
          </a:ln>
        </p:spPr>
        <p:style>
          <a:lnRef idx="2">
            <a:schemeClr val="accent1"/>
          </a:lnRef>
          <a:fillRef idx="0">
            <a:schemeClr val="accent1"/>
          </a:fillRef>
          <a:effectRef idx="1">
            <a:schemeClr val="accent1"/>
          </a:effectRef>
          <a:fontRef idx="minor">
            <a:schemeClr val="tx1"/>
          </a:fontRef>
        </p:style>
      </p:cxnSp>
      <p:sp>
        <p:nvSpPr>
          <p:cNvPr id="33" name="TextBox 32"/>
          <p:cNvSpPr txBox="1"/>
          <p:nvPr/>
        </p:nvSpPr>
        <p:spPr>
          <a:xfrm>
            <a:off x="1610268" y="4711357"/>
            <a:ext cx="542136" cy="307777"/>
          </a:xfrm>
          <a:prstGeom prst="rect">
            <a:avLst/>
          </a:prstGeom>
          <a:noFill/>
        </p:spPr>
        <p:txBody>
          <a:bodyPr wrap="none" rtlCol="0">
            <a:spAutoFit/>
          </a:bodyPr>
          <a:lstStyle/>
          <a:p>
            <a:r>
              <a:rPr lang="en-US" sz="1400" dirty="0" smtClean="0">
                <a:solidFill>
                  <a:schemeClr val="accent1"/>
                </a:solidFill>
              </a:rPr>
              <a:t>PIFS</a:t>
            </a:r>
            <a:endParaRPr lang="en-US" sz="1400" dirty="0">
              <a:solidFill>
                <a:schemeClr val="accent1"/>
              </a:solidFill>
            </a:endParaRPr>
          </a:p>
        </p:txBody>
      </p:sp>
      <p:sp>
        <p:nvSpPr>
          <p:cNvPr id="34" name="Rectangle 33"/>
          <p:cNvSpPr/>
          <p:nvPr/>
        </p:nvSpPr>
        <p:spPr>
          <a:xfrm>
            <a:off x="5247902" y="5496564"/>
            <a:ext cx="2166986" cy="74926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t>P</a:t>
            </a:r>
            <a:r>
              <a:rPr lang="en-US" sz="1600" dirty="0" smtClean="0"/>
              <a:t>reamble </a:t>
            </a:r>
            <a:r>
              <a:rPr lang="en-US" sz="1600" dirty="0"/>
              <a:t>punctured </a:t>
            </a:r>
            <a:r>
              <a:rPr lang="en-US" sz="1600" dirty="0" smtClean="0"/>
              <a:t/>
            </a:r>
            <a:br>
              <a:rPr lang="en-US" sz="1600" dirty="0" smtClean="0"/>
            </a:br>
            <a:r>
              <a:rPr lang="en-US" sz="1600" dirty="0"/>
              <a:t>S</a:t>
            </a:r>
            <a:r>
              <a:rPr lang="en-US" sz="1600" dirty="0" smtClean="0"/>
              <a:t>U PPDU </a:t>
            </a:r>
            <a:endParaRPr lang="en-US" sz="1600" dirty="0"/>
          </a:p>
        </p:txBody>
      </p:sp>
      <p:sp>
        <p:nvSpPr>
          <p:cNvPr id="35" name="Rectangle 34"/>
          <p:cNvSpPr/>
          <p:nvPr/>
        </p:nvSpPr>
        <p:spPr>
          <a:xfrm>
            <a:off x="1523999" y="5216039"/>
            <a:ext cx="7470660" cy="244468"/>
          </a:xfrm>
          <a:prstGeom prst="rect">
            <a:avLst/>
          </a:prstGeom>
          <a:solidFill>
            <a:schemeClr val="bg1">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smtClean="0">
                <a:solidFill>
                  <a:schemeClr val="tx1"/>
                </a:solidFill>
              </a:rPr>
              <a:t>At the TXOP holder, CCA is busy.</a:t>
            </a:r>
            <a:endParaRPr lang="en-US" sz="1600" dirty="0">
              <a:solidFill>
                <a:schemeClr val="tx1"/>
              </a:solidFill>
            </a:endParaRPr>
          </a:p>
        </p:txBody>
      </p:sp>
      <p:sp>
        <p:nvSpPr>
          <p:cNvPr id="36" name="Rectangle 35"/>
          <p:cNvSpPr/>
          <p:nvPr/>
        </p:nvSpPr>
        <p:spPr>
          <a:xfrm>
            <a:off x="225541" y="3996839"/>
            <a:ext cx="7338934" cy="1080614"/>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r>
              <a:rPr lang="en-US" dirty="0" smtClean="0">
                <a:solidFill>
                  <a:schemeClr val="tx1">
                    <a:lumMod val="60000"/>
                    <a:lumOff val="40000"/>
                  </a:schemeClr>
                </a:solidFill>
              </a:rPr>
              <a:t>                      </a:t>
            </a:r>
            <a:endParaRPr lang="en-US" dirty="0">
              <a:solidFill>
                <a:schemeClr val="tx1">
                  <a:lumMod val="60000"/>
                  <a:lumOff val="40000"/>
                </a:schemeClr>
              </a:solidFill>
            </a:endParaRPr>
          </a:p>
        </p:txBody>
      </p:sp>
      <p:sp>
        <p:nvSpPr>
          <p:cNvPr id="37" name="Rectangle 36"/>
          <p:cNvSpPr/>
          <p:nvPr/>
        </p:nvSpPr>
        <p:spPr>
          <a:xfrm>
            <a:off x="5248608" y="4582893"/>
            <a:ext cx="2166282" cy="50383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t>P</a:t>
            </a:r>
            <a:r>
              <a:rPr lang="en-US" sz="1600" dirty="0" smtClean="0"/>
              <a:t>reamble </a:t>
            </a:r>
            <a:r>
              <a:rPr lang="en-US" sz="1600" dirty="0"/>
              <a:t>punctured </a:t>
            </a:r>
            <a:r>
              <a:rPr lang="en-US" sz="1600" dirty="0" smtClean="0"/>
              <a:t/>
            </a:r>
            <a:br>
              <a:rPr lang="en-US" sz="1600" dirty="0" smtClean="0"/>
            </a:br>
            <a:r>
              <a:rPr lang="en-US" sz="1600" dirty="0" smtClean="0"/>
              <a:t>SU PPDU </a:t>
            </a:r>
            <a:endParaRPr lang="en-US" sz="1600" dirty="0"/>
          </a:p>
        </p:txBody>
      </p:sp>
      <p:sp>
        <p:nvSpPr>
          <p:cNvPr id="38" name="Rectangle 37"/>
          <p:cNvSpPr/>
          <p:nvPr/>
        </p:nvSpPr>
        <p:spPr>
          <a:xfrm>
            <a:off x="7809261" y="4828128"/>
            <a:ext cx="1185398" cy="2381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smtClean="0"/>
              <a:t>ACK</a:t>
            </a:r>
            <a:endParaRPr lang="en-US" sz="1600" dirty="0"/>
          </a:p>
        </p:txBody>
      </p:sp>
      <p:sp>
        <p:nvSpPr>
          <p:cNvPr id="39" name="Rectangle 38"/>
          <p:cNvSpPr/>
          <p:nvPr/>
        </p:nvSpPr>
        <p:spPr>
          <a:xfrm>
            <a:off x="7809261" y="4567713"/>
            <a:ext cx="1185398" cy="2381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smtClean="0"/>
              <a:t>ACK</a:t>
            </a:r>
            <a:endParaRPr lang="en-US" sz="1600" dirty="0"/>
          </a:p>
        </p:txBody>
      </p:sp>
      <p:sp>
        <p:nvSpPr>
          <p:cNvPr id="40" name="Rectangle 39"/>
          <p:cNvSpPr/>
          <p:nvPr/>
        </p:nvSpPr>
        <p:spPr>
          <a:xfrm>
            <a:off x="7809261" y="6027636"/>
            <a:ext cx="1185398" cy="20370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smtClean="0"/>
              <a:t>ACK</a:t>
            </a:r>
            <a:endParaRPr lang="en-US" sz="1600" dirty="0"/>
          </a:p>
        </p:txBody>
      </p:sp>
      <p:sp>
        <p:nvSpPr>
          <p:cNvPr id="41" name="Rectangle 40"/>
          <p:cNvSpPr/>
          <p:nvPr/>
        </p:nvSpPr>
        <p:spPr>
          <a:xfrm>
            <a:off x="7809262" y="5761243"/>
            <a:ext cx="1185397" cy="2381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smtClean="0"/>
              <a:t>ACK</a:t>
            </a:r>
            <a:endParaRPr lang="en-US" sz="1600" dirty="0"/>
          </a:p>
        </p:txBody>
      </p:sp>
      <p:sp>
        <p:nvSpPr>
          <p:cNvPr id="42" name="Rectangle 41"/>
          <p:cNvSpPr/>
          <p:nvPr/>
        </p:nvSpPr>
        <p:spPr>
          <a:xfrm>
            <a:off x="7809261" y="5489430"/>
            <a:ext cx="1185398" cy="25335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smtClean="0"/>
              <a:t>ACK</a:t>
            </a:r>
            <a:endParaRPr lang="en-US" sz="1600" dirty="0"/>
          </a:p>
        </p:txBody>
      </p:sp>
      <p:cxnSp>
        <p:nvCxnSpPr>
          <p:cNvPr id="43" name="Straight Arrow Connector 42"/>
          <p:cNvCxnSpPr/>
          <p:nvPr/>
        </p:nvCxnSpPr>
        <p:spPr>
          <a:xfrm>
            <a:off x="4856923" y="6124028"/>
            <a:ext cx="414045" cy="0"/>
          </a:xfrm>
          <a:prstGeom prst="straightConnector1">
            <a:avLst/>
          </a:prstGeom>
          <a:ln w="12700">
            <a:headEnd type="arrow"/>
            <a:tailEnd type="arrow"/>
          </a:ln>
        </p:spPr>
        <p:style>
          <a:lnRef idx="2">
            <a:schemeClr val="accent1"/>
          </a:lnRef>
          <a:fillRef idx="0">
            <a:schemeClr val="accent1"/>
          </a:fillRef>
          <a:effectRef idx="1">
            <a:schemeClr val="accent1"/>
          </a:effectRef>
          <a:fontRef idx="minor">
            <a:schemeClr val="tx1"/>
          </a:fontRef>
        </p:style>
      </p:cxnSp>
      <p:sp>
        <p:nvSpPr>
          <p:cNvPr id="44" name="TextBox 43"/>
          <p:cNvSpPr txBox="1"/>
          <p:nvPr/>
        </p:nvSpPr>
        <p:spPr>
          <a:xfrm>
            <a:off x="4809350" y="5880293"/>
            <a:ext cx="542136" cy="307777"/>
          </a:xfrm>
          <a:prstGeom prst="rect">
            <a:avLst/>
          </a:prstGeom>
          <a:noFill/>
        </p:spPr>
        <p:txBody>
          <a:bodyPr wrap="none" rtlCol="0">
            <a:spAutoFit/>
          </a:bodyPr>
          <a:lstStyle/>
          <a:p>
            <a:r>
              <a:rPr lang="en-US" sz="1400" dirty="0" smtClean="0">
                <a:solidFill>
                  <a:schemeClr val="accent1"/>
                </a:solidFill>
              </a:rPr>
              <a:t>SIFS</a:t>
            </a:r>
            <a:endParaRPr lang="en-US" sz="1400" dirty="0">
              <a:solidFill>
                <a:schemeClr val="accent1"/>
              </a:solidFill>
            </a:endParaRPr>
          </a:p>
        </p:txBody>
      </p:sp>
      <p:cxnSp>
        <p:nvCxnSpPr>
          <p:cNvPr id="45" name="Straight Arrow Connector 44"/>
          <p:cNvCxnSpPr/>
          <p:nvPr/>
        </p:nvCxnSpPr>
        <p:spPr>
          <a:xfrm>
            <a:off x="7417592" y="6119338"/>
            <a:ext cx="414045" cy="0"/>
          </a:xfrm>
          <a:prstGeom prst="straightConnector1">
            <a:avLst/>
          </a:prstGeom>
          <a:ln w="12700">
            <a:headEnd type="arrow"/>
            <a:tailEnd type="arrow"/>
          </a:ln>
        </p:spPr>
        <p:style>
          <a:lnRef idx="2">
            <a:schemeClr val="accent1"/>
          </a:lnRef>
          <a:fillRef idx="0">
            <a:schemeClr val="accent1"/>
          </a:fillRef>
          <a:effectRef idx="1">
            <a:schemeClr val="accent1"/>
          </a:effectRef>
          <a:fontRef idx="minor">
            <a:schemeClr val="tx1"/>
          </a:fontRef>
        </p:style>
      </p:cxnSp>
      <p:sp>
        <p:nvSpPr>
          <p:cNvPr id="46" name="TextBox 45"/>
          <p:cNvSpPr txBox="1"/>
          <p:nvPr/>
        </p:nvSpPr>
        <p:spPr>
          <a:xfrm>
            <a:off x="7370019" y="5875603"/>
            <a:ext cx="542136" cy="307777"/>
          </a:xfrm>
          <a:prstGeom prst="rect">
            <a:avLst/>
          </a:prstGeom>
          <a:noFill/>
        </p:spPr>
        <p:txBody>
          <a:bodyPr wrap="none" rtlCol="0">
            <a:spAutoFit/>
          </a:bodyPr>
          <a:lstStyle/>
          <a:p>
            <a:r>
              <a:rPr lang="en-US" sz="1400" dirty="0" smtClean="0">
                <a:solidFill>
                  <a:schemeClr val="accent1"/>
                </a:solidFill>
              </a:rPr>
              <a:t>SIFS</a:t>
            </a:r>
            <a:endParaRPr lang="en-US" sz="1400" dirty="0">
              <a:solidFill>
                <a:schemeClr val="accent1"/>
              </a:solidFill>
            </a:endParaRPr>
          </a:p>
        </p:txBody>
      </p:sp>
      <p:sp>
        <p:nvSpPr>
          <p:cNvPr id="47" name="Rectangle 46"/>
          <p:cNvSpPr/>
          <p:nvPr/>
        </p:nvSpPr>
        <p:spPr>
          <a:xfrm>
            <a:off x="2136659" y="4835262"/>
            <a:ext cx="1160895" cy="2381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t>EHT RTS</a:t>
            </a:r>
          </a:p>
        </p:txBody>
      </p:sp>
      <p:sp>
        <p:nvSpPr>
          <p:cNvPr id="48" name="Rectangle 47"/>
          <p:cNvSpPr/>
          <p:nvPr/>
        </p:nvSpPr>
        <p:spPr>
          <a:xfrm>
            <a:off x="2136658" y="4574847"/>
            <a:ext cx="1160895" cy="2381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t>EHT RTS</a:t>
            </a:r>
          </a:p>
        </p:txBody>
      </p:sp>
      <p:sp>
        <p:nvSpPr>
          <p:cNvPr id="49" name="Rectangle 48"/>
          <p:cNvSpPr/>
          <p:nvPr/>
        </p:nvSpPr>
        <p:spPr>
          <a:xfrm>
            <a:off x="2136658" y="4309020"/>
            <a:ext cx="1160895" cy="2381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t>EHT RTS</a:t>
            </a:r>
          </a:p>
        </p:txBody>
      </p:sp>
      <p:sp>
        <p:nvSpPr>
          <p:cNvPr id="50" name="Rectangle 49"/>
          <p:cNvSpPr/>
          <p:nvPr/>
        </p:nvSpPr>
        <p:spPr>
          <a:xfrm>
            <a:off x="2136659" y="6034770"/>
            <a:ext cx="1153101" cy="20370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t>EHT RTS</a:t>
            </a:r>
          </a:p>
        </p:txBody>
      </p:sp>
      <p:sp>
        <p:nvSpPr>
          <p:cNvPr id="51" name="Rectangle 50"/>
          <p:cNvSpPr/>
          <p:nvPr/>
        </p:nvSpPr>
        <p:spPr>
          <a:xfrm>
            <a:off x="2136660" y="5768377"/>
            <a:ext cx="1160894" cy="2381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t>EHT RTS</a:t>
            </a:r>
          </a:p>
        </p:txBody>
      </p:sp>
      <p:sp>
        <p:nvSpPr>
          <p:cNvPr id="52" name="Rectangle 51"/>
          <p:cNvSpPr/>
          <p:nvPr/>
        </p:nvSpPr>
        <p:spPr>
          <a:xfrm>
            <a:off x="2136659" y="5496564"/>
            <a:ext cx="1160895" cy="2381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t>EHT RTS</a:t>
            </a:r>
          </a:p>
        </p:txBody>
      </p:sp>
      <p:sp>
        <p:nvSpPr>
          <p:cNvPr id="53" name="Rectangle 52"/>
          <p:cNvSpPr/>
          <p:nvPr/>
        </p:nvSpPr>
        <p:spPr>
          <a:xfrm>
            <a:off x="3698858" y="6034770"/>
            <a:ext cx="1153101" cy="20370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t>EHT CTS</a:t>
            </a:r>
          </a:p>
        </p:txBody>
      </p:sp>
      <p:sp>
        <p:nvSpPr>
          <p:cNvPr id="54" name="Rectangle 53"/>
          <p:cNvSpPr/>
          <p:nvPr/>
        </p:nvSpPr>
        <p:spPr>
          <a:xfrm>
            <a:off x="3698859" y="5768377"/>
            <a:ext cx="1160894" cy="2381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t>EHT CTS</a:t>
            </a:r>
          </a:p>
        </p:txBody>
      </p:sp>
      <p:sp>
        <p:nvSpPr>
          <p:cNvPr id="55" name="Rectangle 54"/>
          <p:cNvSpPr/>
          <p:nvPr/>
        </p:nvSpPr>
        <p:spPr>
          <a:xfrm>
            <a:off x="3698858" y="5496564"/>
            <a:ext cx="1160895" cy="2381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t>EHT CTS</a:t>
            </a:r>
          </a:p>
        </p:txBody>
      </p:sp>
      <p:sp>
        <p:nvSpPr>
          <p:cNvPr id="56" name="TextBox 55"/>
          <p:cNvSpPr txBox="1"/>
          <p:nvPr/>
        </p:nvSpPr>
        <p:spPr>
          <a:xfrm>
            <a:off x="1622311" y="3962400"/>
            <a:ext cx="542136" cy="307777"/>
          </a:xfrm>
          <a:prstGeom prst="rect">
            <a:avLst/>
          </a:prstGeom>
          <a:noFill/>
        </p:spPr>
        <p:txBody>
          <a:bodyPr wrap="none" rtlCol="0">
            <a:spAutoFit/>
          </a:bodyPr>
          <a:lstStyle/>
          <a:p>
            <a:r>
              <a:rPr lang="en-US" sz="1400" dirty="0" smtClean="0">
                <a:solidFill>
                  <a:schemeClr val="accent1"/>
                </a:solidFill>
              </a:rPr>
              <a:t>PIFS</a:t>
            </a:r>
            <a:endParaRPr lang="en-US" sz="1400" dirty="0">
              <a:solidFill>
                <a:schemeClr val="accent1"/>
              </a:solidFill>
            </a:endParaRPr>
          </a:p>
        </p:txBody>
      </p:sp>
      <p:cxnSp>
        <p:nvCxnSpPr>
          <p:cNvPr id="57" name="Straight Arrow Connector 56"/>
          <p:cNvCxnSpPr/>
          <p:nvPr/>
        </p:nvCxnSpPr>
        <p:spPr>
          <a:xfrm>
            <a:off x="1609611" y="4203341"/>
            <a:ext cx="533400" cy="0"/>
          </a:xfrm>
          <a:prstGeom prst="straightConnector1">
            <a:avLst/>
          </a:prstGeom>
          <a:ln w="12700">
            <a:headEnd type="arrow"/>
            <a:tailEnd type="arrow"/>
          </a:ln>
        </p:spPr>
        <p:style>
          <a:lnRef idx="2">
            <a:schemeClr val="accent1"/>
          </a:lnRef>
          <a:fillRef idx="0">
            <a:schemeClr val="accent1"/>
          </a:fillRef>
          <a:effectRef idx="1">
            <a:schemeClr val="accent1"/>
          </a:effectRef>
          <a:fontRef idx="minor">
            <a:schemeClr val="tx1"/>
          </a:fontRef>
        </p:style>
      </p:cxnSp>
      <p:sp>
        <p:nvSpPr>
          <p:cNvPr id="58" name="Rectangle 57"/>
          <p:cNvSpPr/>
          <p:nvPr/>
        </p:nvSpPr>
        <p:spPr>
          <a:xfrm>
            <a:off x="2136660" y="4048605"/>
            <a:ext cx="1160895" cy="2381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smtClean="0"/>
              <a:t>EHT RTS</a:t>
            </a:r>
            <a:endParaRPr lang="en-US" sz="1600" dirty="0"/>
          </a:p>
        </p:txBody>
      </p:sp>
      <p:sp>
        <p:nvSpPr>
          <p:cNvPr id="59" name="Rectangle 58"/>
          <p:cNvSpPr/>
          <p:nvPr/>
        </p:nvSpPr>
        <p:spPr>
          <a:xfrm>
            <a:off x="3691064" y="4849286"/>
            <a:ext cx="1153101" cy="20370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t>EHT CTS</a:t>
            </a:r>
          </a:p>
        </p:txBody>
      </p:sp>
      <p:sp>
        <p:nvSpPr>
          <p:cNvPr id="60" name="Rectangle 59"/>
          <p:cNvSpPr/>
          <p:nvPr/>
        </p:nvSpPr>
        <p:spPr>
          <a:xfrm>
            <a:off x="3691065" y="4582893"/>
            <a:ext cx="1160894" cy="2381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t>EHT CTS</a:t>
            </a:r>
          </a:p>
        </p:txBody>
      </p:sp>
    </p:spTree>
    <p:extLst>
      <p:ext uri="{BB962C8B-B14F-4D97-AF65-F5344CB8AC3E}">
        <p14:creationId xmlns:p14="http://schemas.microsoft.com/office/powerpoint/2010/main" val="2847263211"/>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9A2D25672F2F5D4AA9AE255D69FED637" ma:contentTypeVersion="1" ma:contentTypeDescription="Create a new document." ma:contentTypeScope="" ma:versionID="4956819f99e8db43e2a2111e3b300df8">
  <xsd:schema xmlns:xsd="http://www.w3.org/2001/XMLSchema" xmlns:xs="http://www.w3.org/2001/XMLSchema" xmlns:p="http://schemas.microsoft.com/office/2006/metadata/properties" targetNamespace="http://schemas.microsoft.com/office/2006/metadata/properties" ma:root="true" ma:fieldsID="2d2ab0423195891a282ae33591addde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5DB7F03-E2F4-4208-8217-CF5CB1C8F085}">
  <ds:schemaRefs>
    <ds:schemaRef ds:uri="http://schemas.microsoft.com/office/2006/documentManagement/types"/>
    <ds:schemaRef ds:uri="http://purl.org/dc/elements/1.1/"/>
    <ds:schemaRef ds:uri="http://www.w3.org/XML/1998/namespace"/>
    <ds:schemaRef ds:uri="http://schemas.microsoft.com/office/2006/metadata/properties"/>
    <ds:schemaRef ds:uri="http://purl.org/dc/terms/"/>
    <ds:schemaRef ds:uri="http://schemas.microsoft.com/office/infopath/2007/PartnerControls"/>
    <ds:schemaRef ds:uri="http://schemas.openxmlformats.org/package/2006/metadata/core-properties"/>
    <ds:schemaRef ds:uri="http://purl.org/dc/dcmitype/"/>
  </ds:schemaRefs>
</ds:datastoreItem>
</file>

<file path=customXml/itemProps2.xml><?xml version="1.0" encoding="utf-8"?>
<ds:datastoreItem xmlns:ds="http://schemas.openxmlformats.org/officeDocument/2006/customXml" ds:itemID="{4E42FB28-4175-4352-A1B1-A428BA28D5C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FCA7BDBA-0428-497A-823E-604947E2874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99471</TotalTime>
  <Words>1511</Words>
  <Application>Microsoft Office PowerPoint</Application>
  <PresentationFormat>On-screen Show (4:3)</PresentationFormat>
  <Paragraphs>229</Paragraphs>
  <Slides>16</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1" baseType="lpstr">
      <vt:lpstr>Arial Unicode MS</vt:lpstr>
      <vt:lpstr>Arial</vt:lpstr>
      <vt:lpstr>Times New Roman</vt:lpstr>
      <vt:lpstr>802-11-Submission</vt:lpstr>
      <vt:lpstr>Document</vt:lpstr>
      <vt:lpstr>EHT RTS and CTS Procedure</vt:lpstr>
      <vt:lpstr>EHT PHY Support in MAC</vt:lpstr>
      <vt:lpstr>EHT PHY Support in MAC</vt:lpstr>
      <vt:lpstr>EHT PHY Support in MAC</vt:lpstr>
      <vt:lpstr>EHT RTS and CTS Procedure</vt:lpstr>
      <vt:lpstr>EHT RTS and CTS Procedure</vt:lpstr>
      <vt:lpstr>EHT RTS and CTS Procedure</vt:lpstr>
      <vt:lpstr>EHT RTS and CTS Procedure</vt:lpstr>
      <vt:lpstr>EHT RTS and CTS Procedure</vt:lpstr>
      <vt:lpstr>EHT MU-RTS and CTS Procedure</vt:lpstr>
      <vt:lpstr>EHT MU-RTS and CTS Procedure</vt:lpstr>
      <vt:lpstr>EHT MU-RTS and CTS Procedure</vt:lpstr>
      <vt:lpstr>EHT MU-RTS and CTS Procedure</vt:lpstr>
      <vt:lpstr>Conclusion</vt:lpstr>
      <vt:lpstr>References</vt:lpstr>
      <vt:lpstr>Straw Poll 1</vt:lpstr>
    </vt:vector>
  </TitlesOfParts>
  <Company>AT&amp;T Labs Research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Ron Porat</dc:creator>
  <cp:lastModifiedBy>Yongho Seok</cp:lastModifiedBy>
  <cp:revision>1352</cp:revision>
  <cp:lastPrinted>1998-02-10T13:28:06Z</cp:lastPrinted>
  <dcterms:created xsi:type="dcterms:W3CDTF">2007-05-21T21:00:37Z</dcterms:created>
  <dcterms:modified xsi:type="dcterms:W3CDTF">2020-01-12T23:34:03Z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0x0101009A2D25672F2F5D4AA9AE255D69FED637</vt:lpwstr>
  </property>
</Properties>
</file>