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711" r:id="rId9"/>
    <p:sldId id="762" r:id="rId10"/>
    <p:sldId id="750" r:id="rId11"/>
    <p:sldId id="778" r:id="rId12"/>
    <p:sldId id="779" r:id="rId13"/>
    <p:sldId id="780" r:id="rId14"/>
    <p:sldId id="781" r:id="rId15"/>
    <p:sldId id="782" r:id="rId16"/>
    <p:sldId id="868" r:id="rId17"/>
    <p:sldId id="869" r:id="rId18"/>
    <p:sldId id="870" r:id="rId19"/>
    <p:sldId id="809" r:id="rId20"/>
    <p:sldId id="721" r:id="rId21"/>
    <p:sldId id="867" r:id="rId22"/>
    <p:sldId id="871" r:id="rId23"/>
    <p:sldId id="872" r:id="rId24"/>
    <p:sldId id="873" r:id="rId25"/>
    <p:sldId id="876" r:id="rId26"/>
    <p:sldId id="877" r:id="rId27"/>
    <p:sldId id="878" r:id="rId28"/>
    <p:sldId id="858" r:id="rId29"/>
    <p:sldId id="875" r:id="rId30"/>
    <p:sldId id="874" r:id="rId31"/>
    <p:sldId id="800" r:id="rId32"/>
    <p:sldId id="694" r:id="rId33"/>
    <p:sldId id="695" r:id="rId34"/>
    <p:sldId id="740" r:id="rId35"/>
    <p:sldId id="741" r:id="rId36"/>
    <p:sldId id="825"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28" autoAdjust="0"/>
    <p:restoredTop sz="92169" autoAdjust="0"/>
  </p:normalViewPr>
  <p:slideViewPr>
    <p:cSldViewPr>
      <p:cViewPr varScale="1">
        <p:scale>
          <a:sx n="80" d="100"/>
          <a:sy n="80" d="100"/>
        </p:scale>
        <p:origin x="64" y="44"/>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20</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31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33</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11</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15</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19</a:t>
            </a:fld>
            <a:endParaRPr lang="en-US" altLang="en-US"/>
          </a:p>
        </p:txBody>
      </p:sp>
    </p:spTree>
    <p:extLst>
      <p:ext uri="{BB962C8B-B14F-4D97-AF65-F5344CB8AC3E}">
        <p14:creationId xmlns:p14="http://schemas.microsoft.com/office/powerpoint/2010/main" val="501830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January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802.11-19/2124r6</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6/11-16-0936-04-0wur-a-csd-proposal-for-wake-up-radio-wur.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526"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January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2019-1-15</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a:t>Agenda</a:t>
            </a:r>
          </a:p>
        </p:txBody>
      </p:sp>
      <p:sp>
        <p:nvSpPr>
          <p:cNvPr id="21507" name="Content Placeholder 6"/>
          <p:cNvSpPr>
            <a:spLocks noGrp="1"/>
          </p:cNvSpPr>
          <p:nvPr>
            <p:ph sz="half" idx="1"/>
          </p:nvPr>
        </p:nvSpPr>
        <p:spPr>
          <a:xfrm>
            <a:off x="817965" y="1600200"/>
            <a:ext cx="5204883" cy="4044476"/>
          </a:xfrm>
          <a:noFill/>
        </p:spPr>
        <p:txBody>
          <a:bodyPr/>
          <a:lstStyle/>
          <a:p>
            <a:pPr>
              <a:spcBef>
                <a:spcPts val="100"/>
              </a:spcBef>
            </a:pPr>
            <a:r>
              <a:rPr lang="en-US" altLang="en-US" sz="1600" dirty="0"/>
              <a:t>Monday: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November 2019 meeting (doc: IEEE 802.11-19/2080r0) and teleconference minutes (doc: IEEE 802.11-20/0088r0) approval</a:t>
            </a:r>
          </a:p>
          <a:p>
            <a:pPr lvl="1">
              <a:spcBef>
                <a:spcPts val="0"/>
              </a:spcBef>
            </a:pPr>
            <a:r>
              <a:rPr lang="en-US" altLang="en-US" sz="1600" dirty="0"/>
              <a:t>Presentations on comment resolutions</a:t>
            </a:r>
          </a:p>
          <a:p>
            <a:pPr lvl="1">
              <a:spcBef>
                <a:spcPts val="0"/>
              </a:spcBef>
            </a:pPr>
            <a:r>
              <a:rPr lang="en-US" altLang="en-US" sz="1600" dirty="0"/>
              <a:t>CR motions</a:t>
            </a:r>
          </a:p>
          <a:p>
            <a:pPr lvl="1">
              <a:spcBef>
                <a:spcPts val="0"/>
              </a:spcBef>
            </a:pPr>
            <a:r>
              <a:rPr lang="en-US" altLang="en-US" sz="1600" dirty="0"/>
              <a:t>EC report for SA ballot review (11-20/0130r0)</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350877" y="1524001"/>
            <a:ext cx="5178552" cy="1665288"/>
          </a:xfrm>
        </p:spPr>
        <p:txBody>
          <a:bodyPr/>
          <a:lstStyle/>
          <a:p>
            <a:pPr>
              <a:spcBef>
                <a:spcPts val="100"/>
              </a:spcBef>
            </a:pPr>
            <a:r>
              <a:rPr lang="en-US" altLang="en-US" sz="1600" dirty="0"/>
              <a:t>Tuesday: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Motions</a:t>
            </a:r>
          </a:p>
          <a:p>
            <a:pPr lvl="2">
              <a:spcBef>
                <a:spcPts val="0"/>
              </a:spcBef>
            </a:pPr>
            <a:r>
              <a:rPr lang="en-US" altLang="en-US" sz="1400" dirty="0"/>
              <a:t>CR motion </a:t>
            </a:r>
          </a:p>
          <a:p>
            <a:pPr lvl="2">
              <a:spcBef>
                <a:spcPts val="0"/>
              </a:spcBef>
            </a:pPr>
            <a:r>
              <a:rPr lang="en-US" altLang="en-US" sz="1400" dirty="0"/>
              <a:t>Approval for WG recirculation letter ballot</a:t>
            </a:r>
          </a:p>
          <a:p>
            <a:pPr lvl="2">
              <a:spcBef>
                <a:spcPts val="0"/>
              </a:spcBef>
            </a:pPr>
            <a:r>
              <a:rPr lang="en-US" altLang="en-US" sz="1400" dirty="0"/>
              <a:t>Approval for Requesting EC (conditional) approval to forward to SA ballot </a:t>
            </a:r>
          </a:p>
          <a:p>
            <a:pPr lvl="1">
              <a:spcBef>
                <a:spcPts val="0"/>
              </a:spcBef>
            </a:pPr>
            <a:r>
              <a:rPr lang="en-US" altLang="en-US" sz="1600" dirty="0"/>
              <a:t>TG timeline discussion</a:t>
            </a:r>
          </a:p>
          <a:p>
            <a:pPr lvl="1">
              <a:spcBef>
                <a:spcPts val="0"/>
              </a:spcBef>
            </a:pPr>
            <a:r>
              <a:rPr lang="en-US" altLang="en-US" sz="1600" dirty="0"/>
              <a:t>Goal for March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10</a:t>
            </a:fld>
            <a:endParaRPr lang="en-US" altLang="en-US" sz="1200" b="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11</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12</a:t>
            </a:fld>
            <a:endParaRPr lang="en-US" altLang="en-US"/>
          </a:p>
        </p:txBody>
      </p:sp>
      <p:sp>
        <p:nvSpPr>
          <p:cNvPr id="4" name="Date Placeholder 3"/>
          <p:cNvSpPr>
            <a:spLocks noGrp="1"/>
          </p:cNvSpPr>
          <p:nvPr>
            <p:ph type="dt" sz="half" idx="10"/>
          </p:nvPr>
        </p:nvSpPr>
        <p:spPr/>
        <p:txBody>
          <a:bodyPr/>
          <a:lstStyle/>
          <a:p>
            <a:pPr>
              <a:defRPr/>
            </a:pPr>
            <a:r>
              <a:rPr lang="en-US"/>
              <a:t>January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56233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January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299165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a:t>Summary from November 2019 Meeting and Teleconference Calls</a:t>
            </a:r>
          </a:p>
        </p:txBody>
      </p:sp>
      <p:sp>
        <p:nvSpPr>
          <p:cNvPr id="31747" name="Content Placeholder 2"/>
          <p:cNvSpPr>
            <a:spLocks noGrp="1"/>
          </p:cNvSpPr>
          <p:nvPr>
            <p:ph idx="1"/>
          </p:nvPr>
        </p:nvSpPr>
        <p:spPr>
          <a:xfrm>
            <a:off x="762000" y="2057400"/>
            <a:ext cx="10439400" cy="4417757"/>
          </a:xfrm>
        </p:spPr>
        <p:txBody>
          <a:bodyPr/>
          <a:lstStyle/>
          <a:p>
            <a:pPr>
              <a:defRPr/>
            </a:pPr>
            <a:r>
              <a:rPr lang="en-US" altLang="en-US" sz="2000" dirty="0"/>
              <a:t>In November meeting:</a:t>
            </a:r>
          </a:p>
          <a:p>
            <a:pPr lvl="1">
              <a:defRPr/>
            </a:pPr>
            <a:r>
              <a:rPr lang="en-US" altLang="en-US" sz="1800" dirty="0"/>
              <a:t>Completed comment resolution on D4.0 (LB243)</a:t>
            </a:r>
          </a:p>
          <a:p>
            <a:pPr lvl="1">
              <a:defRPr/>
            </a:pPr>
            <a:r>
              <a:rPr lang="en-US" altLang="en-US" sz="1800" dirty="0"/>
              <a:t>Approved 15-day WG recirculation letter ballot on D5.0 (LB248)</a:t>
            </a:r>
          </a:p>
          <a:p>
            <a:pPr lvl="1">
              <a:defRPr/>
            </a:pPr>
            <a:r>
              <a:rPr lang="en-US" altLang="en-US" sz="1800" dirty="0"/>
              <a:t>Reviewed TG timeline</a:t>
            </a:r>
          </a:p>
          <a:p>
            <a:pPr lvl="1">
              <a:defRPr/>
            </a:pPr>
            <a:r>
              <a:rPr lang="en-US" altLang="en-US" sz="1800" dirty="0"/>
              <a:t>Agenda: doc:11-19/1743r11</a:t>
            </a:r>
          </a:p>
          <a:p>
            <a:pPr>
              <a:defRPr/>
            </a:pPr>
            <a:r>
              <a:rPr lang="en-US" altLang="en-US" sz="2000" dirty="0"/>
              <a:t>LB 248 results (closed on December 17)</a:t>
            </a:r>
          </a:p>
          <a:p>
            <a:pPr lvl="1">
              <a:defRPr/>
            </a:pPr>
            <a:r>
              <a:rPr lang="en-US" altLang="en-US" sz="1800" b="1" dirty="0"/>
              <a:t>Results</a:t>
            </a:r>
            <a:r>
              <a:rPr lang="en-US" altLang="en-US" sz="1800" dirty="0"/>
              <a:t>: 258 Approve, 12 Disapprove, 22 Abstain</a:t>
            </a:r>
          </a:p>
          <a:p>
            <a:pPr lvl="1">
              <a:defRPr/>
            </a:pPr>
            <a:r>
              <a:rPr lang="en-US" altLang="en-US" sz="1800" b="1" dirty="0"/>
              <a:t>Approval rate</a:t>
            </a:r>
            <a:r>
              <a:rPr lang="en-US" altLang="en-US" sz="1800" dirty="0"/>
              <a:t>: 96%</a:t>
            </a:r>
          </a:p>
          <a:p>
            <a:pPr lvl="1">
              <a:defRPr/>
            </a:pPr>
            <a:r>
              <a:rPr lang="en-US" altLang="en-US" sz="1800" dirty="0"/>
              <a:t>1 member changed vote to approve after the LB (</a:t>
            </a:r>
            <a:r>
              <a:rPr lang="en-US" altLang="en-US" sz="1800" b="1" dirty="0"/>
              <a:t>updated disapprove votes = 11)</a:t>
            </a:r>
          </a:p>
          <a:p>
            <a:pPr lvl="1">
              <a:defRPr/>
            </a:pPr>
            <a:r>
              <a:rPr lang="en-US" altLang="en-US" sz="1800" b="1" dirty="0"/>
              <a:t>Comments received</a:t>
            </a:r>
            <a:r>
              <a:rPr lang="en-US" altLang="en-US" sz="1800" dirty="0"/>
              <a:t>: Total 22 (19</a:t>
            </a:r>
            <a:r>
              <a:rPr lang="en-US" altLang="en-US" sz="1800" b="1" dirty="0"/>
              <a:t> </a:t>
            </a:r>
            <a:r>
              <a:rPr lang="en-US" altLang="en-US" sz="1800" dirty="0"/>
              <a:t>technical comments, 1 Editorial, 2 General)</a:t>
            </a:r>
            <a:endParaRPr lang="en-US" altLang="en-US" sz="1600" dirty="0"/>
          </a:p>
          <a:p>
            <a:pPr>
              <a:defRPr/>
            </a:pPr>
            <a:r>
              <a:rPr lang="en-US" altLang="en-US" sz="2000" dirty="0"/>
              <a:t>Teleconference call</a:t>
            </a:r>
          </a:p>
          <a:p>
            <a:pPr lvl="1">
              <a:defRPr/>
            </a:pPr>
            <a:r>
              <a:rPr lang="en-US" altLang="en-US" sz="1800" dirty="0"/>
              <a:t>Reviewed 15 comments; 6 unresolved CIDs left</a:t>
            </a:r>
            <a:endParaRPr lang="en-US" altLang="en-US" sz="2400" dirty="0"/>
          </a:p>
          <a:p>
            <a:pPr lvl="1">
              <a:defRPr/>
            </a:pPr>
            <a:endParaRPr lang="en-US" altLang="en-US" sz="1800" dirty="0"/>
          </a:p>
          <a:p>
            <a:pPr>
              <a:defRPr/>
            </a:pPr>
            <a:endParaRPr lang="en-US" altLang="en-US" sz="2000" dirty="0"/>
          </a:p>
          <a:p>
            <a:pPr marL="0" indent="0">
              <a:buNone/>
              <a:defRPr/>
            </a:pP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19</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Irvine, California, USA</a:t>
            </a:r>
          </a:p>
          <a:p>
            <a:pPr algn="ctr">
              <a:lnSpc>
                <a:spcPct val="90000"/>
              </a:lnSpc>
              <a:buFontTx/>
              <a:buNone/>
            </a:pPr>
            <a:r>
              <a:rPr lang="en-US" altLang="en-US" sz="3200" dirty="0">
                <a:cs typeface="Times New Roman" panose="02020603050405020304" pitchFamily="18" charset="0"/>
              </a:rPr>
              <a:t>January 12-17, 2020</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November 2019 meeting [doc: IEEE 802.11-19/2080r0] and teleconference calls [doc: IEEE 802.11-20/0088r0]</a:t>
            </a:r>
          </a:p>
          <a:p>
            <a:endParaRPr lang="en-US" altLang="en-US" dirty="0"/>
          </a:p>
          <a:p>
            <a:pPr lvl="1"/>
            <a:r>
              <a:rPr lang="en-US" altLang="en-US" dirty="0"/>
              <a:t>Move: </a:t>
            </a:r>
            <a:r>
              <a:rPr lang="en-US" altLang="en-US" dirty="0" err="1"/>
              <a:t>Eunsung</a:t>
            </a:r>
            <a:r>
              <a:rPr lang="en-US" altLang="en-US" dirty="0"/>
              <a:t> Park</a:t>
            </a:r>
          </a:p>
          <a:p>
            <a:pPr lvl="1"/>
            <a:r>
              <a:rPr lang="en-US" altLang="en-US" dirty="0"/>
              <a:t>Second: </a:t>
            </a:r>
            <a:r>
              <a:rPr lang="en-US" altLang="en-US" dirty="0" err="1"/>
              <a:t>Xiaofei</a:t>
            </a:r>
            <a:r>
              <a:rPr lang="en-US" altLang="en-US" dirty="0"/>
              <a:t> Wang</a:t>
            </a:r>
          </a:p>
          <a:p>
            <a:pPr lvl="1"/>
            <a:r>
              <a:rPr lang="en-US" altLang="en-US" dirty="0"/>
              <a:t>Result: Passes with unanimous consent</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20</a:t>
            </a:fld>
            <a:endParaRPr lang="en-US" altLang="en-US" sz="12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5000 (Editorial Comments)</a:t>
            </a:r>
          </a:p>
        </p:txBody>
      </p:sp>
      <p:sp>
        <p:nvSpPr>
          <p:cNvPr id="3" name="Content Placeholder 2"/>
          <p:cNvSpPr>
            <a:spLocks noGrp="1"/>
          </p:cNvSpPr>
          <p:nvPr>
            <p:ph idx="1"/>
          </p:nvPr>
        </p:nvSpPr>
        <p:spPr/>
        <p:txBody>
          <a:bodyPr/>
          <a:lstStyle/>
          <a:p>
            <a:r>
              <a:rPr lang="en-US" dirty="0"/>
              <a:t>Move to accept the comment resolutions in [11-19/2165r1] for CIDs listed below:</a:t>
            </a:r>
          </a:p>
          <a:p>
            <a:pPr marL="0" indent="0">
              <a:buNone/>
            </a:pPr>
            <a:br>
              <a:rPr lang="en-US" dirty="0"/>
            </a:br>
            <a:r>
              <a:rPr lang="pt-BR" dirty="0"/>
              <a:t>5010</a:t>
            </a:r>
          </a:p>
          <a:p>
            <a:endParaRPr lang="en-US" b="0" dirty="0"/>
          </a:p>
          <a:p>
            <a:r>
              <a:rPr lang="en-US" b="0" dirty="0"/>
              <a:t>Move: Po-Kai Huang</a:t>
            </a:r>
          </a:p>
          <a:p>
            <a:r>
              <a:rPr lang="en-US" b="0" dirty="0"/>
              <a:t>Second: Yongho Seok 	</a:t>
            </a:r>
          </a:p>
          <a:p>
            <a:r>
              <a:rPr lang="en-US" b="0" dirty="0"/>
              <a:t>Result: Passes with unanimous consent</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155855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5001</a:t>
            </a:r>
          </a:p>
        </p:txBody>
      </p:sp>
      <p:sp>
        <p:nvSpPr>
          <p:cNvPr id="3" name="Content Placeholder 2"/>
          <p:cNvSpPr>
            <a:spLocks noGrp="1"/>
          </p:cNvSpPr>
          <p:nvPr>
            <p:ph idx="1"/>
          </p:nvPr>
        </p:nvSpPr>
        <p:spPr/>
        <p:txBody>
          <a:bodyPr/>
          <a:lstStyle/>
          <a:p>
            <a:r>
              <a:rPr lang="en-US" dirty="0"/>
              <a:t>Move to accept the comment resolutions in [11-19/2167r1] for CIDs listed below:</a:t>
            </a:r>
          </a:p>
          <a:p>
            <a:pPr marL="0" indent="0">
              <a:buNone/>
            </a:pPr>
            <a:br>
              <a:rPr lang="en-US" dirty="0"/>
            </a:br>
            <a:r>
              <a:rPr lang="pt-BR" dirty="0"/>
              <a:t>5006, 5007, 5012, 5014, 5015, 5016</a:t>
            </a:r>
          </a:p>
          <a:p>
            <a:endParaRPr lang="en-US" b="0" dirty="0"/>
          </a:p>
          <a:p>
            <a:r>
              <a:rPr lang="en-US" b="0" dirty="0"/>
              <a:t>Move: Po-Kai Huang</a:t>
            </a:r>
          </a:p>
          <a:p>
            <a:r>
              <a:rPr lang="en-US" b="0" dirty="0"/>
              <a:t>Second: Alfred Asterjadhi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1807324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5002</a:t>
            </a:r>
          </a:p>
        </p:txBody>
      </p:sp>
      <p:sp>
        <p:nvSpPr>
          <p:cNvPr id="3" name="Content Placeholder 2"/>
          <p:cNvSpPr>
            <a:spLocks noGrp="1"/>
          </p:cNvSpPr>
          <p:nvPr>
            <p:ph idx="1"/>
          </p:nvPr>
        </p:nvSpPr>
        <p:spPr/>
        <p:txBody>
          <a:bodyPr/>
          <a:lstStyle/>
          <a:p>
            <a:r>
              <a:rPr lang="en-US" dirty="0"/>
              <a:t>Move to accept the comment resolutions in [11-19/2166r1] for CIDs listed below:</a:t>
            </a:r>
          </a:p>
          <a:p>
            <a:pPr marL="0" indent="0">
              <a:buNone/>
            </a:pPr>
            <a:br>
              <a:rPr lang="en-US" dirty="0"/>
            </a:br>
            <a:r>
              <a:rPr lang="pt-BR" dirty="0"/>
              <a:t>5001, 5002, 5003, 5004, 5013, 5005, 5008</a:t>
            </a:r>
          </a:p>
          <a:p>
            <a:endParaRPr lang="en-US" b="0" dirty="0"/>
          </a:p>
          <a:p>
            <a:r>
              <a:rPr lang="en-US" b="0" dirty="0"/>
              <a:t>Move: Po-Kai Huang</a:t>
            </a:r>
          </a:p>
          <a:p>
            <a:r>
              <a:rPr lang="en-US" b="0" dirty="0"/>
              <a:t>Second: Yongho Seok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4182780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5003</a:t>
            </a:r>
          </a:p>
        </p:txBody>
      </p:sp>
      <p:sp>
        <p:nvSpPr>
          <p:cNvPr id="3" name="Content Placeholder 2"/>
          <p:cNvSpPr>
            <a:spLocks noGrp="1"/>
          </p:cNvSpPr>
          <p:nvPr>
            <p:ph idx="1"/>
          </p:nvPr>
        </p:nvSpPr>
        <p:spPr/>
        <p:txBody>
          <a:bodyPr/>
          <a:lstStyle/>
          <a:p>
            <a:r>
              <a:rPr lang="en-US" dirty="0"/>
              <a:t>Move to accept the comment resolutions in [11-20/0009r1] for CIDs listed below:</a:t>
            </a:r>
          </a:p>
          <a:p>
            <a:pPr marL="0" indent="0">
              <a:buNone/>
            </a:pPr>
            <a:br>
              <a:rPr lang="en-US" dirty="0"/>
            </a:br>
            <a:r>
              <a:rPr lang="pt-BR" dirty="0"/>
              <a:t>5011, 5019</a:t>
            </a:r>
          </a:p>
          <a:p>
            <a:endParaRPr lang="en-US" b="0" dirty="0"/>
          </a:p>
          <a:p>
            <a:r>
              <a:rPr lang="en-US" b="0" dirty="0"/>
              <a:t>Move: Po-Kai Huang</a:t>
            </a:r>
          </a:p>
          <a:p>
            <a:r>
              <a:rPr lang="en-US" b="0" dirty="0"/>
              <a:t>Second: Alfred Asterjadhi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2237115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5004</a:t>
            </a:r>
          </a:p>
        </p:txBody>
      </p:sp>
      <p:sp>
        <p:nvSpPr>
          <p:cNvPr id="3" name="Content Placeholder 2"/>
          <p:cNvSpPr>
            <a:spLocks noGrp="1"/>
          </p:cNvSpPr>
          <p:nvPr>
            <p:ph idx="1"/>
          </p:nvPr>
        </p:nvSpPr>
        <p:spPr/>
        <p:txBody>
          <a:bodyPr/>
          <a:lstStyle/>
          <a:p>
            <a:r>
              <a:rPr lang="en-US" dirty="0"/>
              <a:t>Move to accept the comment resolutions in [11-20/0077r0] for CIDs listed below:</a:t>
            </a:r>
          </a:p>
          <a:p>
            <a:pPr marL="0" indent="0">
              <a:buNone/>
            </a:pPr>
            <a:br>
              <a:rPr lang="en-US" dirty="0"/>
            </a:br>
            <a:r>
              <a:rPr lang="pt-BR" dirty="0"/>
              <a:t>5009</a:t>
            </a:r>
          </a:p>
          <a:p>
            <a:endParaRPr lang="en-US" b="0" dirty="0"/>
          </a:p>
          <a:p>
            <a:r>
              <a:rPr lang="en-US" b="0" dirty="0"/>
              <a:t>Move: Steve Shellhammer</a:t>
            </a:r>
          </a:p>
          <a:p>
            <a:r>
              <a:rPr lang="en-US" b="0" dirty="0"/>
              <a:t>Second: </a:t>
            </a:r>
            <a:r>
              <a:rPr lang="en-US" b="0" dirty="0" err="1"/>
              <a:t>Eunsung</a:t>
            </a:r>
            <a:r>
              <a:rPr lang="en-US" b="0" dirty="0"/>
              <a:t> Park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3993747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5005</a:t>
            </a:r>
          </a:p>
        </p:txBody>
      </p:sp>
      <p:sp>
        <p:nvSpPr>
          <p:cNvPr id="3" name="Content Placeholder 2"/>
          <p:cNvSpPr>
            <a:spLocks noGrp="1"/>
          </p:cNvSpPr>
          <p:nvPr>
            <p:ph idx="1"/>
          </p:nvPr>
        </p:nvSpPr>
        <p:spPr/>
        <p:txBody>
          <a:bodyPr/>
          <a:lstStyle/>
          <a:p>
            <a:r>
              <a:rPr lang="en-US" dirty="0"/>
              <a:t>Move to accept the comment resolutions in [11-20/0002r0] for CIDs listed below:</a:t>
            </a:r>
          </a:p>
          <a:p>
            <a:pPr marL="0" indent="0">
              <a:buNone/>
            </a:pPr>
            <a:br>
              <a:rPr lang="en-US" dirty="0"/>
            </a:br>
            <a:r>
              <a:rPr lang="pt-BR" dirty="0"/>
              <a:t>5000</a:t>
            </a:r>
          </a:p>
          <a:p>
            <a:endParaRPr lang="en-US" b="0" dirty="0"/>
          </a:p>
          <a:p>
            <a:r>
              <a:rPr lang="en-US" b="0" dirty="0"/>
              <a:t>Move: Alfred Asterjadhi</a:t>
            </a:r>
          </a:p>
          <a:p>
            <a:r>
              <a:rPr lang="en-US" b="0" dirty="0"/>
              <a:t>Second: </a:t>
            </a:r>
            <a:r>
              <a:rPr lang="en-US" b="0" dirty="0" err="1"/>
              <a:t>Eunsung</a:t>
            </a:r>
            <a:r>
              <a:rPr lang="en-US" b="0" dirty="0"/>
              <a:t> Park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3630026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5006</a:t>
            </a:r>
          </a:p>
        </p:txBody>
      </p:sp>
      <p:sp>
        <p:nvSpPr>
          <p:cNvPr id="3" name="Content Placeholder 2"/>
          <p:cNvSpPr>
            <a:spLocks noGrp="1"/>
          </p:cNvSpPr>
          <p:nvPr>
            <p:ph idx="1"/>
          </p:nvPr>
        </p:nvSpPr>
        <p:spPr/>
        <p:txBody>
          <a:bodyPr/>
          <a:lstStyle/>
          <a:p>
            <a:r>
              <a:rPr lang="en-US" dirty="0"/>
              <a:t>Move to accept the comment resolutions in [11-20/0078r1] for CIDs listed below:</a:t>
            </a:r>
          </a:p>
          <a:p>
            <a:pPr marL="0" indent="0">
              <a:buNone/>
            </a:pPr>
            <a:br>
              <a:rPr lang="en-US" dirty="0"/>
            </a:br>
            <a:r>
              <a:rPr lang="en-US" dirty="0"/>
              <a:t>5017, 5018, 5020, 5021</a:t>
            </a:r>
            <a:endParaRPr lang="pt-BR" dirty="0"/>
          </a:p>
          <a:p>
            <a:endParaRPr lang="en-US" b="0" dirty="0"/>
          </a:p>
          <a:p>
            <a:r>
              <a:rPr lang="en-US" b="0" dirty="0"/>
              <a:t>Move: Steve Shellhammer</a:t>
            </a:r>
          </a:p>
          <a:p>
            <a:r>
              <a:rPr lang="en-US" b="0" dirty="0"/>
              <a:t>Second: Po-Kai Huang	</a:t>
            </a:r>
          </a:p>
          <a:p>
            <a:r>
              <a:rPr lang="en-US" b="0" dirty="0"/>
              <a:t>Result: Passes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3039598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Recirculation LB Motion</a:t>
            </a:r>
          </a:p>
        </p:txBody>
      </p:sp>
      <p:sp>
        <p:nvSpPr>
          <p:cNvPr id="3" name="Content Placeholder 2"/>
          <p:cNvSpPr>
            <a:spLocks noGrp="1"/>
          </p:cNvSpPr>
          <p:nvPr>
            <p:ph idx="1"/>
          </p:nvPr>
        </p:nvSpPr>
        <p:spPr/>
        <p:txBody>
          <a:bodyPr/>
          <a:lstStyle/>
          <a:p>
            <a:r>
              <a:rPr lang="en-US" dirty="0"/>
              <a:t>Having approved comment resolutions for all of the comments received from </a:t>
            </a:r>
            <a:r>
              <a:rPr lang="en-US" dirty="0">
                <a:solidFill>
                  <a:srgbClr val="FF0000"/>
                </a:solidFill>
              </a:rPr>
              <a:t>LB 248 on P802.11ba D5.0 </a:t>
            </a:r>
            <a:r>
              <a:rPr lang="en-US" dirty="0"/>
              <a:t>as contained in document </a:t>
            </a:r>
            <a:r>
              <a:rPr lang="en-US" dirty="0">
                <a:solidFill>
                  <a:srgbClr val="FF0000"/>
                </a:solidFill>
              </a:rPr>
              <a:t>11-19/2162r2</a:t>
            </a:r>
            <a:r>
              <a:rPr lang="en-US" dirty="0"/>
              <a:t>,</a:t>
            </a:r>
          </a:p>
          <a:p>
            <a:r>
              <a:rPr lang="en-US" dirty="0"/>
              <a:t>Instruct the editor to prepare </a:t>
            </a:r>
            <a:r>
              <a:rPr lang="en-US" dirty="0">
                <a:solidFill>
                  <a:srgbClr val="FF0000"/>
                </a:solidFill>
              </a:rPr>
              <a:t>Draft 6.0 </a:t>
            </a:r>
            <a:r>
              <a:rPr lang="en-US" dirty="0"/>
              <a:t>incorporating these resolutions and,</a:t>
            </a:r>
          </a:p>
          <a:p>
            <a:r>
              <a:rPr lang="en-US" dirty="0"/>
              <a:t>Approve a 15 day Working Group Recirculation Ballot asking the question “Should </a:t>
            </a:r>
            <a:r>
              <a:rPr lang="en-US" dirty="0">
                <a:solidFill>
                  <a:srgbClr val="FF0000"/>
                </a:solidFill>
              </a:rPr>
              <a:t>P802.11ba D6.0 </a:t>
            </a:r>
            <a:r>
              <a:rPr lang="en-US" dirty="0"/>
              <a:t>be forwarded to SA Ballot?”</a:t>
            </a:r>
          </a:p>
          <a:p>
            <a:endParaRPr lang="en-US" dirty="0"/>
          </a:p>
          <a:p>
            <a:r>
              <a:rPr lang="en-US" dirty="0"/>
              <a:t>[Moved: Po-Kai Huang ,  Seconded: </a:t>
            </a:r>
            <a:r>
              <a:rPr lang="en-US" dirty="0" err="1"/>
              <a:t>Eunsung</a:t>
            </a:r>
            <a:r>
              <a:rPr lang="en-US" dirty="0"/>
              <a:t> Park , Result: 5-0-0]</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2128628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9D3A3-01FF-4EF9-A6C5-6237C641C949}"/>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5297BF1A-A2B5-4AA5-94F2-2FD8B5C2D1F7}"/>
              </a:ext>
            </a:extLst>
          </p:cNvPr>
          <p:cNvSpPr>
            <a:spLocks noGrp="1"/>
          </p:cNvSpPr>
          <p:nvPr>
            <p:ph idx="1"/>
          </p:nvPr>
        </p:nvSpPr>
        <p:spPr/>
        <p:txBody>
          <a:bodyPr/>
          <a:lstStyle/>
          <a:p>
            <a:r>
              <a:rPr lang="en-US" dirty="0"/>
              <a:t>Approve document </a:t>
            </a:r>
            <a:r>
              <a:rPr lang="en-US" dirty="0">
                <a:solidFill>
                  <a:srgbClr val="FF0000"/>
                </a:solidFill>
              </a:rPr>
              <a:t>11-20/0130r1 </a:t>
            </a:r>
            <a:r>
              <a:rPr lang="en-US" dirty="0"/>
              <a:t>as the report to the IEEE 802 Executive Committee on the requirements for conditional approval to forward P802.11ba to SA Ballot, </a:t>
            </a:r>
          </a:p>
          <a:p>
            <a:r>
              <a:rPr lang="en-US" dirty="0"/>
              <a:t>Re-affirm the CSD in </a:t>
            </a:r>
            <a:r>
              <a:rPr lang="en-US" dirty="0">
                <a:hlinkClick r:id="rId2"/>
              </a:rPr>
              <a:t>https://mentor.ieee.org/802.11/dcn/16/11-16-0936-04-0wur-a-csd-proposal-for-wake-up-radio-wur.docx</a:t>
            </a:r>
            <a:r>
              <a:rPr lang="en-US" dirty="0"/>
              <a:t>, and</a:t>
            </a:r>
          </a:p>
          <a:p>
            <a:r>
              <a:rPr lang="en-US" dirty="0"/>
              <a:t>Request the IEEE 802 Executive Committee to conditionally approve forwarding P802.11ba to SA ballot.</a:t>
            </a:r>
          </a:p>
          <a:p>
            <a:endParaRPr lang="en-US" dirty="0"/>
          </a:p>
          <a:p>
            <a:r>
              <a:rPr lang="en-US" dirty="0"/>
              <a:t>[Moved: </a:t>
            </a:r>
            <a:r>
              <a:rPr lang="en-US" dirty="0" err="1"/>
              <a:t>Eunsung</a:t>
            </a:r>
            <a:r>
              <a:rPr lang="en-US" dirty="0"/>
              <a:t> Park,  Seconded: Steve Shellhammer, Result: 5-0-0]</a:t>
            </a:r>
          </a:p>
          <a:p>
            <a:endParaRPr lang="en-US" dirty="0"/>
          </a:p>
        </p:txBody>
      </p:sp>
      <p:sp>
        <p:nvSpPr>
          <p:cNvPr id="4" name="Date Placeholder 3">
            <a:extLst>
              <a:ext uri="{FF2B5EF4-FFF2-40B4-BE49-F238E27FC236}">
                <a16:creationId xmlns:a16="http://schemas.microsoft.com/office/drawing/2014/main" id="{D643B3B1-7AA0-448F-92BE-817B894F546A}"/>
              </a:ext>
            </a:extLst>
          </p:cNvPr>
          <p:cNvSpPr>
            <a:spLocks noGrp="1"/>
          </p:cNvSpPr>
          <p:nvPr>
            <p:ph type="dt" sz="half" idx="10"/>
          </p:nvPr>
        </p:nvSpPr>
        <p:spPr/>
        <p:txBody>
          <a:bodyPr/>
          <a:lstStyle/>
          <a:p>
            <a:pPr>
              <a:defRPr/>
            </a:pPr>
            <a:r>
              <a:rPr lang="en-US"/>
              <a:t>January 2020</a:t>
            </a:r>
            <a:endParaRPr lang="en-US" dirty="0"/>
          </a:p>
        </p:txBody>
      </p:sp>
      <p:sp>
        <p:nvSpPr>
          <p:cNvPr id="5" name="Footer Placeholder 4">
            <a:extLst>
              <a:ext uri="{FF2B5EF4-FFF2-40B4-BE49-F238E27FC236}">
                <a16:creationId xmlns:a16="http://schemas.microsoft.com/office/drawing/2014/main" id="{B69BE380-3EB9-4CE8-95EA-4EF8FDE37B18}"/>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F7D57737-EA07-499C-9898-014DFF1F0759}"/>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914035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January 2020 session</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B3E62-B56A-4E51-A323-459D0EEEC380}"/>
              </a:ext>
            </a:extLst>
          </p:cNvPr>
          <p:cNvSpPr>
            <a:spLocks noGrp="1"/>
          </p:cNvSpPr>
          <p:nvPr>
            <p:ph type="title"/>
          </p:nvPr>
        </p:nvSpPr>
        <p:spPr/>
        <p:txBody>
          <a:bodyPr/>
          <a:lstStyle/>
          <a:p>
            <a:r>
              <a:rPr lang="en-US" dirty="0"/>
              <a:t>Plan for Initial SA Ballot</a:t>
            </a:r>
          </a:p>
        </p:txBody>
      </p:sp>
      <p:sp>
        <p:nvSpPr>
          <p:cNvPr id="3" name="Content Placeholder 2">
            <a:extLst>
              <a:ext uri="{FF2B5EF4-FFF2-40B4-BE49-F238E27FC236}">
                <a16:creationId xmlns:a16="http://schemas.microsoft.com/office/drawing/2014/main" id="{D9D99168-92DA-420E-A29C-2E4016B297AE}"/>
              </a:ext>
            </a:extLst>
          </p:cNvPr>
          <p:cNvSpPr>
            <a:spLocks noGrp="1"/>
          </p:cNvSpPr>
          <p:nvPr>
            <p:ph idx="1"/>
          </p:nvPr>
        </p:nvSpPr>
        <p:spPr/>
        <p:txBody>
          <a:bodyPr/>
          <a:lstStyle/>
          <a:p>
            <a:r>
              <a:rPr lang="en-US" dirty="0"/>
              <a:t>Jan 12-17 (IEEE week): </a:t>
            </a:r>
          </a:p>
          <a:p>
            <a:pPr lvl="1"/>
            <a:r>
              <a:rPr lang="en-US" dirty="0"/>
              <a:t>Complete comment resolution on D5.0; approve another recirc LB on D6.0</a:t>
            </a:r>
          </a:p>
          <a:p>
            <a:r>
              <a:rPr lang="en-US" dirty="0"/>
              <a:t>Jan 18-22: editor produces D6.0</a:t>
            </a:r>
          </a:p>
          <a:p>
            <a:r>
              <a:rPr lang="en-US" dirty="0"/>
              <a:t>(Jan 19 - 24: request conditional approval from EC by electronic ballot)</a:t>
            </a:r>
          </a:p>
          <a:p>
            <a:r>
              <a:rPr lang="en-US" dirty="0"/>
              <a:t>Jan 23-Feb 6: 15-day recirc LB</a:t>
            </a:r>
          </a:p>
          <a:p>
            <a:pPr lvl="1"/>
            <a:r>
              <a:rPr lang="en-US" b="1" dirty="0"/>
              <a:t>If there is no comments on D6.0 or all comments received are invalid or out of scope </a:t>
            </a:r>
            <a:r>
              <a:rPr lang="en-US" dirty="0"/>
              <a:t>then start SA ballot with D6.0 around mid Feb. – use existing SA ballot pool</a:t>
            </a:r>
          </a:p>
          <a:p>
            <a:pPr lvl="1"/>
            <a:r>
              <a:rPr lang="en-US" b="1" dirty="0"/>
              <a:t>Otherwise</a:t>
            </a:r>
            <a:r>
              <a:rPr lang="en-US" dirty="0"/>
              <a:t> form a SA ballot pool again from Feb 8-March 8 (30 days), complete comment resolution in Feb. (accelerated process) using conference calls and reject all comments, and start SA ballot after March 8.</a:t>
            </a:r>
          </a:p>
        </p:txBody>
      </p:sp>
      <p:sp>
        <p:nvSpPr>
          <p:cNvPr id="4" name="Date Placeholder 3">
            <a:extLst>
              <a:ext uri="{FF2B5EF4-FFF2-40B4-BE49-F238E27FC236}">
                <a16:creationId xmlns:a16="http://schemas.microsoft.com/office/drawing/2014/main" id="{DB6628A7-FB37-4D29-8A71-33C073259AD1}"/>
              </a:ext>
            </a:extLst>
          </p:cNvPr>
          <p:cNvSpPr>
            <a:spLocks noGrp="1"/>
          </p:cNvSpPr>
          <p:nvPr>
            <p:ph type="dt" sz="half" idx="10"/>
          </p:nvPr>
        </p:nvSpPr>
        <p:spPr/>
        <p:txBody>
          <a:bodyPr/>
          <a:lstStyle/>
          <a:p>
            <a:pPr>
              <a:defRPr/>
            </a:pPr>
            <a:r>
              <a:rPr lang="en-US"/>
              <a:t>January 2020</a:t>
            </a:r>
            <a:endParaRPr lang="en-US" dirty="0"/>
          </a:p>
        </p:txBody>
      </p:sp>
      <p:sp>
        <p:nvSpPr>
          <p:cNvPr id="5" name="Footer Placeholder 4">
            <a:extLst>
              <a:ext uri="{FF2B5EF4-FFF2-40B4-BE49-F238E27FC236}">
                <a16:creationId xmlns:a16="http://schemas.microsoft.com/office/drawing/2014/main" id="{98DB1F84-C2F8-400A-9173-460047ABD1A7}"/>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98679C9C-5DEC-488A-BFF0-39ACE9B28541}"/>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6225321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295400"/>
            <a:ext cx="8915402" cy="5180013"/>
          </a:xfrm>
        </p:spPr>
        <p:txBody>
          <a:bodyPr/>
          <a:lstStyle/>
          <a:p>
            <a:r>
              <a:rPr lang="en-US" altLang="en-US" sz="1800" dirty="0"/>
              <a:t>2019:</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D3.0</a:t>
            </a:r>
          </a:p>
          <a:p>
            <a:pPr lvl="1"/>
            <a:r>
              <a:rPr lang="en-US" altLang="en-US" sz="1600" dirty="0">
                <a:solidFill>
                  <a:schemeClr val="bg1">
                    <a:lumMod val="50000"/>
                  </a:schemeClr>
                </a:solidFill>
              </a:rPr>
              <a:t>August: Formation of sponsor ballot pool (invitation open till Aug. 7)</a:t>
            </a: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a:solidFill>
                  <a:schemeClr val="tx1">
                    <a:lumMod val="50000"/>
                    <a:lumOff val="50000"/>
                  </a:schemeClr>
                </a:solidFill>
              </a:rPr>
              <a:t>TGba</a:t>
            </a:r>
            <a:r>
              <a:rPr lang="en-US" altLang="en-US" sz="1600" dirty="0">
                <a:solidFill>
                  <a:schemeClr val="tx1">
                    <a:lumMod val="50000"/>
                    <a:lumOff val="50000"/>
                  </a:schemeClr>
                </a:solidFill>
              </a:rPr>
              <a:t> Draft 4.0 – WG Recirculation LB</a:t>
            </a:r>
          </a:p>
          <a:p>
            <a:pPr lvl="1"/>
            <a:r>
              <a:rPr lang="en-US" altLang="en-US" sz="1600" dirty="0">
                <a:solidFill>
                  <a:schemeClr val="bg2">
                    <a:lumMod val="75000"/>
                  </a:schemeClr>
                </a:solidFill>
              </a:rPr>
              <a:t>October: MDR/MEC done (start after LB and done before Nov. F2F meeting)</a:t>
            </a:r>
            <a:endParaRPr lang="en-US" altLang="en-US" sz="1600" b="1" dirty="0">
              <a:solidFill>
                <a:schemeClr val="bg2">
                  <a:lumMod val="75000"/>
                </a:schemeClr>
              </a:solidFill>
            </a:endParaRPr>
          </a:p>
          <a:p>
            <a:pPr lvl="1"/>
            <a:r>
              <a:rPr lang="en-US" altLang="en-US" sz="1600" dirty="0">
                <a:solidFill>
                  <a:schemeClr val="bg2">
                    <a:lumMod val="75000"/>
                  </a:schemeClr>
                </a:solidFill>
              </a:rPr>
              <a:t>November: </a:t>
            </a:r>
            <a:r>
              <a:rPr lang="en-US" altLang="en-US" sz="1600" dirty="0" err="1">
                <a:solidFill>
                  <a:schemeClr val="bg2">
                    <a:lumMod val="75000"/>
                  </a:schemeClr>
                </a:solidFill>
              </a:rPr>
              <a:t>TGba</a:t>
            </a:r>
            <a:r>
              <a:rPr lang="en-US" altLang="en-US" sz="1600" dirty="0">
                <a:solidFill>
                  <a:schemeClr val="bg2">
                    <a:lumMod val="75000"/>
                  </a:schemeClr>
                </a:solidFill>
              </a:rPr>
              <a:t> Draft 5.0 – WG Recirculation LB</a:t>
            </a:r>
          </a:p>
          <a:p>
            <a:r>
              <a:rPr lang="en-US" altLang="en-US" sz="1800" dirty="0"/>
              <a:t>2020:</a:t>
            </a:r>
          </a:p>
          <a:p>
            <a:pPr lvl="1"/>
            <a:r>
              <a:rPr lang="en-US" altLang="en-US" sz="1600" b="1" dirty="0"/>
              <a:t>January</a:t>
            </a:r>
            <a:r>
              <a:rPr lang="en-US" altLang="en-US" sz="1600" dirty="0"/>
              <a:t>: </a:t>
            </a:r>
            <a:r>
              <a:rPr lang="en-US" altLang="en-US" sz="1600" dirty="0" err="1"/>
              <a:t>TGba</a:t>
            </a:r>
            <a:r>
              <a:rPr lang="en-US" altLang="en-US" sz="1600" dirty="0"/>
              <a:t> Draft 6.0 – WG recirculation LB; Request conditional approval from EC</a:t>
            </a:r>
          </a:p>
          <a:p>
            <a:pPr lvl="1"/>
            <a:r>
              <a:rPr lang="en-US" altLang="en-US" sz="1600" dirty="0">
                <a:solidFill>
                  <a:srgbClr val="FF0000"/>
                </a:solidFill>
              </a:rPr>
              <a:t>March: </a:t>
            </a:r>
            <a:r>
              <a:rPr lang="en-US" altLang="en-US" sz="1600" dirty="0" err="1">
                <a:solidFill>
                  <a:srgbClr val="FF0000"/>
                </a:solidFill>
              </a:rPr>
              <a:t>TGba</a:t>
            </a:r>
            <a:r>
              <a:rPr lang="en-US" altLang="en-US" sz="1600" dirty="0">
                <a:solidFill>
                  <a:srgbClr val="FF0000"/>
                </a:solidFill>
              </a:rPr>
              <a:t> Draft 6.0 (WGLB – unchanged recirculation)</a:t>
            </a:r>
          </a:p>
          <a:p>
            <a:pPr lvl="1"/>
            <a:r>
              <a:rPr lang="en-US" altLang="en-US" sz="1600" dirty="0"/>
              <a:t>March-April: Initial SB (Draft 6.0)</a:t>
            </a:r>
          </a:p>
          <a:p>
            <a:pPr lvl="1"/>
            <a:r>
              <a:rPr lang="en-US" altLang="en-US" sz="1600" b="1" dirty="0"/>
              <a:t>May</a:t>
            </a:r>
            <a:r>
              <a:rPr lang="en-US" altLang="en-US" sz="1600" dirty="0"/>
              <a:t>: 1</a:t>
            </a:r>
            <a:r>
              <a:rPr lang="en-US" altLang="en-US" sz="1600" baseline="30000" dirty="0"/>
              <a:t>st</a:t>
            </a:r>
            <a:r>
              <a:rPr lang="en-US" altLang="en-US" sz="1600" dirty="0"/>
              <a:t> recirculation SB (Draft 7.0)</a:t>
            </a:r>
          </a:p>
          <a:p>
            <a:pPr lvl="1"/>
            <a:r>
              <a:rPr lang="en-US" altLang="en-US" sz="1600" dirty="0"/>
              <a:t>June: 2</a:t>
            </a:r>
            <a:r>
              <a:rPr lang="en-US" altLang="en-US" sz="1600" baseline="30000" dirty="0"/>
              <a:t>nd</a:t>
            </a:r>
            <a:r>
              <a:rPr lang="en-US" altLang="en-US" sz="1600" dirty="0"/>
              <a:t> recirculation SB (Draft 8.0)</a:t>
            </a:r>
          </a:p>
          <a:p>
            <a:pPr lvl="1"/>
            <a:r>
              <a:rPr lang="en-US" altLang="en-US" sz="1600" b="1" dirty="0"/>
              <a:t>July</a:t>
            </a:r>
            <a:r>
              <a:rPr lang="en-US" altLang="en-US" sz="1600" dirty="0"/>
              <a:t>: 3</a:t>
            </a:r>
            <a:r>
              <a:rPr lang="en-US" altLang="en-US" sz="1600" baseline="30000" dirty="0"/>
              <a:t>rd</a:t>
            </a:r>
            <a:r>
              <a:rPr lang="en-US" altLang="en-US" sz="1600" dirty="0"/>
              <a:t> recirculation SB (Draft 9.0, </a:t>
            </a:r>
            <a:r>
              <a:rPr lang="en-US" altLang="en-US" sz="1600" u="sng" dirty="0"/>
              <a:t>unchanged draft</a:t>
            </a:r>
            <a:r>
              <a:rPr lang="en-US" altLang="en-US" sz="1600" dirty="0"/>
              <a:t>)</a:t>
            </a:r>
          </a:p>
          <a:p>
            <a:pPr lvl="1"/>
            <a:r>
              <a:rPr lang="en-US" altLang="en-US" sz="1600" b="1" dirty="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a:t>TGba</a:t>
            </a:r>
            <a:r>
              <a:rPr lang="en-US" altLang="en-US" dirty="0"/>
              <a:t> Timeline</a:t>
            </a:r>
            <a:br>
              <a:rPr lang="en-US" altLang="en-US" dirty="0"/>
            </a:br>
            <a:endParaRPr lang="en-US" alt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31</a:t>
            </a:fld>
            <a:endParaRPr lang="en-US" altLang="en-US" sz="1200" b="0" dirty="0"/>
          </a:p>
        </p:txBody>
      </p:sp>
      <p:grpSp>
        <p:nvGrpSpPr>
          <p:cNvPr id="6" name="Group 5"/>
          <p:cNvGrpSpPr/>
          <p:nvPr/>
        </p:nvGrpSpPr>
        <p:grpSpPr>
          <a:xfrm>
            <a:off x="1410506" y="4114800"/>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rot="10800000">
            <a:off x="2633414" y="4918076"/>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p:cNvSpPr/>
          <p:nvPr/>
        </p:nvSpPr>
        <p:spPr>
          <a:xfrm>
            <a:off x="1071711" y="5334000"/>
            <a:ext cx="1544910" cy="461665"/>
          </a:xfrm>
          <a:prstGeom prst="rect">
            <a:avLst/>
          </a:prstGeom>
        </p:spPr>
        <p:txBody>
          <a:bodyPr wrap="none">
            <a:spAutoFit/>
          </a:bodyPr>
          <a:lstStyle/>
          <a:p>
            <a:pPr algn="r"/>
            <a:r>
              <a:rPr lang="en-US" b="1" dirty="0"/>
              <a:t>Depends on progress</a:t>
            </a:r>
            <a:br>
              <a:rPr lang="en-US" b="1" dirty="0"/>
            </a:br>
            <a:r>
              <a:rPr lang="en-US" b="1" dirty="0"/>
              <a:t> of </a:t>
            </a:r>
            <a:r>
              <a:rPr lang="en-US" b="1" dirty="0" err="1"/>
              <a:t>TGmd</a:t>
            </a:r>
            <a:r>
              <a:rPr lang="en-US" b="1" dirty="0"/>
              <a:t>/ax/ay</a:t>
            </a:r>
          </a:p>
        </p:txBody>
      </p:sp>
    </p:spTree>
    <p:extLst>
      <p:ext uri="{BB962C8B-B14F-4D97-AF65-F5344CB8AC3E}">
        <p14:creationId xmlns:p14="http://schemas.microsoft.com/office/powerpoint/2010/main" val="2292879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a:t>Goal for March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a:t>Comment assignment and resolution on D6.0</a:t>
            </a:r>
          </a:p>
          <a:p>
            <a:pPr>
              <a:defRPr/>
            </a:pPr>
            <a:r>
              <a:rPr lang="en-US" altLang="en-US" dirty="0"/>
              <a:t>Review timeline</a:t>
            </a:r>
          </a:p>
          <a:p>
            <a:pPr>
              <a:defRPr/>
            </a:pPr>
            <a:endParaRPr lang="en-US" altLang="en-US" dirty="0"/>
          </a:p>
          <a:p>
            <a:pPr>
              <a:defRPr/>
            </a:pPr>
            <a:endParaRPr lang="en-US" altLang="en-US" dirty="0"/>
          </a:p>
          <a:p>
            <a:pPr marL="0" indent="0">
              <a:buNone/>
              <a:defRPr/>
            </a:pPr>
            <a:endParaRPr lang="en-US" altLang="en-US" dirty="0"/>
          </a:p>
          <a:p>
            <a:pPr>
              <a:defRPr/>
            </a:pPr>
            <a:endParaRPr lang="en-US" altLang="en-US" dirty="0"/>
          </a:p>
        </p:txBody>
      </p:sp>
      <p:sp>
        <p:nvSpPr>
          <p:cNvPr id="5" name="Date Placeholder 4"/>
          <p:cNvSpPr>
            <a:spLocks noGrp="1"/>
          </p:cNvSpPr>
          <p:nvPr>
            <p:ph type="dt" sz="quarter" idx="10"/>
          </p:nvPr>
        </p:nvSpPr>
        <p:spPr/>
        <p:txBody>
          <a:bodyPr/>
          <a:lstStyle/>
          <a:p>
            <a:pPr>
              <a:defRPr/>
            </a:pPr>
            <a:r>
              <a:rPr lang="en-US"/>
              <a:t>January 2020</a:t>
            </a:r>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32</a:t>
            </a:fld>
            <a:endParaRPr lang="en-US" altLang="en-US" sz="1200" b="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685800" lvl="2" indent="-342900">
              <a:defRPr/>
            </a:pPr>
            <a:r>
              <a:rPr lang="en-US" altLang="en-US" sz="2400" b="1" dirty="0"/>
              <a:t>February 6</a:t>
            </a:r>
            <a:r>
              <a:rPr lang="en-US" altLang="en-US" sz="2400" b="1" baseline="30000" dirty="0"/>
              <a:t>th</a:t>
            </a:r>
            <a:r>
              <a:rPr lang="en-US" altLang="en-US" sz="2400" b="1" dirty="0"/>
              <a:t> 10:00 ET (2 hours)</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33</a:t>
            </a:fld>
            <a:endParaRPr lang="en-US" altLang="en-US" sz="1200" b="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34</a:t>
            </a:fld>
            <a:endParaRPr lang="en-US" altLang="en-US" sz="1200" b="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35</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January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36</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Meeting Protocol</a:t>
            </a:r>
          </a:p>
        </p:txBody>
      </p:sp>
      <p:sp>
        <p:nvSpPr>
          <p:cNvPr id="8195" name="Content Placeholder 2"/>
          <p:cNvSpPr>
            <a:spLocks noGrp="1"/>
          </p:cNvSpPr>
          <p:nvPr>
            <p:ph idx="1"/>
          </p:nvPr>
        </p:nvSpPr>
        <p:spPr/>
        <p:txBody>
          <a:bodyPr/>
          <a:lstStyle/>
          <a:p>
            <a:r>
              <a:rPr lang="en-US" altLang="zh-CN"/>
              <a:t>Please announce your </a:t>
            </a:r>
            <a:r>
              <a:rPr lang="en-US" altLang="zh-CN" u="sng"/>
              <a:t>name</a:t>
            </a:r>
            <a:r>
              <a:rPr lang="en-US" altLang="zh-CN"/>
              <a:t> and </a:t>
            </a:r>
            <a:r>
              <a:rPr lang="en-US" altLang="zh-CN" u="sng"/>
              <a:t>affiliation</a:t>
            </a:r>
            <a:r>
              <a:rPr lang="en-US" altLang="zh-CN"/>
              <a:t> when you first address the group during a meeting slot</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a:t>Attendance</a:t>
            </a:r>
            <a:endParaRPr lang="en-US" altLang="en-US"/>
          </a:p>
        </p:txBody>
      </p:sp>
      <p:sp>
        <p:nvSpPr>
          <p:cNvPr id="3" name="Content Placeholder 2"/>
          <p:cNvSpPr>
            <a:spLocks noGrp="1"/>
          </p:cNvSpPr>
          <p:nvPr>
            <p:ph idx="1"/>
          </p:nvPr>
        </p:nvSpPr>
        <p:spPr/>
        <p:txBody>
          <a:bodyPr/>
          <a:lstStyle/>
          <a:p>
            <a:pPr>
              <a:defRPr/>
            </a:pPr>
            <a:r>
              <a:rPr lang="en-US" altLang="zh-CN" dirty="0">
                <a:hlinkClick r:id="rId2"/>
              </a:rPr>
              <a:t>http://newton.meeting.verilan.com</a:t>
            </a:r>
            <a:endParaRPr lang="en-US" altLang="zh-CN" dirty="0"/>
          </a:p>
          <a:p>
            <a:pPr>
              <a:defRPr/>
            </a:pPr>
            <a:endParaRPr lang="en-US" altLang="zh-CN" dirty="0"/>
          </a:p>
          <a:p>
            <a:pPr marL="457200" indent="-457200">
              <a:buFontTx/>
              <a:buAutoNum type="arabicPeriod"/>
              <a:defRPr/>
            </a:pPr>
            <a:r>
              <a:rPr lang="en-US" altLang="zh-CN" dirty="0"/>
              <a:t>Register</a:t>
            </a:r>
          </a:p>
          <a:p>
            <a:pPr marL="457200" indent="-457200">
              <a:buFontTx/>
              <a:buAutoNum type="arabicPeriod"/>
              <a:defRPr/>
            </a:pPr>
            <a:r>
              <a:rPr lang="en-US" altLang="zh-CN" dirty="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a:t>Attendance, Voting &amp; Document Status</a:t>
            </a:r>
            <a:endParaRPr lang="en-US" altLang="en-US"/>
          </a:p>
        </p:txBody>
      </p:sp>
      <p:sp>
        <p:nvSpPr>
          <p:cNvPr id="10243" name="Content Placeholder 2"/>
          <p:cNvSpPr>
            <a:spLocks noGrp="1"/>
          </p:cNvSpPr>
          <p:nvPr>
            <p:ph idx="1"/>
          </p:nvPr>
        </p:nvSpPr>
        <p:spPr/>
        <p:txBody>
          <a:bodyPr/>
          <a:lstStyle/>
          <a:p>
            <a:r>
              <a:rPr lang="en-US" altLang="zh-CN"/>
              <a:t>Make sure your badges are correct </a:t>
            </a:r>
          </a:p>
          <a:p>
            <a:endParaRPr lang="en-US" altLang="zh-CN"/>
          </a:p>
          <a:p>
            <a:r>
              <a:rPr lang="en-US" altLang="zh-CN"/>
              <a:t>If you plan to make a submission be sure it does not contain company logos or advertising</a:t>
            </a:r>
          </a:p>
          <a:p>
            <a:endParaRPr lang="en-US" altLang="zh-CN"/>
          </a:p>
          <a:p>
            <a:r>
              <a:rPr lang="en-US" altLang="zh-CN"/>
              <a:t>Questions on Voting status, Ballot pool, Access to Reflector, Documentation,  member</a:t>
            </a:r>
            <a:r>
              <a:rPr lang="ja-JP" altLang="en-US"/>
              <a:t>’</a:t>
            </a:r>
            <a:r>
              <a:rPr lang="en-US" altLang="ja-JP"/>
              <a:t>s area</a:t>
            </a:r>
          </a:p>
          <a:p>
            <a:pPr lvl="1"/>
            <a:r>
              <a:rPr lang="en-US" altLang="zh-CN"/>
              <a:t>see Jon Rosdahl –  </a:t>
            </a:r>
            <a:r>
              <a:rPr lang="en-US" altLang="zh-CN">
                <a:hlinkClick r:id="rId2"/>
              </a:rPr>
              <a:t>jrosdahl@ieee.org</a:t>
            </a:r>
            <a:endParaRPr lang="en-US" altLang="zh-CN"/>
          </a:p>
          <a:p>
            <a:pPr lvl="1"/>
            <a:endParaRPr lang="en-US" altLang="zh-CN"/>
          </a:p>
          <a:p>
            <a:r>
              <a:rPr lang="en-US" altLang="zh-CN"/>
              <a:t>Cell Phones Silent or Off</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7811651"/>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extLst>
                    <a:ext uri="{9D8B030D-6E8A-4147-A177-3AD203B41FA5}">
                      <a16:colId xmlns:a16="http://schemas.microsoft.com/office/drawing/2014/main" val="20000"/>
                    </a:ext>
                  </a:extLst>
                </a:gridCol>
                <a:gridCol w="1762760">
                  <a:extLst>
                    <a:ext uri="{9D8B030D-6E8A-4147-A177-3AD203B41FA5}">
                      <a16:colId xmlns:a16="http://schemas.microsoft.com/office/drawing/2014/main" val="20001"/>
                    </a:ext>
                  </a:extLst>
                </a:gridCol>
                <a:gridCol w="1762760">
                  <a:extLst>
                    <a:ext uri="{9D8B030D-6E8A-4147-A177-3AD203B41FA5}">
                      <a16:colId xmlns:a16="http://schemas.microsoft.com/office/drawing/2014/main" val="20002"/>
                    </a:ext>
                  </a:extLst>
                </a:gridCol>
                <a:gridCol w="176276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Monday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Tuesday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Wednesday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Thursday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44500">
                <a:tc>
                  <a:txBody>
                    <a:bodyPr/>
                    <a:lstStyle/>
                    <a:p>
                      <a:pPr algn="ctr"/>
                      <a:r>
                        <a:rPr lang="en-US" sz="1800" dirty="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44500">
                <a:tc>
                  <a:txBody>
                    <a:bodyPr/>
                    <a:lstStyle/>
                    <a:p>
                      <a:pPr algn="ctr"/>
                      <a:r>
                        <a:rPr lang="en-US" sz="1800" dirty="0"/>
                        <a:t>AM2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44500">
                <a:tc>
                  <a:txBody>
                    <a:bodyPr/>
                    <a:lstStyle/>
                    <a:p>
                      <a:pPr algn="ctr"/>
                      <a:r>
                        <a:rPr lang="en-US" sz="1800" dirty="0"/>
                        <a:t>PM1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44500">
                <a:tc>
                  <a:txBody>
                    <a:bodyPr/>
                    <a:lstStyle/>
                    <a:p>
                      <a:pPr algn="ctr"/>
                      <a:r>
                        <a:rPr lang="en-US" sz="1800" dirty="0"/>
                        <a:t>PM2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44500">
                <a:tc>
                  <a:txBody>
                    <a:bodyPr/>
                    <a:lstStyle/>
                    <a:p>
                      <a:pPr algn="ctr"/>
                      <a:r>
                        <a:rPr lang="en-US" sz="1800" dirty="0"/>
                        <a:t>EVE</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extLst>
                    <a:ext uri="{9D8B030D-6E8A-4147-A177-3AD203B41FA5}">
                      <a16:colId xmlns:a16="http://schemas.microsoft.com/office/drawing/2014/main" val="20000"/>
                    </a:ext>
                  </a:extLst>
                </a:gridCol>
                <a:gridCol w="1197844">
                  <a:extLst>
                    <a:ext uri="{9D8B030D-6E8A-4147-A177-3AD203B41FA5}">
                      <a16:colId xmlns:a16="http://schemas.microsoft.com/office/drawing/2014/main" val="20001"/>
                    </a:ext>
                  </a:extLst>
                </a:gridCol>
                <a:gridCol w="598922">
                  <a:extLst>
                    <a:ext uri="{9D8B030D-6E8A-4147-A177-3AD203B41FA5}">
                      <a16:colId xmlns:a16="http://schemas.microsoft.com/office/drawing/2014/main" val="20002"/>
                    </a:ext>
                  </a:extLst>
                </a:gridCol>
                <a:gridCol w="603359">
                  <a:extLst>
                    <a:ext uri="{9D8B030D-6E8A-4147-A177-3AD203B41FA5}">
                      <a16:colId xmlns:a16="http://schemas.microsoft.com/office/drawing/2014/main" val="20003"/>
                    </a:ext>
                  </a:extLst>
                </a:gridCol>
                <a:gridCol w="603359">
                  <a:extLst>
                    <a:ext uri="{9D8B030D-6E8A-4147-A177-3AD203B41FA5}">
                      <a16:colId xmlns:a16="http://schemas.microsoft.com/office/drawing/2014/main" val="20004"/>
                    </a:ext>
                  </a:extLst>
                </a:gridCol>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5"/>
                  </a:ext>
                </a:extLst>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a:t>Complete comment resolution on </a:t>
            </a:r>
            <a:r>
              <a:rPr lang="en-US" altLang="en-US" dirty="0" err="1"/>
              <a:t>TGba</a:t>
            </a:r>
            <a:r>
              <a:rPr lang="en-US" altLang="en-US" dirty="0"/>
              <a:t> D5.0 (LB248) and instruct the editor to generate P802.11ba D6.0</a:t>
            </a:r>
          </a:p>
          <a:p>
            <a:pPr>
              <a:defRPr/>
            </a:pPr>
            <a:r>
              <a:rPr lang="en-US" altLang="en-US" dirty="0"/>
              <a:t>Approve WG recirculation letter ballot</a:t>
            </a:r>
          </a:p>
          <a:p>
            <a:pPr>
              <a:defRPr/>
            </a:pPr>
            <a:r>
              <a:rPr lang="en-US" altLang="en-US" dirty="0"/>
              <a:t>Approve motion to request conditional approval from EC to forward draft 6.0 to SA ballot</a:t>
            </a:r>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761999"/>
          </a:xfrm>
        </p:spPr>
        <p:txBody>
          <a:bodyPr/>
          <a:lstStyle/>
          <a:p>
            <a:r>
              <a:rPr lang="en-US" altLang="en-US" sz="2800" dirty="0"/>
              <a:t>Comment Resolution Submissions (1) </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9</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4024417920"/>
              </p:ext>
            </p:extLst>
          </p:nvPr>
        </p:nvGraphicFramePr>
        <p:xfrm>
          <a:off x="472926" y="2261478"/>
          <a:ext cx="11246145" cy="2987040"/>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4069664">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6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Presenter</a:t>
                      </a:r>
                      <a:r>
                        <a:rPr lang="en-US" sz="1600" baseline="0" dirty="0">
                          <a:latin typeface="Arial" panose="020B0604020202020204" pitchFamily="34" charset="0"/>
                          <a:cs typeface="Arial" panose="020B0604020202020204" pitchFamily="34" charset="0"/>
                        </a:rPr>
                        <a:t> (affiliation)</a:t>
                      </a: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11-20-0074</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Simulation results with new 4 us and 2 us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Presentation related to the correlation test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1"/>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11-20/78r0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CR on Correlation Test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4 CIDs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3"/>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11-20/77r0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CR on BPSK Mark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4"/>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11-20/0002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MAC-CR-CID-5K</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Alfred Asterjadhi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5"/>
                  </a:ext>
                </a:extLst>
              </a:tr>
              <a:tr h="229242">
                <a:tc>
                  <a:txBody>
                    <a:bodyPr/>
                    <a:lstStyle/>
                    <a:p>
                      <a:endParaRPr lang="en-US"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196210</TotalTime>
  <Words>2601</Words>
  <Application>Microsoft Office PowerPoint</Application>
  <PresentationFormat>Widescreen</PresentationFormat>
  <Paragraphs>503</Paragraphs>
  <Slides>36</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3" baseType="lpstr">
      <vt:lpstr>Monotype Sorts</vt:lpstr>
      <vt:lpstr>Arial</vt:lpstr>
      <vt:lpstr>Calibri</vt:lpstr>
      <vt:lpstr>Helvetica</vt:lpstr>
      <vt:lpstr>Times New Roman</vt:lpstr>
      <vt:lpstr>802-11-Submission</vt:lpstr>
      <vt:lpstr>Document</vt:lpstr>
      <vt:lpstr>January 2020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Comment Resolution Submissions (1) </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November 2019 Meeting and Teleconference Calls</vt:lpstr>
      <vt:lpstr>Motion - Minutes</vt:lpstr>
      <vt:lpstr>Motion # 5000 (Editorial Comments)</vt:lpstr>
      <vt:lpstr>Motion # 5001</vt:lpstr>
      <vt:lpstr>Motion # 5002</vt:lpstr>
      <vt:lpstr>Motion # 5003</vt:lpstr>
      <vt:lpstr>Motion # 5004</vt:lpstr>
      <vt:lpstr>Motion # 5005</vt:lpstr>
      <vt:lpstr>Motion # 5006</vt:lpstr>
      <vt:lpstr>WG Recirculation LB Motion</vt:lpstr>
      <vt:lpstr>Motion to Approve Report to EC</vt:lpstr>
      <vt:lpstr>Plan for Initial SA Ballot</vt:lpstr>
      <vt:lpstr>TGba Timeline </vt:lpstr>
      <vt:lpstr>Goal for March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Minyoung Park</cp:lastModifiedBy>
  <cp:revision>6007</cp:revision>
  <cp:lastPrinted>2014-11-04T15:04:57Z</cp:lastPrinted>
  <dcterms:created xsi:type="dcterms:W3CDTF">2007-04-17T18:10:23Z</dcterms:created>
  <dcterms:modified xsi:type="dcterms:W3CDTF">2020-01-15T21:49:15Z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2020-01-15 21:49:15Z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