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708" r:id="rId2"/>
    <p:sldId id="678" r:id="rId3"/>
    <p:sldId id="679" r:id="rId4"/>
    <p:sldId id="656" r:id="rId5"/>
    <p:sldId id="665" r:id="rId6"/>
    <p:sldId id="666" r:id="rId7"/>
    <p:sldId id="710" r:id="rId8"/>
    <p:sldId id="711" r:id="rId9"/>
    <p:sldId id="762" r:id="rId10"/>
    <p:sldId id="750" r:id="rId11"/>
    <p:sldId id="778" r:id="rId12"/>
    <p:sldId id="779" r:id="rId13"/>
    <p:sldId id="780" r:id="rId14"/>
    <p:sldId id="781" r:id="rId15"/>
    <p:sldId id="782" r:id="rId16"/>
    <p:sldId id="868" r:id="rId17"/>
    <p:sldId id="869" r:id="rId18"/>
    <p:sldId id="870" r:id="rId19"/>
    <p:sldId id="809" r:id="rId20"/>
    <p:sldId id="721" r:id="rId21"/>
    <p:sldId id="867" r:id="rId22"/>
    <p:sldId id="871" r:id="rId23"/>
    <p:sldId id="872" r:id="rId24"/>
    <p:sldId id="873" r:id="rId25"/>
    <p:sldId id="876" r:id="rId26"/>
    <p:sldId id="877" r:id="rId27"/>
    <p:sldId id="878" r:id="rId28"/>
    <p:sldId id="858" r:id="rId29"/>
    <p:sldId id="875" r:id="rId30"/>
    <p:sldId id="874" r:id="rId31"/>
    <p:sldId id="800" r:id="rId32"/>
    <p:sldId id="694" r:id="rId33"/>
    <p:sldId id="695" r:id="rId34"/>
    <p:sldId id="740" r:id="rId35"/>
    <p:sldId id="741" r:id="rId36"/>
    <p:sldId id="825" r:id="rId3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a:srgbClr val="FFFFFF"/>
    <a:srgbClr val="474747"/>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28" autoAdjust="0"/>
    <p:restoredTop sz="92169" autoAdjust="0"/>
  </p:normalViewPr>
  <p:slideViewPr>
    <p:cSldViewPr>
      <p:cViewPr varScale="1">
        <p:scale>
          <a:sx n="67" d="100"/>
          <a:sy n="67" d="100"/>
        </p:scale>
        <p:origin x="568" y="48"/>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19568"/>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4" name="Header Placeholder 3"/>
          <p:cNvSpPr>
            <a:spLocks noGrp="1"/>
          </p:cNvSpPr>
          <p:nvPr>
            <p:ph type="hdr" sz="quarter"/>
          </p:nvPr>
        </p:nvSpPr>
        <p:spPr/>
        <p:txBody>
          <a:bodyPr/>
          <a:lstStyle/>
          <a:p>
            <a:pPr>
              <a:defRPr/>
            </a:pPr>
            <a:r>
              <a:rPr lang="en-US" dirty="0"/>
              <a:t>doc.: IEEE 802.11-15/1472r0</a:t>
            </a:r>
          </a:p>
        </p:txBody>
      </p:sp>
      <p:sp>
        <p:nvSpPr>
          <p:cNvPr id="5" name="Date Placeholder 4"/>
          <p:cNvSpPr>
            <a:spLocks noGrp="1"/>
          </p:cNvSpPr>
          <p:nvPr>
            <p:ph type="dt" sz="quarter" idx="1"/>
          </p:nvPr>
        </p:nvSpPr>
        <p:spPr/>
        <p:txBody>
          <a:bodyPr/>
          <a:lstStyle/>
          <a:p>
            <a:pPr>
              <a:defRPr/>
            </a:pPr>
            <a:r>
              <a:rPr lang="en-US" dirty="0"/>
              <a:t>January 2016</a:t>
            </a:r>
          </a:p>
        </p:txBody>
      </p:sp>
      <p:sp>
        <p:nvSpPr>
          <p:cNvPr id="6" name="Footer Placeholder 5"/>
          <p:cNvSpPr>
            <a:spLocks noGrp="1"/>
          </p:cNvSpPr>
          <p:nvPr>
            <p:ph type="ftr" sz="quarter" idx="4"/>
          </p:nvPr>
        </p:nvSpPr>
        <p:spPr/>
        <p:txBody>
          <a:bodyPr/>
          <a:lstStyle/>
          <a:p>
            <a:pPr lvl="4">
              <a:defRPr/>
            </a:pPr>
            <a:r>
              <a:rPr lang="en-US" dirty="0"/>
              <a:t>Edward Au (Huawei Technologies)</a:t>
            </a:r>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a:t>Page </a:t>
            </a:r>
            <a:fld id="{3677C22B-21F1-4F29-8177-0ED961E00DA1}" type="slidenum">
              <a:rPr lang="en-US" altLang="en-US" smtClean="0"/>
              <a:pPr>
                <a:spcBef>
                  <a:spcPct val="0"/>
                </a:spcBef>
              </a:pPr>
              <a:t>1</a:t>
            </a:fld>
            <a:endParaRPr lang="en-US" altLang="en-US" dirty="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20</a:t>
            </a:fld>
            <a:endParaRPr lang="en-US" altLang="en-US"/>
          </a:p>
        </p:txBody>
      </p:sp>
    </p:spTree>
    <p:extLst>
      <p:ext uri="{BB962C8B-B14F-4D97-AF65-F5344CB8AC3E}">
        <p14:creationId xmlns:p14="http://schemas.microsoft.com/office/powerpoint/2010/main" val="22192737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31</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dirty="0"/>
              <a:t>doc.: IEEE 802.11-15/1472r0</a:t>
            </a:r>
          </a:p>
        </p:txBody>
      </p:sp>
      <p:sp>
        <p:nvSpPr>
          <p:cNvPr id="5" name="Date Placeholder 4"/>
          <p:cNvSpPr>
            <a:spLocks noGrp="1"/>
          </p:cNvSpPr>
          <p:nvPr>
            <p:ph type="dt" sz="quarter" idx="1"/>
          </p:nvPr>
        </p:nvSpPr>
        <p:spPr/>
        <p:txBody>
          <a:bodyPr/>
          <a:lstStyle/>
          <a:p>
            <a:pPr>
              <a:defRPr/>
            </a:pPr>
            <a:r>
              <a:rPr lang="en-US"/>
              <a:t>January 2016</a:t>
            </a:r>
          </a:p>
        </p:txBody>
      </p:sp>
      <p:sp>
        <p:nvSpPr>
          <p:cNvPr id="6" name="Footer Placeholder 5"/>
          <p:cNvSpPr>
            <a:spLocks noGrp="1"/>
          </p:cNvSpPr>
          <p:nvPr>
            <p:ph type="ftr" sz="quarter" idx="4"/>
          </p:nvPr>
        </p:nvSpPr>
        <p:spPr/>
        <p:txBody>
          <a:bodyPr/>
          <a:lstStyle/>
          <a:p>
            <a:pPr lvl="4">
              <a:defRPr/>
            </a:pPr>
            <a:r>
              <a:rPr lang="en-US"/>
              <a:t>Edward Au (Huawei Technologies)</a:t>
            </a:r>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733251C5-AACF-413B-B5F7-2C52CA6A2DDC}" type="slidenum">
              <a:rPr lang="en-US" altLang="en-US" smtClean="0"/>
              <a:pPr>
                <a:spcBef>
                  <a:spcPct val="0"/>
                </a:spcBef>
              </a:pPr>
              <a:t>33</a:t>
            </a:fld>
            <a:endParaRPr lang="en-US" altLang="en-US"/>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9</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11</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15</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9153611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19</a:t>
            </a:fld>
            <a:endParaRPr lang="en-US" altLang="en-US"/>
          </a:p>
        </p:txBody>
      </p:sp>
    </p:spTree>
    <p:extLst>
      <p:ext uri="{BB962C8B-B14F-4D97-AF65-F5344CB8AC3E}">
        <p14:creationId xmlns:p14="http://schemas.microsoft.com/office/powerpoint/2010/main" val="5018308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January 2020</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Minyoung Park (Intel Corp.)</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2"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802.11-19/2124r4</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16/11-16-0936-04-0wur-a-csd-proposal-for-wake-up-radio-wur.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038991278"/>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7508" name="Document" r:id="rId4" imgW="8267030" imgH="3047370" progId="Word.Document.8">
                  <p:embed/>
                </p:oleObj>
              </mc:Choice>
              <mc:Fallback>
                <p:oleObj name="Document" r:id="rId4" imgW="8267030" imgH="3047370"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a:t>January 2020 </a:t>
            </a:r>
            <a:br>
              <a:rPr lang="en-US" altLang="en-US" dirty="0"/>
            </a:br>
            <a:r>
              <a:rPr lang="en-US" altLang="en-US" dirty="0" err="1"/>
              <a:t>TGba</a:t>
            </a:r>
            <a:r>
              <a:rPr lang="en-US" altLang="en-US" dirty="0"/>
              <a:t> Agenda</a:t>
            </a:r>
          </a:p>
        </p:txBody>
      </p:sp>
      <p:sp>
        <p:nvSpPr>
          <p:cNvPr id="4" name="Date Placeholder 3"/>
          <p:cNvSpPr>
            <a:spLocks noGrp="1"/>
          </p:cNvSpPr>
          <p:nvPr>
            <p:ph type="dt" sz="quarter"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2019-1-13</a:t>
            </a:r>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a:t>Agenda</a:t>
            </a:r>
          </a:p>
        </p:txBody>
      </p:sp>
      <p:sp>
        <p:nvSpPr>
          <p:cNvPr id="21507" name="Content Placeholder 6"/>
          <p:cNvSpPr>
            <a:spLocks noGrp="1"/>
          </p:cNvSpPr>
          <p:nvPr>
            <p:ph sz="half" idx="1"/>
          </p:nvPr>
        </p:nvSpPr>
        <p:spPr>
          <a:xfrm>
            <a:off x="929218" y="1676400"/>
            <a:ext cx="5204883" cy="4805109"/>
          </a:xfrm>
          <a:noFill/>
        </p:spPr>
        <p:txBody>
          <a:bodyPr/>
          <a:lstStyle/>
          <a:p>
            <a:pPr>
              <a:spcBef>
                <a:spcPts val="100"/>
              </a:spcBef>
            </a:pPr>
            <a:r>
              <a:rPr lang="en-US" altLang="en-US" sz="1600" dirty="0"/>
              <a:t>Monday: AM2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b="1" dirty="0"/>
              <a:t>Motion</a:t>
            </a:r>
            <a:r>
              <a:rPr lang="en-US" altLang="en-US" sz="1600" dirty="0"/>
              <a:t>: November 2019 meeting (doc: IEEE 802.11-19/2080r0) and teleconference minutes (doc: IEEE 802.11-20/0088r0) approval</a:t>
            </a:r>
          </a:p>
          <a:p>
            <a:pPr lvl="1">
              <a:spcBef>
                <a:spcPts val="0"/>
              </a:spcBef>
            </a:pPr>
            <a:r>
              <a:rPr lang="en-US" altLang="en-US" sz="1600" dirty="0"/>
              <a:t>Presentations on comment resolutions</a:t>
            </a:r>
          </a:p>
          <a:p>
            <a:pPr lvl="1">
              <a:spcBef>
                <a:spcPts val="0"/>
              </a:spcBef>
            </a:pPr>
            <a:r>
              <a:rPr lang="en-US" altLang="en-US" sz="1600" dirty="0"/>
              <a:t>CR motions</a:t>
            </a:r>
          </a:p>
          <a:p>
            <a:pPr lvl="1">
              <a:spcBef>
                <a:spcPts val="0"/>
              </a:spcBef>
            </a:pPr>
            <a:r>
              <a:rPr lang="en-US" altLang="en-US" sz="1600" dirty="0"/>
              <a:t>EC report for SA ballot review (11-20/0130r0)</a:t>
            </a:r>
          </a:p>
          <a:p>
            <a:pPr lvl="1">
              <a:spcBef>
                <a:spcPts val="0"/>
              </a:spcBef>
            </a:pPr>
            <a:r>
              <a:rPr lang="en-US" altLang="en-US" sz="1600" dirty="0"/>
              <a:t>Recess</a:t>
            </a:r>
          </a:p>
          <a:p>
            <a:pPr>
              <a:spcBef>
                <a:spcPts val="100"/>
              </a:spcBef>
            </a:pPr>
            <a:r>
              <a:rPr lang="en-US" altLang="en-US" sz="1600" dirty="0"/>
              <a:t>Tuesday: AM1, AM2 (4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Motions</a:t>
            </a:r>
          </a:p>
          <a:p>
            <a:pPr lvl="2">
              <a:spcBef>
                <a:spcPts val="0"/>
              </a:spcBef>
            </a:pPr>
            <a:r>
              <a:rPr lang="en-US" altLang="en-US" sz="1400" dirty="0"/>
              <a:t>CR motion </a:t>
            </a:r>
          </a:p>
          <a:p>
            <a:pPr lvl="2">
              <a:spcBef>
                <a:spcPts val="0"/>
              </a:spcBef>
            </a:pPr>
            <a:r>
              <a:rPr lang="en-US" altLang="en-US" sz="1400" dirty="0"/>
              <a:t>Approval for WG recirculation letter ballot</a:t>
            </a:r>
          </a:p>
          <a:p>
            <a:pPr lvl="2">
              <a:spcBef>
                <a:spcPts val="0"/>
              </a:spcBef>
            </a:pPr>
            <a:r>
              <a:rPr lang="en-US" altLang="en-US" sz="1400" dirty="0"/>
              <a:t>Approval for Requesting EC (conditional) approval to forward to SA ballot </a:t>
            </a:r>
          </a:p>
          <a:p>
            <a:pPr lvl="1">
              <a:spcBef>
                <a:spcPts val="0"/>
              </a:spcBef>
            </a:pPr>
            <a:r>
              <a:rPr lang="en-US" altLang="en-US" sz="1600" dirty="0"/>
              <a:t>Recess</a:t>
            </a:r>
          </a:p>
          <a:p>
            <a:pPr>
              <a:spcBef>
                <a:spcPts val="0"/>
              </a:spcBef>
            </a:pPr>
            <a:endParaRPr lang="en-US" altLang="en-US" sz="2000" dirty="0"/>
          </a:p>
          <a:p>
            <a:pPr lvl="1">
              <a:spcBef>
                <a:spcPts val="100"/>
              </a:spcBef>
            </a:pPr>
            <a:endParaRPr lang="en-US" altLang="en-US" sz="1600" dirty="0"/>
          </a:p>
        </p:txBody>
      </p:sp>
      <p:sp>
        <p:nvSpPr>
          <p:cNvPr id="21508" name="Content Placeholder 7"/>
          <p:cNvSpPr>
            <a:spLocks noGrp="1"/>
          </p:cNvSpPr>
          <p:nvPr>
            <p:ph sz="half" idx="2"/>
          </p:nvPr>
        </p:nvSpPr>
        <p:spPr>
          <a:xfrm>
            <a:off x="6022848" y="1670304"/>
            <a:ext cx="5178552" cy="4805110"/>
          </a:xfrm>
        </p:spPr>
        <p:txBody>
          <a:bodyPr/>
          <a:lstStyle/>
          <a:p>
            <a:pPr>
              <a:spcBef>
                <a:spcPts val="0"/>
              </a:spcBef>
            </a:pPr>
            <a:r>
              <a:rPr lang="en-US" altLang="en-US" sz="1600" dirty="0"/>
              <a:t>Thursday: AM2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b="1" dirty="0">
                <a:highlight>
                  <a:srgbClr val="FFFF00"/>
                </a:highlight>
              </a:rPr>
              <a:t>Motions: (if these motions are still not done)</a:t>
            </a:r>
          </a:p>
          <a:p>
            <a:pPr lvl="2">
              <a:spcBef>
                <a:spcPts val="0"/>
              </a:spcBef>
            </a:pPr>
            <a:r>
              <a:rPr lang="en-US" altLang="en-US" sz="1200" b="1" dirty="0">
                <a:highlight>
                  <a:srgbClr val="FFFF00"/>
                </a:highlight>
              </a:rPr>
              <a:t>CR motions</a:t>
            </a:r>
          </a:p>
          <a:p>
            <a:pPr lvl="2">
              <a:spcBef>
                <a:spcPts val="0"/>
              </a:spcBef>
            </a:pPr>
            <a:r>
              <a:rPr lang="en-US" altLang="en-US" sz="1200" b="1" dirty="0">
                <a:highlight>
                  <a:srgbClr val="FFFF00"/>
                </a:highlight>
              </a:rPr>
              <a:t>WG recirculation letter ballot</a:t>
            </a:r>
          </a:p>
          <a:p>
            <a:pPr lvl="2">
              <a:spcBef>
                <a:spcPts val="0"/>
              </a:spcBef>
            </a:pPr>
            <a:r>
              <a:rPr lang="en-US" altLang="en-US" sz="1200" b="1" dirty="0">
                <a:highlight>
                  <a:srgbClr val="FFFF00"/>
                </a:highlight>
              </a:rPr>
              <a:t>Requesting EC (conditional) approval to forward to SA ballot</a:t>
            </a:r>
          </a:p>
          <a:p>
            <a:pPr lvl="1">
              <a:spcBef>
                <a:spcPts val="0"/>
              </a:spcBef>
            </a:pPr>
            <a:r>
              <a:rPr lang="en-US" altLang="en-US" sz="1600" dirty="0"/>
              <a:t>TG timeline discussion</a:t>
            </a:r>
          </a:p>
          <a:p>
            <a:pPr lvl="1">
              <a:spcBef>
                <a:spcPts val="0"/>
              </a:spcBef>
            </a:pPr>
            <a:r>
              <a:rPr lang="en-US" altLang="en-US" sz="1600" dirty="0"/>
              <a:t>Goal for January 2020 F2F meeting</a:t>
            </a:r>
          </a:p>
          <a:p>
            <a:pPr lvl="1">
              <a:spcBef>
                <a:spcPts val="0"/>
              </a:spcBef>
            </a:pPr>
            <a:r>
              <a:rPr lang="en-US" altLang="en-US" sz="1600" dirty="0"/>
              <a:t>Teleconference call schedule</a:t>
            </a:r>
          </a:p>
          <a:p>
            <a:pPr lvl="1">
              <a:spcBef>
                <a:spcPts val="0"/>
              </a:spcBef>
            </a:pPr>
            <a:r>
              <a:rPr lang="en-US" altLang="en-US" sz="1600" dirty="0"/>
              <a:t>Adjourn</a:t>
            </a:r>
          </a:p>
          <a:p>
            <a:pPr lvl="1">
              <a:spcBef>
                <a:spcPts val="0"/>
              </a:spcBef>
            </a:pPr>
            <a:endParaRPr lang="en-US" altLang="en-US" sz="1600" b="1" dirty="0"/>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10</a:t>
            </a:fld>
            <a:endParaRPr lang="en-US" altLang="en-US" sz="1200" b="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11</a:t>
            </a:fld>
            <a:endParaRPr lang="en-US" altLang="en-US"/>
          </a:p>
        </p:txBody>
      </p:sp>
    </p:spTree>
    <p:extLst>
      <p:ext uri="{BB962C8B-B14F-4D97-AF65-F5344CB8AC3E}">
        <p14:creationId xmlns:p14="http://schemas.microsoft.com/office/powerpoint/2010/main" val="2169626175"/>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a:t>Minyoung Park (Intel Corp.)</a:t>
            </a:r>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12</a:t>
            </a:fld>
            <a:endParaRPr lang="en-US" altLang="en-US"/>
          </a:p>
        </p:txBody>
      </p:sp>
      <p:sp>
        <p:nvSpPr>
          <p:cNvPr id="4" name="Date Placeholder 3"/>
          <p:cNvSpPr>
            <a:spLocks noGrp="1"/>
          </p:cNvSpPr>
          <p:nvPr>
            <p:ph type="dt" sz="half" idx="10"/>
          </p:nvPr>
        </p:nvSpPr>
        <p:spPr/>
        <p:txBody>
          <a:bodyPr/>
          <a:lstStyle/>
          <a:p>
            <a:pPr>
              <a:defRPr/>
            </a:pPr>
            <a:r>
              <a:rPr lang="en-US"/>
              <a:t>January 2020</a:t>
            </a:r>
            <a:endParaRPr lang="en-US" dirty="0"/>
          </a:p>
        </p:txBody>
      </p:sp>
    </p:spTree>
    <p:extLst>
      <p:ext uri="{BB962C8B-B14F-4D97-AF65-F5344CB8AC3E}">
        <p14:creationId xmlns:p14="http://schemas.microsoft.com/office/powerpoint/2010/main" val="42504800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a:t>January 2020</a:t>
            </a:r>
            <a:endParaRPr lang="en-US" dirty="0"/>
          </a:p>
        </p:txBody>
      </p:sp>
      <p:sp>
        <p:nvSpPr>
          <p:cNvPr id="3" name="Footer Placeholder 2"/>
          <p:cNvSpPr>
            <a:spLocks noGrp="1"/>
          </p:cNvSpPr>
          <p:nvPr>
            <p:ph type="ftr" sz="quarter" idx="11"/>
          </p:nvPr>
        </p:nvSpPr>
        <p:spPr/>
        <p:txBody>
          <a:bodyPr/>
          <a:lstStyle/>
          <a:p>
            <a:pPr>
              <a:defRPr/>
            </a:pPr>
            <a:r>
              <a:rPr lang="en-US"/>
              <a:t>Minyoung Park (Intel Corp.)</a:t>
            </a:r>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13</a:t>
            </a:fld>
            <a:endParaRPr lang="en-US" altLang="en-US"/>
          </a:p>
        </p:txBody>
      </p:sp>
    </p:spTree>
    <p:extLst>
      <p:ext uri="{BB962C8B-B14F-4D97-AF65-F5344CB8AC3E}">
        <p14:creationId xmlns:p14="http://schemas.microsoft.com/office/powerpoint/2010/main" val="6287710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a:t>January 2020</a:t>
            </a:r>
            <a:endParaRPr lang="en-US" dirty="0"/>
          </a:p>
        </p:txBody>
      </p:sp>
      <p:sp>
        <p:nvSpPr>
          <p:cNvPr id="3" name="Footer Placeholder 2"/>
          <p:cNvSpPr>
            <a:spLocks noGrp="1"/>
          </p:cNvSpPr>
          <p:nvPr>
            <p:ph type="ftr" sz="quarter" idx="11"/>
          </p:nvPr>
        </p:nvSpPr>
        <p:spPr/>
        <p:txBody>
          <a:bodyPr/>
          <a:lstStyle/>
          <a:p>
            <a:pPr>
              <a:defRPr/>
            </a:pPr>
            <a:r>
              <a:rPr lang="en-US"/>
              <a:t>Minyoung Park (Intel Corp.)</a:t>
            </a:r>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2562339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a:t>January 2020</a:t>
            </a:r>
            <a:endParaRPr lang="en-US" dirty="0"/>
          </a:p>
        </p:txBody>
      </p:sp>
      <p:sp>
        <p:nvSpPr>
          <p:cNvPr id="4" name="Footer Placeholder 3"/>
          <p:cNvSpPr>
            <a:spLocks noGrp="1"/>
          </p:cNvSpPr>
          <p:nvPr>
            <p:ph type="ftr" sz="quarter" idx="11"/>
          </p:nvPr>
        </p:nvSpPr>
        <p:spPr/>
        <p:txBody>
          <a:bodyPr/>
          <a:lstStyle/>
          <a:p>
            <a:pPr>
              <a:defRPr/>
            </a:pPr>
            <a:r>
              <a:rPr lang="en-US"/>
              <a:t>Minyoung Park (Intel Corp.)</a:t>
            </a:r>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3363609574"/>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Participant behavior in IEEE-SA activities is guided</a:t>
            </a:r>
            <a:br>
              <a:rPr lang="en-US"/>
            </a:br>
            <a:r>
              <a:rPr lang="en-US"/>
              <a:t>by the IEEE Codes of Ethics &amp; Conduct</a:t>
            </a:r>
            <a:endParaRPr lang="en-US" dirty="0"/>
          </a:p>
        </p:txBody>
      </p:sp>
      <p:sp>
        <p:nvSpPr>
          <p:cNvPr id="3" name="Content Placeholder 2"/>
          <p:cNvSpPr>
            <a:spLocks noGrp="1"/>
          </p:cNvSpPr>
          <p:nvPr>
            <p:ph idx="1"/>
          </p:nvPr>
        </p:nvSpPr>
        <p:spPr/>
        <p:txBody>
          <a:bodyPr/>
          <a:lstStyle/>
          <a:p>
            <a:r>
              <a:rPr lang="en-US" sz="2000" dirty="0"/>
              <a:t>All participants in IEEE-SA activities are expected to adhere to the core principles underlying the:</a:t>
            </a:r>
          </a:p>
          <a:p>
            <a:pPr lvl="1"/>
            <a:r>
              <a:rPr lang="en-US" sz="1800" dirty="0">
                <a:hlinkClick r:id="rId2"/>
              </a:rPr>
              <a:t>IEEE Code of Ethics</a:t>
            </a:r>
            <a:endParaRPr lang="en-US" sz="1800" dirty="0"/>
          </a:p>
          <a:p>
            <a:pPr lvl="1"/>
            <a:r>
              <a:rPr lang="en-US" sz="1800" dirty="0">
                <a:hlinkClick r:id="rId3"/>
              </a:rPr>
              <a:t>IEEE Code of Conduct</a:t>
            </a:r>
            <a:endParaRPr lang="en-US" sz="1800" dirty="0"/>
          </a:p>
          <a:p>
            <a:r>
              <a:rPr lang="en-US" sz="2000" dirty="0"/>
              <a:t>The core principles of the IEEE Codes of Ethics &amp; Conduct are to:</a:t>
            </a:r>
          </a:p>
          <a:p>
            <a:pPr lvl="1"/>
            <a:r>
              <a:rPr lang="en-US" sz="1800" dirty="0"/>
              <a:t>Uphold the highest standards of integrity, responsible behavior, and ethical and professional conduct</a:t>
            </a:r>
          </a:p>
          <a:p>
            <a:pPr lvl="1"/>
            <a:r>
              <a:rPr lang="en-US" sz="1800" dirty="0"/>
              <a:t>Treat people fairly and with respect, to not engage in harassment, discrimination, or retaliation, and to protect people's privacy.</a:t>
            </a:r>
          </a:p>
          <a:p>
            <a:pPr lvl="1"/>
            <a:r>
              <a:rPr lang="en-US" sz="1800" dirty="0"/>
              <a:t>Avoid injuring others, their property, reputation, or employment by false or malicious action</a:t>
            </a:r>
          </a:p>
          <a:p>
            <a:r>
              <a:rPr lang="en-US" sz="2000" dirty="0"/>
              <a:t>The most recent versions of these Codes are available at</a:t>
            </a:r>
          </a:p>
          <a:p>
            <a:pPr lvl="1"/>
            <a:r>
              <a:rPr lang="en-US" sz="1800" dirty="0">
                <a:hlinkClick r:id="rId4"/>
              </a:rPr>
              <a:t>http://www.ieee.org/about/corporate/governance</a:t>
            </a:r>
            <a:endParaRPr lang="en-US" sz="1800" dirty="0"/>
          </a:p>
        </p:txBody>
      </p:sp>
      <p:sp>
        <p:nvSpPr>
          <p:cNvPr id="6" name="Date Placeholder 5"/>
          <p:cNvSpPr>
            <a:spLocks noGrp="1"/>
          </p:cNvSpPr>
          <p:nvPr>
            <p:ph type="dt" idx="10"/>
          </p:nvPr>
        </p:nvSpPr>
        <p:spPr>
          <a:xfrm>
            <a:off x="928688" y="333375"/>
            <a:ext cx="1182687" cy="276225"/>
          </a:xfrm>
        </p:spPr>
        <p:txBody>
          <a:bodyPr/>
          <a:lstStyle/>
          <a:p>
            <a:r>
              <a:rPr lang="en-US"/>
              <a:t>January 2020</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2991650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Participants in the IEEE-SA “individual process” shall</a:t>
            </a:r>
            <a:br>
              <a:rPr lang="en-US"/>
            </a:br>
            <a:r>
              <a:rPr lang="en-US"/>
              <a:t>act independently of others, including employers</a:t>
            </a:r>
            <a:endParaRPr lang="en-US" dirty="0"/>
          </a:p>
        </p:txBody>
      </p:sp>
      <p:sp>
        <p:nvSpPr>
          <p:cNvPr id="3" name="Content Placeholder 2"/>
          <p:cNvSpPr>
            <a:spLocks noGrp="1"/>
          </p:cNvSpPr>
          <p:nvPr>
            <p:ph idx="1"/>
          </p:nvPr>
        </p:nvSpPr>
        <p:spPr/>
        <p:txBody>
          <a:bodyPr/>
          <a:lstStyle/>
          <a:p>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r>
              <a:rPr lang="en-US" sz="2000" dirty="0"/>
              <a:t>This means participants:</a:t>
            </a:r>
          </a:p>
          <a:p>
            <a:pPr lvl="1"/>
            <a:r>
              <a:rPr lang="en-US" sz="1800" dirty="0">
                <a:solidFill>
                  <a:srgbClr val="00B050"/>
                </a:solidFill>
              </a:rPr>
              <a:t>Shall act &amp; vote </a:t>
            </a:r>
            <a:r>
              <a:rPr lang="en-US" sz="1800" dirty="0"/>
              <a:t>based on their personal &amp; independent opinions derived from their expertise, knowledge, and qualifications</a:t>
            </a:r>
          </a:p>
          <a:p>
            <a:pPr lvl="1"/>
            <a:r>
              <a:rPr lang="en-US" sz="1800" dirty="0">
                <a:solidFill>
                  <a:srgbClr val="FF0000"/>
                </a:solidFill>
              </a:rPr>
              <a:t>Shall not act or vote</a:t>
            </a:r>
            <a:r>
              <a:rPr lang="en-US" sz="1800" dirty="0">
                <a:solidFill>
                  <a:srgbClr val="FF3300"/>
                </a:solidFill>
              </a:rPr>
              <a:t> </a:t>
            </a:r>
            <a:r>
              <a:rPr lang="en-US" sz="1800" dirty="0"/>
              <a:t>based on any obligation to or any direction from any other person or organization, including an employer or client, regardless of any external commitments, agreements, contracts, or orders</a:t>
            </a:r>
          </a:p>
          <a:p>
            <a:pPr lvl="1"/>
            <a:r>
              <a:rPr lang="en-US" sz="1800"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r>
              <a:rPr lang="en-US" sz="2000" dirty="0"/>
              <a:t>By participating in standards activities using the “individual process”, you are deemed to accept these requirements; if you are unable to satisfy these requirements then you shall immediately cease any participation</a:t>
            </a:r>
          </a:p>
        </p:txBody>
      </p:sp>
      <p:sp>
        <p:nvSpPr>
          <p:cNvPr id="6" name="Date Placeholder 5"/>
          <p:cNvSpPr>
            <a:spLocks noGrp="1"/>
          </p:cNvSpPr>
          <p:nvPr>
            <p:ph type="dt" idx="10"/>
          </p:nvPr>
        </p:nvSpPr>
        <p:spPr>
          <a:xfrm>
            <a:off x="928688" y="333375"/>
            <a:ext cx="1182687" cy="276225"/>
          </a:xfrm>
        </p:spPr>
        <p:txBody>
          <a:bodyPr/>
          <a:lstStyle/>
          <a:p>
            <a:r>
              <a:rPr lang="en-US"/>
              <a:t>January 2020</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7296543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IEEE-SA standards activities shall allow the fair &amp;</a:t>
            </a:r>
            <a:br>
              <a:rPr lang="en-US"/>
            </a:br>
            <a:r>
              <a:rPr lang="en-US"/>
              <a:t>equitable consideration of all viewpoints</a:t>
            </a:r>
            <a:endParaRPr lang="en-US" dirty="0"/>
          </a:p>
        </p:txBody>
      </p:sp>
      <p:sp>
        <p:nvSpPr>
          <p:cNvPr id="3" name="Content Placeholder 2"/>
          <p:cNvSpPr>
            <a:spLocks noGrp="1"/>
          </p:cNvSpPr>
          <p:nvPr>
            <p:ph idx="1"/>
          </p:nvPr>
        </p:nvSpPr>
        <p:spPr/>
        <p:txBody>
          <a:bodyPr/>
          <a:lstStyle/>
          <a:p>
            <a:r>
              <a:rPr lang="en-US" sz="2200" dirty="0"/>
              <a:t>The </a:t>
            </a:r>
            <a:r>
              <a:rPr lang="en-US" sz="2200" dirty="0">
                <a:hlinkClick r:id="rId2"/>
              </a:rPr>
              <a:t>IEEE-SA Standards Board Bylaws </a:t>
            </a:r>
            <a:r>
              <a:rPr lang="en-US" sz="2200"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sz="2200" dirty="0"/>
              <a:t>This rule applies equally to those participating in a standards development project and to that project’s leadership group</a:t>
            </a:r>
          </a:p>
          <a:p>
            <a:r>
              <a:rPr lang="en-US" sz="2200" dirty="0"/>
              <a:t>Any person who reasonably suspects that dominance is occurring in a standards development project is encouraged to bring the issue to the attention of the Standards Committee or the project’s IEEE-SA Program Manager</a:t>
            </a:r>
          </a:p>
        </p:txBody>
      </p:sp>
      <p:sp>
        <p:nvSpPr>
          <p:cNvPr id="6" name="Date Placeholder 5"/>
          <p:cNvSpPr>
            <a:spLocks noGrp="1"/>
          </p:cNvSpPr>
          <p:nvPr>
            <p:ph type="dt" idx="10"/>
          </p:nvPr>
        </p:nvSpPr>
        <p:spPr>
          <a:xfrm>
            <a:off x="928688" y="333375"/>
            <a:ext cx="1182687" cy="276225"/>
          </a:xfrm>
        </p:spPr>
        <p:txBody>
          <a:bodyPr/>
          <a:lstStyle/>
          <a:p>
            <a:r>
              <a:rPr lang="en-US"/>
              <a:t>January 2020</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6300804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71600" y="685800"/>
            <a:ext cx="9372600" cy="1066800"/>
          </a:xfrm>
        </p:spPr>
        <p:txBody>
          <a:bodyPr/>
          <a:lstStyle/>
          <a:p>
            <a:r>
              <a:rPr lang="en-US" altLang="en-US" dirty="0"/>
              <a:t>Summary from November 2019 Meeting and Teleconference Calls</a:t>
            </a:r>
          </a:p>
        </p:txBody>
      </p:sp>
      <p:sp>
        <p:nvSpPr>
          <p:cNvPr id="31747" name="Content Placeholder 2"/>
          <p:cNvSpPr>
            <a:spLocks noGrp="1"/>
          </p:cNvSpPr>
          <p:nvPr>
            <p:ph idx="1"/>
          </p:nvPr>
        </p:nvSpPr>
        <p:spPr>
          <a:xfrm>
            <a:off x="762000" y="2057400"/>
            <a:ext cx="10439400" cy="4417757"/>
          </a:xfrm>
        </p:spPr>
        <p:txBody>
          <a:bodyPr/>
          <a:lstStyle/>
          <a:p>
            <a:pPr>
              <a:defRPr/>
            </a:pPr>
            <a:r>
              <a:rPr lang="en-US" altLang="en-US" sz="2000" dirty="0"/>
              <a:t>In November meeting:</a:t>
            </a:r>
          </a:p>
          <a:p>
            <a:pPr lvl="1">
              <a:defRPr/>
            </a:pPr>
            <a:r>
              <a:rPr lang="en-US" altLang="en-US" sz="1800" dirty="0"/>
              <a:t>Completed comment resolution on D4.0 (LB243)</a:t>
            </a:r>
          </a:p>
          <a:p>
            <a:pPr lvl="1">
              <a:defRPr/>
            </a:pPr>
            <a:r>
              <a:rPr lang="en-US" altLang="en-US" sz="1800" dirty="0"/>
              <a:t>Approved 15-day WG recirculation letter ballot on D5.0 (LB248)</a:t>
            </a:r>
          </a:p>
          <a:p>
            <a:pPr lvl="1">
              <a:defRPr/>
            </a:pPr>
            <a:r>
              <a:rPr lang="en-US" altLang="en-US" sz="1800" dirty="0"/>
              <a:t>Reviewed TG timeline</a:t>
            </a:r>
          </a:p>
          <a:p>
            <a:pPr lvl="1">
              <a:defRPr/>
            </a:pPr>
            <a:r>
              <a:rPr lang="en-US" altLang="en-US" sz="1800" dirty="0"/>
              <a:t>Agenda: doc:11-19/1743r11</a:t>
            </a:r>
          </a:p>
          <a:p>
            <a:pPr>
              <a:defRPr/>
            </a:pPr>
            <a:r>
              <a:rPr lang="en-US" altLang="en-US" sz="2000" dirty="0"/>
              <a:t>LB 248 results (closed on December 17)</a:t>
            </a:r>
          </a:p>
          <a:p>
            <a:pPr lvl="1">
              <a:defRPr/>
            </a:pPr>
            <a:r>
              <a:rPr lang="en-US" altLang="en-US" sz="1800" b="1" dirty="0"/>
              <a:t>Results</a:t>
            </a:r>
            <a:r>
              <a:rPr lang="en-US" altLang="en-US" sz="1800" dirty="0"/>
              <a:t>: 258 Approve, 12 Disapprove, 22 Abstain</a:t>
            </a:r>
          </a:p>
          <a:p>
            <a:pPr lvl="1">
              <a:defRPr/>
            </a:pPr>
            <a:r>
              <a:rPr lang="en-US" altLang="en-US" sz="1800" b="1" dirty="0"/>
              <a:t>Approval rate</a:t>
            </a:r>
            <a:r>
              <a:rPr lang="en-US" altLang="en-US" sz="1800" dirty="0"/>
              <a:t>: 96%</a:t>
            </a:r>
          </a:p>
          <a:p>
            <a:pPr lvl="1">
              <a:defRPr/>
            </a:pPr>
            <a:r>
              <a:rPr lang="en-US" altLang="en-US" sz="1800" dirty="0"/>
              <a:t>1 member changed vote to approve after the LB (</a:t>
            </a:r>
            <a:r>
              <a:rPr lang="en-US" altLang="en-US" sz="1800" b="1" dirty="0"/>
              <a:t>updated disapprove votes = 11)</a:t>
            </a:r>
          </a:p>
          <a:p>
            <a:pPr lvl="1">
              <a:defRPr/>
            </a:pPr>
            <a:r>
              <a:rPr lang="en-US" altLang="en-US" sz="1800" b="1" dirty="0"/>
              <a:t>Comments received</a:t>
            </a:r>
            <a:r>
              <a:rPr lang="en-US" altLang="en-US" sz="1800" dirty="0"/>
              <a:t>: Total 22 (19</a:t>
            </a:r>
            <a:r>
              <a:rPr lang="en-US" altLang="en-US" sz="1800" b="1" dirty="0"/>
              <a:t> </a:t>
            </a:r>
            <a:r>
              <a:rPr lang="en-US" altLang="en-US" sz="1800" dirty="0"/>
              <a:t>technical comments, 1 Editorial, 2 General)</a:t>
            </a:r>
            <a:endParaRPr lang="en-US" altLang="en-US" sz="1600" dirty="0"/>
          </a:p>
          <a:p>
            <a:pPr>
              <a:defRPr/>
            </a:pPr>
            <a:r>
              <a:rPr lang="en-US" altLang="en-US" sz="2000" dirty="0"/>
              <a:t>Teleconference call</a:t>
            </a:r>
          </a:p>
          <a:p>
            <a:pPr lvl="1">
              <a:defRPr/>
            </a:pPr>
            <a:r>
              <a:rPr lang="en-US" altLang="en-US" sz="1800" dirty="0"/>
              <a:t>Reviewed 15 comments; 6 unresolved CIDs left</a:t>
            </a:r>
            <a:endParaRPr lang="en-US" altLang="en-US" sz="2400" dirty="0"/>
          </a:p>
          <a:p>
            <a:pPr lvl="1">
              <a:defRPr/>
            </a:pPr>
            <a:endParaRPr lang="en-US" altLang="en-US" sz="1800" dirty="0"/>
          </a:p>
          <a:p>
            <a:pPr>
              <a:defRPr/>
            </a:pPr>
            <a:endParaRPr lang="en-US" altLang="en-US" sz="2000" dirty="0"/>
          </a:p>
          <a:p>
            <a:pPr marL="0" indent="0">
              <a:buNone/>
              <a:defRPr/>
            </a:pPr>
            <a:endParaRPr lang="en-US" altLang="en-US" sz="2000" dirty="0"/>
          </a:p>
          <a:p>
            <a:endParaRPr lang="en-US" altLang="en-US" sz="2000" dirty="0"/>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19</a:t>
            </a:fld>
            <a:endParaRPr lang="en-US" altLang="en-US" sz="1200" b="0" dirty="0"/>
          </a:p>
        </p:txBody>
      </p:sp>
    </p:spTree>
    <p:extLst>
      <p:ext uri="{BB962C8B-B14F-4D97-AF65-F5344CB8AC3E}">
        <p14:creationId xmlns:p14="http://schemas.microsoft.com/office/powerpoint/2010/main" val="1653065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chemeClr val="tx1"/>
                </a:solidFill>
                <a:cs typeface="Times New Roman" panose="02020603050405020304" pitchFamily="18" charset="0"/>
              </a:rPr>
              <a:t>IEEE 802.11 </a:t>
            </a:r>
            <a:r>
              <a:rPr lang="en-US" altLang="en-US" sz="3600" dirty="0" err="1">
                <a:solidFill>
                  <a:schemeClr val="tx1"/>
                </a:solidFill>
                <a:cs typeface="Times New Roman" panose="02020603050405020304" pitchFamily="18" charset="0"/>
              </a:rPr>
              <a:t>TGba</a:t>
            </a:r>
            <a:r>
              <a:rPr lang="en-US" altLang="en-US" sz="3600" dirty="0">
                <a:solidFill>
                  <a:schemeClr val="tx1"/>
                </a:solidFill>
                <a:cs typeface="Times New Roman" panose="02020603050405020304" pitchFamily="18" charset="0"/>
              </a:rPr>
              <a:t>:</a:t>
            </a:r>
            <a:br>
              <a:rPr lang="en-US" altLang="en-US" sz="3600" dirty="0">
                <a:solidFill>
                  <a:schemeClr val="tx1"/>
                </a:solidFill>
                <a:cs typeface="Times New Roman" panose="02020603050405020304" pitchFamily="18" charset="0"/>
              </a:rPr>
            </a:br>
            <a:r>
              <a:rPr lang="en-US" altLang="en-US" sz="3600" dirty="0">
                <a:solidFill>
                  <a:schemeClr val="tx1"/>
                </a:solidFill>
                <a:cs typeface="Times New Roman" panose="02020603050405020304" pitchFamily="18" charset="0"/>
              </a:rPr>
              <a:t>Wake-up Radio Operation</a:t>
            </a:r>
            <a:endParaRPr lang="en-US" altLang="en-US" sz="3600" dirty="0">
              <a:solidFill>
                <a:schemeClr val="tx1"/>
              </a:solidFill>
            </a:endParaRPr>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Irvine, California, USA</a:t>
            </a:r>
          </a:p>
          <a:p>
            <a:pPr algn="ctr">
              <a:lnSpc>
                <a:spcPct val="90000"/>
              </a:lnSpc>
              <a:buFontTx/>
              <a:buNone/>
            </a:pPr>
            <a:r>
              <a:rPr lang="en-US" altLang="en-US" sz="3200" dirty="0">
                <a:cs typeface="Times New Roman" panose="02020603050405020304" pitchFamily="18" charset="0"/>
              </a:rPr>
              <a:t>January 12-17, 2020</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(Self), 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a:t>Motion - Minutes</a:t>
            </a:r>
          </a:p>
        </p:txBody>
      </p:sp>
      <p:sp>
        <p:nvSpPr>
          <p:cNvPr id="38915" name="Content Placeholder 2"/>
          <p:cNvSpPr>
            <a:spLocks noGrp="1"/>
          </p:cNvSpPr>
          <p:nvPr>
            <p:ph idx="1"/>
          </p:nvPr>
        </p:nvSpPr>
        <p:spPr/>
        <p:txBody>
          <a:bodyPr/>
          <a:lstStyle/>
          <a:p>
            <a:r>
              <a:rPr lang="en-US" altLang="en-US" dirty="0"/>
              <a:t>Approve TGba minutes of November 2019 meeting [doc: IEEE 802.11-19/2080r0] and teleconference calls [doc: IEEE 802.11-20/0088r0]</a:t>
            </a:r>
          </a:p>
          <a:p>
            <a:endParaRPr lang="en-US" altLang="en-US" dirty="0"/>
          </a:p>
          <a:p>
            <a:pPr lvl="1"/>
            <a:r>
              <a:rPr lang="en-US" altLang="en-US" dirty="0"/>
              <a:t>Move: </a:t>
            </a:r>
            <a:r>
              <a:rPr lang="en-US" altLang="en-US" dirty="0" err="1"/>
              <a:t>Eunsung</a:t>
            </a:r>
            <a:r>
              <a:rPr lang="en-US" altLang="en-US" dirty="0"/>
              <a:t> Park</a:t>
            </a:r>
          </a:p>
          <a:p>
            <a:pPr lvl="1"/>
            <a:r>
              <a:rPr lang="en-US" altLang="en-US" dirty="0"/>
              <a:t>Second: </a:t>
            </a:r>
            <a:r>
              <a:rPr lang="en-US" altLang="en-US" dirty="0" err="1"/>
              <a:t>Xiaofei</a:t>
            </a:r>
            <a:r>
              <a:rPr lang="en-US" altLang="en-US" dirty="0"/>
              <a:t> Wang</a:t>
            </a:r>
          </a:p>
          <a:p>
            <a:pPr lvl="1"/>
            <a:r>
              <a:rPr lang="en-US" altLang="en-US" dirty="0"/>
              <a:t>Result: Passes with unanimous consent</a:t>
            </a:r>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20</a:t>
            </a:fld>
            <a:endParaRPr lang="en-US" altLang="en-US" sz="1200" b="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5000 (Editorial Comments)</a:t>
            </a:r>
          </a:p>
        </p:txBody>
      </p:sp>
      <p:sp>
        <p:nvSpPr>
          <p:cNvPr id="3" name="Content Placeholder 2"/>
          <p:cNvSpPr>
            <a:spLocks noGrp="1"/>
          </p:cNvSpPr>
          <p:nvPr>
            <p:ph idx="1"/>
          </p:nvPr>
        </p:nvSpPr>
        <p:spPr/>
        <p:txBody>
          <a:bodyPr/>
          <a:lstStyle/>
          <a:p>
            <a:r>
              <a:rPr lang="en-US" dirty="0"/>
              <a:t>Move to accept the comment resolutions in [11-19/2165r1] for CIDs listed below:</a:t>
            </a:r>
          </a:p>
          <a:p>
            <a:pPr marL="0" indent="0">
              <a:buNone/>
            </a:pPr>
            <a:br>
              <a:rPr lang="en-US" dirty="0"/>
            </a:br>
            <a:r>
              <a:rPr lang="pt-BR" dirty="0"/>
              <a:t>5010</a:t>
            </a:r>
          </a:p>
          <a:p>
            <a:endParaRPr lang="en-US" b="0" dirty="0"/>
          </a:p>
          <a:p>
            <a:r>
              <a:rPr lang="en-US" b="0" dirty="0"/>
              <a:t>Move: Po-Kai Huang</a:t>
            </a:r>
          </a:p>
          <a:p>
            <a:r>
              <a:rPr lang="en-US" b="0" dirty="0"/>
              <a:t>Second: Yongho Seok 	</a:t>
            </a:r>
          </a:p>
          <a:p>
            <a:r>
              <a:rPr lang="en-US" b="0" dirty="0"/>
              <a:t>Result: Passes with unanimous consent</a:t>
            </a:r>
            <a:endParaRPr lang="en-US" dirty="0"/>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21</a:t>
            </a:fld>
            <a:endParaRPr lang="en-US" altLang="en-US"/>
          </a:p>
        </p:txBody>
      </p:sp>
    </p:spTree>
    <p:extLst>
      <p:ext uri="{BB962C8B-B14F-4D97-AF65-F5344CB8AC3E}">
        <p14:creationId xmlns:p14="http://schemas.microsoft.com/office/powerpoint/2010/main" val="15585532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5001</a:t>
            </a:r>
          </a:p>
        </p:txBody>
      </p:sp>
      <p:sp>
        <p:nvSpPr>
          <p:cNvPr id="3" name="Content Placeholder 2"/>
          <p:cNvSpPr>
            <a:spLocks noGrp="1"/>
          </p:cNvSpPr>
          <p:nvPr>
            <p:ph idx="1"/>
          </p:nvPr>
        </p:nvSpPr>
        <p:spPr/>
        <p:txBody>
          <a:bodyPr/>
          <a:lstStyle/>
          <a:p>
            <a:r>
              <a:rPr lang="en-US" dirty="0"/>
              <a:t>Move to accept the comment resolutions in [11-19/2167r1] for CIDs listed below:</a:t>
            </a:r>
          </a:p>
          <a:p>
            <a:pPr marL="0" indent="0">
              <a:buNone/>
            </a:pPr>
            <a:br>
              <a:rPr lang="en-US" dirty="0"/>
            </a:br>
            <a:r>
              <a:rPr lang="pt-BR" dirty="0"/>
              <a:t>5006, 5007, 5012, 5014, 5015, 5016</a:t>
            </a:r>
          </a:p>
          <a:p>
            <a:endParaRPr lang="en-US" b="0" dirty="0"/>
          </a:p>
          <a:p>
            <a:r>
              <a:rPr lang="en-US" b="0" dirty="0"/>
              <a:t>Move: Po-Kai Huang</a:t>
            </a:r>
          </a:p>
          <a:p>
            <a:r>
              <a:rPr lang="en-US" b="0" dirty="0"/>
              <a:t>Second: Alfred Asterjadhi	</a:t>
            </a:r>
          </a:p>
          <a:p>
            <a:r>
              <a:rPr lang="en-US" b="0" dirty="0"/>
              <a:t>Result: Passes with unanimous consent</a:t>
            </a:r>
            <a:endParaRPr lang="en-US" dirty="0"/>
          </a:p>
          <a:p>
            <a:endParaRPr lang="en-US" dirty="0"/>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22</a:t>
            </a:fld>
            <a:endParaRPr lang="en-US" altLang="en-US"/>
          </a:p>
        </p:txBody>
      </p:sp>
    </p:spTree>
    <p:extLst>
      <p:ext uri="{BB962C8B-B14F-4D97-AF65-F5344CB8AC3E}">
        <p14:creationId xmlns:p14="http://schemas.microsoft.com/office/powerpoint/2010/main" val="18073242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5002</a:t>
            </a:r>
          </a:p>
        </p:txBody>
      </p:sp>
      <p:sp>
        <p:nvSpPr>
          <p:cNvPr id="3" name="Content Placeholder 2"/>
          <p:cNvSpPr>
            <a:spLocks noGrp="1"/>
          </p:cNvSpPr>
          <p:nvPr>
            <p:ph idx="1"/>
          </p:nvPr>
        </p:nvSpPr>
        <p:spPr/>
        <p:txBody>
          <a:bodyPr/>
          <a:lstStyle/>
          <a:p>
            <a:r>
              <a:rPr lang="en-US" dirty="0"/>
              <a:t>Move to accept the comment resolutions in [11-19/2166r1] for CIDs listed below:</a:t>
            </a:r>
          </a:p>
          <a:p>
            <a:pPr marL="0" indent="0">
              <a:buNone/>
            </a:pPr>
            <a:br>
              <a:rPr lang="en-US" dirty="0"/>
            </a:br>
            <a:r>
              <a:rPr lang="pt-BR" dirty="0"/>
              <a:t>5001, 5002, 5003, 5004, 5013, 5005, 5008</a:t>
            </a:r>
          </a:p>
          <a:p>
            <a:endParaRPr lang="en-US" b="0" dirty="0"/>
          </a:p>
          <a:p>
            <a:r>
              <a:rPr lang="en-US" b="0" dirty="0"/>
              <a:t>Move: Po-Kai Huang</a:t>
            </a:r>
          </a:p>
          <a:p>
            <a:r>
              <a:rPr lang="en-US" b="0" dirty="0"/>
              <a:t>Second: Yongho Seok	</a:t>
            </a:r>
          </a:p>
          <a:p>
            <a:r>
              <a:rPr lang="en-US" b="0" dirty="0"/>
              <a:t>Result: Passes with unanimous consent</a:t>
            </a:r>
            <a:endParaRPr lang="en-US" dirty="0"/>
          </a:p>
          <a:p>
            <a:endParaRPr lang="en-US" dirty="0"/>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23</a:t>
            </a:fld>
            <a:endParaRPr lang="en-US" altLang="en-US"/>
          </a:p>
        </p:txBody>
      </p:sp>
    </p:spTree>
    <p:extLst>
      <p:ext uri="{BB962C8B-B14F-4D97-AF65-F5344CB8AC3E}">
        <p14:creationId xmlns:p14="http://schemas.microsoft.com/office/powerpoint/2010/main" val="41827807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5003</a:t>
            </a:r>
          </a:p>
        </p:txBody>
      </p:sp>
      <p:sp>
        <p:nvSpPr>
          <p:cNvPr id="3" name="Content Placeholder 2"/>
          <p:cNvSpPr>
            <a:spLocks noGrp="1"/>
          </p:cNvSpPr>
          <p:nvPr>
            <p:ph idx="1"/>
          </p:nvPr>
        </p:nvSpPr>
        <p:spPr/>
        <p:txBody>
          <a:bodyPr/>
          <a:lstStyle/>
          <a:p>
            <a:r>
              <a:rPr lang="en-US" dirty="0"/>
              <a:t>Move to accept the comment resolutions in [11-20/0009r1] for CIDs listed below:</a:t>
            </a:r>
          </a:p>
          <a:p>
            <a:pPr marL="0" indent="0">
              <a:buNone/>
            </a:pPr>
            <a:br>
              <a:rPr lang="en-US" dirty="0"/>
            </a:br>
            <a:r>
              <a:rPr lang="pt-BR" dirty="0"/>
              <a:t>5011, 5019</a:t>
            </a:r>
          </a:p>
          <a:p>
            <a:endParaRPr lang="en-US" b="0" dirty="0"/>
          </a:p>
          <a:p>
            <a:r>
              <a:rPr lang="en-US" b="0" dirty="0"/>
              <a:t>Move: Po-Kai Huang</a:t>
            </a:r>
          </a:p>
          <a:p>
            <a:r>
              <a:rPr lang="en-US" b="0" dirty="0"/>
              <a:t>Second: Alfred Asterjadhi	</a:t>
            </a:r>
          </a:p>
          <a:p>
            <a:r>
              <a:rPr lang="en-US" b="0" dirty="0"/>
              <a:t>Result: Passes with unanimous consent</a:t>
            </a:r>
            <a:endParaRPr lang="en-US" dirty="0"/>
          </a:p>
          <a:p>
            <a:endParaRPr lang="en-US" dirty="0"/>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24</a:t>
            </a:fld>
            <a:endParaRPr lang="en-US" altLang="en-US"/>
          </a:p>
        </p:txBody>
      </p:sp>
    </p:spTree>
    <p:extLst>
      <p:ext uri="{BB962C8B-B14F-4D97-AF65-F5344CB8AC3E}">
        <p14:creationId xmlns:p14="http://schemas.microsoft.com/office/powerpoint/2010/main" val="22371158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5004</a:t>
            </a:r>
          </a:p>
        </p:txBody>
      </p:sp>
      <p:sp>
        <p:nvSpPr>
          <p:cNvPr id="3" name="Content Placeholder 2"/>
          <p:cNvSpPr>
            <a:spLocks noGrp="1"/>
          </p:cNvSpPr>
          <p:nvPr>
            <p:ph idx="1"/>
          </p:nvPr>
        </p:nvSpPr>
        <p:spPr/>
        <p:txBody>
          <a:bodyPr/>
          <a:lstStyle/>
          <a:p>
            <a:r>
              <a:rPr lang="en-US" dirty="0"/>
              <a:t>Move to accept the comment resolutions in [11-20/0077r0] for CIDs listed below:</a:t>
            </a:r>
          </a:p>
          <a:p>
            <a:pPr marL="0" indent="0">
              <a:buNone/>
            </a:pPr>
            <a:br>
              <a:rPr lang="en-US" dirty="0"/>
            </a:br>
            <a:r>
              <a:rPr lang="pt-BR" dirty="0"/>
              <a:t>5009</a:t>
            </a:r>
          </a:p>
          <a:p>
            <a:endParaRPr lang="en-US" b="0" dirty="0"/>
          </a:p>
          <a:p>
            <a:r>
              <a:rPr lang="en-US" b="0" dirty="0"/>
              <a:t>Move: Steve Shellhammer</a:t>
            </a:r>
          </a:p>
          <a:p>
            <a:r>
              <a:rPr lang="en-US" b="0" dirty="0"/>
              <a:t>Second: </a:t>
            </a:r>
            <a:r>
              <a:rPr lang="en-US" b="0" dirty="0" err="1"/>
              <a:t>Eunsung</a:t>
            </a:r>
            <a:r>
              <a:rPr lang="en-US" b="0" dirty="0"/>
              <a:t> Park	</a:t>
            </a:r>
          </a:p>
          <a:p>
            <a:r>
              <a:rPr lang="en-US" b="0" dirty="0"/>
              <a:t>Result: Passes with unanimous consent</a:t>
            </a:r>
            <a:endParaRPr lang="en-US" dirty="0"/>
          </a:p>
          <a:p>
            <a:endParaRPr lang="en-US" dirty="0"/>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39937477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5005</a:t>
            </a:r>
          </a:p>
        </p:txBody>
      </p:sp>
      <p:sp>
        <p:nvSpPr>
          <p:cNvPr id="3" name="Content Placeholder 2"/>
          <p:cNvSpPr>
            <a:spLocks noGrp="1"/>
          </p:cNvSpPr>
          <p:nvPr>
            <p:ph idx="1"/>
          </p:nvPr>
        </p:nvSpPr>
        <p:spPr/>
        <p:txBody>
          <a:bodyPr/>
          <a:lstStyle/>
          <a:p>
            <a:r>
              <a:rPr lang="en-US" dirty="0"/>
              <a:t>Move to accept the comment resolutions in [11-20/0002r0] for CIDs listed below:</a:t>
            </a:r>
          </a:p>
          <a:p>
            <a:pPr marL="0" indent="0">
              <a:buNone/>
            </a:pPr>
            <a:br>
              <a:rPr lang="en-US" dirty="0"/>
            </a:br>
            <a:r>
              <a:rPr lang="pt-BR" dirty="0"/>
              <a:t>5000</a:t>
            </a:r>
          </a:p>
          <a:p>
            <a:endParaRPr lang="en-US" b="0" dirty="0"/>
          </a:p>
          <a:p>
            <a:r>
              <a:rPr lang="en-US" b="0" dirty="0"/>
              <a:t>Move: Alfred Asterjadhi</a:t>
            </a:r>
          </a:p>
          <a:p>
            <a:r>
              <a:rPr lang="en-US" b="0" dirty="0"/>
              <a:t>Second: </a:t>
            </a:r>
            <a:r>
              <a:rPr lang="en-US" b="0" dirty="0" err="1"/>
              <a:t>Eunsung</a:t>
            </a:r>
            <a:r>
              <a:rPr lang="en-US" b="0" dirty="0"/>
              <a:t> Park	</a:t>
            </a:r>
          </a:p>
          <a:p>
            <a:r>
              <a:rPr lang="en-US" b="0" dirty="0"/>
              <a:t>Result: Passes with unanimous consent</a:t>
            </a:r>
            <a:endParaRPr lang="en-US" dirty="0"/>
          </a:p>
          <a:p>
            <a:endParaRPr lang="en-US" dirty="0"/>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26</a:t>
            </a:fld>
            <a:endParaRPr lang="en-US" altLang="en-US"/>
          </a:p>
        </p:txBody>
      </p:sp>
    </p:spTree>
    <p:extLst>
      <p:ext uri="{BB962C8B-B14F-4D97-AF65-F5344CB8AC3E}">
        <p14:creationId xmlns:p14="http://schemas.microsoft.com/office/powerpoint/2010/main" val="36300264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5006</a:t>
            </a:r>
          </a:p>
        </p:txBody>
      </p:sp>
      <p:sp>
        <p:nvSpPr>
          <p:cNvPr id="3" name="Content Placeholder 2"/>
          <p:cNvSpPr>
            <a:spLocks noGrp="1"/>
          </p:cNvSpPr>
          <p:nvPr>
            <p:ph idx="1"/>
          </p:nvPr>
        </p:nvSpPr>
        <p:spPr/>
        <p:txBody>
          <a:bodyPr/>
          <a:lstStyle/>
          <a:p>
            <a:r>
              <a:rPr lang="en-US" dirty="0"/>
              <a:t>Move to accept the comment resolutions in [11-20/0078r1] for CIDs listed below:</a:t>
            </a:r>
          </a:p>
          <a:p>
            <a:pPr marL="0" indent="0">
              <a:buNone/>
            </a:pPr>
            <a:br>
              <a:rPr lang="en-US" dirty="0"/>
            </a:br>
            <a:r>
              <a:rPr lang="en-US" dirty="0"/>
              <a:t>5017, 5018, 5020, 5021</a:t>
            </a:r>
            <a:endParaRPr lang="pt-BR" dirty="0"/>
          </a:p>
          <a:p>
            <a:endParaRPr lang="en-US" b="0" dirty="0"/>
          </a:p>
          <a:p>
            <a:r>
              <a:rPr lang="en-US" b="0" dirty="0"/>
              <a:t>Move: Steve Shellhammer</a:t>
            </a:r>
          </a:p>
          <a:p>
            <a:r>
              <a:rPr lang="en-US" b="0" dirty="0"/>
              <a:t>Second: 	</a:t>
            </a:r>
          </a:p>
          <a:p>
            <a:r>
              <a:rPr lang="en-US" b="0" dirty="0"/>
              <a:t>Result: </a:t>
            </a:r>
            <a:endParaRPr lang="en-US" dirty="0"/>
          </a:p>
          <a:p>
            <a:endParaRPr lang="en-US" dirty="0"/>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27</a:t>
            </a:fld>
            <a:endParaRPr lang="en-US" altLang="en-US"/>
          </a:p>
        </p:txBody>
      </p:sp>
    </p:spTree>
    <p:extLst>
      <p:ext uri="{BB962C8B-B14F-4D97-AF65-F5344CB8AC3E}">
        <p14:creationId xmlns:p14="http://schemas.microsoft.com/office/powerpoint/2010/main" val="30395980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WG Recirculation LB Motion</a:t>
            </a:r>
          </a:p>
        </p:txBody>
      </p:sp>
      <p:sp>
        <p:nvSpPr>
          <p:cNvPr id="3" name="Content Placeholder 2"/>
          <p:cNvSpPr>
            <a:spLocks noGrp="1"/>
          </p:cNvSpPr>
          <p:nvPr>
            <p:ph idx="1"/>
          </p:nvPr>
        </p:nvSpPr>
        <p:spPr/>
        <p:txBody>
          <a:bodyPr/>
          <a:lstStyle/>
          <a:p>
            <a:r>
              <a:rPr lang="en-US" dirty="0"/>
              <a:t>Having approved comment resolutions for all of the comments received from </a:t>
            </a:r>
            <a:r>
              <a:rPr lang="en-US" dirty="0">
                <a:solidFill>
                  <a:srgbClr val="FF0000"/>
                </a:solidFill>
              </a:rPr>
              <a:t>LB 248 on P802.11ba D5.0 </a:t>
            </a:r>
            <a:r>
              <a:rPr lang="en-US" dirty="0"/>
              <a:t>as contained in document </a:t>
            </a:r>
            <a:r>
              <a:rPr lang="en-US" dirty="0">
                <a:solidFill>
                  <a:srgbClr val="FF0000"/>
                </a:solidFill>
              </a:rPr>
              <a:t>11-19/2162r?</a:t>
            </a:r>
            <a:r>
              <a:rPr lang="en-US" dirty="0"/>
              <a:t>,</a:t>
            </a:r>
          </a:p>
          <a:p>
            <a:r>
              <a:rPr lang="en-US" dirty="0"/>
              <a:t>Instruct the editor to prepare </a:t>
            </a:r>
            <a:r>
              <a:rPr lang="en-US" dirty="0">
                <a:solidFill>
                  <a:srgbClr val="FF0000"/>
                </a:solidFill>
              </a:rPr>
              <a:t>Draft 6.0 </a:t>
            </a:r>
            <a:r>
              <a:rPr lang="en-US" dirty="0"/>
              <a:t>incorporating these resolutions and,</a:t>
            </a:r>
          </a:p>
          <a:p>
            <a:r>
              <a:rPr lang="en-US" dirty="0"/>
              <a:t>Approve a 15 day Working Group Recirculation Ballot asking the question “Should </a:t>
            </a:r>
            <a:r>
              <a:rPr lang="en-US" dirty="0">
                <a:solidFill>
                  <a:srgbClr val="FF0000"/>
                </a:solidFill>
              </a:rPr>
              <a:t>P802.11ba D6.0 </a:t>
            </a:r>
            <a:r>
              <a:rPr lang="en-US" dirty="0"/>
              <a:t>be forwarded to Standards Association (SA) Ballot?”</a:t>
            </a:r>
          </a:p>
          <a:p>
            <a:endParaRPr lang="en-US" dirty="0"/>
          </a:p>
          <a:p>
            <a:r>
              <a:rPr lang="en-US" dirty="0"/>
              <a:t>[Moved: ,  Seconded: , Result: Y-N-A]</a:t>
            </a:r>
          </a:p>
          <a:p>
            <a:endParaRPr lang="en-US" dirty="0"/>
          </a:p>
          <a:p>
            <a:endParaRPr lang="en-US" dirty="0"/>
          </a:p>
        </p:txBody>
      </p:sp>
      <p:sp>
        <p:nvSpPr>
          <p:cNvPr id="4" name="Date Placeholder 3"/>
          <p:cNvSpPr>
            <a:spLocks noGrp="1"/>
          </p:cNvSpPr>
          <p:nvPr>
            <p:ph type="dt" sz="half"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22128628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9D3A3-01FF-4EF9-A6C5-6237C641C949}"/>
              </a:ext>
            </a:extLst>
          </p:cNvPr>
          <p:cNvSpPr>
            <a:spLocks noGrp="1"/>
          </p:cNvSpPr>
          <p:nvPr>
            <p:ph type="title"/>
          </p:nvPr>
        </p:nvSpPr>
        <p:spPr/>
        <p:txBody>
          <a:bodyPr/>
          <a:lstStyle/>
          <a:p>
            <a:r>
              <a:rPr lang="en-US" dirty="0"/>
              <a:t>Motion to Approve Report to EC</a:t>
            </a:r>
          </a:p>
        </p:txBody>
      </p:sp>
      <p:sp>
        <p:nvSpPr>
          <p:cNvPr id="3" name="Content Placeholder 2">
            <a:extLst>
              <a:ext uri="{FF2B5EF4-FFF2-40B4-BE49-F238E27FC236}">
                <a16:creationId xmlns:a16="http://schemas.microsoft.com/office/drawing/2014/main" id="{5297BF1A-A2B5-4AA5-94F2-2FD8B5C2D1F7}"/>
              </a:ext>
            </a:extLst>
          </p:cNvPr>
          <p:cNvSpPr>
            <a:spLocks noGrp="1"/>
          </p:cNvSpPr>
          <p:nvPr>
            <p:ph idx="1"/>
          </p:nvPr>
        </p:nvSpPr>
        <p:spPr/>
        <p:txBody>
          <a:bodyPr/>
          <a:lstStyle/>
          <a:p>
            <a:r>
              <a:rPr lang="en-US" dirty="0"/>
              <a:t>Approve document </a:t>
            </a:r>
            <a:r>
              <a:rPr lang="en-US" dirty="0">
                <a:solidFill>
                  <a:srgbClr val="FF0000"/>
                </a:solidFill>
              </a:rPr>
              <a:t>11-20/0130r? </a:t>
            </a:r>
            <a:r>
              <a:rPr lang="en-US" dirty="0"/>
              <a:t>as the report to the IEEE 802 Executive Committee on the requirements for conditional approval to forward P802.11ba  to Sponsor Ballot, </a:t>
            </a:r>
          </a:p>
          <a:p>
            <a:r>
              <a:rPr lang="en-US" dirty="0"/>
              <a:t>Re-affirm the CSD in </a:t>
            </a:r>
            <a:r>
              <a:rPr lang="en-US" dirty="0">
                <a:hlinkClick r:id="rId2"/>
              </a:rPr>
              <a:t>https://mentor.ieee.org/802.11/dcn/16/11-16-0936-04-0wur-a-csd-proposal-for-wake-up-radio-wur.docx</a:t>
            </a:r>
            <a:r>
              <a:rPr lang="en-US" dirty="0"/>
              <a:t>, and</a:t>
            </a:r>
          </a:p>
          <a:p>
            <a:r>
              <a:rPr lang="en-US" dirty="0"/>
              <a:t>Request the IEEE 802 Executive Committee to conditionally approve forwarding P802.11ba to sponsor ballot.</a:t>
            </a:r>
          </a:p>
          <a:p>
            <a:endParaRPr lang="en-US" dirty="0"/>
          </a:p>
          <a:p>
            <a:r>
              <a:rPr lang="en-US" dirty="0"/>
              <a:t>[Moved: &lt;name&gt;,  Seconded: &lt;name&gt;, Result: y-n-a]</a:t>
            </a:r>
          </a:p>
          <a:p>
            <a:endParaRPr lang="en-US" dirty="0"/>
          </a:p>
        </p:txBody>
      </p:sp>
      <p:sp>
        <p:nvSpPr>
          <p:cNvPr id="4" name="Date Placeholder 3">
            <a:extLst>
              <a:ext uri="{FF2B5EF4-FFF2-40B4-BE49-F238E27FC236}">
                <a16:creationId xmlns:a16="http://schemas.microsoft.com/office/drawing/2014/main" id="{D643B3B1-7AA0-448F-92BE-817B894F546A}"/>
              </a:ext>
            </a:extLst>
          </p:cNvPr>
          <p:cNvSpPr>
            <a:spLocks noGrp="1"/>
          </p:cNvSpPr>
          <p:nvPr>
            <p:ph type="dt" sz="half" idx="10"/>
          </p:nvPr>
        </p:nvSpPr>
        <p:spPr/>
        <p:txBody>
          <a:bodyPr/>
          <a:lstStyle/>
          <a:p>
            <a:pPr>
              <a:defRPr/>
            </a:pPr>
            <a:r>
              <a:rPr lang="en-US"/>
              <a:t>January 2020</a:t>
            </a:r>
            <a:endParaRPr lang="en-US" dirty="0"/>
          </a:p>
        </p:txBody>
      </p:sp>
      <p:sp>
        <p:nvSpPr>
          <p:cNvPr id="5" name="Footer Placeholder 4">
            <a:extLst>
              <a:ext uri="{FF2B5EF4-FFF2-40B4-BE49-F238E27FC236}">
                <a16:creationId xmlns:a16="http://schemas.microsoft.com/office/drawing/2014/main" id="{B69BE380-3EB9-4CE8-95EA-4EF8FDE37B18}"/>
              </a:ext>
            </a:extLst>
          </p:cNvPr>
          <p:cNvSpPr>
            <a:spLocks noGrp="1"/>
          </p:cNvSpPr>
          <p:nvPr>
            <p:ph type="ftr" sz="quarter" idx="11"/>
          </p:nvPr>
        </p:nvSpPr>
        <p:spPr/>
        <p:txBody>
          <a:bodyPr/>
          <a:lstStyle/>
          <a:p>
            <a:pPr>
              <a:defRPr/>
            </a:pPr>
            <a:r>
              <a:rPr lang="en-US"/>
              <a:t>Minyoung Park (Intel Corp.)</a:t>
            </a:r>
          </a:p>
        </p:txBody>
      </p:sp>
      <p:sp>
        <p:nvSpPr>
          <p:cNvPr id="6" name="Slide Number Placeholder 5">
            <a:extLst>
              <a:ext uri="{FF2B5EF4-FFF2-40B4-BE49-F238E27FC236}">
                <a16:creationId xmlns:a16="http://schemas.microsoft.com/office/drawing/2014/main" id="{F7D57737-EA07-499C-9898-014DFF1F0759}"/>
              </a:ext>
            </a:extLst>
          </p:cNvPr>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29</a:t>
            </a:fld>
            <a:endParaRPr lang="en-US" altLang="en-US"/>
          </a:p>
        </p:txBody>
      </p:sp>
    </p:spTree>
    <p:extLst>
      <p:ext uri="{BB962C8B-B14F-4D97-AF65-F5344CB8AC3E}">
        <p14:creationId xmlns:p14="http://schemas.microsoft.com/office/powerpoint/2010/main" val="3914035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a:t>Abstract</a:t>
            </a:r>
          </a:p>
        </p:txBody>
      </p:sp>
      <p:sp>
        <p:nvSpPr>
          <p:cNvPr id="7171" name="Content Placeholder 2"/>
          <p:cNvSpPr>
            <a:spLocks noGrp="1"/>
          </p:cNvSpPr>
          <p:nvPr>
            <p:ph idx="1"/>
          </p:nvPr>
        </p:nvSpPr>
        <p:spPr/>
        <p:txBody>
          <a:bodyPr/>
          <a:lstStyle/>
          <a:p>
            <a:r>
              <a:rPr lang="en-US" altLang="en-US" dirty="0"/>
              <a:t>This presentation contains the IEEE 802.11 TGba Wake-up Radio (WUR) Operation agenda for the January 2020 session</a:t>
            </a:r>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B3E62-B56A-4E51-A323-459D0EEEC380}"/>
              </a:ext>
            </a:extLst>
          </p:cNvPr>
          <p:cNvSpPr>
            <a:spLocks noGrp="1"/>
          </p:cNvSpPr>
          <p:nvPr>
            <p:ph type="title"/>
          </p:nvPr>
        </p:nvSpPr>
        <p:spPr/>
        <p:txBody>
          <a:bodyPr/>
          <a:lstStyle/>
          <a:p>
            <a:r>
              <a:rPr lang="en-US" dirty="0"/>
              <a:t>Plan for Initial SA Ballot</a:t>
            </a:r>
          </a:p>
        </p:txBody>
      </p:sp>
      <p:sp>
        <p:nvSpPr>
          <p:cNvPr id="3" name="Content Placeholder 2">
            <a:extLst>
              <a:ext uri="{FF2B5EF4-FFF2-40B4-BE49-F238E27FC236}">
                <a16:creationId xmlns:a16="http://schemas.microsoft.com/office/drawing/2014/main" id="{D9D99168-92DA-420E-A29C-2E4016B297AE}"/>
              </a:ext>
            </a:extLst>
          </p:cNvPr>
          <p:cNvSpPr>
            <a:spLocks noGrp="1"/>
          </p:cNvSpPr>
          <p:nvPr>
            <p:ph idx="1"/>
          </p:nvPr>
        </p:nvSpPr>
        <p:spPr/>
        <p:txBody>
          <a:bodyPr/>
          <a:lstStyle/>
          <a:p>
            <a:r>
              <a:rPr lang="en-US" dirty="0"/>
              <a:t>Jan 12-17 (IEEE week): </a:t>
            </a:r>
          </a:p>
          <a:p>
            <a:pPr lvl="1"/>
            <a:r>
              <a:rPr lang="en-US" dirty="0"/>
              <a:t>Complete comment resolution on D5.0; approve another recirc LB on D6.0</a:t>
            </a:r>
          </a:p>
          <a:p>
            <a:r>
              <a:rPr lang="en-US" dirty="0"/>
              <a:t>Jan 18-22: editor produces D6.0</a:t>
            </a:r>
          </a:p>
          <a:p>
            <a:r>
              <a:rPr lang="en-US" dirty="0"/>
              <a:t>(Jan 19 - 24: request conditional approval from EC by electronic ballot)</a:t>
            </a:r>
          </a:p>
          <a:p>
            <a:r>
              <a:rPr lang="en-US" dirty="0"/>
              <a:t>Jan 23-Feb 6: 15-day recirc LB</a:t>
            </a:r>
          </a:p>
          <a:p>
            <a:pPr lvl="1"/>
            <a:r>
              <a:rPr lang="en-US" b="1" dirty="0"/>
              <a:t>If there is no comments on D6.0 or all comments received are invalid or out of scope </a:t>
            </a:r>
            <a:r>
              <a:rPr lang="en-US" dirty="0"/>
              <a:t>then start SA ballot with D6.0 around mid Feb. – use existing SA ballot pool</a:t>
            </a:r>
          </a:p>
          <a:p>
            <a:pPr lvl="1"/>
            <a:r>
              <a:rPr lang="en-US" b="1" dirty="0"/>
              <a:t>Otherwise</a:t>
            </a:r>
            <a:r>
              <a:rPr lang="en-US" dirty="0"/>
              <a:t> form a SA ballot pool again from Feb 8-March 8 (30 days), complete comment resolution in Feb. (accelerated process) using conference calls and reject all comments, and start SA ballot after March 8.</a:t>
            </a:r>
          </a:p>
        </p:txBody>
      </p:sp>
      <p:sp>
        <p:nvSpPr>
          <p:cNvPr id="4" name="Date Placeholder 3">
            <a:extLst>
              <a:ext uri="{FF2B5EF4-FFF2-40B4-BE49-F238E27FC236}">
                <a16:creationId xmlns:a16="http://schemas.microsoft.com/office/drawing/2014/main" id="{DB6628A7-FB37-4D29-8A71-33C073259AD1}"/>
              </a:ext>
            </a:extLst>
          </p:cNvPr>
          <p:cNvSpPr>
            <a:spLocks noGrp="1"/>
          </p:cNvSpPr>
          <p:nvPr>
            <p:ph type="dt" sz="half" idx="10"/>
          </p:nvPr>
        </p:nvSpPr>
        <p:spPr/>
        <p:txBody>
          <a:bodyPr/>
          <a:lstStyle/>
          <a:p>
            <a:pPr>
              <a:defRPr/>
            </a:pPr>
            <a:r>
              <a:rPr lang="en-US"/>
              <a:t>January 2020</a:t>
            </a:r>
            <a:endParaRPr lang="en-US" dirty="0"/>
          </a:p>
        </p:txBody>
      </p:sp>
      <p:sp>
        <p:nvSpPr>
          <p:cNvPr id="5" name="Footer Placeholder 4">
            <a:extLst>
              <a:ext uri="{FF2B5EF4-FFF2-40B4-BE49-F238E27FC236}">
                <a16:creationId xmlns:a16="http://schemas.microsoft.com/office/drawing/2014/main" id="{98DB1F84-C2F8-400A-9173-460047ABD1A7}"/>
              </a:ext>
            </a:extLst>
          </p:cNvPr>
          <p:cNvSpPr>
            <a:spLocks noGrp="1"/>
          </p:cNvSpPr>
          <p:nvPr>
            <p:ph type="ftr" sz="quarter" idx="11"/>
          </p:nvPr>
        </p:nvSpPr>
        <p:spPr/>
        <p:txBody>
          <a:bodyPr/>
          <a:lstStyle/>
          <a:p>
            <a:pPr>
              <a:defRPr/>
            </a:pPr>
            <a:r>
              <a:rPr lang="en-US"/>
              <a:t>Minyoung Park (Intel Corp.)</a:t>
            </a:r>
          </a:p>
        </p:txBody>
      </p:sp>
      <p:sp>
        <p:nvSpPr>
          <p:cNvPr id="6" name="Slide Number Placeholder 5">
            <a:extLst>
              <a:ext uri="{FF2B5EF4-FFF2-40B4-BE49-F238E27FC236}">
                <a16:creationId xmlns:a16="http://schemas.microsoft.com/office/drawing/2014/main" id="{98679C9C-5DEC-488A-BFF0-39ACE9B28541}"/>
              </a:ext>
            </a:extLst>
          </p:cNvPr>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30</a:t>
            </a:fld>
            <a:endParaRPr lang="en-US" altLang="en-US"/>
          </a:p>
        </p:txBody>
      </p:sp>
    </p:spTree>
    <p:extLst>
      <p:ext uri="{BB962C8B-B14F-4D97-AF65-F5344CB8AC3E}">
        <p14:creationId xmlns:p14="http://schemas.microsoft.com/office/powerpoint/2010/main" val="26225321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6998" y="1295400"/>
            <a:ext cx="8915402" cy="5180013"/>
          </a:xfrm>
        </p:spPr>
        <p:txBody>
          <a:bodyPr/>
          <a:lstStyle/>
          <a:p>
            <a:r>
              <a:rPr lang="en-US" altLang="en-US" sz="1800" dirty="0"/>
              <a:t>2019:</a:t>
            </a:r>
            <a:endParaRPr lang="en-US" altLang="en-US" sz="1600" dirty="0"/>
          </a:p>
          <a:p>
            <a:pPr lvl="1"/>
            <a:r>
              <a:rPr lang="en-US" altLang="en-US" sz="1600" b="1" dirty="0">
                <a:solidFill>
                  <a:schemeClr val="bg1">
                    <a:lumMod val="50000"/>
                  </a:schemeClr>
                </a:solidFill>
              </a:rPr>
              <a:t>January</a:t>
            </a:r>
            <a:r>
              <a:rPr lang="en-US" altLang="en-US" sz="1600" dirty="0">
                <a:solidFill>
                  <a:schemeClr val="bg1">
                    <a:lumMod val="50000"/>
                  </a:schemeClr>
                </a:solidFill>
              </a:rPr>
              <a:t>: </a:t>
            </a:r>
            <a:r>
              <a:rPr lang="en-US" altLang="en-US" sz="1600" dirty="0" err="1">
                <a:solidFill>
                  <a:schemeClr val="bg1">
                    <a:lumMod val="50000"/>
                  </a:schemeClr>
                </a:solidFill>
              </a:rPr>
              <a:t>TGba</a:t>
            </a:r>
            <a:r>
              <a:rPr lang="en-US" altLang="en-US" sz="1600" dirty="0">
                <a:solidFill>
                  <a:schemeClr val="bg1">
                    <a:lumMod val="50000"/>
                  </a:schemeClr>
                </a:solidFill>
              </a:rPr>
              <a:t> Draft 2.0</a:t>
            </a:r>
          </a:p>
          <a:p>
            <a:pPr lvl="1"/>
            <a:r>
              <a:rPr lang="en-US" altLang="en-US" sz="1600" b="1" dirty="0">
                <a:solidFill>
                  <a:schemeClr val="bg1">
                    <a:lumMod val="50000"/>
                  </a:schemeClr>
                </a:solidFill>
              </a:rPr>
              <a:t>March</a:t>
            </a:r>
            <a:r>
              <a:rPr lang="en-US" altLang="en-US" sz="1600" dirty="0">
                <a:solidFill>
                  <a:schemeClr val="bg1">
                    <a:lumMod val="50000"/>
                  </a:schemeClr>
                </a:solidFill>
              </a:rPr>
              <a:t>: Comment resolution on D2.0</a:t>
            </a:r>
          </a:p>
          <a:p>
            <a:pPr lvl="1"/>
            <a:r>
              <a:rPr lang="en-US" altLang="en-US" sz="1600" b="1" dirty="0">
                <a:solidFill>
                  <a:schemeClr val="bg1">
                    <a:lumMod val="50000"/>
                  </a:schemeClr>
                </a:solidFill>
              </a:rPr>
              <a:t>May</a:t>
            </a:r>
            <a:r>
              <a:rPr lang="en-US" altLang="en-US" sz="1600" dirty="0">
                <a:solidFill>
                  <a:schemeClr val="bg1">
                    <a:lumMod val="50000"/>
                  </a:schemeClr>
                </a:solidFill>
              </a:rPr>
              <a:t>: </a:t>
            </a:r>
            <a:r>
              <a:rPr lang="en-US" altLang="en-US" sz="1600" dirty="0" err="1">
                <a:solidFill>
                  <a:schemeClr val="bg1">
                    <a:lumMod val="50000"/>
                  </a:schemeClr>
                </a:solidFill>
              </a:rPr>
              <a:t>TGba</a:t>
            </a:r>
            <a:r>
              <a:rPr lang="en-US" altLang="en-US" sz="1600" dirty="0">
                <a:solidFill>
                  <a:schemeClr val="bg1">
                    <a:lumMod val="50000"/>
                  </a:schemeClr>
                </a:solidFill>
              </a:rPr>
              <a:t> Draft 3.0 – WG Recirculation LB</a:t>
            </a:r>
          </a:p>
          <a:p>
            <a:pPr lvl="1"/>
            <a:r>
              <a:rPr lang="en-US" altLang="en-US" sz="1600" b="1" dirty="0">
                <a:solidFill>
                  <a:schemeClr val="bg1">
                    <a:lumMod val="50000"/>
                  </a:schemeClr>
                </a:solidFill>
              </a:rPr>
              <a:t>July</a:t>
            </a:r>
            <a:r>
              <a:rPr lang="en-US" altLang="en-US" sz="1600" dirty="0">
                <a:solidFill>
                  <a:schemeClr val="bg1">
                    <a:lumMod val="50000"/>
                  </a:schemeClr>
                </a:solidFill>
              </a:rPr>
              <a:t>: Comment resolution on D3.0</a:t>
            </a:r>
          </a:p>
          <a:p>
            <a:pPr lvl="1"/>
            <a:r>
              <a:rPr lang="en-US" altLang="en-US" sz="1600" dirty="0">
                <a:solidFill>
                  <a:schemeClr val="bg1">
                    <a:lumMod val="50000"/>
                  </a:schemeClr>
                </a:solidFill>
              </a:rPr>
              <a:t>August: Formation of sponsor ballot pool (invitation open till Aug. 7)</a:t>
            </a:r>
          </a:p>
          <a:p>
            <a:pPr lvl="1"/>
            <a:r>
              <a:rPr lang="en-US" altLang="en-US" sz="1600" b="1" dirty="0">
                <a:solidFill>
                  <a:schemeClr val="tx1">
                    <a:lumMod val="50000"/>
                    <a:lumOff val="50000"/>
                  </a:schemeClr>
                </a:solidFill>
              </a:rPr>
              <a:t>September</a:t>
            </a:r>
            <a:r>
              <a:rPr lang="en-US" altLang="en-US" sz="1600" dirty="0">
                <a:solidFill>
                  <a:schemeClr val="tx1">
                    <a:lumMod val="50000"/>
                    <a:lumOff val="50000"/>
                  </a:schemeClr>
                </a:solidFill>
              </a:rPr>
              <a:t>: </a:t>
            </a:r>
            <a:r>
              <a:rPr lang="en-US" altLang="en-US" sz="1600" dirty="0" err="1">
                <a:solidFill>
                  <a:schemeClr val="tx1">
                    <a:lumMod val="50000"/>
                    <a:lumOff val="50000"/>
                  </a:schemeClr>
                </a:solidFill>
              </a:rPr>
              <a:t>TGba</a:t>
            </a:r>
            <a:r>
              <a:rPr lang="en-US" altLang="en-US" sz="1600" dirty="0">
                <a:solidFill>
                  <a:schemeClr val="tx1">
                    <a:lumMod val="50000"/>
                    <a:lumOff val="50000"/>
                  </a:schemeClr>
                </a:solidFill>
              </a:rPr>
              <a:t> Draft 4.0 – WG Recirculation LB</a:t>
            </a:r>
          </a:p>
          <a:p>
            <a:pPr lvl="1"/>
            <a:r>
              <a:rPr lang="en-US" altLang="en-US" sz="1600" dirty="0">
                <a:solidFill>
                  <a:schemeClr val="bg2">
                    <a:lumMod val="75000"/>
                  </a:schemeClr>
                </a:solidFill>
              </a:rPr>
              <a:t>October: MDR/MEC done (start after LB and done before Nov. F2F meeting)</a:t>
            </a:r>
            <a:endParaRPr lang="en-US" altLang="en-US" sz="1600" b="1" dirty="0">
              <a:solidFill>
                <a:schemeClr val="bg2">
                  <a:lumMod val="75000"/>
                </a:schemeClr>
              </a:solidFill>
            </a:endParaRPr>
          </a:p>
          <a:p>
            <a:pPr lvl="1"/>
            <a:r>
              <a:rPr lang="en-US" altLang="en-US" sz="1600" dirty="0">
                <a:solidFill>
                  <a:schemeClr val="bg2">
                    <a:lumMod val="75000"/>
                  </a:schemeClr>
                </a:solidFill>
              </a:rPr>
              <a:t>November: </a:t>
            </a:r>
            <a:r>
              <a:rPr lang="en-US" altLang="en-US" sz="1600" dirty="0" err="1">
                <a:solidFill>
                  <a:schemeClr val="bg2">
                    <a:lumMod val="75000"/>
                  </a:schemeClr>
                </a:solidFill>
              </a:rPr>
              <a:t>TGba</a:t>
            </a:r>
            <a:r>
              <a:rPr lang="en-US" altLang="en-US" sz="1600" dirty="0">
                <a:solidFill>
                  <a:schemeClr val="bg2">
                    <a:lumMod val="75000"/>
                  </a:schemeClr>
                </a:solidFill>
              </a:rPr>
              <a:t> Draft 5.0 – WG Recirculation LB</a:t>
            </a:r>
          </a:p>
          <a:p>
            <a:r>
              <a:rPr lang="en-US" altLang="en-US" sz="1800" dirty="0"/>
              <a:t>2020:</a:t>
            </a:r>
          </a:p>
          <a:p>
            <a:pPr lvl="1"/>
            <a:r>
              <a:rPr lang="en-US" altLang="en-US" sz="1600" b="1" dirty="0"/>
              <a:t>January</a:t>
            </a:r>
            <a:r>
              <a:rPr lang="en-US" altLang="en-US" sz="1600" dirty="0"/>
              <a:t>: </a:t>
            </a:r>
            <a:r>
              <a:rPr lang="en-US" altLang="en-US" sz="1600" dirty="0" err="1"/>
              <a:t>TGba</a:t>
            </a:r>
            <a:r>
              <a:rPr lang="en-US" altLang="en-US" sz="1600" dirty="0"/>
              <a:t> Draft 6.0 – WG recirculation LB; Request conditional approval from EC</a:t>
            </a:r>
          </a:p>
          <a:p>
            <a:pPr lvl="1"/>
            <a:r>
              <a:rPr lang="en-US" altLang="en-US" sz="1600" dirty="0">
                <a:solidFill>
                  <a:srgbClr val="FF0000"/>
                </a:solidFill>
              </a:rPr>
              <a:t>March: </a:t>
            </a:r>
            <a:r>
              <a:rPr lang="en-US" altLang="en-US" sz="1600" dirty="0" err="1">
                <a:solidFill>
                  <a:srgbClr val="FF0000"/>
                </a:solidFill>
              </a:rPr>
              <a:t>TGba</a:t>
            </a:r>
            <a:r>
              <a:rPr lang="en-US" altLang="en-US" sz="1600" dirty="0">
                <a:solidFill>
                  <a:srgbClr val="FF0000"/>
                </a:solidFill>
              </a:rPr>
              <a:t> Draft 6.0 (WGLB – unchanged recirculation)</a:t>
            </a:r>
          </a:p>
          <a:p>
            <a:pPr lvl="1"/>
            <a:r>
              <a:rPr lang="en-US" altLang="en-US" sz="1600" dirty="0"/>
              <a:t>March-April: Initial SB (Draft 6.0)</a:t>
            </a:r>
          </a:p>
          <a:p>
            <a:pPr lvl="1"/>
            <a:r>
              <a:rPr lang="en-US" altLang="en-US" sz="1600" b="1" dirty="0"/>
              <a:t>May</a:t>
            </a:r>
            <a:r>
              <a:rPr lang="en-US" altLang="en-US" sz="1600" dirty="0"/>
              <a:t>: 1</a:t>
            </a:r>
            <a:r>
              <a:rPr lang="en-US" altLang="en-US" sz="1600" baseline="30000" dirty="0"/>
              <a:t>st</a:t>
            </a:r>
            <a:r>
              <a:rPr lang="en-US" altLang="en-US" sz="1600" dirty="0"/>
              <a:t> recirculation SB (Draft 7.0)</a:t>
            </a:r>
          </a:p>
          <a:p>
            <a:pPr lvl="1"/>
            <a:r>
              <a:rPr lang="en-US" altLang="en-US" sz="1600" dirty="0"/>
              <a:t>June: 2</a:t>
            </a:r>
            <a:r>
              <a:rPr lang="en-US" altLang="en-US" sz="1600" baseline="30000" dirty="0"/>
              <a:t>nd</a:t>
            </a:r>
            <a:r>
              <a:rPr lang="en-US" altLang="en-US" sz="1600" dirty="0"/>
              <a:t> recirculation SB (Draft 8.0)</a:t>
            </a:r>
          </a:p>
          <a:p>
            <a:pPr lvl="1"/>
            <a:r>
              <a:rPr lang="en-US" altLang="en-US" sz="1600" b="1" dirty="0"/>
              <a:t>July</a:t>
            </a:r>
            <a:r>
              <a:rPr lang="en-US" altLang="en-US" sz="1600" dirty="0"/>
              <a:t>: 3</a:t>
            </a:r>
            <a:r>
              <a:rPr lang="en-US" altLang="en-US" sz="1600" baseline="30000" dirty="0"/>
              <a:t>rd</a:t>
            </a:r>
            <a:r>
              <a:rPr lang="en-US" altLang="en-US" sz="1600" dirty="0"/>
              <a:t> recirculation SB (Draft 9.0, </a:t>
            </a:r>
            <a:r>
              <a:rPr lang="en-US" altLang="en-US" sz="1600" u="sng" dirty="0"/>
              <a:t>unchanged draft</a:t>
            </a:r>
            <a:r>
              <a:rPr lang="en-US" altLang="en-US" sz="1600" dirty="0"/>
              <a:t>)</a:t>
            </a:r>
          </a:p>
          <a:p>
            <a:pPr lvl="1"/>
            <a:r>
              <a:rPr lang="en-US" altLang="en-US" sz="1600" b="1" dirty="0"/>
              <a:t>September</a:t>
            </a:r>
            <a:r>
              <a:rPr lang="en-US" altLang="en-US" sz="1600" dirty="0"/>
              <a:t>: </a:t>
            </a:r>
            <a:r>
              <a:rPr lang="en-US" altLang="en-US" sz="1600" dirty="0" err="1"/>
              <a:t>RevCom</a:t>
            </a:r>
            <a:endParaRPr lang="en-US" altLang="en-US" sz="1600" dirty="0"/>
          </a:p>
        </p:txBody>
      </p:sp>
      <p:sp>
        <p:nvSpPr>
          <p:cNvPr id="41987" name="Title 1"/>
          <p:cNvSpPr>
            <a:spLocks noGrp="1"/>
          </p:cNvSpPr>
          <p:nvPr>
            <p:ph type="title"/>
          </p:nvPr>
        </p:nvSpPr>
        <p:spPr/>
        <p:txBody>
          <a:bodyPr/>
          <a:lstStyle/>
          <a:p>
            <a:r>
              <a:rPr lang="en-US" altLang="en-US" dirty="0" err="1"/>
              <a:t>TGba</a:t>
            </a:r>
            <a:r>
              <a:rPr lang="en-US" altLang="en-US" dirty="0"/>
              <a:t> Timeline</a:t>
            </a:r>
            <a:br>
              <a:rPr lang="en-US" altLang="en-US" dirty="0"/>
            </a:br>
            <a:endParaRPr lang="en-US" altLang="en-US" dirty="0"/>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31</a:t>
            </a:fld>
            <a:endParaRPr lang="en-US" altLang="en-US" sz="1200" b="0" dirty="0"/>
          </a:p>
        </p:txBody>
      </p:sp>
      <p:grpSp>
        <p:nvGrpSpPr>
          <p:cNvPr id="6" name="Group 5"/>
          <p:cNvGrpSpPr/>
          <p:nvPr/>
        </p:nvGrpSpPr>
        <p:grpSpPr>
          <a:xfrm>
            <a:off x="1410506" y="4114800"/>
            <a:ext cx="1401534" cy="592138"/>
            <a:chOff x="-334734" y="3065462"/>
            <a:chExt cx="1401534" cy="59213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334734" y="3065462"/>
              <a:ext cx="1238288" cy="338554"/>
            </a:xfrm>
            <a:prstGeom prst="rect">
              <a:avLst/>
            </a:prstGeom>
            <a:noFill/>
          </p:spPr>
          <p:txBody>
            <a:bodyPr wrap="none" rtlCol="0">
              <a:spAutoFit/>
            </a:bodyPr>
            <a:lstStyle/>
            <a:p>
              <a:r>
                <a:rPr lang="en-US" sz="1600" b="1" dirty="0"/>
                <a:t>We are here</a:t>
              </a:r>
            </a:p>
          </p:txBody>
        </p:sp>
      </p:grpSp>
      <p:sp>
        <p:nvSpPr>
          <p:cNvPr id="7" name="Right Brace 6"/>
          <p:cNvSpPr/>
          <p:nvPr/>
        </p:nvSpPr>
        <p:spPr bwMode="auto">
          <a:xfrm rot="10800000">
            <a:off x="2633414" y="4918076"/>
            <a:ext cx="228600" cy="1441938"/>
          </a:xfrm>
          <a:prstGeom prst="rightBrace">
            <a:avLst>
              <a:gd name="adj1" fmla="val 34707"/>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 name="Rectangle 7"/>
          <p:cNvSpPr/>
          <p:nvPr/>
        </p:nvSpPr>
        <p:spPr>
          <a:xfrm>
            <a:off x="1071711" y="5334000"/>
            <a:ext cx="1544910" cy="461665"/>
          </a:xfrm>
          <a:prstGeom prst="rect">
            <a:avLst/>
          </a:prstGeom>
        </p:spPr>
        <p:txBody>
          <a:bodyPr wrap="none">
            <a:spAutoFit/>
          </a:bodyPr>
          <a:lstStyle/>
          <a:p>
            <a:pPr algn="r"/>
            <a:r>
              <a:rPr lang="en-US" b="1" dirty="0"/>
              <a:t>Depends on progress</a:t>
            </a:r>
            <a:br>
              <a:rPr lang="en-US" b="1" dirty="0"/>
            </a:br>
            <a:r>
              <a:rPr lang="en-US" b="1" dirty="0"/>
              <a:t> of </a:t>
            </a:r>
            <a:r>
              <a:rPr lang="en-US" b="1" dirty="0" err="1"/>
              <a:t>TGmd</a:t>
            </a:r>
            <a:r>
              <a:rPr lang="en-US" b="1" dirty="0"/>
              <a:t>/ax/ay</a:t>
            </a:r>
          </a:p>
        </p:txBody>
      </p:sp>
    </p:spTree>
    <p:extLst>
      <p:ext uri="{BB962C8B-B14F-4D97-AF65-F5344CB8AC3E}">
        <p14:creationId xmlns:p14="http://schemas.microsoft.com/office/powerpoint/2010/main" val="22928790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a:t>Goal for March 2020</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a:t>Comment assignment and resolution on D6.0</a:t>
            </a:r>
          </a:p>
          <a:p>
            <a:pPr>
              <a:defRPr/>
            </a:pPr>
            <a:r>
              <a:rPr lang="en-US" altLang="en-US" dirty="0"/>
              <a:t>Review timeline</a:t>
            </a:r>
          </a:p>
          <a:p>
            <a:pPr>
              <a:defRPr/>
            </a:pPr>
            <a:endParaRPr lang="en-US" altLang="en-US" dirty="0"/>
          </a:p>
          <a:p>
            <a:pPr>
              <a:defRPr/>
            </a:pPr>
            <a:endParaRPr lang="en-US" altLang="en-US" dirty="0"/>
          </a:p>
          <a:p>
            <a:pPr marL="0" indent="0">
              <a:buNone/>
              <a:defRPr/>
            </a:pPr>
            <a:endParaRPr lang="en-US" altLang="en-US" dirty="0"/>
          </a:p>
          <a:p>
            <a:pPr>
              <a:defRPr/>
            </a:pPr>
            <a:endParaRPr lang="en-US" altLang="en-US" dirty="0"/>
          </a:p>
        </p:txBody>
      </p:sp>
      <p:sp>
        <p:nvSpPr>
          <p:cNvPr id="5" name="Date Placeholder 4"/>
          <p:cNvSpPr>
            <a:spLocks noGrp="1"/>
          </p:cNvSpPr>
          <p:nvPr>
            <p:ph type="dt" sz="quarter" idx="10"/>
          </p:nvPr>
        </p:nvSpPr>
        <p:spPr/>
        <p:txBody>
          <a:bodyPr/>
          <a:lstStyle/>
          <a:p>
            <a:pPr>
              <a:defRPr/>
            </a:pPr>
            <a:r>
              <a:rPr lang="en-US"/>
              <a:t>January 2020</a:t>
            </a:r>
          </a:p>
        </p:txBody>
      </p:sp>
      <p:sp>
        <p:nvSpPr>
          <p:cNvPr id="6" name="Footer Placeholder 5"/>
          <p:cNvSpPr>
            <a:spLocks noGrp="1"/>
          </p:cNvSpPr>
          <p:nvPr>
            <p:ph type="ftr" sz="quarter" idx="11"/>
          </p:nvPr>
        </p:nvSpPr>
        <p:spPr/>
        <p:txBody>
          <a:bodyPr/>
          <a:lstStyle/>
          <a:p>
            <a:pPr>
              <a:defRPr/>
            </a:pPr>
            <a:r>
              <a:rPr lang="en-US"/>
              <a:t>Minyoung Park (Intel Corp.)</a:t>
            </a:r>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32</a:t>
            </a:fld>
            <a:endParaRPr lang="en-US" altLang="en-US" sz="1200" b="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schedule :</a:t>
            </a:r>
          </a:p>
          <a:p>
            <a:pPr marL="685800" lvl="2" indent="-342900">
              <a:defRPr/>
            </a:pPr>
            <a:r>
              <a:rPr lang="en-US" altLang="en-US" sz="2400" b="1" dirty="0"/>
              <a:t>TBD</a:t>
            </a:r>
          </a:p>
          <a:p>
            <a:pPr marL="685800" lvl="2" indent="-342900">
              <a:defRPr/>
            </a:pP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33</a:t>
            </a:fld>
            <a:endParaRPr lang="en-US" altLang="en-US" sz="1200" b="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a:t>Backup Slides</a:t>
            </a:r>
          </a:p>
        </p:txBody>
      </p:sp>
      <p:sp>
        <p:nvSpPr>
          <p:cNvPr id="4" name="Date Placeholder 3"/>
          <p:cNvSpPr>
            <a:spLocks noGrp="1"/>
          </p:cNvSpPr>
          <p:nvPr>
            <p:ph type="dt" sz="quarter"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34</a:t>
            </a:fld>
            <a:endParaRPr lang="en-US" altLang="en-US" sz="1200" b="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a:t>Proposed TGba Spec Development Process</a:t>
            </a:r>
          </a:p>
        </p:txBody>
      </p:sp>
      <p:sp>
        <p:nvSpPr>
          <p:cNvPr id="4" name="Date Placeholder 3"/>
          <p:cNvSpPr>
            <a:spLocks noGrp="1"/>
          </p:cNvSpPr>
          <p:nvPr>
            <p:ph type="dt" sz="quarter"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35</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[Template] Motion #?</a:t>
            </a:r>
          </a:p>
        </p:txBody>
      </p:sp>
      <p:sp>
        <p:nvSpPr>
          <p:cNvPr id="9" name="Content Placeholder 8"/>
          <p:cNvSpPr>
            <a:spLocks noGrp="1"/>
          </p:cNvSpPr>
          <p:nvPr>
            <p:ph idx="1"/>
          </p:nvPr>
        </p:nvSpPr>
        <p:spPr/>
        <p:txBody>
          <a:bodyPr/>
          <a:lstStyle/>
          <a:p>
            <a:r>
              <a:rPr lang="en-US" dirty="0"/>
              <a:t>Move to accept the comment resolution in [Doc. Number] for CIDs listed below:</a:t>
            </a:r>
          </a:p>
          <a:p>
            <a:pPr lvl="1"/>
            <a:r>
              <a:rPr lang="en-US" dirty="0"/>
              <a:t>[List CIDs here]</a:t>
            </a:r>
          </a:p>
          <a:p>
            <a:pPr lvl="1"/>
            <a:endParaRPr lang="en-US" dirty="0"/>
          </a:p>
          <a:p>
            <a:pPr lvl="1"/>
            <a:endParaRPr lang="en-US" dirty="0"/>
          </a:p>
          <a:p>
            <a:pPr lvl="1"/>
            <a:r>
              <a:rPr lang="en-US" dirty="0"/>
              <a:t>Move:</a:t>
            </a:r>
          </a:p>
          <a:p>
            <a:pPr lvl="1"/>
            <a:r>
              <a:rPr lang="en-US" dirty="0"/>
              <a:t>Second:</a:t>
            </a:r>
          </a:p>
          <a:p>
            <a:pPr lvl="1"/>
            <a:r>
              <a:rPr lang="en-US" dirty="0"/>
              <a:t>Result:</a:t>
            </a:r>
          </a:p>
        </p:txBody>
      </p:sp>
      <p:sp>
        <p:nvSpPr>
          <p:cNvPr id="5" name="Date Placeholder 4"/>
          <p:cNvSpPr>
            <a:spLocks noGrp="1"/>
          </p:cNvSpPr>
          <p:nvPr>
            <p:ph type="dt" sz="half" idx="10"/>
          </p:nvPr>
        </p:nvSpPr>
        <p:spPr/>
        <p:txBody>
          <a:bodyPr/>
          <a:lstStyle/>
          <a:p>
            <a:pPr>
              <a:defRPr/>
            </a:pPr>
            <a:r>
              <a:rPr lang="en-US"/>
              <a:t>January 2020</a:t>
            </a:r>
            <a:endParaRPr lang="en-US" dirty="0"/>
          </a:p>
        </p:txBody>
      </p:sp>
      <p:sp>
        <p:nvSpPr>
          <p:cNvPr id="6" name="Footer Placeholder 5"/>
          <p:cNvSpPr>
            <a:spLocks noGrp="1"/>
          </p:cNvSpPr>
          <p:nvPr>
            <p:ph type="ftr" sz="quarter" idx="11"/>
          </p:nvPr>
        </p:nvSpPr>
        <p:spPr/>
        <p:txBody>
          <a:bodyPr/>
          <a:lstStyle/>
          <a:p>
            <a:pPr>
              <a:defRPr/>
            </a:pPr>
            <a:r>
              <a:rPr lang="en-US"/>
              <a:t>Minyoung Park (Intel Corp.)</a:t>
            </a:r>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a:t>Slide </a:t>
            </a:r>
            <a:fld id="{B3AADB1E-8AB1-401D-93B7-30E1984F35A9}" type="slidenum">
              <a:rPr lang="en-US" altLang="en-US" smtClean="0"/>
              <a:pPr>
                <a:defRPr/>
              </a:pPr>
              <a:t>36</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a:t>Meeting Protocol</a:t>
            </a:r>
          </a:p>
        </p:txBody>
      </p:sp>
      <p:sp>
        <p:nvSpPr>
          <p:cNvPr id="8195" name="Content Placeholder 2"/>
          <p:cNvSpPr>
            <a:spLocks noGrp="1"/>
          </p:cNvSpPr>
          <p:nvPr>
            <p:ph idx="1"/>
          </p:nvPr>
        </p:nvSpPr>
        <p:spPr/>
        <p:txBody>
          <a:bodyPr/>
          <a:lstStyle/>
          <a:p>
            <a:r>
              <a:rPr lang="en-US" altLang="zh-CN"/>
              <a:t>Please announce your </a:t>
            </a:r>
            <a:r>
              <a:rPr lang="en-US" altLang="zh-CN" u="sng"/>
              <a:t>name</a:t>
            </a:r>
            <a:r>
              <a:rPr lang="en-US" altLang="zh-CN"/>
              <a:t> and </a:t>
            </a:r>
            <a:r>
              <a:rPr lang="en-US" altLang="zh-CN" u="sng"/>
              <a:t>affiliation</a:t>
            </a:r>
            <a:r>
              <a:rPr lang="en-US" altLang="zh-CN"/>
              <a:t> when you first address the group during a meeting slot</a:t>
            </a:r>
          </a:p>
          <a:p>
            <a:endParaRPr lang="en-US" altLang="en-US"/>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a:t>Attendance</a:t>
            </a:r>
            <a:endParaRPr lang="en-US" altLang="en-US"/>
          </a:p>
        </p:txBody>
      </p:sp>
      <p:sp>
        <p:nvSpPr>
          <p:cNvPr id="3" name="Content Placeholder 2"/>
          <p:cNvSpPr>
            <a:spLocks noGrp="1"/>
          </p:cNvSpPr>
          <p:nvPr>
            <p:ph idx="1"/>
          </p:nvPr>
        </p:nvSpPr>
        <p:spPr/>
        <p:txBody>
          <a:bodyPr/>
          <a:lstStyle/>
          <a:p>
            <a:pPr>
              <a:defRPr/>
            </a:pPr>
            <a:r>
              <a:rPr lang="en-US" altLang="zh-CN" dirty="0">
                <a:hlinkClick r:id="rId2"/>
              </a:rPr>
              <a:t>http://newton.meeting.verilan.com</a:t>
            </a:r>
            <a:endParaRPr lang="en-US" altLang="zh-CN" dirty="0"/>
          </a:p>
          <a:p>
            <a:pPr>
              <a:defRPr/>
            </a:pPr>
            <a:endParaRPr lang="en-US" altLang="zh-CN" dirty="0"/>
          </a:p>
          <a:p>
            <a:pPr marL="457200" indent="-457200">
              <a:buFontTx/>
              <a:buAutoNum type="arabicPeriod"/>
              <a:defRPr/>
            </a:pPr>
            <a:r>
              <a:rPr lang="en-US" altLang="zh-CN" dirty="0"/>
              <a:t>Register</a:t>
            </a:r>
          </a:p>
          <a:p>
            <a:pPr marL="457200" indent="-457200">
              <a:buFontTx/>
              <a:buAutoNum type="arabicPeriod"/>
              <a:defRPr/>
            </a:pPr>
            <a:r>
              <a:rPr lang="en-US" altLang="zh-CN" dirty="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a:t>Attendance, Voting &amp; Document Status</a:t>
            </a:r>
            <a:endParaRPr lang="en-US" altLang="en-US"/>
          </a:p>
        </p:txBody>
      </p:sp>
      <p:sp>
        <p:nvSpPr>
          <p:cNvPr id="10243" name="Content Placeholder 2"/>
          <p:cNvSpPr>
            <a:spLocks noGrp="1"/>
          </p:cNvSpPr>
          <p:nvPr>
            <p:ph idx="1"/>
          </p:nvPr>
        </p:nvSpPr>
        <p:spPr/>
        <p:txBody>
          <a:bodyPr/>
          <a:lstStyle/>
          <a:p>
            <a:r>
              <a:rPr lang="en-US" altLang="zh-CN"/>
              <a:t>Make sure your badges are correct </a:t>
            </a:r>
          </a:p>
          <a:p>
            <a:endParaRPr lang="en-US" altLang="zh-CN"/>
          </a:p>
          <a:p>
            <a:r>
              <a:rPr lang="en-US" altLang="zh-CN"/>
              <a:t>If you plan to make a submission be sure it does not contain company logos or advertising</a:t>
            </a:r>
          </a:p>
          <a:p>
            <a:endParaRPr lang="en-US" altLang="zh-CN"/>
          </a:p>
          <a:p>
            <a:r>
              <a:rPr lang="en-US" altLang="zh-CN"/>
              <a:t>Questions on Voting status, Ballot pool, Access to Reflector, Documentation,  member</a:t>
            </a:r>
            <a:r>
              <a:rPr lang="ja-JP" altLang="en-US"/>
              <a:t>’</a:t>
            </a:r>
            <a:r>
              <a:rPr lang="en-US" altLang="ja-JP"/>
              <a:t>s area</a:t>
            </a:r>
          </a:p>
          <a:p>
            <a:pPr lvl="1"/>
            <a:r>
              <a:rPr lang="en-US" altLang="zh-CN"/>
              <a:t>see Jon Rosdahl –  </a:t>
            </a:r>
            <a:r>
              <a:rPr lang="en-US" altLang="zh-CN">
                <a:hlinkClick r:id="rId2"/>
              </a:rPr>
              <a:t>jrosdahl@ieee.org</a:t>
            </a:r>
            <a:endParaRPr lang="en-US" altLang="zh-CN"/>
          </a:p>
          <a:p>
            <a:pPr lvl="1"/>
            <a:endParaRPr lang="en-US" altLang="zh-CN"/>
          </a:p>
          <a:p>
            <a:r>
              <a:rPr lang="en-US" altLang="zh-CN"/>
              <a:t>Cell Phones Silent or Off</a:t>
            </a:r>
          </a:p>
          <a:p>
            <a:endParaRPr lang="en-US" altLang="en-US"/>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19585429"/>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extLst>
                    <a:ext uri="{9D8B030D-6E8A-4147-A177-3AD203B41FA5}">
                      <a16:colId xmlns:a16="http://schemas.microsoft.com/office/drawing/2014/main" val="20000"/>
                    </a:ext>
                  </a:extLst>
                </a:gridCol>
                <a:gridCol w="1762760">
                  <a:extLst>
                    <a:ext uri="{9D8B030D-6E8A-4147-A177-3AD203B41FA5}">
                      <a16:colId xmlns:a16="http://schemas.microsoft.com/office/drawing/2014/main" val="20001"/>
                    </a:ext>
                  </a:extLst>
                </a:gridCol>
                <a:gridCol w="1762760">
                  <a:extLst>
                    <a:ext uri="{9D8B030D-6E8A-4147-A177-3AD203B41FA5}">
                      <a16:colId xmlns:a16="http://schemas.microsoft.com/office/drawing/2014/main" val="20002"/>
                    </a:ext>
                  </a:extLst>
                </a:gridCol>
                <a:gridCol w="176276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a:t>Monday</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a:t>Tuesday</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a:t>Wednesday</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a:t>Thursday</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444500">
                <a:tc>
                  <a:txBody>
                    <a:bodyPr/>
                    <a:lstStyle/>
                    <a:p>
                      <a:pPr algn="ctr"/>
                      <a:r>
                        <a:rPr lang="en-US" sz="1800" dirty="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solidFill>
                            <a:schemeClr val="tx1"/>
                          </a:solidFill>
                        </a:rPr>
                        <a:t>TGba</a:t>
                      </a:r>
                      <a:endParaRPr lang="en-US" sz="1800" b="1" dirty="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strike="sngStrike"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444500">
                <a:tc>
                  <a:txBody>
                    <a:bodyPr/>
                    <a:lstStyle/>
                    <a:p>
                      <a:pPr algn="ctr"/>
                      <a:r>
                        <a:rPr lang="en-US" sz="1800" dirty="0"/>
                        <a:t>AM2</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err="1">
                          <a:solidFill>
                            <a:schemeClr val="tx1"/>
                          </a:solidFill>
                          <a:latin typeface="+mn-lt"/>
                          <a:ea typeface="+mn-ea"/>
                          <a:cs typeface="+mn-cs"/>
                        </a:rPr>
                        <a:t>TGba</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444500">
                <a:tc>
                  <a:txBody>
                    <a:bodyPr/>
                    <a:lstStyle/>
                    <a:p>
                      <a:pPr algn="ctr"/>
                      <a:r>
                        <a:rPr lang="en-US" sz="1800" dirty="0"/>
                        <a:t>PM1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444500">
                <a:tc>
                  <a:txBody>
                    <a:bodyPr/>
                    <a:lstStyle/>
                    <a:p>
                      <a:pPr algn="ctr"/>
                      <a:r>
                        <a:rPr lang="en-US" sz="1800" dirty="0"/>
                        <a:t>PM2</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444500">
                <a:tc>
                  <a:txBody>
                    <a:bodyPr/>
                    <a:lstStyle/>
                    <a:p>
                      <a:pPr algn="ctr"/>
                      <a:r>
                        <a:rPr lang="en-US" sz="1800" dirty="0"/>
                        <a:t>EVE</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bl>
          </a:graphicData>
        </a:graphic>
      </p:graphicFrame>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extLst>
                    <a:ext uri="{9D8B030D-6E8A-4147-A177-3AD203B41FA5}">
                      <a16:colId xmlns:a16="http://schemas.microsoft.com/office/drawing/2014/main" val="20000"/>
                    </a:ext>
                  </a:extLst>
                </a:gridCol>
                <a:gridCol w="1197844">
                  <a:extLst>
                    <a:ext uri="{9D8B030D-6E8A-4147-A177-3AD203B41FA5}">
                      <a16:colId xmlns:a16="http://schemas.microsoft.com/office/drawing/2014/main" val="20001"/>
                    </a:ext>
                  </a:extLst>
                </a:gridCol>
                <a:gridCol w="598922">
                  <a:extLst>
                    <a:ext uri="{9D8B030D-6E8A-4147-A177-3AD203B41FA5}">
                      <a16:colId xmlns:a16="http://schemas.microsoft.com/office/drawing/2014/main" val="20002"/>
                    </a:ext>
                  </a:extLst>
                </a:gridCol>
                <a:gridCol w="603359">
                  <a:extLst>
                    <a:ext uri="{9D8B030D-6E8A-4147-A177-3AD203B41FA5}">
                      <a16:colId xmlns:a16="http://schemas.microsoft.com/office/drawing/2014/main" val="20003"/>
                    </a:ext>
                  </a:extLst>
                </a:gridCol>
                <a:gridCol w="603359">
                  <a:extLst>
                    <a:ext uri="{9D8B030D-6E8A-4147-A177-3AD203B41FA5}">
                      <a16:colId xmlns:a16="http://schemas.microsoft.com/office/drawing/2014/main" val="20004"/>
                    </a:ext>
                  </a:extLst>
                </a:gridCol>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000"/>
                  </a:ext>
                </a:extLst>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1"/>
                  </a:ext>
                </a:extLst>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2"/>
                  </a:ext>
                </a:extLst>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3"/>
                  </a:ext>
                </a:extLst>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4"/>
                  </a:ext>
                </a:extLst>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5"/>
                  </a:ext>
                </a:extLst>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a:t>Complete comment resolution on </a:t>
            </a:r>
            <a:r>
              <a:rPr lang="en-US" altLang="en-US" dirty="0" err="1"/>
              <a:t>TGba</a:t>
            </a:r>
            <a:r>
              <a:rPr lang="en-US" altLang="en-US" dirty="0"/>
              <a:t> D5.0 (LB248) and instruct the editor to generate P802.11ba D6.0</a:t>
            </a:r>
          </a:p>
          <a:p>
            <a:pPr>
              <a:defRPr/>
            </a:pPr>
            <a:r>
              <a:rPr lang="en-US" altLang="en-US" dirty="0"/>
              <a:t>Approve WG recirculation letter ballot</a:t>
            </a:r>
          </a:p>
          <a:p>
            <a:pPr>
              <a:defRPr/>
            </a:pPr>
            <a:r>
              <a:rPr lang="en-US" altLang="en-US" dirty="0"/>
              <a:t>Approve motion to request conditional approval from EC to forward draft 6.0 to SA ballot</a:t>
            </a:r>
          </a:p>
          <a:p>
            <a:pPr>
              <a:defRPr/>
            </a:pPr>
            <a:r>
              <a:rPr lang="en-US" altLang="en-US" dirty="0"/>
              <a:t>Review TG timeline</a:t>
            </a:r>
          </a:p>
          <a:p>
            <a:endParaRPr lang="en-US" altLang="en-US" sz="2000" dirty="0"/>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0" y="609601"/>
            <a:ext cx="10363200" cy="761999"/>
          </a:xfrm>
        </p:spPr>
        <p:txBody>
          <a:bodyPr/>
          <a:lstStyle/>
          <a:p>
            <a:r>
              <a:rPr lang="en-US" altLang="en-US" sz="2800" dirty="0"/>
              <a:t>Comment Resolution Submissions (1) </a:t>
            </a:r>
          </a:p>
        </p:txBody>
      </p:sp>
      <p:sp>
        <p:nvSpPr>
          <p:cNvPr id="4" name="Date Placeholder 3"/>
          <p:cNvSpPr>
            <a:spLocks noGrp="1"/>
          </p:cNvSpPr>
          <p:nvPr>
            <p:ph type="dt" sz="quarter"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9</a:t>
            </a:fld>
            <a:endParaRPr lang="en-US" altLang="en-US" sz="1200" b="0" dirty="0"/>
          </a:p>
        </p:txBody>
      </p:sp>
      <p:graphicFrame>
        <p:nvGraphicFramePr>
          <p:cNvPr id="3" name="Table 2"/>
          <p:cNvGraphicFramePr>
            <a:graphicFrameLocks noGrp="1"/>
          </p:cNvGraphicFramePr>
          <p:nvPr>
            <p:extLst>
              <p:ext uri="{D42A27DB-BD31-4B8C-83A1-F6EECF244321}">
                <p14:modId xmlns:p14="http://schemas.microsoft.com/office/powerpoint/2010/main" val="4024417920"/>
              </p:ext>
            </p:extLst>
          </p:nvPr>
        </p:nvGraphicFramePr>
        <p:xfrm>
          <a:off x="472926" y="2261478"/>
          <a:ext cx="11246145" cy="2987040"/>
        </p:xfrm>
        <a:graphic>
          <a:graphicData uri="http://schemas.openxmlformats.org/drawingml/2006/table">
            <a:tbl>
              <a:tblPr firstRow="1" bandRow="1">
                <a:tableStyleId>{073A0DAA-6AF3-43AB-8588-CEC1D06C72B9}</a:tableStyleId>
              </a:tblPr>
              <a:tblGrid>
                <a:gridCol w="1385280">
                  <a:extLst>
                    <a:ext uri="{9D8B030D-6E8A-4147-A177-3AD203B41FA5}">
                      <a16:colId xmlns:a16="http://schemas.microsoft.com/office/drawing/2014/main" val="20000"/>
                    </a:ext>
                  </a:extLst>
                </a:gridCol>
                <a:gridCol w="4069664">
                  <a:extLst>
                    <a:ext uri="{9D8B030D-6E8A-4147-A177-3AD203B41FA5}">
                      <a16:colId xmlns:a16="http://schemas.microsoft.com/office/drawing/2014/main" val="20001"/>
                    </a:ext>
                  </a:extLst>
                </a:gridCol>
                <a:gridCol w="2667000">
                  <a:extLst>
                    <a:ext uri="{9D8B030D-6E8A-4147-A177-3AD203B41FA5}">
                      <a16:colId xmlns:a16="http://schemas.microsoft.com/office/drawing/2014/main" val="20002"/>
                    </a:ext>
                  </a:extLst>
                </a:gridCol>
                <a:gridCol w="3124201">
                  <a:extLst>
                    <a:ext uri="{9D8B030D-6E8A-4147-A177-3AD203B41FA5}">
                      <a16:colId xmlns:a16="http://schemas.microsoft.com/office/drawing/2014/main" val="20003"/>
                    </a:ext>
                  </a:extLst>
                </a:gridCol>
              </a:tblGrid>
              <a:tr h="229242">
                <a:tc>
                  <a:txBody>
                    <a:bodyPr/>
                    <a:lstStyle/>
                    <a:p>
                      <a:r>
                        <a:rPr lang="en-US" sz="1600" dirty="0">
                          <a:latin typeface="Arial" panose="020B0604020202020204" pitchFamily="34" charset="0"/>
                          <a:cs typeface="Arial" panose="020B0604020202020204" pitchFamily="34" charset="0"/>
                        </a:rPr>
                        <a:t>DCN</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latin typeface="Arial" panose="020B0604020202020204" pitchFamily="34" charset="0"/>
                          <a:cs typeface="Arial" panose="020B0604020202020204" pitchFamily="34" charset="0"/>
                        </a:rPr>
                        <a:t>Title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latin typeface="Arial" panose="020B0604020202020204" pitchFamily="34" charset="0"/>
                          <a:cs typeface="Arial" panose="020B0604020202020204" pitchFamily="34" charset="0"/>
                        </a:rPr>
                        <a:t>Presenter</a:t>
                      </a:r>
                      <a:r>
                        <a:rPr lang="en-US" sz="1600" baseline="0" dirty="0">
                          <a:latin typeface="Arial" panose="020B0604020202020204" pitchFamily="34" charset="0"/>
                          <a:cs typeface="Arial" panose="020B0604020202020204" pitchFamily="34" charset="0"/>
                        </a:rPr>
                        <a:t> (affiliation)</a:t>
                      </a:r>
                      <a:endParaRPr lang="en-US" sz="16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latin typeface="Arial" panose="020B0604020202020204" pitchFamily="34" charset="0"/>
                          <a:cs typeface="Arial" panose="020B0604020202020204" pitchFamily="34" charset="0"/>
                        </a:rPr>
                        <a:t>CIDs/notes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11-20-0074</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600" dirty="0">
                          <a:latin typeface="Arial" panose="020B0604020202020204" pitchFamily="34" charset="0"/>
                          <a:cs typeface="Arial" panose="020B0604020202020204" pitchFamily="34" charset="0"/>
                        </a:rPr>
                        <a:t>Simulation results with new 4 us and 2 us symbols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Vinod Kristem (Intel Corporation)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600" dirty="0">
                          <a:latin typeface="Arial" panose="020B0604020202020204" pitchFamily="34" charset="0"/>
                          <a:cs typeface="Arial" panose="020B0604020202020204" pitchFamily="34" charset="0"/>
                        </a:rPr>
                        <a:t>Presentation related to the correlation test</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1"/>
                  </a:ext>
                </a:extLst>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11-20/78r0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600" dirty="0">
                          <a:latin typeface="Arial" panose="020B0604020202020204" pitchFamily="34" charset="0"/>
                          <a:cs typeface="Arial" panose="020B0604020202020204" pitchFamily="34" charset="0"/>
                        </a:rPr>
                        <a:t>CR on Correlation Test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Steve Shellhammer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600" dirty="0">
                          <a:latin typeface="Arial" panose="020B0604020202020204" pitchFamily="34" charset="0"/>
                          <a:cs typeface="Arial" panose="020B0604020202020204" pitchFamily="34" charset="0"/>
                        </a:rPr>
                        <a:t>4 CIDs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3"/>
                  </a:ext>
                </a:extLst>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11-20/77r0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600" dirty="0">
                          <a:latin typeface="Arial" panose="020B0604020202020204" pitchFamily="34" charset="0"/>
                          <a:cs typeface="Arial" panose="020B0604020202020204" pitchFamily="34" charset="0"/>
                        </a:rPr>
                        <a:t>CR on BPSK Mark Symbols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Steve Shellhammer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600" dirty="0">
                          <a:latin typeface="Arial" panose="020B0604020202020204" pitchFamily="34" charset="0"/>
                          <a:cs typeface="Arial" panose="020B0604020202020204" pitchFamily="34" charset="0"/>
                        </a:rPr>
                        <a:t>1 CID</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4"/>
                  </a:ext>
                </a:extLst>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11-20/0002</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600" dirty="0">
                          <a:latin typeface="Arial" panose="020B0604020202020204" pitchFamily="34" charset="0"/>
                          <a:cs typeface="Arial" panose="020B0604020202020204" pitchFamily="34" charset="0"/>
                        </a:rPr>
                        <a:t>MAC-CR-CID-5K</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Alfred Asterjadhi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1 CID</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5"/>
                  </a:ext>
                </a:extLst>
              </a:tr>
              <a:tr h="229242">
                <a:tc>
                  <a:txBody>
                    <a:bodyPr/>
                    <a:lstStyle/>
                    <a:p>
                      <a:endParaRPr lang="en-US" sz="16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8" name="TextBox 7"/>
          <p:cNvSpPr txBox="1"/>
          <p:nvPr/>
        </p:nvSpPr>
        <p:spPr>
          <a:xfrm>
            <a:off x="10515600" y="609600"/>
            <a:ext cx="1676400" cy="1384995"/>
          </a:xfrm>
          <a:prstGeom prst="rect">
            <a:avLst/>
          </a:prstGeom>
          <a:solidFill>
            <a:schemeClr val="bg2">
              <a:lumMod val="40000"/>
              <a:lumOff val="60000"/>
            </a:schemeClr>
          </a:solidFill>
          <a:ln>
            <a:solidFill>
              <a:schemeClr val="tx1"/>
            </a:solidFill>
          </a:ln>
        </p:spPr>
        <p:txBody>
          <a:bodyPr wrap="square">
            <a:spAutoFit/>
          </a:bodyPr>
          <a:lstStyle/>
          <a:p>
            <a:pPr>
              <a:defRPr/>
            </a:pPr>
            <a:r>
              <a:rPr lang="en-US" b="1" dirty="0"/>
              <a:t>Color code:</a:t>
            </a:r>
          </a:p>
          <a:p>
            <a:pPr marL="228600" indent="-228600">
              <a:buFont typeface="+mj-lt"/>
              <a:buAutoNum type="arabicPeriod"/>
              <a:defRPr/>
            </a:pPr>
            <a:r>
              <a:rPr lang="en-US" b="1" dirty="0">
                <a:solidFill>
                  <a:srgbClr val="00B050"/>
                </a:solidFill>
              </a:rPr>
              <a:t>Presented</a:t>
            </a:r>
          </a:p>
          <a:p>
            <a:pPr marL="228600" indent="-228600">
              <a:buFont typeface="+mj-lt"/>
              <a:buAutoNum type="arabicPeriod"/>
              <a:defRPr/>
            </a:pPr>
            <a:r>
              <a:rPr lang="en-US" b="1" dirty="0">
                <a:solidFill>
                  <a:srgbClr val="FFC000"/>
                </a:solidFill>
              </a:rPr>
              <a:t>SP/doc Deferred</a:t>
            </a:r>
          </a:p>
          <a:p>
            <a:pPr marL="228600" indent="-228600">
              <a:buFont typeface="+mj-lt"/>
              <a:buAutoNum type="arabicPeriod"/>
              <a:defRPr/>
            </a:pPr>
            <a:r>
              <a:rPr lang="en-US" b="1" dirty="0"/>
              <a:t>Not presented yet</a:t>
            </a:r>
          </a:p>
          <a:p>
            <a:pPr marL="228600" indent="-228600">
              <a:buFont typeface="+mj-lt"/>
              <a:buAutoNum type="arabicPeriod"/>
              <a:defRPr/>
            </a:pPr>
            <a:r>
              <a:rPr lang="en-US" b="1" dirty="0">
                <a:solidFill>
                  <a:schemeClr val="bg2"/>
                </a:solidFill>
              </a:rPr>
              <a:t>Withdrawn</a:t>
            </a:r>
          </a:p>
          <a:p>
            <a:pPr marL="228600" indent="-228600">
              <a:buFont typeface="+mj-lt"/>
              <a:buAutoNum type="arabicPeriod"/>
              <a:defRPr/>
            </a:pPr>
            <a:r>
              <a:rPr lang="en-US" b="1" dirty="0">
                <a:solidFill>
                  <a:schemeClr val="accent2"/>
                </a:solidFill>
              </a:rPr>
              <a:t>Pending docs</a:t>
            </a:r>
          </a:p>
          <a:p>
            <a:pPr marL="228600" indent="-228600">
              <a:buFont typeface="+mj-lt"/>
              <a:buAutoNum type="arabicPeriod"/>
              <a:defRPr/>
            </a:pPr>
            <a:r>
              <a:rPr lang="en-US" b="1" dirty="0">
                <a:solidFill>
                  <a:srgbClr val="FFFF00"/>
                </a:solidFill>
              </a:rPr>
              <a:t>Not concluded</a:t>
            </a:r>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194830</TotalTime>
  <Words>2650</Words>
  <Application>Microsoft Office PowerPoint</Application>
  <PresentationFormat>Widescreen</PresentationFormat>
  <Paragraphs>514</Paragraphs>
  <Slides>36</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3" baseType="lpstr">
      <vt:lpstr>Monotype Sorts</vt:lpstr>
      <vt:lpstr>Arial</vt:lpstr>
      <vt:lpstr>Calibri</vt:lpstr>
      <vt:lpstr>Helvetica</vt:lpstr>
      <vt:lpstr>Times New Roman</vt:lpstr>
      <vt:lpstr>802-11-Submission</vt:lpstr>
      <vt:lpstr>Document</vt:lpstr>
      <vt:lpstr>January 2020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Comment Resolution Submissions (1) </vt:lpstr>
      <vt:lpstr>Agenda</vt:lpstr>
      <vt:lpstr>Instructions for the WG Chair</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Summary from November 2019 Meeting and Teleconference Calls</vt:lpstr>
      <vt:lpstr>Motion - Minutes</vt:lpstr>
      <vt:lpstr>Motion # 5000 (Editorial Comments)</vt:lpstr>
      <vt:lpstr>Motion # 5001</vt:lpstr>
      <vt:lpstr>Motion # 5002</vt:lpstr>
      <vt:lpstr>Motion # 5003</vt:lpstr>
      <vt:lpstr>Motion # 5004</vt:lpstr>
      <vt:lpstr>Motion # 5005</vt:lpstr>
      <vt:lpstr>Motion # 5006</vt:lpstr>
      <vt:lpstr>WG Recirculation LB Motion</vt:lpstr>
      <vt:lpstr>Motion to Approve Report to EC</vt:lpstr>
      <vt:lpstr>Plan for Initial SA Ballot</vt:lpstr>
      <vt:lpstr>TGba Timeline </vt:lpstr>
      <vt:lpstr>Goal for March 2020</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11-19/2124</dc:title>
  <dc:subject>Submission</dc:subject>
  <dc:creator>minyoung.park@intel.com</dc:creator>
  <cp:keywords>July 2018, CTPClassification=CTP_NT</cp:keywords>
  <dc:description>TGba Agenda July 2018</dc:description>
  <cp:lastModifiedBy>Park, Minyoung</cp:lastModifiedBy>
  <cp:revision>5988</cp:revision>
  <cp:lastPrinted>2014-11-04T15:04:57Z</cp:lastPrinted>
  <dcterms:created xsi:type="dcterms:W3CDTF">2007-04-17T18:10:23Z</dcterms:created>
  <dcterms:modified xsi:type="dcterms:W3CDTF">2020-01-13T21:47:45Z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7edbcb7c-d946-456c-9588-048fe92cc77b</vt:lpwstr>
  </property>
  <property fmtid="{D5CDD505-2E9C-101B-9397-08002B2CF9AE}" pid="32" name="CTP_TimeStamp">
    <vt:lpwstr>2020-01-13 21:47:44Z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