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7"/>
  </p:notesMasterIdLst>
  <p:handoutMasterIdLst>
    <p:handoutMasterId r:id="rId38"/>
  </p:handoutMasterIdLst>
  <p:sldIdLst>
    <p:sldId id="708" r:id="rId2"/>
    <p:sldId id="678" r:id="rId3"/>
    <p:sldId id="679" r:id="rId4"/>
    <p:sldId id="656" r:id="rId5"/>
    <p:sldId id="665" r:id="rId6"/>
    <p:sldId id="666" r:id="rId7"/>
    <p:sldId id="710" r:id="rId8"/>
    <p:sldId id="711" r:id="rId9"/>
    <p:sldId id="762" r:id="rId10"/>
    <p:sldId id="750" r:id="rId11"/>
    <p:sldId id="778" r:id="rId12"/>
    <p:sldId id="779" r:id="rId13"/>
    <p:sldId id="780" r:id="rId14"/>
    <p:sldId id="781" r:id="rId15"/>
    <p:sldId id="782" r:id="rId16"/>
    <p:sldId id="868" r:id="rId17"/>
    <p:sldId id="869" r:id="rId18"/>
    <p:sldId id="870" r:id="rId19"/>
    <p:sldId id="809" r:id="rId20"/>
    <p:sldId id="721" r:id="rId21"/>
    <p:sldId id="867" r:id="rId22"/>
    <p:sldId id="871" r:id="rId23"/>
    <p:sldId id="872" r:id="rId24"/>
    <p:sldId id="873" r:id="rId25"/>
    <p:sldId id="876" r:id="rId26"/>
    <p:sldId id="877" r:id="rId27"/>
    <p:sldId id="858" r:id="rId28"/>
    <p:sldId id="875" r:id="rId29"/>
    <p:sldId id="874" r:id="rId30"/>
    <p:sldId id="800" r:id="rId31"/>
    <p:sldId id="694" r:id="rId32"/>
    <p:sldId id="695" r:id="rId33"/>
    <p:sldId id="740" r:id="rId34"/>
    <p:sldId id="741" r:id="rId35"/>
    <p:sldId id="825" r:id="rId36"/>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FF66"/>
    <a:srgbClr val="FF3300"/>
    <a:srgbClr val="FFFFFF"/>
    <a:srgbClr val="474747"/>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28" autoAdjust="0"/>
    <p:restoredTop sz="92169" autoAdjust="0"/>
  </p:normalViewPr>
  <p:slideViewPr>
    <p:cSldViewPr>
      <p:cViewPr varScale="1">
        <p:scale>
          <a:sx n="67" d="100"/>
          <a:sy n="67" d="100"/>
        </p:scale>
        <p:origin x="568" y="48"/>
      </p:cViewPr>
      <p:guideLst>
        <p:guide orient="horz" pos="2160"/>
        <p:guide pos="3840"/>
      </p:guideLst>
    </p:cSldViewPr>
  </p:slideViewPr>
  <p:outlineViewPr>
    <p:cViewPr>
      <p:scale>
        <a:sx n="50" d="100"/>
        <a:sy n="50" d="100"/>
      </p:scale>
      <p:origin x="0" y="0"/>
    </p:cViewPr>
  </p:outlineViewPr>
  <p:notesTextViewPr>
    <p:cViewPr>
      <p:scale>
        <a:sx n="3" d="2"/>
        <a:sy n="3" d="2"/>
      </p:scale>
      <p:origin x="0" y="0"/>
    </p:cViewPr>
  </p:notesTextViewPr>
  <p:sorterViewPr>
    <p:cViewPr>
      <p:scale>
        <a:sx n="110" d="100"/>
        <a:sy n="110" d="100"/>
      </p:scale>
      <p:origin x="0" y="-19568"/>
    </p:cViewPr>
  </p:sorterViewPr>
  <p:notesViewPr>
    <p:cSldViewPr>
      <p:cViewPr>
        <p:scale>
          <a:sx n="100" d="100"/>
          <a:sy n="100" d="100"/>
        </p:scale>
        <p:origin x="388" y="48"/>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Edward Au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304849B1-8DD0-4143-8067-2BA297C895D6}"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88829345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dirty="0"/>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3FF7E430-CFE4-44DE-BB91-6F835072ED01}"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3130425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a:xfrm>
            <a:off x="384175" y="701675"/>
            <a:ext cx="6165850" cy="3468688"/>
          </a:xfrm>
          <a:ln/>
        </p:spPr>
      </p:sp>
      <p:sp>
        <p:nvSpPr>
          <p:cNvPr id="51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4" name="Header Placeholder 3"/>
          <p:cNvSpPr>
            <a:spLocks noGrp="1"/>
          </p:cNvSpPr>
          <p:nvPr>
            <p:ph type="hdr" sz="quarter"/>
          </p:nvPr>
        </p:nvSpPr>
        <p:spPr/>
        <p:txBody>
          <a:bodyPr/>
          <a:lstStyle/>
          <a:p>
            <a:pPr>
              <a:defRPr/>
            </a:pPr>
            <a:r>
              <a:rPr lang="en-US" dirty="0"/>
              <a:t>doc.: IEEE 802.11-15/1472r0</a:t>
            </a:r>
          </a:p>
        </p:txBody>
      </p:sp>
      <p:sp>
        <p:nvSpPr>
          <p:cNvPr id="5" name="Date Placeholder 4"/>
          <p:cNvSpPr>
            <a:spLocks noGrp="1"/>
          </p:cNvSpPr>
          <p:nvPr>
            <p:ph type="dt" sz="quarter" idx="1"/>
          </p:nvPr>
        </p:nvSpPr>
        <p:spPr/>
        <p:txBody>
          <a:bodyPr/>
          <a:lstStyle/>
          <a:p>
            <a:pPr>
              <a:defRPr/>
            </a:pPr>
            <a:r>
              <a:rPr lang="en-US" dirty="0"/>
              <a:t>January 2016</a:t>
            </a:r>
          </a:p>
        </p:txBody>
      </p:sp>
      <p:sp>
        <p:nvSpPr>
          <p:cNvPr id="6" name="Footer Placeholder 5"/>
          <p:cNvSpPr>
            <a:spLocks noGrp="1"/>
          </p:cNvSpPr>
          <p:nvPr>
            <p:ph type="ftr" sz="quarter" idx="4"/>
          </p:nvPr>
        </p:nvSpPr>
        <p:spPr/>
        <p:txBody>
          <a:bodyPr/>
          <a:lstStyle/>
          <a:p>
            <a:pPr lvl="4">
              <a:defRPr/>
            </a:pPr>
            <a:r>
              <a:rPr lang="en-US" dirty="0"/>
              <a:t>Edward Au (Huawei Technologies)</a:t>
            </a:r>
          </a:p>
        </p:txBody>
      </p:sp>
      <p:sp>
        <p:nvSpPr>
          <p:cNvPr id="51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dirty="0"/>
              <a:t>Page </a:t>
            </a:r>
            <a:fld id="{3677C22B-21F1-4F29-8177-0ED961E00DA1}" type="slidenum">
              <a:rPr lang="en-US" altLang="en-US" smtClean="0"/>
              <a:pPr>
                <a:spcBef>
                  <a:spcPct val="0"/>
                </a:spcBef>
              </a:pPr>
              <a:t>1</a:t>
            </a:fld>
            <a:endParaRPr lang="en-US" altLang="en-US" dirty="0"/>
          </a:p>
        </p:txBody>
      </p:sp>
    </p:spTree>
    <p:extLst>
      <p:ext uri="{BB962C8B-B14F-4D97-AF65-F5344CB8AC3E}">
        <p14:creationId xmlns:p14="http://schemas.microsoft.com/office/powerpoint/2010/main" val="297264910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802.11-15/1472r0</a:t>
            </a:r>
            <a:endParaRPr lang="en-US" dirty="0"/>
          </a:p>
        </p:txBody>
      </p:sp>
      <p:sp>
        <p:nvSpPr>
          <p:cNvPr id="5" name="Date Placeholder 4"/>
          <p:cNvSpPr>
            <a:spLocks noGrp="1"/>
          </p:cNvSpPr>
          <p:nvPr>
            <p:ph type="dt" idx="11"/>
          </p:nvPr>
        </p:nvSpPr>
        <p:spPr/>
        <p:txBody>
          <a:bodyPr/>
          <a:lstStyle/>
          <a:p>
            <a:pPr>
              <a:defRPr/>
            </a:pPr>
            <a:r>
              <a:rPr lang="en-US"/>
              <a:t>January 2016</a:t>
            </a:r>
          </a:p>
        </p:txBody>
      </p:sp>
      <p:sp>
        <p:nvSpPr>
          <p:cNvPr id="6" name="Footer Placeholder 5"/>
          <p:cNvSpPr>
            <a:spLocks noGrp="1"/>
          </p:cNvSpPr>
          <p:nvPr>
            <p:ph type="ftr" sz="quarter" idx="12"/>
          </p:nvPr>
        </p:nvSpPr>
        <p:spPr/>
        <p:txBody>
          <a:bodyPr/>
          <a:lstStyle/>
          <a:p>
            <a:pPr lvl="4">
              <a:defRPr/>
            </a:pPr>
            <a:r>
              <a:rPr lang="en-US"/>
              <a:t>Edward Au (Huawei Technologies)</a:t>
            </a:r>
          </a:p>
        </p:txBody>
      </p:sp>
      <p:sp>
        <p:nvSpPr>
          <p:cNvPr id="7" name="Slide Number Placeholder 6"/>
          <p:cNvSpPr>
            <a:spLocks noGrp="1"/>
          </p:cNvSpPr>
          <p:nvPr>
            <p:ph type="sldNum" sz="quarter" idx="13"/>
          </p:nvPr>
        </p:nvSpPr>
        <p:spPr/>
        <p:txBody>
          <a:bodyPr/>
          <a:lstStyle/>
          <a:p>
            <a:pPr>
              <a:defRPr/>
            </a:pPr>
            <a:r>
              <a:rPr lang="en-US" altLang="en-US"/>
              <a:t>Page </a:t>
            </a:r>
            <a:fld id="{3FF7E430-CFE4-44DE-BB91-6F835072ED01}" type="slidenum">
              <a:rPr lang="en-US" altLang="en-US" smtClean="0"/>
              <a:pPr>
                <a:defRPr/>
              </a:pPr>
              <a:t>20</a:t>
            </a:fld>
            <a:endParaRPr lang="en-US" altLang="en-US"/>
          </a:p>
        </p:txBody>
      </p:sp>
    </p:spTree>
    <p:extLst>
      <p:ext uri="{BB962C8B-B14F-4D97-AF65-F5344CB8AC3E}">
        <p14:creationId xmlns:p14="http://schemas.microsoft.com/office/powerpoint/2010/main" val="221927377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dirty="0"/>
              <a:t>doc.: IEEE 802.11-15/1472r0</a:t>
            </a:r>
          </a:p>
        </p:txBody>
      </p:sp>
      <p:sp>
        <p:nvSpPr>
          <p:cNvPr id="5" name="Date Placeholder 4"/>
          <p:cNvSpPr>
            <a:spLocks noGrp="1"/>
          </p:cNvSpPr>
          <p:nvPr>
            <p:ph type="dt" idx="11"/>
          </p:nvPr>
        </p:nvSpPr>
        <p:spPr/>
        <p:txBody>
          <a:bodyPr/>
          <a:lstStyle/>
          <a:p>
            <a:pPr>
              <a:defRPr/>
            </a:pPr>
            <a:r>
              <a:rPr lang="en-US"/>
              <a:t>January 2016</a:t>
            </a:r>
          </a:p>
        </p:txBody>
      </p:sp>
      <p:sp>
        <p:nvSpPr>
          <p:cNvPr id="6" name="Footer Placeholder 5"/>
          <p:cNvSpPr>
            <a:spLocks noGrp="1"/>
          </p:cNvSpPr>
          <p:nvPr>
            <p:ph type="ftr" sz="quarter" idx="12"/>
          </p:nvPr>
        </p:nvSpPr>
        <p:spPr/>
        <p:txBody>
          <a:bodyPr/>
          <a:lstStyle/>
          <a:p>
            <a:pPr lvl="4">
              <a:defRPr/>
            </a:pPr>
            <a:r>
              <a:rPr lang="en-US"/>
              <a:t>Edward Au (Huawei Technologies)</a:t>
            </a:r>
          </a:p>
        </p:txBody>
      </p:sp>
      <p:sp>
        <p:nvSpPr>
          <p:cNvPr id="7" name="Slide Number Placeholder 6"/>
          <p:cNvSpPr>
            <a:spLocks noGrp="1"/>
          </p:cNvSpPr>
          <p:nvPr>
            <p:ph type="sldNum" sz="quarter" idx="13"/>
          </p:nvPr>
        </p:nvSpPr>
        <p:spPr/>
        <p:txBody>
          <a:bodyPr/>
          <a:lstStyle/>
          <a:p>
            <a:pPr>
              <a:defRPr/>
            </a:pPr>
            <a:r>
              <a:rPr lang="en-US" altLang="en-US"/>
              <a:t>Page </a:t>
            </a:r>
            <a:fld id="{3FF7E430-CFE4-44DE-BB91-6F835072ED01}" type="slidenum">
              <a:rPr lang="en-US" altLang="en-US" smtClean="0"/>
              <a:pPr>
                <a:defRPr/>
              </a:pPr>
              <a:t>30</a:t>
            </a:fld>
            <a:endParaRPr lang="en-US" altLang="en-US"/>
          </a:p>
        </p:txBody>
      </p:sp>
    </p:spTree>
    <p:extLst>
      <p:ext uri="{BB962C8B-B14F-4D97-AF65-F5344CB8AC3E}">
        <p14:creationId xmlns:p14="http://schemas.microsoft.com/office/powerpoint/2010/main" val="42849434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a:xfrm>
            <a:off x="384175" y="701675"/>
            <a:ext cx="6165850" cy="3468688"/>
          </a:xfrm>
          <a:ln/>
        </p:spPr>
      </p:sp>
      <p:sp>
        <p:nvSpPr>
          <p:cNvPr id="450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4" name="Header Placeholder 3"/>
          <p:cNvSpPr>
            <a:spLocks noGrp="1"/>
          </p:cNvSpPr>
          <p:nvPr>
            <p:ph type="hdr" sz="quarter"/>
          </p:nvPr>
        </p:nvSpPr>
        <p:spPr/>
        <p:txBody>
          <a:bodyPr/>
          <a:lstStyle/>
          <a:p>
            <a:pPr>
              <a:defRPr/>
            </a:pPr>
            <a:r>
              <a:rPr lang="en-US" dirty="0"/>
              <a:t>doc.: IEEE 802.11-15/1472r0</a:t>
            </a:r>
          </a:p>
        </p:txBody>
      </p:sp>
      <p:sp>
        <p:nvSpPr>
          <p:cNvPr id="5" name="Date Placeholder 4"/>
          <p:cNvSpPr>
            <a:spLocks noGrp="1"/>
          </p:cNvSpPr>
          <p:nvPr>
            <p:ph type="dt" sz="quarter" idx="1"/>
          </p:nvPr>
        </p:nvSpPr>
        <p:spPr/>
        <p:txBody>
          <a:bodyPr/>
          <a:lstStyle/>
          <a:p>
            <a:pPr>
              <a:defRPr/>
            </a:pPr>
            <a:r>
              <a:rPr lang="en-US"/>
              <a:t>January 2016</a:t>
            </a:r>
          </a:p>
        </p:txBody>
      </p:sp>
      <p:sp>
        <p:nvSpPr>
          <p:cNvPr id="6" name="Footer Placeholder 5"/>
          <p:cNvSpPr>
            <a:spLocks noGrp="1"/>
          </p:cNvSpPr>
          <p:nvPr>
            <p:ph type="ftr" sz="quarter" idx="4"/>
          </p:nvPr>
        </p:nvSpPr>
        <p:spPr/>
        <p:txBody>
          <a:bodyPr/>
          <a:lstStyle/>
          <a:p>
            <a:pPr lvl="4">
              <a:defRPr/>
            </a:pPr>
            <a:r>
              <a:rPr lang="en-US"/>
              <a:t>Edward Au (Huawei Technologies)</a:t>
            </a:r>
          </a:p>
        </p:txBody>
      </p:sp>
      <p:sp>
        <p:nvSpPr>
          <p:cNvPr id="4506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a:t>Page </a:t>
            </a:r>
            <a:fld id="{733251C5-AACF-413B-B5F7-2C52CA6A2DDC}" type="slidenum">
              <a:rPr lang="en-US" altLang="en-US" smtClean="0"/>
              <a:pPr>
                <a:spcBef>
                  <a:spcPct val="0"/>
                </a:spcBef>
              </a:pPr>
              <a:t>32</a:t>
            </a:fld>
            <a:endParaRPr lang="en-US" altLang="en-US"/>
          </a:p>
        </p:txBody>
      </p:sp>
    </p:spTree>
    <p:extLst>
      <p:ext uri="{BB962C8B-B14F-4D97-AF65-F5344CB8AC3E}">
        <p14:creationId xmlns:p14="http://schemas.microsoft.com/office/powerpoint/2010/main" val="11958250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802.11-15/1472r0</a:t>
            </a:r>
            <a:endParaRPr lang="en-US" dirty="0"/>
          </a:p>
        </p:txBody>
      </p:sp>
      <p:sp>
        <p:nvSpPr>
          <p:cNvPr id="5" name="Date Placeholder 4"/>
          <p:cNvSpPr>
            <a:spLocks noGrp="1"/>
          </p:cNvSpPr>
          <p:nvPr>
            <p:ph type="dt" idx="11"/>
          </p:nvPr>
        </p:nvSpPr>
        <p:spPr/>
        <p:txBody>
          <a:bodyPr/>
          <a:lstStyle/>
          <a:p>
            <a:pPr>
              <a:defRPr/>
            </a:pPr>
            <a:r>
              <a:rPr lang="en-US"/>
              <a:t>January 2016</a:t>
            </a:r>
          </a:p>
        </p:txBody>
      </p:sp>
      <p:sp>
        <p:nvSpPr>
          <p:cNvPr id="6" name="Footer Placeholder 5"/>
          <p:cNvSpPr>
            <a:spLocks noGrp="1"/>
          </p:cNvSpPr>
          <p:nvPr>
            <p:ph type="ftr" sz="quarter" idx="12"/>
          </p:nvPr>
        </p:nvSpPr>
        <p:spPr/>
        <p:txBody>
          <a:bodyPr/>
          <a:lstStyle/>
          <a:p>
            <a:pPr lvl="4">
              <a:defRPr/>
            </a:pPr>
            <a:r>
              <a:rPr lang="en-US"/>
              <a:t>Edward Au (Huawei Technologies)</a:t>
            </a:r>
          </a:p>
        </p:txBody>
      </p:sp>
      <p:sp>
        <p:nvSpPr>
          <p:cNvPr id="7" name="Slide Number Placeholder 6"/>
          <p:cNvSpPr>
            <a:spLocks noGrp="1"/>
          </p:cNvSpPr>
          <p:nvPr>
            <p:ph type="sldNum" sz="quarter" idx="13"/>
          </p:nvPr>
        </p:nvSpPr>
        <p:spPr/>
        <p:txBody>
          <a:bodyPr/>
          <a:lstStyle/>
          <a:p>
            <a:pPr>
              <a:defRPr/>
            </a:pPr>
            <a:r>
              <a:rPr lang="en-US" altLang="en-US"/>
              <a:t>Page </a:t>
            </a:r>
            <a:fld id="{3FF7E430-CFE4-44DE-BB91-6F835072ED01}" type="slidenum">
              <a:rPr lang="en-US" altLang="en-US" smtClean="0"/>
              <a:pPr>
                <a:defRPr/>
              </a:pPr>
              <a:t>2</a:t>
            </a:fld>
            <a:endParaRPr lang="en-US" altLang="en-US"/>
          </a:p>
        </p:txBody>
      </p:sp>
    </p:spTree>
    <p:extLst>
      <p:ext uri="{BB962C8B-B14F-4D97-AF65-F5344CB8AC3E}">
        <p14:creationId xmlns:p14="http://schemas.microsoft.com/office/powerpoint/2010/main" val="29329815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dirty="0"/>
              <a:t>doc.: IEEE 802.11-15/1472r0</a:t>
            </a:r>
          </a:p>
        </p:txBody>
      </p:sp>
      <p:sp>
        <p:nvSpPr>
          <p:cNvPr id="5" name="Date Placeholder 4"/>
          <p:cNvSpPr>
            <a:spLocks noGrp="1"/>
          </p:cNvSpPr>
          <p:nvPr>
            <p:ph type="dt" idx="11"/>
          </p:nvPr>
        </p:nvSpPr>
        <p:spPr/>
        <p:txBody>
          <a:bodyPr/>
          <a:lstStyle/>
          <a:p>
            <a:pPr>
              <a:defRPr/>
            </a:pPr>
            <a:r>
              <a:rPr lang="en-US"/>
              <a:t>January 2016</a:t>
            </a:r>
          </a:p>
        </p:txBody>
      </p:sp>
      <p:sp>
        <p:nvSpPr>
          <p:cNvPr id="6" name="Footer Placeholder 5"/>
          <p:cNvSpPr>
            <a:spLocks noGrp="1"/>
          </p:cNvSpPr>
          <p:nvPr>
            <p:ph type="ftr" sz="quarter" idx="12"/>
          </p:nvPr>
        </p:nvSpPr>
        <p:spPr/>
        <p:txBody>
          <a:bodyPr/>
          <a:lstStyle/>
          <a:p>
            <a:pPr lvl="4">
              <a:defRPr/>
            </a:pPr>
            <a:r>
              <a:rPr lang="en-US"/>
              <a:t>Edward Au (Huawei Technologies)</a:t>
            </a:r>
          </a:p>
        </p:txBody>
      </p:sp>
      <p:sp>
        <p:nvSpPr>
          <p:cNvPr id="7" name="Slide Number Placeholder 6"/>
          <p:cNvSpPr>
            <a:spLocks noGrp="1"/>
          </p:cNvSpPr>
          <p:nvPr>
            <p:ph type="sldNum" sz="quarter" idx="13"/>
          </p:nvPr>
        </p:nvSpPr>
        <p:spPr/>
        <p:txBody>
          <a:bodyPr/>
          <a:lstStyle/>
          <a:p>
            <a:pPr>
              <a:defRPr/>
            </a:pPr>
            <a:r>
              <a:rPr lang="en-US" altLang="en-US"/>
              <a:t>Page </a:t>
            </a:r>
            <a:fld id="{3FF7E430-CFE4-44DE-BB91-6F835072ED01}" type="slidenum">
              <a:rPr lang="en-US" altLang="en-US" smtClean="0"/>
              <a:pPr>
                <a:defRPr/>
              </a:pPr>
              <a:t>7</a:t>
            </a:fld>
            <a:endParaRPr lang="en-US" altLang="en-US"/>
          </a:p>
        </p:txBody>
      </p:sp>
    </p:spTree>
    <p:extLst>
      <p:ext uri="{BB962C8B-B14F-4D97-AF65-F5344CB8AC3E}">
        <p14:creationId xmlns:p14="http://schemas.microsoft.com/office/powerpoint/2010/main" val="25899488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dirty="0"/>
              <a:t>doc.: IEEE 802.11-15/1472r0</a:t>
            </a:r>
          </a:p>
        </p:txBody>
      </p:sp>
      <p:sp>
        <p:nvSpPr>
          <p:cNvPr id="5" name="Date Placeholder 4"/>
          <p:cNvSpPr>
            <a:spLocks noGrp="1"/>
          </p:cNvSpPr>
          <p:nvPr>
            <p:ph type="dt" idx="11"/>
          </p:nvPr>
        </p:nvSpPr>
        <p:spPr/>
        <p:txBody>
          <a:bodyPr/>
          <a:lstStyle/>
          <a:p>
            <a:pPr>
              <a:defRPr/>
            </a:pPr>
            <a:r>
              <a:rPr lang="en-US"/>
              <a:t>January 2016</a:t>
            </a:r>
          </a:p>
        </p:txBody>
      </p:sp>
      <p:sp>
        <p:nvSpPr>
          <p:cNvPr id="6" name="Footer Placeholder 5"/>
          <p:cNvSpPr>
            <a:spLocks noGrp="1"/>
          </p:cNvSpPr>
          <p:nvPr>
            <p:ph type="ftr" sz="quarter" idx="12"/>
          </p:nvPr>
        </p:nvSpPr>
        <p:spPr/>
        <p:txBody>
          <a:bodyPr/>
          <a:lstStyle/>
          <a:p>
            <a:pPr lvl="4">
              <a:defRPr/>
            </a:pPr>
            <a:r>
              <a:rPr lang="en-US"/>
              <a:t>Edward Au (Huawei Technologies)</a:t>
            </a:r>
          </a:p>
        </p:txBody>
      </p:sp>
      <p:sp>
        <p:nvSpPr>
          <p:cNvPr id="7" name="Slide Number Placeholder 6"/>
          <p:cNvSpPr>
            <a:spLocks noGrp="1"/>
          </p:cNvSpPr>
          <p:nvPr>
            <p:ph type="sldNum" sz="quarter" idx="13"/>
          </p:nvPr>
        </p:nvSpPr>
        <p:spPr/>
        <p:txBody>
          <a:bodyPr/>
          <a:lstStyle/>
          <a:p>
            <a:pPr>
              <a:defRPr/>
            </a:pPr>
            <a:r>
              <a:rPr lang="en-US" altLang="en-US"/>
              <a:t>Page </a:t>
            </a:r>
            <a:fld id="{3FF7E430-CFE4-44DE-BB91-6F835072ED01}" type="slidenum">
              <a:rPr lang="en-US" altLang="en-US" smtClean="0"/>
              <a:pPr>
                <a:defRPr/>
              </a:pPr>
              <a:t>9</a:t>
            </a:fld>
            <a:endParaRPr lang="en-US" altLang="en-US"/>
          </a:p>
        </p:txBody>
      </p:sp>
    </p:spTree>
    <p:extLst>
      <p:ext uri="{BB962C8B-B14F-4D97-AF65-F5344CB8AC3E}">
        <p14:creationId xmlns:p14="http://schemas.microsoft.com/office/powerpoint/2010/main" val="29670677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802.11-15/1472r0</a:t>
            </a:r>
          </a:p>
        </p:txBody>
      </p:sp>
      <p:sp>
        <p:nvSpPr>
          <p:cNvPr id="5" name="Date Placeholder 4"/>
          <p:cNvSpPr>
            <a:spLocks noGrp="1"/>
          </p:cNvSpPr>
          <p:nvPr>
            <p:ph type="dt" idx="11"/>
          </p:nvPr>
        </p:nvSpPr>
        <p:spPr/>
        <p:txBody>
          <a:bodyPr/>
          <a:lstStyle/>
          <a:p>
            <a:pPr>
              <a:defRPr/>
            </a:pPr>
            <a:r>
              <a:rPr lang="en-US"/>
              <a:t>January 2016</a:t>
            </a:r>
          </a:p>
        </p:txBody>
      </p:sp>
      <p:sp>
        <p:nvSpPr>
          <p:cNvPr id="6" name="Footer Placeholder 5"/>
          <p:cNvSpPr>
            <a:spLocks noGrp="1"/>
          </p:cNvSpPr>
          <p:nvPr>
            <p:ph type="ftr" sz="quarter" idx="12"/>
          </p:nvPr>
        </p:nvSpPr>
        <p:spPr/>
        <p:txBody>
          <a:bodyPr/>
          <a:lstStyle/>
          <a:p>
            <a:pPr lvl="4">
              <a:defRPr/>
            </a:pPr>
            <a:r>
              <a:rPr lang="en-US"/>
              <a:t>Edward Au (Huawei Technologies)</a:t>
            </a:r>
          </a:p>
        </p:txBody>
      </p:sp>
      <p:sp>
        <p:nvSpPr>
          <p:cNvPr id="7" name="Slide Number Placeholder 6"/>
          <p:cNvSpPr>
            <a:spLocks noGrp="1"/>
          </p:cNvSpPr>
          <p:nvPr>
            <p:ph type="sldNum" sz="quarter" idx="13"/>
          </p:nvPr>
        </p:nvSpPr>
        <p:spPr/>
        <p:txBody>
          <a:bodyPr/>
          <a:lstStyle/>
          <a:p>
            <a:pPr>
              <a:defRPr/>
            </a:pPr>
            <a:r>
              <a:rPr lang="en-US" altLang="en-US"/>
              <a:t>Page </a:t>
            </a:r>
            <a:fld id="{3FF7E430-CFE4-44DE-BB91-6F835072ED01}" type="slidenum">
              <a:rPr lang="en-US" altLang="en-US" smtClean="0"/>
              <a:pPr>
                <a:defRPr/>
              </a:pPr>
              <a:t>10</a:t>
            </a:fld>
            <a:endParaRPr lang="en-US" altLang="en-US"/>
          </a:p>
        </p:txBody>
      </p:sp>
    </p:spTree>
    <p:extLst>
      <p:ext uri="{BB962C8B-B14F-4D97-AF65-F5344CB8AC3E}">
        <p14:creationId xmlns:p14="http://schemas.microsoft.com/office/powerpoint/2010/main" val="358588786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01B83818-5B4E-4C6F-A943-9CE70124E581}" type="slidenum">
              <a:rPr lang="en-US" altLang="en-US" sz="1300">
                <a:solidFill>
                  <a:srgbClr val="000000"/>
                </a:solidFill>
              </a:rPr>
              <a:pPr>
                <a:spcBef>
                  <a:spcPct val="0"/>
                </a:spcBef>
              </a:pPr>
              <a:t>11</a:t>
            </a:fld>
            <a:endParaRPr lang="en-US" altLang="en-US" sz="1300">
              <a:solidFill>
                <a:srgbClr val="000000"/>
              </a:solidFill>
            </a:endParaRPr>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7" tIns="46985" rIns="95647" bIns="46985"/>
          <a:lstStyle/>
          <a:p>
            <a:endParaRPr lang="en-GB" altLang="en-US"/>
          </a:p>
        </p:txBody>
      </p:sp>
      <p:sp>
        <p:nvSpPr>
          <p:cNvPr id="13316" name="Rectangle 1027"/>
          <p:cNvSpPr>
            <a:spLocks noGrp="1" noRot="1" noChangeAspect="1" noChangeArrowheads="1" noTextEdit="1"/>
          </p:cNvSpPr>
          <p:nvPr>
            <p:ph type="sldImg"/>
          </p:nvPr>
        </p:nvSpPr>
        <p:spPr>
          <a:xfrm>
            <a:off x="384175" y="701675"/>
            <a:ext cx="6165850" cy="3468688"/>
          </a:xfrm>
          <a:ln w="12700" cap="flat">
            <a:solidFill>
              <a:schemeClr val="tx1"/>
            </a:solidFill>
          </a:ln>
        </p:spPr>
      </p:sp>
    </p:spTree>
    <p:extLst>
      <p:ext uri="{BB962C8B-B14F-4D97-AF65-F5344CB8AC3E}">
        <p14:creationId xmlns:p14="http://schemas.microsoft.com/office/powerpoint/2010/main" val="357285292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802.11-15/1472r0</a:t>
            </a:r>
          </a:p>
        </p:txBody>
      </p:sp>
      <p:sp>
        <p:nvSpPr>
          <p:cNvPr id="5" name="Date Placeholder 4"/>
          <p:cNvSpPr>
            <a:spLocks noGrp="1"/>
          </p:cNvSpPr>
          <p:nvPr>
            <p:ph type="dt" idx="11"/>
          </p:nvPr>
        </p:nvSpPr>
        <p:spPr/>
        <p:txBody>
          <a:bodyPr/>
          <a:lstStyle/>
          <a:p>
            <a:pPr>
              <a:defRPr/>
            </a:pPr>
            <a:r>
              <a:rPr lang="en-US"/>
              <a:t>January 2016</a:t>
            </a:r>
          </a:p>
        </p:txBody>
      </p:sp>
      <p:sp>
        <p:nvSpPr>
          <p:cNvPr id="6" name="Footer Placeholder 5"/>
          <p:cNvSpPr>
            <a:spLocks noGrp="1"/>
          </p:cNvSpPr>
          <p:nvPr>
            <p:ph type="ftr" sz="quarter" idx="12"/>
          </p:nvPr>
        </p:nvSpPr>
        <p:spPr/>
        <p:txBody>
          <a:bodyPr/>
          <a:lstStyle/>
          <a:p>
            <a:pPr lvl="4">
              <a:defRPr/>
            </a:pPr>
            <a:r>
              <a:rPr lang="en-US"/>
              <a:t>Edward Au (Huawei Technologies)</a:t>
            </a:r>
          </a:p>
        </p:txBody>
      </p:sp>
      <p:sp>
        <p:nvSpPr>
          <p:cNvPr id="7" name="Slide Number Placeholder 6"/>
          <p:cNvSpPr>
            <a:spLocks noGrp="1"/>
          </p:cNvSpPr>
          <p:nvPr>
            <p:ph type="sldNum" sz="quarter" idx="13"/>
          </p:nvPr>
        </p:nvSpPr>
        <p:spPr/>
        <p:txBody>
          <a:bodyPr/>
          <a:lstStyle/>
          <a:p>
            <a:pPr>
              <a:defRPr/>
            </a:pPr>
            <a:r>
              <a:rPr lang="en-US" altLang="en-US"/>
              <a:t>Page </a:t>
            </a:r>
            <a:fld id="{3FF7E430-CFE4-44DE-BB91-6F835072ED01}" type="slidenum">
              <a:rPr lang="en-US" altLang="en-US" smtClean="0"/>
              <a:pPr>
                <a:defRPr/>
              </a:pPr>
              <a:t>12</a:t>
            </a:fld>
            <a:endParaRPr lang="en-US" altLang="en-US"/>
          </a:p>
        </p:txBody>
      </p:sp>
    </p:spTree>
    <p:extLst>
      <p:ext uri="{BB962C8B-B14F-4D97-AF65-F5344CB8AC3E}">
        <p14:creationId xmlns:p14="http://schemas.microsoft.com/office/powerpoint/2010/main" val="194475828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0C3E5EA2-4F49-4160-96D3-1DB505C5FA7D}" type="slidenum">
              <a:rPr lang="en-US" altLang="en-US" sz="1300">
                <a:solidFill>
                  <a:srgbClr val="000000"/>
                </a:solidFill>
              </a:rPr>
              <a:pPr>
                <a:spcBef>
                  <a:spcPct val="0"/>
                </a:spcBef>
              </a:pPr>
              <a:t>15</a:t>
            </a:fld>
            <a:endParaRPr lang="en-US" altLang="en-US" sz="1300">
              <a:solidFill>
                <a:srgbClr val="000000"/>
              </a:solidFill>
            </a:endParaRPr>
          </a:p>
        </p:txBody>
      </p:sp>
      <p:sp>
        <p:nvSpPr>
          <p:cNvPr id="14339" name="Rectangle 2"/>
          <p:cNvSpPr>
            <a:spLocks noGrp="1" noRot="1" noChangeAspect="1" noChangeArrowheads="1" noTextEdit="1"/>
          </p:cNvSpPr>
          <p:nvPr>
            <p:ph type="sldImg"/>
          </p:nvPr>
        </p:nvSpPr>
        <p:spPr>
          <a:xfrm>
            <a:off x="384175" y="701675"/>
            <a:ext cx="6165850" cy="3468688"/>
          </a:xfrm>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291536119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802.11-15/1472r0</a:t>
            </a:r>
            <a:endParaRPr lang="en-US" dirty="0"/>
          </a:p>
        </p:txBody>
      </p:sp>
      <p:sp>
        <p:nvSpPr>
          <p:cNvPr id="5" name="Date Placeholder 4"/>
          <p:cNvSpPr>
            <a:spLocks noGrp="1"/>
          </p:cNvSpPr>
          <p:nvPr>
            <p:ph type="dt" idx="11"/>
          </p:nvPr>
        </p:nvSpPr>
        <p:spPr/>
        <p:txBody>
          <a:bodyPr/>
          <a:lstStyle/>
          <a:p>
            <a:pPr>
              <a:defRPr/>
            </a:pPr>
            <a:r>
              <a:rPr lang="en-US"/>
              <a:t>January 2016</a:t>
            </a:r>
          </a:p>
        </p:txBody>
      </p:sp>
      <p:sp>
        <p:nvSpPr>
          <p:cNvPr id="6" name="Footer Placeholder 5"/>
          <p:cNvSpPr>
            <a:spLocks noGrp="1"/>
          </p:cNvSpPr>
          <p:nvPr>
            <p:ph type="ftr" sz="quarter" idx="12"/>
          </p:nvPr>
        </p:nvSpPr>
        <p:spPr/>
        <p:txBody>
          <a:bodyPr/>
          <a:lstStyle/>
          <a:p>
            <a:pPr lvl="4">
              <a:defRPr/>
            </a:pPr>
            <a:r>
              <a:rPr lang="en-US"/>
              <a:t>Edward Au (Huawei Technologies)</a:t>
            </a:r>
          </a:p>
        </p:txBody>
      </p:sp>
      <p:sp>
        <p:nvSpPr>
          <p:cNvPr id="7" name="Slide Number Placeholder 6"/>
          <p:cNvSpPr>
            <a:spLocks noGrp="1"/>
          </p:cNvSpPr>
          <p:nvPr>
            <p:ph type="sldNum" sz="quarter" idx="13"/>
          </p:nvPr>
        </p:nvSpPr>
        <p:spPr/>
        <p:txBody>
          <a:bodyPr/>
          <a:lstStyle/>
          <a:p>
            <a:pPr>
              <a:defRPr/>
            </a:pPr>
            <a:r>
              <a:rPr lang="en-US" altLang="en-US"/>
              <a:t>Page </a:t>
            </a:r>
            <a:fld id="{3FF7E430-CFE4-44DE-BB91-6F835072ED01}" type="slidenum">
              <a:rPr lang="en-US" altLang="en-US" smtClean="0"/>
              <a:pPr>
                <a:defRPr/>
              </a:pPr>
              <a:t>19</a:t>
            </a:fld>
            <a:endParaRPr lang="en-US" altLang="en-US"/>
          </a:p>
        </p:txBody>
      </p:sp>
    </p:spTree>
    <p:extLst>
      <p:ext uri="{BB962C8B-B14F-4D97-AF65-F5344CB8AC3E}">
        <p14:creationId xmlns:p14="http://schemas.microsoft.com/office/powerpoint/2010/main" val="5018308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r>
              <a:rPr lang="en-US"/>
              <a:t>January 2020</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Minyoung Park (Intel Corp.)</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1BDDE91B-5D88-4385-BDAF-D76094A2B484}" type="slidenum">
              <a:rPr lang="en-US" altLang="en-US"/>
              <a:pPr>
                <a:defRPr/>
              </a:pPr>
              <a:t>‹#›</a:t>
            </a:fld>
            <a:endParaRPr lang="en-US" altLang="en-US"/>
          </a:p>
        </p:txBody>
      </p:sp>
    </p:spTree>
    <p:extLst>
      <p:ext uri="{BB962C8B-B14F-4D97-AF65-F5344CB8AC3E}">
        <p14:creationId xmlns:p14="http://schemas.microsoft.com/office/powerpoint/2010/main" val="19669718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January 2020</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Minyoung Park (Intel Corp.)</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0C28A4F1-C4E0-4265-9FAA-D4E89C0F4F15}" type="slidenum">
              <a:rPr lang="en-US" altLang="en-US"/>
              <a:pPr>
                <a:defRPr/>
              </a:pPr>
              <a:t>‹#›</a:t>
            </a:fld>
            <a:endParaRPr lang="en-US" altLang="en-US"/>
          </a:p>
        </p:txBody>
      </p:sp>
    </p:spTree>
    <p:extLst>
      <p:ext uri="{BB962C8B-B14F-4D97-AF65-F5344CB8AC3E}">
        <p14:creationId xmlns:p14="http://schemas.microsoft.com/office/powerpoint/2010/main" val="13870725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85800"/>
            <a:ext cx="25908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14400" y="685800"/>
            <a:ext cx="75692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January 2020</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Minyoung Park (Intel Corp.)</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5F2DFCF0-DDD7-4B2D-890B-B5D3E8C533E8}" type="slidenum">
              <a:rPr lang="en-US" altLang="en-US"/>
              <a:pPr>
                <a:defRPr/>
              </a:pPr>
              <a:t>‹#›</a:t>
            </a:fld>
            <a:endParaRPr lang="en-US" altLang="en-US"/>
          </a:p>
        </p:txBody>
      </p:sp>
    </p:spTree>
    <p:extLst>
      <p:ext uri="{BB962C8B-B14F-4D97-AF65-F5344CB8AC3E}">
        <p14:creationId xmlns:p14="http://schemas.microsoft.com/office/powerpoint/2010/main" val="8205916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January 2020</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Minyoung Park (Intel Corp.)</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7B0F4323-4460-4997-B543-454EB3AA50C1}" type="slidenum">
              <a:rPr lang="en-US" altLang="en-US"/>
              <a:pPr>
                <a:defRPr/>
              </a:pPr>
              <a:t>‹#›</a:t>
            </a:fld>
            <a:endParaRPr lang="en-US" altLang="en-US"/>
          </a:p>
        </p:txBody>
      </p:sp>
    </p:spTree>
    <p:extLst>
      <p:ext uri="{BB962C8B-B14F-4D97-AF65-F5344CB8AC3E}">
        <p14:creationId xmlns:p14="http://schemas.microsoft.com/office/powerpoint/2010/main" val="5700620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t>January 2020</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Minyoung Park (Intel Corp.)</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0A800361-54FF-4C83-9D96-CA2EBE18EBAB}" type="slidenum">
              <a:rPr lang="en-US" altLang="en-US"/>
              <a:pPr>
                <a:defRPr/>
              </a:pPr>
              <a:t>‹#›</a:t>
            </a:fld>
            <a:endParaRPr lang="en-US" altLang="en-US"/>
          </a:p>
        </p:txBody>
      </p:sp>
    </p:spTree>
    <p:extLst>
      <p:ext uri="{BB962C8B-B14F-4D97-AF65-F5344CB8AC3E}">
        <p14:creationId xmlns:p14="http://schemas.microsoft.com/office/powerpoint/2010/main" val="19298010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r>
              <a:rPr lang="en-US"/>
              <a:t>January 2020</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Minyoung Park (Intel Corp.)</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B3AADB1E-8AB1-401D-93B7-30E1984F35A9}" type="slidenum">
              <a:rPr lang="en-US" altLang="en-US"/>
              <a:pPr>
                <a:defRPr/>
              </a:pPr>
              <a:t>‹#›</a:t>
            </a:fld>
            <a:endParaRPr lang="en-US" altLang="en-US"/>
          </a:p>
        </p:txBody>
      </p:sp>
    </p:spTree>
    <p:extLst>
      <p:ext uri="{BB962C8B-B14F-4D97-AF65-F5344CB8AC3E}">
        <p14:creationId xmlns:p14="http://schemas.microsoft.com/office/powerpoint/2010/main" val="23818343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r>
              <a:rPr lang="en-US"/>
              <a:t>January 2020</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t>Minyoung Park (Intel Corp.)</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en-US"/>
              <a:t>Slide </a:t>
            </a:r>
            <a:fld id="{C6896A0E-4ECD-4297-B787-1B0C935991A1}" type="slidenum">
              <a:rPr lang="en-US" altLang="en-US"/>
              <a:pPr>
                <a:defRPr/>
              </a:pPr>
              <a:t>‹#›</a:t>
            </a:fld>
            <a:endParaRPr lang="en-US" altLang="en-US"/>
          </a:p>
        </p:txBody>
      </p:sp>
    </p:spTree>
    <p:extLst>
      <p:ext uri="{BB962C8B-B14F-4D97-AF65-F5344CB8AC3E}">
        <p14:creationId xmlns:p14="http://schemas.microsoft.com/office/powerpoint/2010/main" val="17675868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r>
              <a:rPr lang="en-US"/>
              <a:t>January 2020</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t>Minyoung Park (Intel Corp.)</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en-US"/>
              <a:t>Slide </a:t>
            </a:r>
            <a:fld id="{A2D159C0-1697-4662-BECF-0324D4AA669F}" type="slidenum">
              <a:rPr lang="en-US" altLang="en-US"/>
              <a:pPr>
                <a:defRPr/>
              </a:pPr>
              <a:t>‹#›</a:t>
            </a:fld>
            <a:endParaRPr lang="en-US" altLang="en-US"/>
          </a:p>
        </p:txBody>
      </p:sp>
    </p:spTree>
    <p:extLst>
      <p:ext uri="{BB962C8B-B14F-4D97-AF65-F5344CB8AC3E}">
        <p14:creationId xmlns:p14="http://schemas.microsoft.com/office/powerpoint/2010/main" val="3358618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t>January 2020</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t>Minyoung Park (Intel Corp.)</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en-US"/>
              <a:t>Slide </a:t>
            </a:r>
            <a:fld id="{1BB94D5D-5454-4843-B983-89A0937E20C1}" type="slidenum">
              <a:rPr lang="en-US" altLang="en-US"/>
              <a:pPr>
                <a:defRPr/>
              </a:pPr>
              <a:t>‹#›</a:t>
            </a:fld>
            <a:endParaRPr lang="en-US" altLang="en-US"/>
          </a:p>
        </p:txBody>
      </p:sp>
    </p:spTree>
    <p:extLst>
      <p:ext uri="{BB962C8B-B14F-4D97-AF65-F5344CB8AC3E}">
        <p14:creationId xmlns:p14="http://schemas.microsoft.com/office/powerpoint/2010/main" val="25760242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January 2020</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Minyoung Park (Intel Corp.)</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B2CF3F3E-111F-4613-BAC2-F78BF33B9DA2}" type="slidenum">
              <a:rPr lang="en-US" altLang="en-US"/>
              <a:pPr>
                <a:defRPr/>
              </a:pPr>
              <a:t>‹#›</a:t>
            </a:fld>
            <a:endParaRPr lang="en-US" altLang="en-US"/>
          </a:p>
        </p:txBody>
      </p:sp>
    </p:spTree>
    <p:extLst>
      <p:ext uri="{BB962C8B-B14F-4D97-AF65-F5344CB8AC3E}">
        <p14:creationId xmlns:p14="http://schemas.microsoft.com/office/powerpoint/2010/main" val="388764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January 2020</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Minyoung Park (Intel Corp.)</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7F9FBF2E-0347-44E1-ADB9-8BBB5F9DB1CE}" type="slidenum">
              <a:rPr lang="en-US" altLang="en-US"/>
              <a:pPr>
                <a:defRPr/>
              </a:pPr>
              <a:t>‹#›</a:t>
            </a:fld>
            <a:endParaRPr lang="en-US" altLang="en-US"/>
          </a:p>
        </p:txBody>
      </p:sp>
    </p:spTree>
    <p:extLst>
      <p:ext uri="{BB962C8B-B14F-4D97-AF65-F5344CB8AC3E}">
        <p14:creationId xmlns:p14="http://schemas.microsoft.com/office/powerpoint/2010/main" val="12434879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929218"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pitchFamily="18" charset="0"/>
                <a:ea typeface="+mn-ea"/>
                <a:cs typeface="+mn-cs"/>
              </a:defRPr>
            </a:lvl1pPr>
          </a:lstStyle>
          <a:p>
            <a:pPr>
              <a:defRPr/>
            </a:pPr>
            <a:r>
              <a:rPr lang="en-US"/>
              <a:t>January 2020</a:t>
            </a:r>
            <a:endParaRPr lang="en-US" dirty="0"/>
          </a:p>
        </p:txBody>
      </p:sp>
      <p:sp>
        <p:nvSpPr>
          <p:cNvPr id="1029" name="Rectangle 5"/>
          <p:cNvSpPr>
            <a:spLocks noGrp="1" noChangeArrowheads="1"/>
          </p:cNvSpPr>
          <p:nvPr>
            <p:ph type="ftr" sz="quarter" idx="3"/>
          </p:nvPr>
        </p:nvSpPr>
        <p:spPr bwMode="auto">
          <a:xfrm>
            <a:off x="7721601"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a:t>Minyoung Park (Intel Corp.)</a:t>
            </a:r>
          </a:p>
        </p:txBody>
      </p:sp>
      <p:sp>
        <p:nvSpPr>
          <p:cNvPr id="1030" name="Rectangle 6"/>
          <p:cNvSpPr>
            <a:spLocks noGrp="1" noChangeArrowheads="1"/>
          </p:cNvSpPr>
          <p:nvPr>
            <p:ph type="sldNum" sz="quarter" idx="4"/>
          </p:nvPr>
        </p:nvSpPr>
        <p:spPr bwMode="auto">
          <a:xfrm>
            <a:off x="5879100"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44A069AA-D681-4D56-82F9-8070180AD592}" type="slidenum">
              <a:rPr lang="en-US" altLang="en-US"/>
              <a:pPr>
                <a:defRPr/>
              </a:pPr>
              <a:t>‹#›</a:t>
            </a:fld>
            <a:endParaRPr lang="en-US" altLang="en-US"/>
          </a:p>
        </p:txBody>
      </p:sp>
      <p:sp>
        <p:nvSpPr>
          <p:cNvPr id="1031" name="Rectangle 7"/>
          <p:cNvSpPr>
            <a:spLocks noChangeArrowheads="1"/>
          </p:cNvSpPr>
          <p:nvPr/>
        </p:nvSpPr>
        <p:spPr bwMode="auto">
          <a:xfrm>
            <a:off x="7901452" y="304027"/>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IEEE 802.11-19/2124r3</a:t>
            </a:r>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sz="1200"/>
          </a:p>
        </p:txBody>
      </p:sp>
      <p:sp>
        <p:nvSpPr>
          <p:cNvPr id="1033" name="Rectangle 9"/>
          <p:cNvSpPr>
            <a:spLocks noChangeArrowheads="1"/>
          </p:cNvSpPr>
          <p:nvPr/>
        </p:nvSpPr>
        <p:spPr bwMode="auto">
          <a:xfrm>
            <a:off x="914401" y="6475413"/>
            <a:ext cx="7181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a:t>Submission</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sz="120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6.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7.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https://mentor.ieee.org/802.11/dcn/16/11-16-0936-04-0wur-a-csd-proposal-for-wake-up-radio-wur.docx"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newton.meeting.verilan.com/"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mailto:jrosdahl@ieee.org"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Object 3"/>
          <p:cNvGraphicFramePr>
            <a:graphicFrameLocks noChangeAspect="1"/>
          </p:cNvGraphicFramePr>
          <p:nvPr>
            <p:extLst>
              <p:ext uri="{D42A27DB-BD31-4B8C-83A1-F6EECF244321}">
                <p14:modId xmlns:p14="http://schemas.microsoft.com/office/powerpoint/2010/main" val="2038991278"/>
              </p:ext>
            </p:extLst>
          </p:nvPr>
        </p:nvGraphicFramePr>
        <p:xfrm>
          <a:off x="2301875" y="3054350"/>
          <a:ext cx="7004050" cy="2578100"/>
        </p:xfrm>
        <a:graphic>
          <a:graphicData uri="http://schemas.openxmlformats.org/presentationml/2006/ole">
            <mc:AlternateContent xmlns:mc="http://schemas.openxmlformats.org/markup-compatibility/2006">
              <mc:Choice xmlns:v="urn:schemas-microsoft-com:vml" Requires="v">
                <p:oleObj spid="_x0000_s7502" name="Document" r:id="rId4" imgW="8267030" imgH="3047370" progId="Word.Document.8">
                  <p:embed/>
                </p:oleObj>
              </mc:Choice>
              <mc:Fallback>
                <p:oleObj name="Document" r:id="rId4" imgW="8267030" imgH="3047370" progId="Word.Document.8">
                  <p:embed/>
                  <p:pic>
                    <p:nvPicPr>
                      <p:cNvPr id="0" name=""/>
                      <p:cNvPicPr>
                        <a:picLocks noChangeAspect="1" noChangeArrowheads="1"/>
                      </p:cNvPicPr>
                      <p:nvPr/>
                    </p:nvPicPr>
                    <p:blipFill>
                      <a:blip r:embed="rId5"/>
                      <a:srcRect/>
                      <a:stretch>
                        <a:fillRect/>
                      </a:stretch>
                    </p:blipFill>
                    <p:spPr bwMode="auto">
                      <a:xfrm>
                        <a:off x="2301875" y="3054350"/>
                        <a:ext cx="7004050" cy="2578100"/>
                      </a:xfrm>
                      <a:prstGeom prst="rect">
                        <a:avLst/>
                      </a:prstGeom>
                      <a:noFill/>
                      <a:ln>
                        <a:noFill/>
                      </a:ln>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098" name="Title 9"/>
          <p:cNvSpPr>
            <a:spLocks noGrp="1"/>
          </p:cNvSpPr>
          <p:nvPr>
            <p:ph type="title"/>
          </p:nvPr>
        </p:nvSpPr>
        <p:spPr/>
        <p:txBody>
          <a:bodyPr/>
          <a:lstStyle/>
          <a:p>
            <a:r>
              <a:rPr lang="en-US" altLang="en-US" dirty="0"/>
              <a:t>January 2020 </a:t>
            </a:r>
            <a:br>
              <a:rPr lang="en-US" altLang="en-US" dirty="0"/>
            </a:br>
            <a:r>
              <a:rPr lang="en-US" altLang="en-US" dirty="0" err="1"/>
              <a:t>TGba</a:t>
            </a:r>
            <a:r>
              <a:rPr lang="en-US" altLang="en-US" dirty="0"/>
              <a:t> Agenda</a:t>
            </a:r>
          </a:p>
        </p:txBody>
      </p:sp>
      <p:sp>
        <p:nvSpPr>
          <p:cNvPr id="4" name="Date Placeholder 3"/>
          <p:cNvSpPr>
            <a:spLocks noGrp="1"/>
          </p:cNvSpPr>
          <p:nvPr>
            <p:ph type="dt" sz="quarter" idx="10"/>
          </p:nvPr>
        </p:nvSpPr>
        <p:spPr/>
        <p:txBody>
          <a:bodyPr/>
          <a:lstStyle/>
          <a:p>
            <a:pPr>
              <a:defRPr/>
            </a:pPr>
            <a:r>
              <a:rPr lang="en-US"/>
              <a:t>January 2020</a:t>
            </a:r>
            <a:endParaRPr lang="en-US" dirty="0"/>
          </a:p>
        </p:txBody>
      </p:sp>
      <p:sp>
        <p:nvSpPr>
          <p:cNvPr id="5" name="Footer Placeholder 4"/>
          <p:cNvSpPr>
            <a:spLocks noGrp="1"/>
          </p:cNvSpPr>
          <p:nvPr>
            <p:ph type="ftr" sz="quarter" idx="11"/>
          </p:nvPr>
        </p:nvSpPr>
        <p:spPr/>
        <p:txBody>
          <a:bodyPr/>
          <a:lstStyle/>
          <a:p>
            <a:pPr>
              <a:defRPr/>
            </a:pPr>
            <a:r>
              <a:rPr lang="en-US"/>
              <a:t>Minyoung Park (Intel Corp.)</a:t>
            </a:r>
            <a:endParaRPr lang="en-US" dirty="0"/>
          </a:p>
        </p:txBody>
      </p:sp>
      <p:sp>
        <p:nvSpPr>
          <p:cNvPr id="4101" name="Slide Number Placeholder 5"/>
          <p:cNvSpPr>
            <a:spLocks noGrp="1"/>
          </p:cNvSpPr>
          <p:nvPr>
            <p:ph type="sldNum" sz="quarter" idx="12"/>
          </p:nvPr>
        </p:nvSpPr>
        <p:spPr>
          <a:xfrm>
            <a:off x="5879594"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87CADA09-2DAE-4899-B121-4D92081AAB59}" type="slidenum">
              <a:rPr lang="en-US" altLang="en-US" sz="1200" b="0" smtClean="0"/>
              <a:pPr>
                <a:spcBef>
                  <a:spcPct val="0"/>
                </a:spcBef>
                <a:buFontTx/>
                <a:buNone/>
              </a:pPr>
              <a:t>1</a:t>
            </a:fld>
            <a:endParaRPr lang="en-US" altLang="en-US" sz="1200" b="0" dirty="0"/>
          </a:p>
        </p:txBody>
      </p:sp>
      <p:sp>
        <p:nvSpPr>
          <p:cNvPr id="12" name="Rectangle 2"/>
          <p:cNvSpPr txBox="1">
            <a:spLocks noChangeArrowheads="1"/>
          </p:cNvSpPr>
          <p:nvPr/>
        </p:nvSpPr>
        <p:spPr bwMode="auto">
          <a:xfrm>
            <a:off x="2151063" y="2292351"/>
            <a:ext cx="77724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lgn="ctr">
              <a:spcBef>
                <a:spcPts val="500"/>
              </a:spcBef>
              <a:buNone/>
              <a:tabLst>
                <a:tab pos="912813" algn="l"/>
                <a:tab pos="1827213" algn="l"/>
                <a:tab pos="2741613" algn="l"/>
                <a:tab pos="3656013" algn="l"/>
                <a:tab pos="4570413" algn="l"/>
                <a:tab pos="5484813" algn="l"/>
                <a:tab pos="6399213" algn="l"/>
                <a:tab pos="7313613" algn="l"/>
                <a:tab pos="8228013" algn="l"/>
                <a:tab pos="9142413" algn="l"/>
                <a:tab pos="10056813" algn="l"/>
              </a:tabLst>
              <a:defRPr/>
            </a:pPr>
            <a:r>
              <a:rPr lang="en-GB" sz="2000" b="0" kern="0" dirty="0"/>
              <a:t>Date: 2019-1-12</a:t>
            </a:r>
          </a:p>
        </p:txBody>
      </p:sp>
      <p:sp>
        <p:nvSpPr>
          <p:cNvPr id="4104" name="Rectangle 4"/>
          <p:cNvSpPr>
            <a:spLocks noChangeArrowheads="1"/>
          </p:cNvSpPr>
          <p:nvPr/>
        </p:nvSpPr>
        <p:spPr bwMode="auto">
          <a:xfrm>
            <a:off x="2301875" y="26892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2160" tIns="46080" rIns="92160" bIns="46080"/>
          <a:lstStyle>
            <a:lvl1pPr>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9pPr>
          </a:lstStyle>
          <a:p>
            <a:pPr>
              <a:spcBef>
                <a:spcPts val="500"/>
              </a:spcBef>
              <a:buNone/>
            </a:pPr>
            <a:r>
              <a:rPr lang="en-GB" altLang="en-US" sz="2000" b="0" dirty="0">
                <a:solidFill>
                  <a:srgbClr val="000000"/>
                </a:solidFill>
              </a:rPr>
              <a:t>Authors: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2209800" y="609600"/>
            <a:ext cx="7772401" cy="609600"/>
          </a:xfrm>
        </p:spPr>
        <p:txBody>
          <a:bodyPr/>
          <a:lstStyle/>
          <a:p>
            <a:r>
              <a:rPr lang="en-US" altLang="en-US" dirty="0"/>
              <a:t>Agenda</a:t>
            </a:r>
          </a:p>
        </p:txBody>
      </p:sp>
      <p:sp>
        <p:nvSpPr>
          <p:cNvPr id="21507" name="Content Placeholder 6"/>
          <p:cNvSpPr>
            <a:spLocks noGrp="1"/>
          </p:cNvSpPr>
          <p:nvPr>
            <p:ph sz="half" idx="1"/>
          </p:nvPr>
        </p:nvSpPr>
        <p:spPr>
          <a:xfrm>
            <a:off x="929218" y="1676400"/>
            <a:ext cx="5204883" cy="4805109"/>
          </a:xfrm>
          <a:noFill/>
        </p:spPr>
        <p:txBody>
          <a:bodyPr/>
          <a:lstStyle/>
          <a:p>
            <a:pPr>
              <a:spcBef>
                <a:spcPts val="100"/>
              </a:spcBef>
            </a:pPr>
            <a:r>
              <a:rPr lang="en-US" altLang="en-US" sz="1600" dirty="0"/>
              <a:t>Monday: AM2 (2 hours)</a:t>
            </a:r>
          </a:p>
          <a:p>
            <a:pPr lvl="1">
              <a:spcBef>
                <a:spcPts val="0"/>
              </a:spcBef>
            </a:pPr>
            <a:r>
              <a:rPr lang="en-US" altLang="en-US" sz="1600" dirty="0"/>
              <a:t>Call meeting to order</a:t>
            </a:r>
          </a:p>
          <a:p>
            <a:pPr lvl="1">
              <a:spcBef>
                <a:spcPts val="0"/>
              </a:spcBef>
            </a:pPr>
            <a:r>
              <a:rPr lang="en-US" altLang="en-US" sz="1600" dirty="0"/>
              <a:t>IEEE 802 and 802.11 IPR Policy and procedure</a:t>
            </a:r>
          </a:p>
          <a:p>
            <a:pPr lvl="1">
              <a:spcBef>
                <a:spcPts val="0"/>
              </a:spcBef>
            </a:pPr>
            <a:r>
              <a:rPr lang="en-US" altLang="en-US" sz="1600" b="1" dirty="0"/>
              <a:t>Motion</a:t>
            </a:r>
            <a:r>
              <a:rPr lang="en-US" altLang="en-US" sz="1600" dirty="0"/>
              <a:t>: November 2019 meeting (doc: IEEE 802.11-19/2080r0) and teleconference minutes (doc: IEEE 802.11-20/0088r0) approval</a:t>
            </a:r>
          </a:p>
          <a:p>
            <a:pPr lvl="1">
              <a:spcBef>
                <a:spcPts val="0"/>
              </a:spcBef>
            </a:pPr>
            <a:r>
              <a:rPr lang="en-US" altLang="en-US" sz="1600" dirty="0"/>
              <a:t>Presentations on comment resolutions</a:t>
            </a:r>
          </a:p>
          <a:p>
            <a:pPr lvl="1">
              <a:spcBef>
                <a:spcPts val="0"/>
              </a:spcBef>
            </a:pPr>
            <a:r>
              <a:rPr lang="en-US" altLang="en-US" sz="1600" dirty="0"/>
              <a:t>CR motions</a:t>
            </a:r>
          </a:p>
          <a:p>
            <a:pPr lvl="1">
              <a:spcBef>
                <a:spcPts val="0"/>
              </a:spcBef>
            </a:pPr>
            <a:r>
              <a:rPr lang="en-US" altLang="en-US" sz="1600" dirty="0"/>
              <a:t>EC report for SA ballot review (11-20/0130r0)</a:t>
            </a:r>
          </a:p>
          <a:p>
            <a:pPr lvl="1">
              <a:spcBef>
                <a:spcPts val="0"/>
              </a:spcBef>
            </a:pPr>
            <a:r>
              <a:rPr lang="en-US" altLang="en-US" sz="1600" dirty="0"/>
              <a:t>Recess</a:t>
            </a:r>
          </a:p>
          <a:p>
            <a:pPr>
              <a:spcBef>
                <a:spcPts val="100"/>
              </a:spcBef>
            </a:pPr>
            <a:r>
              <a:rPr lang="en-US" altLang="en-US" sz="1600" dirty="0"/>
              <a:t>Tuesday: AM1, AM2 (4 hours)</a:t>
            </a:r>
          </a:p>
          <a:p>
            <a:pPr lvl="1">
              <a:spcBef>
                <a:spcPts val="0"/>
              </a:spcBef>
            </a:pPr>
            <a:r>
              <a:rPr lang="en-US" altLang="en-US" sz="1600" dirty="0"/>
              <a:t>Call meeting to order</a:t>
            </a:r>
          </a:p>
          <a:p>
            <a:pPr lvl="1">
              <a:spcBef>
                <a:spcPts val="0"/>
              </a:spcBef>
            </a:pPr>
            <a:r>
              <a:rPr lang="en-US" altLang="en-US" sz="1600" dirty="0"/>
              <a:t>IEEE 802 and 802.11 IPR Policy and procedure</a:t>
            </a:r>
          </a:p>
          <a:p>
            <a:pPr lvl="1">
              <a:spcBef>
                <a:spcPts val="0"/>
              </a:spcBef>
            </a:pPr>
            <a:r>
              <a:rPr lang="en-US" altLang="en-US" sz="1600" dirty="0"/>
              <a:t>Presentations on comment resolutions</a:t>
            </a:r>
          </a:p>
          <a:p>
            <a:pPr lvl="1">
              <a:spcBef>
                <a:spcPts val="0"/>
              </a:spcBef>
            </a:pPr>
            <a:r>
              <a:rPr lang="en-US" altLang="en-US" sz="1600" dirty="0"/>
              <a:t>Motions</a:t>
            </a:r>
          </a:p>
          <a:p>
            <a:pPr lvl="2">
              <a:spcBef>
                <a:spcPts val="0"/>
              </a:spcBef>
            </a:pPr>
            <a:r>
              <a:rPr lang="en-US" altLang="en-US" sz="1400" dirty="0"/>
              <a:t>CR motion </a:t>
            </a:r>
          </a:p>
          <a:p>
            <a:pPr lvl="2">
              <a:spcBef>
                <a:spcPts val="0"/>
              </a:spcBef>
            </a:pPr>
            <a:r>
              <a:rPr lang="en-US" altLang="en-US" sz="1400" dirty="0"/>
              <a:t>Approval for WG recirculation letter ballot</a:t>
            </a:r>
          </a:p>
          <a:p>
            <a:pPr lvl="2">
              <a:spcBef>
                <a:spcPts val="0"/>
              </a:spcBef>
            </a:pPr>
            <a:r>
              <a:rPr lang="en-US" altLang="en-US" sz="1400" dirty="0"/>
              <a:t>Approval for Requesting EC (conditional) approval to forward to SA ballot </a:t>
            </a:r>
          </a:p>
          <a:p>
            <a:pPr lvl="1">
              <a:spcBef>
                <a:spcPts val="0"/>
              </a:spcBef>
            </a:pPr>
            <a:r>
              <a:rPr lang="en-US" altLang="en-US" sz="1600" dirty="0"/>
              <a:t>Recess</a:t>
            </a:r>
          </a:p>
          <a:p>
            <a:pPr>
              <a:spcBef>
                <a:spcPts val="0"/>
              </a:spcBef>
            </a:pPr>
            <a:endParaRPr lang="en-US" altLang="en-US" sz="2000" dirty="0"/>
          </a:p>
          <a:p>
            <a:pPr lvl="1">
              <a:spcBef>
                <a:spcPts val="100"/>
              </a:spcBef>
            </a:pPr>
            <a:endParaRPr lang="en-US" altLang="en-US" sz="1600" dirty="0"/>
          </a:p>
        </p:txBody>
      </p:sp>
      <p:sp>
        <p:nvSpPr>
          <p:cNvPr id="21508" name="Content Placeholder 7"/>
          <p:cNvSpPr>
            <a:spLocks noGrp="1"/>
          </p:cNvSpPr>
          <p:nvPr>
            <p:ph sz="half" idx="2"/>
          </p:nvPr>
        </p:nvSpPr>
        <p:spPr>
          <a:xfrm>
            <a:off x="6022848" y="1670304"/>
            <a:ext cx="5178552" cy="4805110"/>
          </a:xfrm>
        </p:spPr>
        <p:txBody>
          <a:bodyPr/>
          <a:lstStyle/>
          <a:p>
            <a:pPr>
              <a:spcBef>
                <a:spcPts val="0"/>
              </a:spcBef>
            </a:pPr>
            <a:r>
              <a:rPr lang="en-US" altLang="en-US" sz="1600" dirty="0"/>
              <a:t>Thursday: AM2 (2 hours)</a:t>
            </a:r>
          </a:p>
          <a:p>
            <a:pPr lvl="1">
              <a:spcBef>
                <a:spcPts val="0"/>
              </a:spcBef>
            </a:pPr>
            <a:r>
              <a:rPr lang="en-US" altLang="en-US" sz="1600" dirty="0"/>
              <a:t>Call meeting to order</a:t>
            </a:r>
          </a:p>
          <a:p>
            <a:pPr lvl="1">
              <a:spcBef>
                <a:spcPts val="0"/>
              </a:spcBef>
            </a:pPr>
            <a:r>
              <a:rPr lang="en-US" altLang="en-US" sz="1600" dirty="0"/>
              <a:t>IEEE 802 and 802.11 IPR Policy and procedure</a:t>
            </a:r>
          </a:p>
          <a:p>
            <a:pPr lvl="1">
              <a:spcBef>
                <a:spcPts val="0"/>
              </a:spcBef>
            </a:pPr>
            <a:r>
              <a:rPr lang="en-US" altLang="en-US" sz="1600" b="1" dirty="0">
                <a:highlight>
                  <a:srgbClr val="FFFF00"/>
                </a:highlight>
              </a:rPr>
              <a:t>Motions: (if these motions are still not done)</a:t>
            </a:r>
          </a:p>
          <a:p>
            <a:pPr lvl="2">
              <a:spcBef>
                <a:spcPts val="0"/>
              </a:spcBef>
            </a:pPr>
            <a:r>
              <a:rPr lang="en-US" altLang="en-US" sz="1200" b="1" dirty="0">
                <a:highlight>
                  <a:srgbClr val="FFFF00"/>
                </a:highlight>
              </a:rPr>
              <a:t>CR motions</a:t>
            </a:r>
          </a:p>
          <a:p>
            <a:pPr lvl="2">
              <a:spcBef>
                <a:spcPts val="0"/>
              </a:spcBef>
            </a:pPr>
            <a:r>
              <a:rPr lang="en-US" altLang="en-US" sz="1200" b="1" dirty="0">
                <a:highlight>
                  <a:srgbClr val="FFFF00"/>
                </a:highlight>
              </a:rPr>
              <a:t>WG recirculation letter ballot</a:t>
            </a:r>
          </a:p>
          <a:p>
            <a:pPr lvl="2">
              <a:spcBef>
                <a:spcPts val="0"/>
              </a:spcBef>
            </a:pPr>
            <a:r>
              <a:rPr lang="en-US" altLang="en-US" sz="1200" b="1" dirty="0">
                <a:highlight>
                  <a:srgbClr val="FFFF00"/>
                </a:highlight>
              </a:rPr>
              <a:t>Requesting EC (conditional) approval to forward to SA ballot</a:t>
            </a:r>
          </a:p>
          <a:p>
            <a:pPr lvl="1">
              <a:spcBef>
                <a:spcPts val="0"/>
              </a:spcBef>
            </a:pPr>
            <a:r>
              <a:rPr lang="en-US" altLang="en-US" sz="1600" dirty="0"/>
              <a:t>TG timeline discussion</a:t>
            </a:r>
          </a:p>
          <a:p>
            <a:pPr lvl="1">
              <a:spcBef>
                <a:spcPts val="0"/>
              </a:spcBef>
            </a:pPr>
            <a:r>
              <a:rPr lang="en-US" altLang="en-US" sz="1600" dirty="0"/>
              <a:t>Goal for January 2020 F2F meeting</a:t>
            </a:r>
          </a:p>
          <a:p>
            <a:pPr lvl="1">
              <a:spcBef>
                <a:spcPts val="0"/>
              </a:spcBef>
            </a:pPr>
            <a:r>
              <a:rPr lang="en-US" altLang="en-US" sz="1600" dirty="0"/>
              <a:t>Teleconference call schedule</a:t>
            </a:r>
          </a:p>
          <a:p>
            <a:pPr lvl="1">
              <a:spcBef>
                <a:spcPts val="0"/>
              </a:spcBef>
            </a:pPr>
            <a:r>
              <a:rPr lang="en-US" altLang="en-US" sz="1600" dirty="0"/>
              <a:t>Adjourn</a:t>
            </a:r>
          </a:p>
          <a:p>
            <a:pPr lvl="1">
              <a:spcBef>
                <a:spcPts val="0"/>
              </a:spcBef>
            </a:pPr>
            <a:endParaRPr lang="en-US" altLang="en-US" sz="1600" b="1" dirty="0"/>
          </a:p>
        </p:txBody>
      </p:sp>
      <p:sp>
        <p:nvSpPr>
          <p:cNvPr id="4" name="Date Placeholder 3"/>
          <p:cNvSpPr>
            <a:spLocks noGrp="1"/>
          </p:cNvSpPr>
          <p:nvPr>
            <p:ph type="dt" sz="quarter" idx="10"/>
          </p:nvPr>
        </p:nvSpPr>
        <p:spPr/>
        <p:txBody>
          <a:bodyPr/>
          <a:lstStyle/>
          <a:p>
            <a:pPr>
              <a:defRPr/>
            </a:pPr>
            <a:r>
              <a:rPr lang="en-US"/>
              <a:t>January 2020</a:t>
            </a:r>
          </a:p>
        </p:txBody>
      </p:sp>
      <p:sp>
        <p:nvSpPr>
          <p:cNvPr id="5" name="Footer Placeholder 4"/>
          <p:cNvSpPr>
            <a:spLocks noGrp="1"/>
          </p:cNvSpPr>
          <p:nvPr>
            <p:ph type="ftr" sz="quarter" idx="11"/>
          </p:nvPr>
        </p:nvSpPr>
        <p:spPr/>
        <p:txBody>
          <a:bodyPr/>
          <a:lstStyle/>
          <a:p>
            <a:pPr>
              <a:defRPr/>
            </a:pPr>
            <a:r>
              <a:rPr lang="en-US"/>
              <a:t>Minyoung Park (Intel Corp.)</a:t>
            </a:r>
          </a:p>
        </p:txBody>
      </p:sp>
      <p:sp>
        <p:nvSpPr>
          <p:cNvPr id="21511" name="Slide Number Placeholder 5"/>
          <p:cNvSpPr>
            <a:spLocks noGrp="1"/>
          </p:cNvSpPr>
          <p:nvPr>
            <p:ph type="sldNum" sz="quarter" idx="12"/>
          </p:nvPr>
        </p:nvSpPr>
        <p:spPr>
          <a:xfrm>
            <a:off x="5841122" y="6484241"/>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E6BE1DDA-DBD5-490E-96A9-C0C593249934}" type="slidenum">
              <a:rPr lang="en-US" altLang="en-US" sz="1200" b="0"/>
              <a:pPr>
                <a:spcBef>
                  <a:spcPct val="0"/>
                </a:spcBef>
                <a:buFontTx/>
                <a:buNone/>
              </a:pPr>
              <a:t>10</a:t>
            </a:fld>
            <a:endParaRPr lang="en-US" altLang="en-US" sz="1200" b="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1026"/>
          <p:cNvSpPr>
            <a:spLocks noGrp="1" noChangeArrowheads="1"/>
          </p:cNvSpPr>
          <p:nvPr>
            <p:ph type="title"/>
          </p:nvPr>
        </p:nvSpPr>
        <p:spPr>
          <a:xfrm>
            <a:off x="2209800" y="685800"/>
            <a:ext cx="7772400" cy="533400"/>
          </a:xfrm>
        </p:spPr>
        <p:txBody>
          <a:bodyPr vert="horz" wrap="square" lIns="90487" tIns="44450" rIns="90487" bIns="44450" numCol="1" anchor="ctr" anchorCtr="0" compatLnSpc="1">
            <a:prstTxWarp prst="textNoShape">
              <a:avLst/>
            </a:prstTxWarp>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altLang="en-US" u="sng" dirty="0">
              <a:latin typeface="Calibri" panose="020F0502020204030204" pitchFamily="34" charset="0"/>
              <a:cs typeface="Calibri" panose="020F0502020204030204" pitchFamily="34" charset="0"/>
            </a:endParaRPr>
          </a:p>
        </p:txBody>
      </p:sp>
      <p:sp>
        <p:nvSpPr>
          <p:cNvPr id="7170" name="Rectangle 1027"/>
          <p:cNvSpPr>
            <a:spLocks noGrp="1" noChangeArrowheads="1"/>
          </p:cNvSpPr>
          <p:nvPr>
            <p:ph idx="1"/>
          </p:nvPr>
        </p:nvSpPr>
        <p:spPr>
          <a:xfrm>
            <a:off x="929218" y="1219200"/>
            <a:ext cx="10348382" cy="4876800"/>
          </a:xfrm>
        </p:spPr>
        <p:txBody>
          <a:bodyPr vert="horz" wrap="square" lIns="90487" tIns="44450" rIns="90487" bIns="44450" numCol="1" anchor="t" anchorCtr="0" compatLnSpc="1">
            <a:prstTxWarp prst="textNoShape">
              <a:avLst/>
            </a:prstTxWarp>
          </a:bodyPr>
          <a:lstStyle/>
          <a:p>
            <a:pPr marL="182880">
              <a:lnSpc>
                <a:spcPct val="80000"/>
              </a:lnSpc>
              <a:spcAft>
                <a:spcPct val="30000"/>
              </a:spcAft>
              <a:buNone/>
            </a:pPr>
            <a:r>
              <a:rPr lang="en-US" altLang="en-US" sz="1800" dirty="0"/>
              <a:t>	</a:t>
            </a:r>
            <a:r>
              <a:rPr lang="en-US" altLang="en-US" sz="2000" dirty="0">
                <a:latin typeface="Calibri" panose="020F0502020204030204" pitchFamily="34" charset="0"/>
                <a:cs typeface="Calibri" panose="020F0502020204030204" pitchFamily="34" charset="0"/>
              </a:rPr>
              <a:t>The IEEE-SA strongly recommends that at each WG meeting the chair or a designee:</a:t>
            </a:r>
          </a:p>
          <a:p>
            <a:pPr lvl="1">
              <a:lnSpc>
                <a:spcPct val="8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pitchFamily="2" charset="2"/>
              <a:buNone/>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p:txBody>
      </p:sp>
      <p:sp>
        <p:nvSpPr>
          <p:cNvPr id="7172" name="Rectangle 1028"/>
          <p:cNvSpPr>
            <a:spLocks noChangeArrowheads="1"/>
          </p:cNvSpPr>
          <p:nvPr/>
        </p:nvSpPr>
        <p:spPr bwMode="auto">
          <a:xfrm>
            <a:off x="2209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b="1" u="sng">
              <a:ea typeface="+mn-ea"/>
              <a:cs typeface="Arial" panose="020B0604020202020204" pitchFamily="34" charset="0"/>
            </a:endParaRPr>
          </a:p>
        </p:txBody>
      </p:sp>
      <p:sp>
        <p:nvSpPr>
          <p:cNvPr id="7173" name="Rectangle 1029"/>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endParaRPr lang="en-GB" altLang="en-US" sz="1800">
              <a:ea typeface="+mn-ea"/>
              <a:cs typeface="Arial" panose="020B0604020202020204" pitchFamily="34" charset="0"/>
            </a:endParaRPr>
          </a:p>
        </p:txBody>
      </p:sp>
      <p:sp>
        <p:nvSpPr>
          <p:cNvPr id="7174" name="Text Box 1030"/>
          <p:cNvSpPr txBox="1">
            <a:spLocks noChangeArrowheads="1"/>
          </p:cNvSpPr>
          <p:nvPr/>
        </p:nvSpPr>
        <p:spPr bwMode="auto">
          <a:xfrm>
            <a:off x="1524001" y="6486525"/>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a:solidFill>
                  <a:srgbClr val="000000"/>
                </a:solidFill>
                <a:latin typeface="Times New Roman" panose="02020603050405020304" pitchFamily="18" charset="0"/>
                <a:ea typeface="+mn-ea"/>
                <a:cs typeface="Arial" panose="020B0604020202020204" pitchFamily="34" charset="0"/>
              </a:rPr>
              <a:t>(Optional to be shown)</a:t>
            </a:r>
          </a:p>
        </p:txBody>
      </p:sp>
      <p:sp>
        <p:nvSpPr>
          <p:cNvPr id="4" name="Date Placeholder 3"/>
          <p:cNvSpPr>
            <a:spLocks noGrp="1"/>
          </p:cNvSpPr>
          <p:nvPr>
            <p:ph type="dt" sz="half" idx="10"/>
          </p:nvPr>
        </p:nvSpPr>
        <p:spPr/>
        <p:txBody>
          <a:bodyPr/>
          <a:lstStyle/>
          <a:p>
            <a:pPr>
              <a:defRPr/>
            </a:pPr>
            <a:r>
              <a:rPr lang="en-US"/>
              <a:t>January 2020</a:t>
            </a:r>
            <a:endParaRPr lang="en-US" dirty="0"/>
          </a:p>
        </p:txBody>
      </p:sp>
      <p:sp>
        <p:nvSpPr>
          <p:cNvPr id="5" name="Footer Placeholder 4"/>
          <p:cNvSpPr>
            <a:spLocks noGrp="1"/>
          </p:cNvSpPr>
          <p:nvPr>
            <p:ph type="ftr" sz="quarter" idx="11"/>
          </p:nvPr>
        </p:nvSpPr>
        <p:spPr/>
        <p:txBody>
          <a:bodyPr/>
          <a:lstStyle/>
          <a:p>
            <a:pPr>
              <a:defRPr/>
            </a:pPr>
            <a:r>
              <a:rPr lang="en-US"/>
              <a:t>Minyoung Park (Intel Corp.)</a:t>
            </a:r>
          </a:p>
        </p:txBody>
      </p:sp>
      <p:sp>
        <p:nvSpPr>
          <p:cNvPr id="6" name="Slide Number Placeholder 5"/>
          <p:cNvSpPr>
            <a:spLocks noGrp="1"/>
          </p:cNvSpPr>
          <p:nvPr>
            <p:ph type="sldNum" sz="quarter" idx="12"/>
          </p:nvPr>
        </p:nvSpPr>
        <p:spPr>
          <a:xfrm>
            <a:off x="5891924" y="6475413"/>
            <a:ext cx="509755" cy="184666"/>
          </a:xfrm>
        </p:spPr>
        <p:txBody>
          <a:bodyPr/>
          <a:lstStyle/>
          <a:p>
            <a:pPr>
              <a:defRPr/>
            </a:pPr>
            <a:r>
              <a:rPr lang="en-US" altLang="en-US"/>
              <a:t>Slide </a:t>
            </a:r>
            <a:fld id="{7B0F4323-4460-4997-B543-454EB3AA50C1}" type="slidenum">
              <a:rPr lang="en-US" altLang="en-US" smtClean="0"/>
              <a:pPr>
                <a:defRPr/>
              </a:pPr>
              <a:t>11</a:t>
            </a:fld>
            <a:endParaRPr lang="en-US" altLang="en-US"/>
          </a:p>
        </p:txBody>
      </p:sp>
    </p:spTree>
    <p:extLst>
      <p:ext uri="{BB962C8B-B14F-4D97-AF65-F5344CB8AC3E}">
        <p14:creationId xmlns:p14="http://schemas.microsoft.com/office/powerpoint/2010/main" val="2169626175"/>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a:buNone/>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p:txBody>
      </p:sp>
      <p:sp>
        <p:nvSpPr>
          <p:cNvPr id="8196" name="Text Box 1028"/>
          <p:cNvSpPr txBox="1">
            <a:spLocks noChangeArrowheads="1"/>
          </p:cNvSpPr>
          <p:nvPr/>
        </p:nvSpPr>
        <p:spPr bwMode="auto">
          <a:xfrm>
            <a:off x="1729581"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rgbClr val="000000"/>
                </a:solidFill>
                <a:latin typeface="Times New Roman" panose="02020603050405020304" pitchFamily="18" charset="0"/>
                <a:ea typeface="+mn-ea"/>
                <a:cs typeface="Arial" panose="020B0604020202020204" pitchFamily="34" charset="0"/>
              </a:rPr>
              <a:t>Slide #1</a:t>
            </a:r>
          </a:p>
        </p:txBody>
      </p:sp>
      <p:sp>
        <p:nvSpPr>
          <p:cNvPr id="2" name="Footer Placeholder 1"/>
          <p:cNvSpPr>
            <a:spLocks noGrp="1"/>
          </p:cNvSpPr>
          <p:nvPr>
            <p:ph type="ftr" sz="quarter" idx="11"/>
          </p:nvPr>
        </p:nvSpPr>
        <p:spPr/>
        <p:txBody>
          <a:bodyPr/>
          <a:lstStyle/>
          <a:p>
            <a:pPr>
              <a:defRPr/>
            </a:pPr>
            <a:r>
              <a:rPr lang="en-US"/>
              <a:t>Minyoung Park (Intel Corp.)</a:t>
            </a:r>
          </a:p>
        </p:txBody>
      </p:sp>
      <p:sp>
        <p:nvSpPr>
          <p:cNvPr id="3" name="Slide Number Placeholder 2"/>
          <p:cNvSpPr>
            <a:spLocks noGrp="1"/>
          </p:cNvSpPr>
          <p:nvPr>
            <p:ph type="sldNum" sz="quarter" idx="12"/>
          </p:nvPr>
        </p:nvSpPr>
        <p:spPr>
          <a:xfrm>
            <a:off x="5891924" y="6475413"/>
            <a:ext cx="509755" cy="184666"/>
          </a:xfrm>
        </p:spPr>
        <p:txBody>
          <a:bodyPr/>
          <a:lstStyle/>
          <a:p>
            <a:pPr>
              <a:defRPr/>
            </a:pPr>
            <a:r>
              <a:rPr lang="en-US" altLang="en-US"/>
              <a:t>Slide </a:t>
            </a:r>
            <a:fld id="{7B0F4323-4460-4997-B543-454EB3AA50C1}" type="slidenum">
              <a:rPr lang="en-US" altLang="en-US" smtClean="0"/>
              <a:pPr>
                <a:defRPr/>
              </a:pPr>
              <a:t>12</a:t>
            </a:fld>
            <a:endParaRPr lang="en-US" altLang="en-US"/>
          </a:p>
        </p:txBody>
      </p:sp>
      <p:sp>
        <p:nvSpPr>
          <p:cNvPr id="4" name="Date Placeholder 3"/>
          <p:cNvSpPr>
            <a:spLocks noGrp="1"/>
          </p:cNvSpPr>
          <p:nvPr>
            <p:ph type="dt" sz="half" idx="10"/>
          </p:nvPr>
        </p:nvSpPr>
        <p:spPr/>
        <p:txBody>
          <a:bodyPr/>
          <a:lstStyle/>
          <a:p>
            <a:pPr>
              <a:defRPr/>
            </a:pPr>
            <a:r>
              <a:rPr lang="en-US"/>
              <a:t>January 2020</a:t>
            </a:r>
            <a:endParaRPr lang="en-US" dirty="0"/>
          </a:p>
        </p:txBody>
      </p:sp>
    </p:spTree>
    <p:extLst>
      <p:ext uri="{BB962C8B-B14F-4D97-AF65-F5344CB8AC3E}">
        <p14:creationId xmlns:p14="http://schemas.microsoft.com/office/powerpoint/2010/main" val="42504800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a:solidFill>
                  <a:schemeClr val="tx1"/>
                </a:solidFill>
                <a:latin typeface="Calibri" panose="020F0502020204030204" pitchFamily="34" charset="0"/>
                <a:cs typeface="Calibri" panose="020F0502020204030204" pitchFamily="34" charset="0"/>
              </a:rPr>
              <a:t>Ways to inform IEEE</a:t>
            </a:r>
            <a:endParaRPr lang="en-US" altLang="en-US" u="sng"/>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latin typeface="Calibri" pitchFamily="34" charset="0"/>
                <a:cs typeface="Calibri" pitchFamily="34" charset="0"/>
              </a:rPr>
              <a:t>Cause an LOA to be submitted to the IEEE-SA (patcom@ieee.org); or</a:t>
            </a:r>
          </a:p>
          <a:p>
            <a:pPr marL="0" indent="0">
              <a:buSzPct val="150000"/>
              <a:buNone/>
              <a:defRPr/>
            </a:pPr>
            <a:endParaRPr lang="en-US" altLang="en-US" sz="2000" dirty="0">
              <a:latin typeface="Calibri" pitchFamily="34" charset="0"/>
              <a:cs typeface="Calibri" pitchFamily="34" charset="0"/>
            </a:endParaRPr>
          </a:p>
          <a:p>
            <a:pPr>
              <a:buSzPct val="150000"/>
              <a:buFont typeface="Arial" panose="020B0604020202020204" pitchFamily="34" charset="0"/>
              <a:buChar char="•"/>
              <a:defRPr/>
            </a:pPr>
            <a:r>
              <a:rPr lang="en-US" altLang="en-US" sz="2000" dirty="0">
                <a:latin typeface="Calibri" pitchFamily="34" charset="0"/>
                <a:cs typeface="Calibri" pitchFamily="34" charset="0"/>
              </a:rPr>
              <a:t>Provide the chair of this group with the identity of the holder(s) of any and all such claims as soon as possible; or</a:t>
            </a:r>
          </a:p>
          <a:p>
            <a:pPr marL="0" indent="0">
              <a:buSzPct val="150000"/>
              <a:buNone/>
              <a:defRPr/>
            </a:pPr>
            <a:endParaRPr lang="en-US" altLang="en-US" sz="2000" dirty="0">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rgbClr val="FF0000"/>
                </a:solidFill>
                <a:latin typeface="Calibri" pitchFamily="34" charset="0"/>
                <a:cs typeface="Calibri" pitchFamily="34" charset="0"/>
              </a:rPr>
              <a:t>Speak up now and respond to this Call for Potentially Essential Patents</a:t>
            </a:r>
          </a:p>
          <a:p>
            <a:pPr marL="0" indent="0">
              <a:buNone/>
              <a:defRPr/>
            </a:pPr>
            <a:r>
              <a:rPr lang="en-US" altLang="en-US" sz="200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latin typeface="Calibri" pitchFamily="34" charset="0"/>
                <a:cs typeface="Calibri" pitchFamily="34" charset="0"/>
              </a:rPr>
            </a:br>
            <a:endParaRPr lang="en-US" altLang="en-US" sz="2000" dirty="0">
              <a:latin typeface="Calibri" pitchFamily="34" charset="0"/>
              <a:cs typeface="Calibri" pitchFamily="34" charset="0"/>
            </a:endParaRPr>
          </a:p>
        </p:txBody>
      </p:sp>
      <p:sp>
        <p:nvSpPr>
          <p:cNvPr id="9220" name="Text Box 6"/>
          <p:cNvSpPr txBox="1">
            <a:spLocks noChangeArrowheads="1"/>
          </p:cNvSpPr>
          <p:nvPr/>
        </p:nvSpPr>
        <p:spPr bwMode="auto">
          <a:xfrm>
            <a:off x="152400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rgbClr val="000000"/>
                </a:solidFill>
                <a:latin typeface="Times New Roman" panose="02020603050405020304" pitchFamily="18" charset="0"/>
                <a:ea typeface="+mn-ea"/>
                <a:cs typeface="Arial" panose="020B0604020202020204" pitchFamily="34" charset="0"/>
              </a:rPr>
              <a:t>Slide #2</a:t>
            </a:r>
            <a:endParaRPr lang="en-US" altLang="en-US" sz="2400" dirty="0">
              <a:solidFill>
                <a:srgbClr val="000000"/>
              </a:solidFill>
              <a:latin typeface="Times New Roman" panose="02020603050405020304" pitchFamily="18" charset="0"/>
              <a:ea typeface="+mn-ea"/>
              <a:cs typeface="Arial" panose="020B0604020202020204" pitchFamily="34" charset="0"/>
            </a:endParaRPr>
          </a:p>
        </p:txBody>
      </p:sp>
      <p:sp>
        <p:nvSpPr>
          <p:cNvPr id="2" name="Date Placeholder 1"/>
          <p:cNvSpPr>
            <a:spLocks noGrp="1"/>
          </p:cNvSpPr>
          <p:nvPr>
            <p:ph type="dt" sz="half" idx="10"/>
          </p:nvPr>
        </p:nvSpPr>
        <p:spPr/>
        <p:txBody>
          <a:bodyPr/>
          <a:lstStyle/>
          <a:p>
            <a:pPr>
              <a:defRPr/>
            </a:pPr>
            <a:r>
              <a:rPr lang="en-US"/>
              <a:t>January 2020</a:t>
            </a:r>
            <a:endParaRPr lang="en-US" dirty="0"/>
          </a:p>
        </p:txBody>
      </p:sp>
      <p:sp>
        <p:nvSpPr>
          <p:cNvPr id="3" name="Footer Placeholder 2"/>
          <p:cNvSpPr>
            <a:spLocks noGrp="1"/>
          </p:cNvSpPr>
          <p:nvPr>
            <p:ph type="ftr" sz="quarter" idx="11"/>
          </p:nvPr>
        </p:nvSpPr>
        <p:spPr/>
        <p:txBody>
          <a:bodyPr/>
          <a:lstStyle/>
          <a:p>
            <a:pPr>
              <a:defRPr/>
            </a:pPr>
            <a:r>
              <a:rPr lang="en-US"/>
              <a:t>Minyoung Park (Intel Corp.)</a:t>
            </a:r>
          </a:p>
        </p:txBody>
      </p:sp>
      <p:sp>
        <p:nvSpPr>
          <p:cNvPr id="4" name="Slide Number Placeholder 3"/>
          <p:cNvSpPr>
            <a:spLocks noGrp="1"/>
          </p:cNvSpPr>
          <p:nvPr>
            <p:ph type="sldNum" sz="quarter" idx="12"/>
          </p:nvPr>
        </p:nvSpPr>
        <p:spPr>
          <a:xfrm>
            <a:off x="5891924" y="6475413"/>
            <a:ext cx="509755" cy="184666"/>
          </a:xfrm>
        </p:spPr>
        <p:txBody>
          <a:bodyPr/>
          <a:lstStyle/>
          <a:p>
            <a:pPr>
              <a:defRPr/>
            </a:pPr>
            <a:r>
              <a:rPr lang="en-US" altLang="en-US"/>
              <a:t>Slide </a:t>
            </a:r>
            <a:fld id="{7B0F4323-4460-4997-B543-454EB3AA50C1}" type="slidenum">
              <a:rPr lang="en-US" altLang="en-US" smtClean="0"/>
              <a:pPr>
                <a:defRPr/>
              </a:pPr>
              <a:t>13</a:t>
            </a:fld>
            <a:endParaRPr lang="en-US" altLang="en-US"/>
          </a:p>
        </p:txBody>
      </p:sp>
    </p:spTree>
    <p:extLst>
      <p:ext uri="{BB962C8B-B14F-4D97-AF65-F5344CB8AC3E}">
        <p14:creationId xmlns:p14="http://schemas.microsoft.com/office/powerpoint/2010/main" val="6287710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2209800" y="685801"/>
            <a:ext cx="7772400" cy="680179"/>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29218" y="1365980"/>
            <a:ext cx="10272182" cy="4648200"/>
          </a:xfrm>
        </p:spPr>
        <p:txBody>
          <a:bodyPr/>
          <a:lstStyle/>
          <a:p>
            <a:pPr>
              <a:lnSpc>
                <a:spcPct val="80000"/>
              </a:lnSpc>
              <a:spcAft>
                <a:spcPct val="40000"/>
              </a:spcAft>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http://standards.ieee.org/develop/policies/antitrust.pdf</a:t>
            </a:r>
          </a:p>
        </p:txBody>
      </p:sp>
      <p:sp>
        <p:nvSpPr>
          <p:cNvPr id="10244" name="Text Box 1028"/>
          <p:cNvSpPr txBox="1">
            <a:spLocks noChangeArrowheads="1"/>
          </p:cNvSpPr>
          <p:nvPr/>
        </p:nvSpPr>
        <p:spPr bwMode="auto">
          <a:xfrm>
            <a:off x="152400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rgbClr val="000000"/>
                </a:solidFill>
                <a:latin typeface="Times New Roman" panose="02020603050405020304" pitchFamily="18" charset="0"/>
                <a:ea typeface="+mn-ea"/>
                <a:cs typeface="Arial" panose="020B0604020202020204" pitchFamily="34" charset="0"/>
              </a:rPr>
              <a:t>Slide #3</a:t>
            </a:r>
          </a:p>
        </p:txBody>
      </p:sp>
      <p:sp>
        <p:nvSpPr>
          <p:cNvPr id="2" name="Date Placeholder 1"/>
          <p:cNvSpPr>
            <a:spLocks noGrp="1"/>
          </p:cNvSpPr>
          <p:nvPr>
            <p:ph type="dt" sz="half" idx="10"/>
          </p:nvPr>
        </p:nvSpPr>
        <p:spPr/>
        <p:txBody>
          <a:bodyPr/>
          <a:lstStyle/>
          <a:p>
            <a:pPr>
              <a:defRPr/>
            </a:pPr>
            <a:r>
              <a:rPr lang="en-US"/>
              <a:t>January 2020</a:t>
            </a:r>
            <a:endParaRPr lang="en-US" dirty="0"/>
          </a:p>
        </p:txBody>
      </p:sp>
      <p:sp>
        <p:nvSpPr>
          <p:cNvPr id="3" name="Footer Placeholder 2"/>
          <p:cNvSpPr>
            <a:spLocks noGrp="1"/>
          </p:cNvSpPr>
          <p:nvPr>
            <p:ph type="ftr" sz="quarter" idx="11"/>
          </p:nvPr>
        </p:nvSpPr>
        <p:spPr/>
        <p:txBody>
          <a:bodyPr/>
          <a:lstStyle/>
          <a:p>
            <a:pPr>
              <a:defRPr/>
            </a:pPr>
            <a:r>
              <a:rPr lang="en-US"/>
              <a:t>Minyoung Park (Intel Corp.)</a:t>
            </a:r>
          </a:p>
        </p:txBody>
      </p:sp>
      <p:sp>
        <p:nvSpPr>
          <p:cNvPr id="4" name="Slide Number Placeholder 3"/>
          <p:cNvSpPr>
            <a:spLocks noGrp="1"/>
          </p:cNvSpPr>
          <p:nvPr>
            <p:ph type="sldNum" sz="quarter" idx="12"/>
          </p:nvPr>
        </p:nvSpPr>
        <p:spPr>
          <a:xfrm>
            <a:off x="5891924" y="6475413"/>
            <a:ext cx="509755" cy="184666"/>
          </a:xfrm>
        </p:spPr>
        <p:txBody>
          <a:bodyPr/>
          <a:lstStyle/>
          <a:p>
            <a:pPr>
              <a:defRPr/>
            </a:pPr>
            <a:r>
              <a:rPr lang="en-US" altLang="en-US"/>
              <a:t>Slide </a:t>
            </a:r>
            <a:fld id="{7B0F4323-4460-4997-B543-454EB3AA50C1}" type="slidenum">
              <a:rPr lang="en-US" altLang="en-US" smtClean="0"/>
              <a:pPr>
                <a:defRPr/>
              </a:pPr>
              <a:t>14</a:t>
            </a:fld>
            <a:endParaRPr lang="en-US" altLang="en-US"/>
          </a:p>
        </p:txBody>
      </p:sp>
    </p:spTree>
    <p:extLst>
      <p:ext uri="{BB962C8B-B14F-4D97-AF65-F5344CB8AC3E}">
        <p14:creationId xmlns:p14="http://schemas.microsoft.com/office/powerpoint/2010/main" val="2562339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2209800" y="685800"/>
            <a:ext cx="7772400" cy="4572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altLang="en-US" u="sng" dirty="0"/>
          </a:p>
        </p:txBody>
      </p:sp>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a typeface="+mn-ea"/>
              <a:cs typeface="Arial" panose="020B0604020202020204" pitchFamily="34" charset="0"/>
            </a:endParaRPr>
          </a:p>
        </p:txBody>
      </p:sp>
      <p:sp>
        <p:nvSpPr>
          <p:cNvPr id="11268" name="Rectangle 4"/>
          <p:cNvSpPr>
            <a:spLocks noChangeArrowheads="1"/>
          </p:cNvSpPr>
          <p:nvPr/>
        </p:nvSpPr>
        <p:spPr bwMode="auto">
          <a:xfrm>
            <a:off x="929218" y="1143000"/>
            <a:ext cx="10348382" cy="510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nSpc>
                <a:spcPct val="80000"/>
              </a:lnSpc>
            </a:pPr>
            <a:endParaRPr lang="en-US" altLang="en-US" sz="700" u="sng" dirty="0">
              <a:solidFill>
                <a:srgbClr val="FF0000"/>
              </a:solidFill>
              <a:ea typeface="+mn-ea"/>
              <a:cs typeface="Arial" panose="020B0604020202020204" pitchFamily="34" charset="0"/>
            </a:endParaRPr>
          </a:p>
          <a:p>
            <a:pPr lvl="1">
              <a:lnSpc>
                <a:spcPct val="90000"/>
              </a:lnSpc>
              <a:spcBef>
                <a:spcPct val="0"/>
              </a:spcBef>
              <a:buFont typeface="Monotype Sorts" pitchFamily="2" charset="2"/>
              <a:buNone/>
            </a:pPr>
            <a:r>
              <a:rPr lang="en-US" altLang="en-US" sz="2000" b="1" dirty="0">
                <a:solidFill>
                  <a:srgbClr val="000000"/>
                </a:solidFill>
                <a:latin typeface="Calibri" panose="020F0502020204030204" pitchFamily="34" charset="0"/>
                <a:ea typeface="+mn-ea"/>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rgbClr val="000000"/>
                </a:solidFill>
                <a:latin typeface="Calibri" panose="020F0502020204030204" pitchFamily="34" charset="0"/>
                <a:ea typeface="+mn-ea"/>
                <a:cs typeface="Calibri" panose="020F0502020204030204" pitchFamily="34" charset="0"/>
              </a:rPr>
              <a:t>IEEE-SA Standards Board Bylaws</a:t>
            </a:r>
            <a:r>
              <a:rPr lang="en-US" altLang="en-US" sz="2000" b="1" dirty="0">
                <a:solidFill>
                  <a:srgbClr val="000000"/>
                </a:solidFill>
                <a:latin typeface="Calibri" panose="020F0502020204030204" pitchFamily="34" charset="0"/>
                <a:ea typeface="+mn-ea"/>
                <a:cs typeface="Calibri" panose="020F0502020204030204" pitchFamily="34" charset="0"/>
              </a:rPr>
              <a:t> </a:t>
            </a:r>
            <a:r>
              <a:rPr lang="en-US" altLang="en-US" sz="1600" b="1" dirty="0">
                <a:solidFill>
                  <a:srgbClr val="000000"/>
                </a:solidFill>
                <a:latin typeface="Calibri" panose="020F0502020204030204" pitchFamily="34" charset="0"/>
                <a:ea typeface="+mn-ea"/>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rgbClr val="000000"/>
                </a:solidFill>
                <a:latin typeface="Calibri" panose="020F0502020204030204" pitchFamily="34" charset="0"/>
                <a:ea typeface="+mn-ea"/>
                <a:cs typeface="Calibri" panose="020F0502020204030204" pitchFamily="34" charset="0"/>
              </a:rPr>
              <a:t>IEEE-SA Standards Board Operations Manual</a:t>
            </a:r>
            <a:r>
              <a:rPr lang="en-US" altLang="en-US" sz="2000" b="1" dirty="0">
                <a:solidFill>
                  <a:srgbClr val="000000"/>
                </a:solidFill>
                <a:latin typeface="Calibri" panose="020F0502020204030204" pitchFamily="34" charset="0"/>
                <a:ea typeface="+mn-ea"/>
                <a:cs typeface="Calibri" panose="020F0502020204030204" pitchFamily="34" charset="0"/>
              </a:rPr>
              <a:t> </a:t>
            </a:r>
            <a:r>
              <a:rPr lang="en-US" altLang="en-US" sz="1600" b="1" dirty="0">
                <a:solidFill>
                  <a:srgbClr val="000000"/>
                </a:solidFill>
                <a:latin typeface="Calibri" panose="020F0502020204030204" pitchFamily="34" charset="0"/>
                <a:ea typeface="+mn-ea"/>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sz="2000" dirty="0">
              <a:ea typeface="+mn-ea"/>
              <a:cs typeface="Arial" panose="020B0604020202020204" pitchFamily="34" charset="0"/>
            </a:endParaRPr>
          </a:p>
          <a:p>
            <a:pPr lvl="1">
              <a:lnSpc>
                <a:spcPct val="90000"/>
              </a:lnSpc>
              <a:spcBef>
                <a:spcPct val="0"/>
              </a:spcBef>
              <a:buFont typeface="Monotype Sorts" pitchFamily="2" charset="2"/>
              <a:buNone/>
            </a:pPr>
            <a:r>
              <a:rPr lang="en-US" altLang="en-US" sz="2000" b="1" dirty="0">
                <a:solidFill>
                  <a:srgbClr val="000000"/>
                </a:solidFill>
                <a:latin typeface="Calibri" panose="020F0502020204030204" pitchFamily="34" charset="0"/>
                <a:ea typeface="+mn-ea"/>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sz="2000" b="1" dirty="0">
                <a:solidFill>
                  <a:srgbClr val="000000"/>
                </a:solidFill>
                <a:latin typeface="Calibri" panose="020F0502020204030204" pitchFamily="34" charset="0"/>
                <a:ea typeface="+mn-ea"/>
                <a:cs typeface="Calibri" panose="020F0502020204030204" pitchFamily="34" charset="0"/>
              </a:rPr>
              <a:t>	</a:t>
            </a:r>
            <a:r>
              <a:rPr lang="en-US" altLang="en-US" sz="2000" b="1" i="1" dirty="0">
                <a:solidFill>
                  <a:srgbClr val="000000"/>
                </a:solidFill>
                <a:latin typeface="Calibri" panose="020F0502020204030204" pitchFamily="34" charset="0"/>
                <a:ea typeface="+mn-ea"/>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sz="2000" b="1" i="1" dirty="0">
              <a:solidFill>
                <a:srgbClr val="000000"/>
              </a:solidFill>
              <a:latin typeface="Calibri" panose="020F0502020204030204" pitchFamily="34" charset="0"/>
              <a:ea typeface="+mn-ea"/>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rgbClr val="000000"/>
              </a:solidFill>
              <a:latin typeface="Calibri" panose="020F0502020204030204" pitchFamily="34" charset="0"/>
              <a:ea typeface="+mn-ea"/>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rgbClr val="000000"/>
                </a:solidFill>
                <a:latin typeface="Calibri" panose="020F0502020204030204" pitchFamily="34" charset="0"/>
                <a:ea typeface="+mn-ea"/>
                <a:cs typeface="Calibri" panose="020F0502020204030204" pitchFamily="34" charset="0"/>
              </a:rPr>
              <a:t>	If you have questions, contact the IEEE-SA Standards Board Patent Committee Administrator at patcom@ieee.org</a:t>
            </a:r>
          </a:p>
          <a:p>
            <a:pPr lvl="1">
              <a:lnSpc>
                <a:spcPct val="90000"/>
              </a:lnSpc>
              <a:spcBef>
                <a:spcPct val="0"/>
              </a:spcBef>
              <a:buFont typeface="Monotype Sorts" pitchFamily="2" charset="2"/>
              <a:buNone/>
            </a:pPr>
            <a:endParaRPr lang="en-US" altLang="en-US" sz="2000" b="1" i="1" dirty="0">
              <a:solidFill>
                <a:srgbClr val="000000"/>
              </a:solidFill>
              <a:latin typeface="Calibri" panose="020F0502020204030204" pitchFamily="34" charset="0"/>
              <a:ea typeface="+mn-ea"/>
              <a:cs typeface="Calibri" panose="020F050202020403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rgbClr val="000000"/>
                </a:solidFill>
                <a:latin typeface="Times New Roman" panose="02020603050405020304" pitchFamily="18" charset="0"/>
                <a:ea typeface="+mn-ea"/>
                <a:cs typeface="Arial" panose="020B0604020202020204" pitchFamily="34" charset="0"/>
              </a:rPr>
              <a:t>Slide #4</a:t>
            </a:r>
            <a:endParaRPr lang="en-US" altLang="en-US" sz="2400" dirty="0">
              <a:solidFill>
                <a:srgbClr val="000000"/>
              </a:solidFill>
              <a:latin typeface="Times New Roman" panose="02020603050405020304" pitchFamily="18" charset="0"/>
              <a:ea typeface="+mn-ea"/>
              <a:cs typeface="Arial" panose="020B0604020202020204" pitchFamily="34" charset="0"/>
            </a:endParaRPr>
          </a:p>
        </p:txBody>
      </p:sp>
      <p:sp>
        <p:nvSpPr>
          <p:cNvPr id="3" name="Date Placeholder 2"/>
          <p:cNvSpPr>
            <a:spLocks noGrp="1"/>
          </p:cNvSpPr>
          <p:nvPr>
            <p:ph type="dt" sz="half" idx="10"/>
          </p:nvPr>
        </p:nvSpPr>
        <p:spPr/>
        <p:txBody>
          <a:bodyPr/>
          <a:lstStyle/>
          <a:p>
            <a:pPr>
              <a:defRPr/>
            </a:pPr>
            <a:r>
              <a:rPr lang="en-US"/>
              <a:t>January 2020</a:t>
            </a:r>
            <a:endParaRPr lang="en-US" dirty="0"/>
          </a:p>
        </p:txBody>
      </p:sp>
      <p:sp>
        <p:nvSpPr>
          <p:cNvPr id="4" name="Footer Placeholder 3"/>
          <p:cNvSpPr>
            <a:spLocks noGrp="1"/>
          </p:cNvSpPr>
          <p:nvPr>
            <p:ph type="ftr" sz="quarter" idx="11"/>
          </p:nvPr>
        </p:nvSpPr>
        <p:spPr/>
        <p:txBody>
          <a:bodyPr/>
          <a:lstStyle/>
          <a:p>
            <a:pPr>
              <a:defRPr/>
            </a:pPr>
            <a:r>
              <a:rPr lang="en-US"/>
              <a:t>Minyoung Park (Intel Corp.)</a:t>
            </a:r>
          </a:p>
        </p:txBody>
      </p:sp>
      <p:sp>
        <p:nvSpPr>
          <p:cNvPr id="5" name="Slide Number Placeholder 4"/>
          <p:cNvSpPr>
            <a:spLocks noGrp="1"/>
          </p:cNvSpPr>
          <p:nvPr>
            <p:ph type="sldNum" sz="quarter" idx="12"/>
          </p:nvPr>
        </p:nvSpPr>
        <p:spPr>
          <a:xfrm>
            <a:off x="5891924" y="6475413"/>
            <a:ext cx="509755" cy="184666"/>
          </a:xfrm>
        </p:spPr>
        <p:txBody>
          <a:bodyPr/>
          <a:lstStyle/>
          <a:p>
            <a:pPr>
              <a:defRPr/>
            </a:pPr>
            <a:r>
              <a:rPr lang="en-US" altLang="en-US"/>
              <a:t>Slide </a:t>
            </a:r>
            <a:fld id="{7B0F4323-4460-4997-B543-454EB3AA50C1}" type="slidenum">
              <a:rPr lang="en-US" altLang="en-US" smtClean="0"/>
              <a:pPr>
                <a:defRPr/>
              </a:pPr>
              <a:t>15</a:t>
            </a:fld>
            <a:endParaRPr lang="en-US" altLang="en-US"/>
          </a:p>
        </p:txBody>
      </p:sp>
    </p:spTree>
    <p:extLst>
      <p:ext uri="{BB962C8B-B14F-4D97-AF65-F5344CB8AC3E}">
        <p14:creationId xmlns:p14="http://schemas.microsoft.com/office/powerpoint/2010/main" val="3363609574"/>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Participant behavior in IEEE-SA activities is guided</a:t>
            </a:r>
            <a:br>
              <a:rPr lang="en-US"/>
            </a:br>
            <a:r>
              <a:rPr lang="en-US"/>
              <a:t>by the IEEE Codes of Ethics &amp; Conduct</a:t>
            </a:r>
            <a:endParaRPr lang="en-US" dirty="0"/>
          </a:p>
        </p:txBody>
      </p:sp>
      <p:sp>
        <p:nvSpPr>
          <p:cNvPr id="3" name="Content Placeholder 2"/>
          <p:cNvSpPr>
            <a:spLocks noGrp="1"/>
          </p:cNvSpPr>
          <p:nvPr>
            <p:ph idx="1"/>
          </p:nvPr>
        </p:nvSpPr>
        <p:spPr/>
        <p:txBody>
          <a:bodyPr/>
          <a:lstStyle/>
          <a:p>
            <a:r>
              <a:rPr lang="en-US" sz="2000" dirty="0"/>
              <a:t>All participants in IEEE-SA activities are expected to adhere to the core principles underlying the:</a:t>
            </a:r>
          </a:p>
          <a:p>
            <a:pPr lvl="1"/>
            <a:r>
              <a:rPr lang="en-US" sz="1800" dirty="0">
                <a:hlinkClick r:id="rId2"/>
              </a:rPr>
              <a:t>IEEE Code of Ethics</a:t>
            </a:r>
            <a:endParaRPr lang="en-US" sz="1800" dirty="0"/>
          </a:p>
          <a:p>
            <a:pPr lvl="1"/>
            <a:r>
              <a:rPr lang="en-US" sz="1800" dirty="0">
                <a:hlinkClick r:id="rId3"/>
              </a:rPr>
              <a:t>IEEE Code of Conduct</a:t>
            </a:r>
            <a:endParaRPr lang="en-US" sz="1800" dirty="0"/>
          </a:p>
          <a:p>
            <a:r>
              <a:rPr lang="en-US" sz="2000" dirty="0"/>
              <a:t>The core principles of the IEEE Codes of Ethics &amp; Conduct are to:</a:t>
            </a:r>
          </a:p>
          <a:p>
            <a:pPr lvl="1"/>
            <a:r>
              <a:rPr lang="en-US" sz="1800" dirty="0"/>
              <a:t>Uphold the highest standards of integrity, responsible behavior, and ethical and professional conduct</a:t>
            </a:r>
          </a:p>
          <a:p>
            <a:pPr lvl="1"/>
            <a:r>
              <a:rPr lang="en-US" sz="1800" dirty="0"/>
              <a:t>Treat people fairly and with respect, to not engage in harassment, discrimination, or retaliation, and to protect people's privacy.</a:t>
            </a:r>
          </a:p>
          <a:p>
            <a:pPr lvl="1"/>
            <a:r>
              <a:rPr lang="en-US" sz="1800" dirty="0"/>
              <a:t>Avoid injuring others, their property, reputation, or employment by false or malicious action</a:t>
            </a:r>
          </a:p>
          <a:p>
            <a:r>
              <a:rPr lang="en-US" sz="2000" dirty="0"/>
              <a:t>The most recent versions of these Codes are available at</a:t>
            </a:r>
          </a:p>
          <a:p>
            <a:pPr lvl="1"/>
            <a:r>
              <a:rPr lang="en-US" sz="1800" dirty="0">
                <a:hlinkClick r:id="rId4"/>
              </a:rPr>
              <a:t>http://www.ieee.org/about/corporate/governance</a:t>
            </a:r>
            <a:endParaRPr lang="en-US" sz="1800" dirty="0"/>
          </a:p>
        </p:txBody>
      </p:sp>
      <p:sp>
        <p:nvSpPr>
          <p:cNvPr id="6" name="Date Placeholder 5"/>
          <p:cNvSpPr>
            <a:spLocks noGrp="1"/>
          </p:cNvSpPr>
          <p:nvPr>
            <p:ph type="dt" idx="10"/>
          </p:nvPr>
        </p:nvSpPr>
        <p:spPr>
          <a:xfrm>
            <a:off x="928688" y="333375"/>
            <a:ext cx="1182687" cy="276225"/>
          </a:xfrm>
        </p:spPr>
        <p:txBody>
          <a:bodyPr/>
          <a:lstStyle/>
          <a:p>
            <a:r>
              <a:rPr lang="en-US"/>
              <a:t>January 2020</a:t>
            </a:r>
            <a:endParaRPr lang="en-GB" dirty="0"/>
          </a:p>
        </p:txBody>
      </p:sp>
      <p:sp>
        <p:nvSpPr>
          <p:cNvPr id="5" name="Footer Placeholder 4"/>
          <p:cNvSpPr>
            <a:spLocks noGrp="1"/>
          </p:cNvSpPr>
          <p:nvPr>
            <p:ph type="ftr" idx="11"/>
          </p:nvPr>
        </p:nvSpPr>
        <p:spPr>
          <a:xfrm>
            <a:off x="7721600" y="6475413"/>
            <a:ext cx="3670300" cy="184150"/>
          </a:xfrm>
        </p:spPr>
        <p:txBody>
          <a:bodyPr/>
          <a:lstStyle/>
          <a:p>
            <a:r>
              <a:rPr lang="en-GB"/>
              <a:t>Minyoung Park (Intel Corp.)</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Tree>
    <p:extLst>
      <p:ext uri="{BB962C8B-B14F-4D97-AF65-F5344CB8AC3E}">
        <p14:creationId xmlns:p14="http://schemas.microsoft.com/office/powerpoint/2010/main" val="329916505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Participants in the IEEE-SA “individual process” shall</a:t>
            </a:r>
            <a:br>
              <a:rPr lang="en-US"/>
            </a:br>
            <a:r>
              <a:rPr lang="en-US"/>
              <a:t>act independently of others, including employers</a:t>
            </a:r>
            <a:endParaRPr lang="en-US" dirty="0"/>
          </a:p>
        </p:txBody>
      </p:sp>
      <p:sp>
        <p:nvSpPr>
          <p:cNvPr id="3" name="Content Placeholder 2"/>
          <p:cNvSpPr>
            <a:spLocks noGrp="1"/>
          </p:cNvSpPr>
          <p:nvPr>
            <p:ph idx="1"/>
          </p:nvPr>
        </p:nvSpPr>
        <p:spPr/>
        <p:txBody>
          <a:bodyPr/>
          <a:lstStyle/>
          <a:p>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r>
              <a:rPr lang="en-US" sz="2000" dirty="0"/>
              <a:t>This means participants:</a:t>
            </a:r>
          </a:p>
          <a:p>
            <a:pPr lvl="1"/>
            <a:r>
              <a:rPr lang="en-US" sz="1800" dirty="0">
                <a:solidFill>
                  <a:srgbClr val="00B050"/>
                </a:solidFill>
              </a:rPr>
              <a:t>Shall act &amp; vote </a:t>
            </a:r>
            <a:r>
              <a:rPr lang="en-US" sz="1800" dirty="0"/>
              <a:t>based on their personal &amp; independent opinions derived from their expertise, knowledge, and qualifications</a:t>
            </a:r>
          </a:p>
          <a:p>
            <a:pPr lvl="1"/>
            <a:r>
              <a:rPr lang="en-US" sz="1800" dirty="0">
                <a:solidFill>
                  <a:srgbClr val="FF0000"/>
                </a:solidFill>
              </a:rPr>
              <a:t>Shall not act or vote</a:t>
            </a:r>
            <a:r>
              <a:rPr lang="en-US" sz="1800" dirty="0">
                <a:solidFill>
                  <a:srgbClr val="FF3300"/>
                </a:solidFill>
              </a:rPr>
              <a:t> </a:t>
            </a:r>
            <a:r>
              <a:rPr lang="en-US" sz="1800" dirty="0"/>
              <a:t>based on any obligation to or any direction from any other person or organization, including an employer or client, regardless of any external commitments, agreements, contracts, or orders</a:t>
            </a:r>
          </a:p>
          <a:p>
            <a:pPr lvl="1"/>
            <a:r>
              <a:rPr lang="en-US" sz="1800"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r>
              <a:rPr lang="en-US" sz="2000" dirty="0"/>
              <a:t>By participating in standards activities using the “individual process”, you are deemed to accept these requirements; if you are unable to satisfy these requirements then you shall immediately cease any participation</a:t>
            </a:r>
          </a:p>
        </p:txBody>
      </p:sp>
      <p:sp>
        <p:nvSpPr>
          <p:cNvPr id="6" name="Date Placeholder 5"/>
          <p:cNvSpPr>
            <a:spLocks noGrp="1"/>
          </p:cNvSpPr>
          <p:nvPr>
            <p:ph type="dt" idx="10"/>
          </p:nvPr>
        </p:nvSpPr>
        <p:spPr>
          <a:xfrm>
            <a:off x="928688" y="333375"/>
            <a:ext cx="1182687" cy="276225"/>
          </a:xfrm>
        </p:spPr>
        <p:txBody>
          <a:bodyPr/>
          <a:lstStyle/>
          <a:p>
            <a:r>
              <a:rPr lang="en-US"/>
              <a:t>January 2020</a:t>
            </a:r>
            <a:endParaRPr lang="en-GB" dirty="0"/>
          </a:p>
        </p:txBody>
      </p:sp>
      <p:sp>
        <p:nvSpPr>
          <p:cNvPr id="5" name="Footer Placeholder 4"/>
          <p:cNvSpPr>
            <a:spLocks noGrp="1"/>
          </p:cNvSpPr>
          <p:nvPr>
            <p:ph type="ftr" idx="11"/>
          </p:nvPr>
        </p:nvSpPr>
        <p:spPr>
          <a:xfrm>
            <a:off x="7721600" y="6475413"/>
            <a:ext cx="3670300" cy="184150"/>
          </a:xfrm>
        </p:spPr>
        <p:txBody>
          <a:bodyPr/>
          <a:lstStyle/>
          <a:p>
            <a:r>
              <a:rPr lang="en-GB"/>
              <a:t>Minyoung Park (Intel Corp.)</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Tree>
    <p:extLst>
      <p:ext uri="{BB962C8B-B14F-4D97-AF65-F5344CB8AC3E}">
        <p14:creationId xmlns:p14="http://schemas.microsoft.com/office/powerpoint/2010/main" val="272965432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IEEE-SA standards activities shall allow the fair &amp;</a:t>
            </a:r>
            <a:br>
              <a:rPr lang="en-US"/>
            </a:br>
            <a:r>
              <a:rPr lang="en-US"/>
              <a:t>equitable consideration of all viewpoints</a:t>
            </a:r>
            <a:endParaRPr lang="en-US" dirty="0"/>
          </a:p>
        </p:txBody>
      </p:sp>
      <p:sp>
        <p:nvSpPr>
          <p:cNvPr id="3" name="Content Placeholder 2"/>
          <p:cNvSpPr>
            <a:spLocks noGrp="1"/>
          </p:cNvSpPr>
          <p:nvPr>
            <p:ph idx="1"/>
          </p:nvPr>
        </p:nvSpPr>
        <p:spPr/>
        <p:txBody>
          <a:bodyPr/>
          <a:lstStyle/>
          <a:p>
            <a:r>
              <a:rPr lang="en-US" sz="2200" dirty="0"/>
              <a:t>The </a:t>
            </a:r>
            <a:r>
              <a:rPr lang="en-US" sz="2200" dirty="0">
                <a:hlinkClick r:id="rId2"/>
              </a:rPr>
              <a:t>IEEE-SA Standards Board Bylaws </a:t>
            </a:r>
            <a:r>
              <a:rPr lang="en-US" sz="2200" dirty="0"/>
              <a:t>(clause 5.2.1.3) specifies that “the standards development process shall not be dominated by any single interest category, individual, or organization”</a:t>
            </a:r>
          </a:p>
          <a:p>
            <a:pPr lvl="1"/>
            <a:r>
              <a:rPr lang="en-US" dirty="0"/>
              <a:t>This means no participant may exercise “authority, leadership, or influence by reason of superior leverage, strength, or representation to the exclusion of fair and equitable consideration of other viewpoints” or “to hinder the progress of the standards development activity”</a:t>
            </a:r>
          </a:p>
          <a:p>
            <a:r>
              <a:rPr lang="en-US" sz="2200" dirty="0"/>
              <a:t>This rule applies equally to those participating in a standards development project and to that project’s leadership group</a:t>
            </a:r>
          </a:p>
          <a:p>
            <a:r>
              <a:rPr lang="en-US" sz="2200" dirty="0"/>
              <a:t>Any person who reasonably suspects that dominance is occurring in a standards development project is encouraged to bring the issue to the attention of the Standards Committee or the project’s IEEE-SA Program Manager</a:t>
            </a:r>
          </a:p>
        </p:txBody>
      </p:sp>
      <p:sp>
        <p:nvSpPr>
          <p:cNvPr id="6" name="Date Placeholder 5"/>
          <p:cNvSpPr>
            <a:spLocks noGrp="1"/>
          </p:cNvSpPr>
          <p:nvPr>
            <p:ph type="dt" idx="10"/>
          </p:nvPr>
        </p:nvSpPr>
        <p:spPr>
          <a:xfrm>
            <a:off x="928688" y="333375"/>
            <a:ext cx="1182687" cy="276225"/>
          </a:xfrm>
        </p:spPr>
        <p:txBody>
          <a:bodyPr/>
          <a:lstStyle/>
          <a:p>
            <a:r>
              <a:rPr lang="en-US"/>
              <a:t>January 2020</a:t>
            </a:r>
            <a:endParaRPr lang="en-GB" dirty="0"/>
          </a:p>
        </p:txBody>
      </p:sp>
      <p:sp>
        <p:nvSpPr>
          <p:cNvPr id="5" name="Footer Placeholder 4"/>
          <p:cNvSpPr>
            <a:spLocks noGrp="1"/>
          </p:cNvSpPr>
          <p:nvPr>
            <p:ph type="ftr" idx="11"/>
          </p:nvPr>
        </p:nvSpPr>
        <p:spPr>
          <a:xfrm>
            <a:off x="7721600" y="6475413"/>
            <a:ext cx="3670300" cy="184150"/>
          </a:xfrm>
        </p:spPr>
        <p:txBody>
          <a:bodyPr/>
          <a:lstStyle/>
          <a:p>
            <a:r>
              <a:rPr lang="en-GB"/>
              <a:t>Minyoung Park (Intel Corp.)</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Tree>
    <p:extLst>
      <p:ext uri="{BB962C8B-B14F-4D97-AF65-F5344CB8AC3E}">
        <p14:creationId xmlns:p14="http://schemas.microsoft.com/office/powerpoint/2010/main" val="163008047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a:xfrm>
            <a:off x="1371600" y="685800"/>
            <a:ext cx="9372600" cy="1066800"/>
          </a:xfrm>
        </p:spPr>
        <p:txBody>
          <a:bodyPr/>
          <a:lstStyle/>
          <a:p>
            <a:r>
              <a:rPr lang="en-US" altLang="en-US" dirty="0"/>
              <a:t>Summary from November 2019 Meeting and Teleconference Calls</a:t>
            </a:r>
          </a:p>
        </p:txBody>
      </p:sp>
      <p:sp>
        <p:nvSpPr>
          <p:cNvPr id="31747" name="Content Placeholder 2"/>
          <p:cNvSpPr>
            <a:spLocks noGrp="1"/>
          </p:cNvSpPr>
          <p:nvPr>
            <p:ph idx="1"/>
          </p:nvPr>
        </p:nvSpPr>
        <p:spPr>
          <a:xfrm>
            <a:off x="762000" y="2057400"/>
            <a:ext cx="10439400" cy="4417757"/>
          </a:xfrm>
        </p:spPr>
        <p:txBody>
          <a:bodyPr/>
          <a:lstStyle/>
          <a:p>
            <a:pPr>
              <a:defRPr/>
            </a:pPr>
            <a:r>
              <a:rPr lang="en-US" altLang="en-US" sz="2000" dirty="0"/>
              <a:t>In November meeting:</a:t>
            </a:r>
          </a:p>
          <a:p>
            <a:pPr lvl="1">
              <a:defRPr/>
            </a:pPr>
            <a:r>
              <a:rPr lang="en-US" altLang="en-US" sz="1800" dirty="0"/>
              <a:t>Completed comment resolution on D4.0 (LB243)</a:t>
            </a:r>
          </a:p>
          <a:p>
            <a:pPr lvl="1">
              <a:defRPr/>
            </a:pPr>
            <a:r>
              <a:rPr lang="en-US" altLang="en-US" sz="1800" dirty="0"/>
              <a:t>Approved 15-day WG recirculation letter ballot on D5.0 (LB248)</a:t>
            </a:r>
          </a:p>
          <a:p>
            <a:pPr lvl="1">
              <a:defRPr/>
            </a:pPr>
            <a:r>
              <a:rPr lang="en-US" altLang="en-US" sz="1800" dirty="0"/>
              <a:t>Reviewed TG timeline</a:t>
            </a:r>
          </a:p>
          <a:p>
            <a:pPr lvl="1">
              <a:defRPr/>
            </a:pPr>
            <a:r>
              <a:rPr lang="en-US" altLang="en-US" sz="1800" dirty="0"/>
              <a:t>Agenda: doc:11-19/1743r11</a:t>
            </a:r>
          </a:p>
          <a:p>
            <a:pPr>
              <a:defRPr/>
            </a:pPr>
            <a:r>
              <a:rPr lang="en-US" altLang="en-US" sz="2000" dirty="0"/>
              <a:t>LB 248 results (closed on December 17)</a:t>
            </a:r>
          </a:p>
          <a:p>
            <a:pPr lvl="1">
              <a:defRPr/>
            </a:pPr>
            <a:r>
              <a:rPr lang="en-US" altLang="en-US" sz="1800" b="1" dirty="0"/>
              <a:t>Results</a:t>
            </a:r>
            <a:r>
              <a:rPr lang="en-US" altLang="en-US" sz="1800" dirty="0"/>
              <a:t>: 258 Approve, 12 Disapprove, 22 Abstain</a:t>
            </a:r>
          </a:p>
          <a:p>
            <a:pPr lvl="1">
              <a:defRPr/>
            </a:pPr>
            <a:r>
              <a:rPr lang="en-US" altLang="en-US" sz="1800" b="1" dirty="0"/>
              <a:t>Approval rate</a:t>
            </a:r>
            <a:r>
              <a:rPr lang="en-US" altLang="en-US" sz="1800" dirty="0"/>
              <a:t>: 96%</a:t>
            </a:r>
          </a:p>
          <a:p>
            <a:pPr lvl="1">
              <a:defRPr/>
            </a:pPr>
            <a:r>
              <a:rPr lang="en-US" altLang="en-US" sz="1800" dirty="0"/>
              <a:t>1 member changed vote to approve after the LB (</a:t>
            </a:r>
            <a:r>
              <a:rPr lang="en-US" altLang="en-US" sz="1800" b="1" dirty="0"/>
              <a:t>updated disapprove votes = 11)</a:t>
            </a:r>
          </a:p>
          <a:p>
            <a:pPr lvl="1">
              <a:defRPr/>
            </a:pPr>
            <a:r>
              <a:rPr lang="en-US" altLang="en-US" sz="1800" b="1" dirty="0"/>
              <a:t>Comments received</a:t>
            </a:r>
            <a:r>
              <a:rPr lang="en-US" altLang="en-US" sz="1800" dirty="0"/>
              <a:t>: Total 22 (19</a:t>
            </a:r>
            <a:r>
              <a:rPr lang="en-US" altLang="en-US" sz="1800" b="1" dirty="0"/>
              <a:t> </a:t>
            </a:r>
            <a:r>
              <a:rPr lang="en-US" altLang="en-US" sz="1800" dirty="0"/>
              <a:t>technical comments, 1 Editorial, 2 General)</a:t>
            </a:r>
            <a:endParaRPr lang="en-US" altLang="en-US" sz="1600" dirty="0"/>
          </a:p>
          <a:p>
            <a:pPr>
              <a:defRPr/>
            </a:pPr>
            <a:r>
              <a:rPr lang="en-US" altLang="en-US" sz="2000" dirty="0"/>
              <a:t>Teleconference call</a:t>
            </a:r>
          </a:p>
          <a:p>
            <a:pPr lvl="1">
              <a:defRPr/>
            </a:pPr>
            <a:r>
              <a:rPr lang="en-US" altLang="en-US" sz="1800" dirty="0"/>
              <a:t>Reviewed 15 comments; 6 unresolved CIDs left</a:t>
            </a:r>
            <a:endParaRPr lang="en-US" altLang="en-US" sz="2400" dirty="0"/>
          </a:p>
          <a:p>
            <a:pPr lvl="1">
              <a:defRPr/>
            </a:pPr>
            <a:endParaRPr lang="en-US" altLang="en-US" sz="1800" dirty="0"/>
          </a:p>
          <a:p>
            <a:pPr>
              <a:defRPr/>
            </a:pPr>
            <a:endParaRPr lang="en-US" altLang="en-US" sz="2000" dirty="0"/>
          </a:p>
          <a:p>
            <a:pPr marL="0" indent="0">
              <a:buNone/>
              <a:defRPr/>
            </a:pPr>
            <a:endParaRPr lang="en-US" altLang="en-US" sz="2000" dirty="0"/>
          </a:p>
          <a:p>
            <a:endParaRPr lang="en-US" altLang="en-US" sz="2000" dirty="0"/>
          </a:p>
        </p:txBody>
      </p:sp>
      <p:sp>
        <p:nvSpPr>
          <p:cNvPr id="4" name="Date Placeholder 3"/>
          <p:cNvSpPr>
            <a:spLocks noGrp="1"/>
          </p:cNvSpPr>
          <p:nvPr>
            <p:ph type="dt" sz="quarter" idx="10"/>
          </p:nvPr>
        </p:nvSpPr>
        <p:spPr/>
        <p:txBody>
          <a:bodyPr/>
          <a:lstStyle/>
          <a:p>
            <a:pPr>
              <a:defRPr/>
            </a:pPr>
            <a:r>
              <a:rPr lang="en-US"/>
              <a:t>January 2020</a:t>
            </a:r>
          </a:p>
        </p:txBody>
      </p:sp>
      <p:sp>
        <p:nvSpPr>
          <p:cNvPr id="5" name="Footer Placeholder 4"/>
          <p:cNvSpPr>
            <a:spLocks noGrp="1"/>
          </p:cNvSpPr>
          <p:nvPr>
            <p:ph type="ftr" sz="quarter" idx="11"/>
          </p:nvPr>
        </p:nvSpPr>
        <p:spPr/>
        <p:txBody>
          <a:bodyPr/>
          <a:lstStyle/>
          <a:p>
            <a:pPr>
              <a:defRPr/>
            </a:pPr>
            <a:r>
              <a:rPr lang="en-US"/>
              <a:t>Minyoung Park (Intel Corp.)</a:t>
            </a:r>
          </a:p>
        </p:txBody>
      </p:sp>
      <p:sp>
        <p:nvSpPr>
          <p:cNvPr id="31750" name="Slide Number Placeholder 5"/>
          <p:cNvSpPr>
            <a:spLocks noGrp="1"/>
          </p:cNvSpPr>
          <p:nvPr>
            <p:ph type="sldNum" sz="quarter" idx="12"/>
          </p:nvPr>
        </p:nvSpPr>
        <p:spPr>
          <a:xfrm>
            <a:off x="5879222" y="6475156"/>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458FE148-240D-4C73-8973-CD4B8EF27475}" type="slidenum">
              <a:rPr lang="en-US" altLang="en-US" sz="1200" b="0"/>
              <a:pPr>
                <a:spcBef>
                  <a:spcPct val="0"/>
                </a:spcBef>
                <a:buFontTx/>
                <a:buNone/>
              </a:pPr>
              <a:t>19</a:t>
            </a:fld>
            <a:endParaRPr lang="en-US" altLang="en-US" sz="1200" b="0" dirty="0"/>
          </a:p>
        </p:txBody>
      </p:sp>
    </p:spTree>
    <p:extLst>
      <p:ext uri="{BB962C8B-B14F-4D97-AF65-F5344CB8AC3E}">
        <p14:creationId xmlns:p14="http://schemas.microsoft.com/office/powerpoint/2010/main" val="16530655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2243138" y="1068388"/>
            <a:ext cx="7772400" cy="1066800"/>
          </a:xfrm>
        </p:spPr>
        <p:txBody>
          <a:bodyPr/>
          <a:lstStyle/>
          <a:p>
            <a:r>
              <a:rPr lang="en-US" altLang="en-US" sz="3600" dirty="0">
                <a:solidFill>
                  <a:schemeClr val="tx1"/>
                </a:solidFill>
                <a:cs typeface="Times New Roman" panose="02020603050405020304" pitchFamily="18" charset="0"/>
              </a:rPr>
              <a:t>IEEE 802.11 </a:t>
            </a:r>
            <a:r>
              <a:rPr lang="en-US" altLang="en-US" sz="3600" dirty="0" err="1">
                <a:solidFill>
                  <a:schemeClr val="tx1"/>
                </a:solidFill>
                <a:cs typeface="Times New Roman" panose="02020603050405020304" pitchFamily="18" charset="0"/>
              </a:rPr>
              <a:t>TGba</a:t>
            </a:r>
            <a:r>
              <a:rPr lang="en-US" altLang="en-US" sz="3600" dirty="0">
                <a:solidFill>
                  <a:schemeClr val="tx1"/>
                </a:solidFill>
                <a:cs typeface="Times New Roman" panose="02020603050405020304" pitchFamily="18" charset="0"/>
              </a:rPr>
              <a:t>:</a:t>
            </a:r>
            <a:br>
              <a:rPr lang="en-US" altLang="en-US" sz="3600" dirty="0">
                <a:solidFill>
                  <a:schemeClr val="tx1"/>
                </a:solidFill>
                <a:cs typeface="Times New Roman" panose="02020603050405020304" pitchFamily="18" charset="0"/>
              </a:rPr>
            </a:br>
            <a:r>
              <a:rPr lang="en-US" altLang="en-US" sz="3600" dirty="0">
                <a:solidFill>
                  <a:schemeClr val="tx1"/>
                </a:solidFill>
                <a:cs typeface="Times New Roman" panose="02020603050405020304" pitchFamily="18" charset="0"/>
              </a:rPr>
              <a:t>Wake-up Radio Operation</a:t>
            </a:r>
            <a:endParaRPr lang="en-US" altLang="en-US" sz="3600" dirty="0">
              <a:solidFill>
                <a:schemeClr val="tx1"/>
              </a:solidFill>
            </a:endParaRPr>
          </a:p>
        </p:txBody>
      </p:sp>
      <p:sp>
        <p:nvSpPr>
          <p:cNvPr id="6147" name="Content Placeholder 2"/>
          <p:cNvSpPr>
            <a:spLocks noGrp="1"/>
          </p:cNvSpPr>
          <p:nvPr>
            <p:ph idx="1"/>
          </p:nvPr>
        </p:nvSpPr>
        <p:spPr/>
        <p:txBody>
          <a:bodyPr/>
          <a:lstStyle/>
          <a:p>
            <a:pPr algn="ctr">
              <a:lnSpc>
                <a:spcPct val="90000"/>
              </a:lnSpc>
              <a:buFontTx/>
              <a:buNone/>
            </a:pPr>
            <a:endParaRPr lang="en-US" altLang="en-US" sz="3200" dirty="0">
              <a:cs typeface="Times New Roman" panose="02020603050405020304" pitchFamily="18" charset="0"/>
            </a:endParaRPr>
          </a:p>
          <a:p>
            <a:pPr algn="ctr">
              <a:lnSpc>
                <a:spcPct val="90000"/>
              </a:lnSpc>
              <a:buFontTx/>
              <a:buNone/>
            </a:pPr>
            <a:endParaRPr lang="en-US" altLang="en-US" sz="3200" dirty="0">
              <a:cs typeface="Times New Roman" panose="02020603050405020304" pitchFamily="18" charset="0"/>
            </a:endParaRPr>
          </a:p>
          <a:p>
            <a:pPr algn="ctr">
              <a:lnSpc>
                <a:spcPct val="90000"/>
              </a:lnSpc>
              <a:buFontTx/>
              <a:buNone/>
            </a:pPr>
            <a:r>
              <a:rPr lang="en-US" altLang="en-US" sz="3200" dirty="0">
                <a:cs typeface="Times New Roman" panose="02020603050405020304" pitchFamily="18" charset="0"/>
              </a:rPr>
              <a:t> Irvine, California, USA</a:t>
            </a:r>
          </a:p>
          <a:p>
            <a:pPr algn="ctr">
              <a:lnSpc>
                <a:spcPct val="90000"/>
              </a:lnSpc>
              <a:buFontTx/>
              <a:buNone/>
            </a:pPr>
            <a:r>
              <a:rPr lang="en-US" altLang="en-US" sz="3200" dirty="0">
                <a:cs typeface="Times New Roman" panose="02020603050405020304" pitchFamily="18" charset="0"/>
              </a:rPr>
              <a:t>January 12-17, 2020</a:t>
            </a:r>
          </a:p>
          <a:p>
            <a:pPr algn="ctr">
              <a:lnSpc>
                <a:spcPct val="90000"/>
              </a:lnSpc>
              <a:buFontTx/>
              <a:buNone/>
            </a:pPr>
            <a:endParaRPr lang="en-US" altLang="en-US" sz="2000" dirty="0">
              <a:cs typeface="Times New Roman" panose="02020603050405020304" pitchFamily="18" charset="0"/>
            </a:endParaRPr>
          </a:p>
          <a:p>
            <a:pPr algn="ctr">
              <a:lnSpc>
                <a:spcPct val="90000"/>
              </a:lnSpc>
              <a:buFontTx/>
              <a:buNone/>
            </a:pPr>
            <a:r>
              <a:rPr lang="en-US" altLang="en-US" sz="2000" dirty="0">
                <a:cs typeface="Times New Roman" panose="02020603050405020304" pitchFamily="18" charset="0"/>
              </a:rPr>
              <a:t>Chair:  Minyoung Park (Intel)</a:t>
            </a:r>
          </a:p>
          <a:p>
            <a:pPr algn="ctr">
              <a:lnSpc>
                <a:spcPct val="90000"/>
              </a:lnSpc>
              <a:buFontTx/>
              <a:buNone/>
            </a:pPr>
            <a:r>
              <a:rPr lang="en-US" altLang="en-US" sz="2000" dirty="0">
                <a:cs typeface="Times New Roman" panose="02020603050405020304" pitchFamily="18" charset="0"/>
              </a:rPr>
              <a:t>Vice Chairs:  Yunsong Yang (Self), Eunsung Park (LGE)</a:t>
            </a:r>
          </a:p>
          <a:p>
            <a:pPr algn="ctr">
              <a:lnSpc>
                <a:spcPct val="90000"/>
              </a:lnSpc>
              <a:buFontTx/>
              <a:buNone/>
            </a:pPr>
            <a:r>
              <a:rPr lang="en-US" altLang="en-US" sz="2000" dirty="0"/>
              <a:t>Secretary: Leif Wilhelmsson (Ericsson)</a:t>
            </a:r>
          </a:p>
          <a:p>
            <a:pPr algn="ctr">
              <a:lnSpc>
                <a:spcPct val="90000"/>
              </a:lnSpc>
              <a:buFontTx/>
              <a:buNone/>
            </a:pPr>
            <a:r>
              <a:rPr lang="en-US" altLang="en-US" sz="2000" dirty="0"/>
              <a:t>Technical Editor: Po-Kai Huang (Intel)</a:t>
            </a:r>
          </a:p>
        </p:txBody>
      </p:sp>
      <p:sp>
        <p:nvSpPr>
          <p:cNvPr id="4" name="Date Placeholder 3"/>
          <p:cNvSpPr>
            <a:spLocks noGrp="1"/>
          </p:cNvSpPr>
          <p:nvPr>
            <p:ph type="dt" sz="quarter" idx="10"/>
          </p:nvPr>
        </p:nvSpPr>
        <p:spPr/>
        <p:txBody>
          <a:bodyPr/>
          <a:lstStyle/>
          <a:p>
            <a:pPr>
              <a:defRPr/>
            </a:pPr>
            <a:r>
              <a:rPr lang="en-US"/>
              <a:t>January 2020</a:t>
            </a:r>
          </a:p>
        </p:txBody>
      </p:sp>
      <p:sp>
        <p:nvSpPr>
          <p:cNvPr id="5" name="Footer Placeholder 4"/>
          <p:cNvSpPr>
            <a:spLocks noGrp="1"/>
          </p:cNvSpPr>
          <p:nvPr>
            <p:ph type="ftr" sz="quarter" idx="11"/>
          </p:nvPr>
        </p:nvSpPr>
        <p:spPr/>
        <p:txBody>
          <a:bodyPr/>
          <a:lstStyle/>
          <a:p>
            <a:pPr>
              <a:defRPr/>
            </a:pPr>
            <a:r>
              <a:rPr lang="en-US"/>
              <a:t>Minyoung Park (Intel Corp.)</a:t>
            </a:r>
          </a:p>
        </p:txBody>
      </p:sp>
      <p:sp>
        <p:nvSpPr>
          <p:cNvPr id="6150" name="Slide Number Placeholder 5"/>
          <p:cNvSpPr>
            <a:spLocks noGrp="1"/>
          </p:cNvSpPr>
          <p:nvPr>
            <p:ph type="sldNum" sz="quarter" idx="12"/>
          </p:nvPr>
        </p:nvSpPr>
        <p:spPr>
          <a:xfrm>
            <a:off x="5912932" y="6474897"/>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33C9D1D7-C3F4-4CEF-8AC8-35E757F249F7}" type="slidenum">
              <a:rPr lang="en-US" altLang="en-US" sz="1200" b="0"/>
              <a:pPr>
                <a:spcBef>
                  <a:spcPct val="0"/>
                </a:spcBef>
                <a:buFontTx/>
                <a:buNone/>
              </a:pPr>
              <a:t>2</a:t>
            </a:fld>
            <a:endParaRPr lang="en-US" altLang="en-US" sz="1200" b="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r>
              <a:rPr lang="en-US" altLang="en-US"/>
              <a:t>Motion - Minutes</a:t>
            </a:r>
          </a:p>
        </p:txBody>
      </p:sp>
      <p:sp>
        <p:nvSpPr>
          <p:cNvPr id="38915" name="Content Placeholder 2"/>
          <p:cNvSpPr>
            <a:spLocks noGrp="1"/>
          </p:cNvSpPr>
          <p:nvPr>
            <p:ph idx="1"/>
          </p:nvPr>
        </p:nvSpPr>
        <p:spPr/>
        <p:txBody>
          <a:bodyPr/>
          <a:lstStyle/>
          <a:p>
            <a:r>
              <a:rPr lang="en-US" altLang="en-US" dirty="0"/>
              <a:t>Approve TGba minutes of November 2019 meeting [doc: IEEE 802.11-19/2080r0] and teleconference calls [doc: IEEE 802.11-20/0088r0]</a:t>
            </a:r>
          </a:p>
          <a:p>
            <a:endParaRPr lang="en-US" altLang="en-US" dirty="0"/>
          </a:p>
          <a:p>
            <a:pPr lvl="1"/>
            <a:r>
              <a:rPr lang="en-US" altLang="en-US" dirty="0"/>
              <a:t>Move: </a:t>
            </a:r>
            <a:r>
              <a:rPr lang="en-US" altLang="en-US" dirty="0" err="1"/>
              <a:t>Eunsung</a:t>
            </a:r>
            <a:r>
              <a:rPr lang="en-US" altLang="en-US" dirty="0"/>
              <a:t> Park</a:t>
            </a:r>
          </a:p>
          <a:p>
            <a:pPr lvl="1"/>
            <a:r>
              <a:rPr lang="en-US" altLang="en-US" dirty="0"/>
              <a:t>Second: </a:t>
            </a:r>
            <a:r>
              <a:rPr lang="en-US" altLang="en-US" dirty="0" err="1"/>
              <a:t>Xiaofei</a:t>
            </a:r>
            <a:r>
              <a:rPr lang="en-US" altLang="en-US" dirty="0"/>
              <a:t> Wang</a:t>
            </a:r>
          </a:p>
          <a:p>
            <a:pPr lvl="1"/>
            <a:r>
              <a:rPr lang="en-US" altLang="en-US" dirty="0"/>
              <a:t>Result: Passes with unanimous consent</a:t>
            </a:r>
          </a:p>
        </p:txBody>
      </p:sp>
      <p:sp>
        <p:nvSpPr>
          <p:cNvPr id="4" name="Date Placeholder 3"/>
          <p:cNvSpPr>
            <a:spLocks noGrp="1"/>
          </p:cNvSpPr>
          <p:nvPr>
            <p:ph type="dt" sz="quarter" idx="10"/>
          </p:nvPr>
        </p:nvSpPr>
        <p:spPr/>
        <p:txBody>
          <a:bodyPr/>
          <a:lstStyle/>
          <a:p>
            <a:pPr>
              <a:defRPr/>
            </a:pPr>
            <a:r>
              <a:rPr lang="en-US"/>
              <a:t>January 2020</a:t>
            </a:r>
          </a:p>
        </p:txBody>
      </p:sp>
      <p:sp>
        <p:nvSpPr>
          <p:cNvPr id="5" name="Footer Placeholder 4"/>
          <p:cNvSpPr>
            <a:spLocks noGrp="1"/>
          </p:cNvSpPr>
          <p:nvPr>
            <p:ph type="ftr" sz="quarter" idx="11"/>
          </p:nvPr>
        </p:nvSpPr>
        <p:spPr/>
        <p:txBody>
          <a:bodyPr/>
          <a:lstStyle/>
          <a:p>
            <a:pPr>
              <a:defRPr/>
            </a:pPr>
            <a:r>
              <a:rPr lang="en-US"/>
              <a:t>Minyoung Park (Intel Corp.)</a:t>
            </a:r>
          </a:p>
        </p:txBody>
      </p:sp>
      <p:sp>
        <p:nvSpPr>
          <p:cNvPr id="38918" name="Slide Number Placeholder 5"/>
          <p:cNvSpPr>
            <a:spLocks noGrp="1"/>
          </p:cNvSpPr>
          <p:nvPr>
            <p:ph type="sldNum" sz="quarter" idx="12"/>
          </p:nvPr>
        </p:nvSpPr>
        <p:spPr>
          <a:xfrm>
            <a:off x="5841122"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6FBCA5AE-B283-44A5-90D0-A06C9F590448}" type="slidenum">
              <a:rPr lang="en-US" altLang="en-US" sz="1200" b="0"/>
              <a:pPr>
                <a:spcBef>
                  <a:spcPct val="0"/>
                </a:spcBef>
                <a:buFontTx/>
                <a:buNone/>
              </a:pPr>
              <a:t>20</a:t>
            </a:fld>
            <a:endParaRPr lang="en-US" altLang="en-US" sz="1200" b="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 5000 (Editorial Comments)</a:t>
            </a:r>
          </a:p>
        </p:txBody>
      </p:sp>
      <p:sp>
        <p:nvSpPr>
          <p:cNvPr id="3" name="Content Placeholder 2"/>
          <p:cNvSpPr>
            <a:spLocks noGrp="1"/>
          </p:cNvSpPr>
          <p:nvPr>
            <p:ph idx="1"/>
          </p:nvPr>
        </p:nvSpPr>
        <p:spPr/>
        <p:txBody>
          <a:bodyPr/>
          <a:lstStyle/>
          <a:p>
            <a:r>
              <a:rPr lang="en-US" dirty="0"/>
              <a:t>Move to accept the comment resolutions in [11-19/2165r1] for CIDs listed below:</a:t>
            </a:r>
          </a:p>
          <a:p>
            <a:pPr marL="0" indent="0">
              <a:buNone/>
            </a:pPr>
            <a:br>
              <a:rPr lang="en-US" dirty="0"/>
            </a:br>
            <a:r>
              <a:rPr lang="pt-BR" dirty="0"/>
              <a:t>5010</a:t>
            </a:r>
          </a:p>
          <a:p>
            <a:endParaRPr lang="en-US" b="0" dirty="0"/>
          </a:p>
          <a:p>
            <a:r>
              <a:rPr lang="en-US" b="0" dirty="0"/>
              <a:t>Move: Po-Kai Huang</a:t>
            </a:r>
          </a:p>
          <a:p>
            <a:r>
              <a:rPr lang="en-US" b="0" dirty="0"/>
              <a:t>Second: Yongho Seok 	</a:t>
            </a:r>
          </a:p>
          <a:p>
            <a:r>
              <a:rPr lang="en-US" b="0" dirty="0"/>
              <a:t>Result: Passes with unanimous consent</a:t>
            </a:r>
            <a:endParaRPr lang="en-US" dirty="0"/>
          </a:p>
          <a:p>
            <a:endParaRPr lang="en-US" b="0" dirty="0"/>
          </a:p>
          <a:p>
            <a:endParaRPr lang="en-US" dirty="0"/>
          </a:p>
        </p:txBody>
      </p:sp>
      <p:sp>
        <p:nvSpPr>
          <p:cNvPr id="4" name="Date Placeholder 3"/>
          <p:cNvSpPr>
            <a:spLocks noGrp="1"/>
          </p:cNvSpPr>
          <p:nvPr>
            <p:ph type="dt" sz="half" idx="10"/>
          </p:nvPr>
        </p:nvSpPr>
        <p:spPr/>
        <p:txBody>
          <a:bodyPr/>
          <a:lstStyle/>
          <a:p>
            <a:pPr>
              <a:defRPr/>
            </a:pPr>
            <a:r>
              <a:rPr lang="en-US"/>
              <a:t>January 2020</a:t>
            </a:r>
            <a:endParaRPr lang="en-US" dirty="0"/>
          </a:p>
        </p:txBody>
      </p:sp>
      <p:sp>
        <p:nvSpPr>
          <p:cNvPr id="5" name="Footer Placeholder 4"/>
          <p:cNvSpPr>
            <a:spLocks noGrp="1"/>
          </p:cNvSpPr>
          <p:nvPr>
            <p:ph type="ftr" sz="quarter" idx="11"/>
          </p:nvPr>
        </p:nvSpPr>
        <p:spPr/>
        <p:txBody>
          <a:bodyPr/>
          <a:lstStyle/>
          <a:p>
            <a:pPr>
              <a:defRPr/>
            </a:pPr>
            <a:r>
              <a:rPr lang="en-US"/>
              <a:t>Minyoung Park (Intel Corp.)</a:t>
            </a:r>
          </a:p>
        </p:txBody>
      </p:sp>
      <p:sp>
        <p:nvSpPr>
          <p:cNvPr id="6" name="Slide Number Placeholder 5"/>
          <p:cNvSpPr>
            <a:spLocks noGrp="1"/>
          </p:cNvSpPr>
          <p:nvPr>
            <p:ph type="sldNum" sz="quarter" idx="12"/>
          </p:nvPr>
        </p:nvSpPr>
        <p:spPr/>
        <p:txBody>
          <a:bodyPr/>
          <a:lstStyle/>
          <a:p>
            <a:pPr>
              <a:defRPr/>
            </a:pPr>
            <a:r>
              <a:rPr lang="en-US" altLang="en-US"/>
              <a:t>Slide </a:t>
            </a:r>
            <a:fld id="{7B0F4323-4460-4997-B543-454EB3AA50C1}" type="slidenum">
              <a:rPr lang="en-US" altLang="en-US" smtClean="0"/>
              <a:pPr>
                <a:defRPr/>
              </a:pPr>
              <a:t>21</a:t>
            </a:fld>
            <a:endParaRPr lang="en-US" altLang="en-US"/>
          </a:p>
        </p:txBody>
      </p:sp>
    </p:spTree>
    <p:extLst>
      <p:ext uri="{BB962C8B-B14F-4D97-AF65-F5344CB8AC3E}">
        <p14:creationId xmlns:p14="http://schemas.microsoft.com/office/powerpoint/2010/main" val="155855321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 5001</a:t>
            </a:r>
          </a:p>
        </p:txBody>
      </p:sp>
      <p:sp>
        <p:nvSpPr>
          <p:cNvPr id="3" name="Content Placeholder 2"/>
          <p:cNvSpPr>
            <a:spLocks noGrp="1"/>
          </p:cNvSpPr>
          <p:nvPr>
            <p:ph idx="1"/>
          </p:nvPr>
        </p:nvSpPr>
        <p:spPr/>
        <p:txBody>
          <a:bodyPr/>
          <a:lstStyle/>
          <a:p>
            <a:r>
              <a:rPr lang="en-US" dirty="0"/>
              <a:t>Move to accept the comment resolutions in [11-19/2167r1] for CIDs listed below:</a:t>
            </a:r>
          </a:p>
          <a:p>
            <a:pPr marL="0" indent="0">
              <a:buNone/>
            </a:pPr>
            <a:br>
              <a:rPr lang="en-US" dirty="0"/>
            </a:br>
            <a:r>
              <a:rPr lang="pt-BR" dirty="0"/>
              <a:t>5006, 5007, 5012, 5014, 5015, 5016</a:t>
            </a:r>
          </a:p>
          <a:p>
            <a:endParaRPr lang="en-US" b="0" dirty="0"/>
          </a:p>
          <a:p>
            <a:r>
              <a:rPr lang="en-US" b="0" dirty="0"/>
              <a:t>Move: Po-Kai Huang</a:t>
            </a:r>
          </a:p>
          <a:p>
            <a:r>
              <a:rPr lang="en-US" b="0" dirty="0"/>
              <a:t>Second: Alfred Asterjadhi	</a:t>
            </a:r>
          </a:p>
          <a:p>
            <a:r>
              <a:rPr lang="en-US" b="0" dirty="0"/>
              <a:t>Result: Passes with unanimous consent</a:t>
            </a:r>
            <a:endParaRPr lang="en-US" dirty="0"/>
          </a:p>
          <a:p>
            <a:endParaRPr lang="en-US" dirty="0"/>
          </a:p>
          <a:p>
            <a:endParaRPr lang="en-US" b="0" dirty="0"/>
          </a:p>
          <a:p>
            <a:endParaRPr lang="en-US" dirty="0"/>
          </a:p>
        </p:txBody>
      </p:sp>
      <p:sp>
        <p:nvSpPr>
          <p:cNvPr id="4" name="Date Placeholder 3"/>
          <p:cNvSpPr>
            <a:spLocks noGrp="1"/>
          </p:cNvSpPr>
          <p:nvPr>
            <p:ph type="dt" sz="half" idx="10"/>
          </p:nvPr>
        </p:nvSpPr>
        <p:spPr/>
        <p:txBody>
          <a:bodyPr/>
          <a:lstStyle/>
          <a:p>
            <a:pPr>
              <a:defRPr/>
            </a:pPr>
            <a:r>
              <a:rPr lang="en-US"/>
              <a:t>January 2020</a:t>
            </a:r>
            <a:endParaRPr lang="en-US" dirty="0"/>
          </a:p>
        </p:txBody>
      </p:sp>
      <p:sp>
        <p:nvSpPr>
          <p:cNvPr id="5" name="Footer Placeholder 4"/>
          <p:cNvSpPr>
            <a:spLocks noGrp="1"/>
          </p:cNvSpPr>
          <p:nvPr>
            <p:ph type="ftr" sz="quarter" idx="11"/>
          </p:nvPr>
        </p:nvSpPr>
        <p:spPr/>
        <p:txBody>
          <a:bodyPr/>
          <a:lstStyle/>
          <a:p>
            <a:pPr>
              <a:defRPr/>
            </a:pPr>
            <a:r>
              <a:rPr lang="en-US"/>
              <a:t>Minyoung Park (Intel Corp.)</a:t>
            </a:r>
          </a:p>
        </p:txBody>
      </p:sp>
      <p:sp>
        <p:nvSpPr>
          <p:cNvPr id="6" name="Slide Number Placeholder 5"/>
          <p:cNvSpPr>
            <a:spLocks noGrp="1"/>
          </p:cNvSpPr>
          <p:nvPr>
            <p:ph type="sldNum" sz="quarter" idx="12"/>
          </p:nvPr>
        </p:nvSpPr>
        <p:spPr/>
        <p:txBody>
          <a:bodyPr/>
          <a:lstStyle/>
          <a:p>
            <a:pPr>
              <a:defRPr/>
            </a:pPr>
            <a:r>
              <a:rPr lang="en-US" altLang="en-US"/>
              <a:t>Slide </a:t>
            </a:r>
            <a:fld id="{7B0F4323-4460-4997-B543-454EB3AA50C1}" type="slidenum">
              <a:rPr lang="en-US" altLang="en-US" smtClean="0"/>
              <a:pPr>
                <a:defRPr/>
              </a:pPr>
              <a:t>22</a:t>
            </a:fld>
            <a:endParaRPr lang="en-US" altLang="en-US"/>
          </a:p>
        </p:txBody>
      </p:sp>
    </p:spTree>
    <p:extLst>
      <p:ext uri="{BB962C8B-B14F-4D97-AF65-F5344CB8AC3E}">
        <p14:creationId xmlns:p14="http://schemas.microsoft.com/office/powerpoint/2010/main" val="180732428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 5002</a:t>
            </a:r>
          </a:p>
        </p:txBody>
      </p:sp>
      <p:sp>
        <p:nvSpPr>
          <p:cNvPr id="3" name="Content Placeholder 2"/>
          <p:cNvSpPr>
            <a:spLocks noGrp="1"/>
          </p:cNvSpPr>
          <p:nvPr>
            <p:ph idx="1"/>
          </p:nvPr>
        </p:nvSpPr>
        <p:spPr/>
        <p:txBody>
          <a:bodyPr/>
          <a:lstStyle/>
          <a:p>
            <a:r>
              <a:rPr lang="en-US" dirty="0"/>
              <a:t>Move to accept the comment resolutions in [11-19/2166r1] for CIDs listed below:</a:t>
            </a:r>
          </a:p>
          <a:p>
            <a:pPr marL="0" indent="0">
              <a:buNone/>
            </a:pPr>
            <a:br>
              <a:rPr lang="en-US" dirty="0"/>
            </a:br>
            <a:r>
              <a:rPr lang="pt-BR" dirty="0"/>
              <a:t>5001, 5002, 5003, 5004, 5013, 5005, 5008</a:t>
            </a:r>
          </a:p>
          <a:p>
            <a:endParaRPr lang="en-US" b="0" dirty="0"/>
          </a:p>
          <a:p>
            <a:r>
              <a:rPr lang="en-US" b="0" dirty="0"/>
              <a:t>Move: Po-Kai Huang</a:t>
            </a:r>
          </a:p>
          <a:p>
            <a:r>
              <a:rPr lang="en-US" b="0" dirty="0"/>
              <a:t>Second: Yongho Seok	</a:t>
            </a:r>
          </a:p>
          <a:p>
            <a:r>
              <a:rPr lang="en-US" b="0" dirty="0"/>
              <a:t>Result: Passes with unanimous consent</a:t>
            </a:r>
            <a:endParaRPr lang="en-US" dirty="0"/>
          </a:p>
          <a:p>
            <a:endParaRPr lang="en-US" dirty="0"/>
          </a:p>
          <a:p>
            <a:endParaRPr lang="en-US" b="0" dirty="0"/>
          </a:p>
          <a:p>
            <a:endParaRPr lang="en-US" dirty="0"/>
          </a:p>
        </p:txBody>
      </p:sp>
      <p:sp>
        <p:nvSpPr>
          <p:cNvPr id="4" name="Date Placeholder 3"/>
          <p:cNvSpPr>
            <a:spLocks noGrp="1"/>
          </p:cNvSpPr>
          <p:nvPr>
            <p:ph type="dt" sz="half" idx="10"/>
          </p:nvPr>
        </p:nvSpPr>
        <p:spPr/>
        <p:txBody>
          <a:bodyPr/>
          <a:lstStyle/>
          <a:p>
            <a:pPr>
              <a:defRPr/>
            </a:pPr>
            <a:r>
              <a:rPr lang="en-US"/>
              <a:t>January 2020</a:t>
            </a:r>
            <a:endParaRPr lang="en-US" dirty="0"/>
          </a:p>
        </p:txBody>
      </p:sp>
      <p:sp>
        <p:nvSpPr>
          <p:cNvPr id="5" name="Footer Placeholder 4"/>
          <p:cNvSpPr>
            <a:spLocks noGrp="1"/>
          </p:cNvSpPr>
          <p:nvPr>
            <p:ph type="ftr" sz="quarter" idx="11"/>
          </p:nvPr>
        </p:nvSpPr>
        <p:spPr/>
        <p:txBody>
          <a:bodyPr/>
          <a:lstStyle/>
          <a:p>
            <a:pPr>
              <a:defRPr/>
            </a:pPr>
            <a:r>
              <a:rPr lang="en-US"/>
              <a:t>Minyoung Park (Intel Corp.)</a:t>
            </a:r>
          </a:p>
        </p:txBody>
      </p:sp>
      <p:sp>
        <p:nvSpPr>
          <p:cNvPr id="6" name="Slide Number Placeholder 5"/>
          <p:cNvSpPr>
            <a:spLocks noGrp="1"/>
          </p:cNvSpPr>
          <p:nvPr>
            <p:ph type="sldNum" sz="quarter" idx="12"/>
          </p:nvPr>
        </p:nvSpPr>
        <p:spPr/>
        <p:txBody>
          <a:bodyPr/>
          <a:lstStyle/>
          <a:p>
            <a:pPr>
              <a:defRPr/>
            </a:pPr>
            <a:r>
              <a:rPr lang="en-US" altLang="en-US"/>
              <a:t>Slide </a:t>
            </a:r>
            <a:fld id="{7B0F4323-4460-4997-B543-454EB3AA50C1}" type="slidenum">
              <a:rPr lang="en-US" altLang="en-US" smtClean="0"/>
              <a:pPr>
                <a:defRPr/>
              </a:pPr>
              <a:t>23</a:t>
            </a:fld>
            <a:endParaRPr lang="en-US" altLang="en-US"/>
          </a:p>
        </p:txBody>
      </p:sp>
    </p:spTree>
    <p:extLst>
      <p:ext uri="{BB962C8B-B14F-4D97-AF65-F5344CB8AC3E}">
        <p14:creationId xmlns:p14="http://schemas.microsoft.com/office/powerpoint/2010/main" val="418278079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 5003</a:t>
            </a:r>
          </a:p>
        </p:txBody>
      </p:sp>
      <p:sp>
        <p:nvSpPr>
          <p:cNvPr id="3" name="Content Placeholder 2"/>
          <p:cNvSpPr>
            <a:spLocks noGrp="1"/>
          </p:cNvSpPr>
          <p:nvPr>
            <p:ph idx="1"/>
          </p:nvPr>
        </p:nvSpPr>
        <p:spPr/>
        <p:txBody>
          <a:bodyPr/>
          <a:lstStyle/>
          <a:p>
            <a:r>
              <a:rPr lang="en-US" dirty="0"/>
              <a:t>Move to accept the comment resolutions in [11-20/0009r1] for CIDs listed below:</a:t>
            </a:r>
          </a:p>
          <a:p>
            <a:pPr marL="0" indent="0">
              <a:buNone/>
            </a:pPr>
            <a:br>
              <a:rPr lang="en-US" dirty="0"/>
            </a:br>
            <a:r>
              <a:rPr lang="pt-BR" dirty="0"/>
              <a:t>5011, 5019</a:t>
            </a:r>
          </a:p>
          <a:p>
            <a:endParaRPr lang="en-US" b="0" dirty="0"/>
          </a:p>
          <a:p>
            <a:r>
              <a:rPr lang="en-US" b="0" dirty="0"/>
              <a:t>Move: Po-Kai Huang</a:t>
            </a:r>
          </a:p>
          <a:p>
            <a:r>
              <a:rPr lang="en-US" b="0" dirty="0"/>
              <a:t>Second: Alfred Asterjadhi	</a:t>
            </a:r>
          </a:p>
          <a:p>
            <a:r>
              <a:rPr lang="en-US" b="0" dirty="0"/>
              <a:t>Result: Passes with unanimous consent</a:t>
            </a:r>
            <a:endParaRPr lang="en-US" dirty="0"/>
          </a:p>
          <a:p>
            <a:endParaRPr lang="en-US" dirty="0"/>
          </a:p>
          <a:p>
            <a:endParaRPr lang="en-US" b="0" dirty="0"/>
          </a:p>
          <a:p>
            <a:endParaRPr lang="en-US" dirty="0"/>
          </a:p>
        </p:txBody>
      </p:sp>
      <p:sp>
        <p:nvSpPr>
          <p:cNvPr id="4" name="Date Placeholder 3"/>
          <p:cNvSpPr>
            <a:spLocks noGrp="1"/>
          </p:cNvSpPr>
          <p:nvPr>
            <p:ph type="dt" sz="half" idx="10"/>
          </p:nvPr>
        </p:nvSpPr>
        <p:spPr/>
        <p:txBody>
          <a:bodyPr/>
          <a:lstStyle/>
          <a:p>
            <a:pPr>
              <a:defRPr/>
            </a:pPr>
            <a:r>
              <a:rPr lang="en-US"/>
              <a:t>January 2020</a:t>
            </a:r>
            <a:endParaRPr lang="en-US" dirty="0"/>
          </a:p>
        </p:txBody>
      </p:sp>
      <p:sp>
        <p:nvSpPr>
          <p:cNvPr id="5" name="Footer Placeholder 4"/>
          <p:cNvSpPr>
            <a:spLocks noGrp="1"/>
          </p:cNvSpPr>
          <p:nvPr>
            <p:ph type="ftr" sz="quarter" idx="11"/>
          </p:nvPr>
        </p:nvSpPr>
        <p:spPr/>
        <p:txBody>
          <a:bodyPr/>
          <a:lstStyle/>
          <a:p>
            <a:pPr>
              <a:defRPr/>
            </a:pPr>
            <a:r>
              <a:rPr lang="en-US"/>
              <a:t>Minyoung Park (Intel Corp.)</a:t>
            </a:r>
          </a:p>
        </p:txBody>
      </p:sp>
      <p:sp>
        <p:nvSpPr>
          <p:cNvPr id="6" name="Slide Number Placeholder 5"/>
          <p:cNvSpPr>
            <a:spLocks noGrp="1"/>
          </p:cNvSpPr>
          <p:nvPr>
            <p:ph type="sldNum" sz="quarter" idx="12"/>
          </p:nvPr>
        </p:nvSpPr>
        <p:spPr/>
        <p:txBody>
          <a:bodyPr/>
          <a:lstStyle/>
          <a:p>
            <a:pPr>
              <a:defRPr/>
            </a:pPr>
            <a:r>
              <a:rPr lang="en-US" altLang="en-US"/>
              <a:t>Slide </a:t>
            </a:r>
            <a:fld id="{7B0F4323-4460-4997-B543-454EB3AA50C1}" type="slidenum">
              <a:rPr lang="en-US" altLang="en-US" smtClean="0"/>
              <a:pPr>
                <a:defRPr/>
              </a:pPr>
              <a:t>24</a:t>
            </a:fld>
            <a:endParaRPr lang="en-US" altLang="en-US"/>
          </a:p>
        </p:txBody>
      </p:sp>
    </p:spTree>
    <p:extLst>
      <p:ext uri="{BB962C8B-B14F-4D97-AF65-F5344CB8AC3E}">
        <p14:creationId xmlns:p14="http://schemas.microsoft.com/office/powerpoint/2010/main" val="223711589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 5004</a:t>
            </a:r>
          </a:p>
        </p:txBody>
      </p:sp>
      <p:sp>
        <p:nvSpPr>
          <p:cNvPr id="3" name="Content Placeholder 2"/>
          <p:cNvSpPr>
            <a:spLocks noGrp="1"/>
          </p:cNvSpPr>
          <p:nvPr>
            <p:ph idx="1"/>
          </p:nvPr>
        </p:nvSpPr>
        <p:spPr/>
        <p:txBody>
          <a:bodyPr/>
          <a:lstStyle/>
          <a:p>
            <a:r>
              <a:rPr lang="en-US" dirty="0"/>
              <a:t>Move to accept the comment resolutions in [11-20/0077r0] for CIDs listed below:</a:t>
            </a:r>
          </a:p>
          <a:p>
            <a:pPr marL="0" indent="0">
              <a:buNone/>
            </a:pPr>
            <a:br>
              <a:rPr lang="en-US" dirty="0"/>
            </a:br>
            <a:r>
              <a:rPr lang="pt-BR" dirty="0"/>
              <a:t>5009</a:t>
            </a:r>
          </a:p>
          <a:p>
            <a:endParaRPr lang="en-US" b="0" dirty="0"/>
          </a:p>
          <a:p>
            <a:r>
              <a:rPr lang="en-US" b="0" dirty="0"/>
              <a:t>Move: Steve Shellhammer</a:t>
            </a:r>
          </a:p>
          <a:p>
            <a:r>
              <a:rPr lang="en-US" b="0" dirty="0"/>
              <a:t>Second: </a:t>
            </a:r>
            <a:r>
              <a:rPr lang="en-US" b="0" dirty="0" err="1"/>
              <a:t>Eunsung</a:t>
            </a:r>
            <a:r>
              <a:rPr lang="en-US" b="0" dirty="0"/>
              <a:t> Park	</a:t>
            </a:r>
          </a:p>
          <a:p>
            <a:r>
              <a:rPr lang="en-US" b="0" dirty="0"/>
              <a:t>Result: Passes with unanimous consent</a:t>
            </a:r>
            <a:endParaRPr lang="en-US" dirty="0"/>
          </a:p>
          <a:p>
            <a:endParaRPr lang="en-US" dirty="0"/>
          </a:p>
          <a:p>
            <a:endParaRPr lang="en-US" b="0" dirty="0"/>
          </a:p>
          <a:p>
            <a:endParaRPr lang="en-US" dirty="0"/>
          </a:p>
        </p:txBody>
      </p:sp>
      <p:sp>
        <p:nvSpPr>
          <p:cNvPr id="4" name="Date Placeholder 3"/>
          <p:cNvSpPr>
            <a:spLocks noGrp="1"/>
          </p:cNvSpPr>
          <p:nvPr>
            <p:ph type="dt" sz="half" idx="10"/>
          </p:nvPr>
        </p:nvSpPr>
        <p:spPr/>
        <p:txBody>
          <a:bodyPr/>
          <a:lstStyle/>
          <a:p>
            <a:pPr>
              <a:defRPr/>
            </a:pPr>
            <a:r>
              <a:rPr lang="en-US"/>
              <a:t>January 2020</a:t>
            </a:r>
            <a:endParaRPr lang="en-US" dirty="0"/>
          </a:p>
        </p:txBody>
      </p:sp>
      <p:sp>
        <p:nvSpPr>
          <p:cNvPr id="5" name="Footer Placeholder 4"/>
          <p:cNvSpPr>
            <a:spLocks noGrp="1"/>
          </p:cNvSpPr>
          <p:nvPr>
            <p:ph type="ftr" sz="quarter" idx="11"/>
          </p:nvPr>
        </p:nvSpPr>
        <p:spPr/>
        <p:txBody>
          <a:bodyPr/>
          <a:lstStyle/>
          <a:p>
            <a:pPr>
              <a:defRPr/>
            </a:pPr>
            <a:r>
              <a:rPr lang="en-US"/>
              <a:t>Minyoung Park (Intel Corp.)</a:t>
            </a:r>
          </a:p>
        </p:txBody>
      </p:sp>
      <p:sp>
        <p:nvSpPr>
          <p:cNvPr id="6" name="Slide Number Placeholder 5"/>
          <p:cNvSpPr>
            <a:spLocks noGrp="1"/>
          </p:cNvSpPr>
          <p:nvPr>
            <p:ph type="sldNum" sz="quarter" idx="12"/>
          </p:nvPr>
        </p:nvSpPr>
        <p:spPr/>
        <p:txBody>
          <a:bodyPr/>
          <a:lstStyle/>
          <a:p>
            <a:pPr>
              <a:defRPr/>
            </a:pPr>
            <a:r>
              <a:rPr lang="en-US" altLang="en-US"/>
              <a:t>Slide </a:t>
            </a:r>
            <a:fld id="{7B0F4323-4460-4997-B543-454EB3AA50C1}" type="slidenum">
              <a:rPr lang="en-US" altLang="en-US" smtClean="0"/>
              <a:pPr>
                <a:defRPr/>
              </a:pPr>
              <a:t>25</a:t>
            </a:fld>
            <a:endParaRPr lang="en-US" altLang="en-US"/>
          </a:p>
        </p:txBody>
      </p:sp>
    </p:spTree>
    <p:extLst>
      <p:ext uri="{BB962C8B-B14F-4D97-AF65-F5344CB8AC3E}">
        <p14:creationId xmlns:p14="http://schemas.microsoft.com/office/powerpoint/2010/main" val="399374779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 5005</a:t>
            </a:r>
          </a:p>
        </p:txBody>
      </p:sp>
      <p:sp>
        <p:nvSpPr>
          <p:cNvPr id="3" name="Content Placeholder 2"/>
          <p:cNvSpPr>
            <a:spLocks noGrp="1"/>
          </p:cNvSpPr>
          <p:nvPr>
            <p:ph idx="1"/>
          </p:nvPr>
        </p:nvSpPr>
        <p:spPr/>
        <p:txBody>
          <a:bodyPr/>
          <a:lstStyle/>
          <a:p>
            <a:r>
              <a:rPr lang="en-US" dirty="0"/>
              <a:t>Move to accept the comment resolutions in [11-20/0002r0] for CIDs listed below:</a:t>
            </a:r>
          </a:p>
          <a:p>
            <a:pPr marL="0" indent="0">
              <a:buNone/>
            </a:pPr>
            <a:br>
              <a:rPr lang="en-US" dirty="0"/>
            </a:br>
            <a:r>
              <a:rPr lang="pt-BR" dirty="0"/>
              <a:t>5000</a:t>
            </a:r>
          </a:p>
          <a:p>
            <a:endParaRPr lang="en-US" b="0" dirty="0"/>
          </a:p>
          <a:p>
            <a:r>
              <a:rPr lang="en-US" b="0" dirty="0"/>
              <a:t>Move: Alfred Asterjadhi</a:t>
            </a:r>
          </a:p>
          <a:p>
            <a:r>
              <a:rPr lang="en-US" b="0" dirty="0"/>
              <a:t>Second: </a:t>
            </a:r>
            <a:r>
              <a:rPr lang="en-US" b="0" dirty="0" err="1"/>
              <a:t>Eunsung</a:t>
            </a:r>
            <a:r>
              <a:rPr lang="en-US" b="0" dirty="0"/>
              <a:t> Park	</a:t>
            </a:r>
          </a:p>
          <a:p>
            <a:r>
              <a:rPr lang="en-US" b="0" dirty="0"/>
              <a:t>Result: Passes with unanimous consent</a:t>
            </a:r>
            <a:endParaRPr lang="en-US" dirty="0"/>
          </a:p>
          <a:p>
            <a:endParaRPr lang="en-US" dirty="0"/>
          </a:p>
          <a:p>
            <a:endParaRPr lang="en-US" b="0" dirty="0"/>
          </a:p>
          <a:p>
            <a:endParaRPr lang="en-US" dirty="0"/>
          </a:p>
        </p:txBody>
      </p:sp>
      <p:sp>
        <p:nvSpPr>
          <p:cNvPr id="4" name="Date Placeholder 3"/>
          <p:cNvSpPr>
            <a:spLocks noGrp="1"/>
          </p:cNvSpPr>
          <p:nvPr>
            <p:ph type="dt" sz="half" idx="10"/>
          </p:nvPr>
        </p:nvSpPr>
        <p:spPr/>
        <p:txBody>
          <a:bodyPr/>
          <a:lstStyle/>
          <a:p>
            <a:pPr>
              <a:defRPr/>
            </a:pPr>
            <a:r>
              <a:rPr lang="en-US"/>
              <a:t>January 2020</a:t>
            </a:r>
            <a:endParaRPr lang="en-US" dirty="0"/>
          </a:p>
        </p:txBody>
      </p:sp>
      <p:sp>
        <p:nvSpPr>
          <p:cNvPr id="5" name="Footer Placeholder 4"/>
          <p:cNvSpPr>
            <a:spLocks noGrp="1"/>
          </p:cNvSpPr>
          <p:nvPr>
            <p:ph type="ftr" sz="quarter" idx="11"/>
          </p:nvPr>
        </p:nvSpPr>
        <p:spPr/>
        <p:txBody>
          <a:bodyPr/>
          <a:lstStyle/>
          <a:p>
            <a:pPr>
              <a:defRPr/>
            </a:pPr>
            <a:r>
              <a:rPr lang="en-US"/>
              <a:t>Minyoung Park (Intel Corp.)</a:t>
            </a:r>
          </a:p>
        </p:txBody>
      </p:sp>
      <p:sp>
        <p:nvSpPr>
          <p:cNvPr id="6" name="Slide Number Placeholder 5"/>
          <p:cNvSpPr>
            <a:spLocks noGrp="1"/>
          </p:cNvSpPr>
          <p:nvPr>
            <p:ph type="sldNum" sz="quarter" idx="12"/>
          </p:nvPr>
        </p:nvSpPr>
        <p:spPr/>
        <p:txBody>
          <a:bodyPr/>
          <a:lstStyle/>
          <a:p>
            <a:pPr>
              <a:defRPr/>
            </a:pPr>
            <a:r>
              <a:rPr lang="en-US" altLang="en-US"/>
              <a:t>Slide </a:t>
            </a:r>
            <a:fld id="{7B0F4323-4460-4997-B543-454EB3AA50C1}" type="slidenum">
              <a:rPr lang="en-US" altLang="en-US" smtClean="0"/>
              <a:pPr>
                <a:defRPr/>
              </a:pPr>
              <a:t>26</a:t>
            </a:fld>
            <a:endParaRPr lang="en-US" altLang="en-US"/>
          </a:p>
        </p:txBody>
      </p:sp>
    </p:spTree>
    <p:extLst>
      <p:ext uri="{BB962C8B-B14F-4D97-AF65-F5344CB8AC3E}">
        <p14:creationId xmlns:p14="http://schemas.microsoft.com/office/powerpoint/2010/main" val="363002644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WG Recirculation LB Motion</a:t>
            </a:r>
          </a:p>
        </p:txBody>
      </p:sp>
      <p:sp>
        <p:nvSpPr>
          <p:cNvPr id="3" name="Content Placeholder 2"/>
          <p:cNvSpPr>
            <a:spLocks noGrp="1"/>
          </p:cNvSpPr>
          <p:nvPr>
            <p:ph idx="1"/>
          </p:nvPr>
        </p:nvSpPr>
        <p:spPr/>
        <p:txBody>
          <a:bodyPr/>
          <a:lstStyle/>
          <a:p>
            <a:r>
              <a:rPr lang="en-US" dirty="0"/>
              <a:t>Having approved comment resolutions for all of the comments received from </a:t>
            </a:r>
            <a:r>
              <a:rPr lang="en-US" dirty="0">
                <a:solidFill>
                  <a:srgbClr val="FF0000"/>
                </a:solidFill>
              </a:rPr>
              <a:t>LB 248 on P802.11ba D5.0 </a:t>
            </a:r>
            <a:r>
              <a:rPr lang="en-US" dirty="0"/>
              <a:t>as contained in document </a:t>
            </a:r>
            <a:r>
              <a:rPr lang="en-US" dirty="0">
                <a:solidFill>
                  <a:srgbClr val="FF0000"/>
                </a:solidFill>
              </a:rPr>
              <a:t>11-19/2162r?</a:t>
            </a:r>
            <a:r>
              <a:rPr lang="en-US" dirty="0"/>
              <a:t>,</a:t>
            </a:r>
          </a:p>
          <a:p>
            <a:r>
              <a:rPr lang="en-US" dirty="0"/>
              <a:t>Instruct the editor to prepare </a:t>
            </a:r>
            <a:r>
              <a:rPr lang="en-US" dirty="0">
                <a:solidFill>
                  <a:srgbClr val="FF0000"/>
                </a:solidFill>
              </a:rPr>
              <a:t>Draft 6.0 </a:t>
            </a:r>
            <a:r>
              <a:rPr lang="en-US" dirty="0"/>
              <a:t>incorporating these resolutions and,</a:t>
            </a:r>
          </a:p>
          <a:p>
            <a:r>
              <a:rPr lang="en-US" dirty="0"/>
              <a:t>Approve a 15 day Working Group Recirculation Ballot asking the question “Should </a:t>
            </a:r>
            <a:r>
              <a:rPr lang="en-US" dirty="0">
                <a:solidFill>
                  <a:srgbClr val="FF0000"/>
                </a:solidFill>
              </a:rPr>
              <a:t>P802.11ba D6.0 </a:t>
            </a:r>
            <a:r>
              <a:rPr lang="en-US" dirty="0"/>
              <a:t>be forwarded to Standards Association (SA) Ballot?”</a:t>
            </a:r>
          </a:p>
          <a:p>
            <a:endParaRPr lang="en-US" dirty="0"/>
          </a:p>
          <a:p>
            <a:r>
              <a:rPr lang="en-US" dirty="0"/>
              <a:t>[Moved: ,  Seconded: , Result: Y-N-A]</a:t>
            </a:r>
          </a:p>
          <a:p>
            <a:endParaRPr lang="en-US" dirty="0"/>
          </a:p>
          <a:p>
            <a:endParaRPr lang="en-US" dirty="0"/>
          </a:p>
        </p:txBody>
      </p:sp>
      <p:sp>
        <p:nvSpPr>
          <p:cNvPr id="4" name="Date Placeholder 3"/>
          <p:cNvSpPr>
            <a:spLocks noGrp="1"/>
          </p:cNvSpPr>
          <p:nvPr>
            <p:ph type="dt" sz="half" idx="10"/>
          </p:nvPr>
        </p:nvSpPr>
        <p:spPr/>
        <p:txBody>
          <a:bodyPr/>
          <a:lstStyle/>
          <a:p>
            <a:pPr>
              <a:defRPr/>
            </a:pPr>
            <a:r>
              <a:rPr lang="en-US"/>
              <a:t>January 2020</a:t>
            </a:r>
            <a:endParaRPr lang="en-US" dirty="0"/>
          </a:p>
        </p:txBody>
      </p:sp>
      <p:sp>
        <p:nvSpPr>
          <p:cNvPr id="5" name="Footer Placeholder 4"/>
          <p:cNvSpPr>
            <a:spLocks noGrp="1"/>
          </p:cNvSpPr>
          <p:nvPr>
            <p:ph type="ftr" sz="quarter" idx="11"/>
          </p:nvPr>
        </p:nvSpPr>
        <p:spPr/>
        <p:txBody>
          <a:bodyPr/>
          <a:lstStyle/>
          <a:p>
            <a:pPr>
              <a:defRPr/>
            </a:pPr>
            <a:r>
              <a:rPr lang="en-US"/>
              <a:t>Minyoung Park (Intel Corp.)</a:t>
            </a:r>
          </a:p>
        </p:txBody>
      </p:sp>
      <p:sp>
        <p:nvSpPr>
          <p:cNvPr id="6" name="Slide Number Placeholder 5"/>
          <p:cNvSpPr>
            <a:spLocks noGrp="1"/>
          </p:cNvSpPr>
          <p:nvPr>
            <p:ph type="sldNum" sz="quarter" idx="12"/>
          </p:nvPr>
        </p:nvSpPr>
        <p:spPr/>
        <p:txBody>
          <a:bodyPr/>
          <a:lstStyle/>
          <a:p>
            <a:pPr>
              <a:defRPr/>
            </a:pPr>
            <a:r>
              <a:rPr lang="en-US" altLang="en-US"/>
              <a:t>Slide </a:t>
            </a:r>
            <a:fld id="{7B0F4323-4460-4997-B543-454EB3AA50C1}" type="slidenum">
              <a:rPr lang="en-US" altLang="en-US" smtClean="0"/>
              <a:pPr>
                <a:defRPr/>
              </a:pPr>
              <a:t>27</a:t>
            </a:fld>
            <a:endParaRPr lang="en-US" altLang="en-US"/>
          </a:p>
        </p:txBody>
      </p:sp>
    </p:spTree>
    <p:extLst>
      <p:ext uri="{BB962C8B-B14F-4D97-AF65-F5344CB8AC3E}">
        <p14:creationId xmlns:p14="http://schemas.microsoft.com/office/powerpoint/2010/main" val="221286284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39D3A3-01FF-4EF9-A6C5-6237C641C949}"/>
              </a:ext>
            </a:extLst>
          </p:cNvPr>
          <p:cNvSpPr>
            <a:spLocks noGrp="1"/>
          </p:cNvSpPr>
          <p:nvPr>
            <p:ph type="title"/>
          </p:nvPr>
        </p:nvSpPr>
        <p:spPr/>
        <p:txBody>
          <a:bodyPr/>
          <a:lstStyle/>
          <a:p>
            <a:r>
              <a:rPr lang="en-US" dirty="0"/>
              <a:t>Motion to Approve Report to EC</a:t>
            </a:r>
          </a:p>
        </p:txBody>
      </p:sp>
      <p:sp>
        <p:nvSpPr>
          <p:cNvPr id="3" name="Content Placeholder 2">
            <a:extLst>
              <a:ext uri="{FF2B5EF4-FFF2-40B4-BE49-F238E27FC236}">
                <a16:creationId xmlns:a16="http://schemas.microsoft.com/office/drawing/2014/main" id="{5297BF1A-A2B5-4AA5-94F2-2FD8B5C2D1F7}"/>
              </a:ext>
            </a:extLst>
          </p:cNvPr>
          <p:cNvSpPr>
            <a:spLocks noGrp="1"/>
          </p:cNvSpPr>
          <p:nvPr>
            <p:ph idx="1"/>
          </p:nvPr>
        </p:nvSpPr>
        <p:spPr/>
        <p:txBody>
          <a:bodyPr/>
          <a:lstStyle/>
          <a:p>
            <a:r>
              <a:rPr lang="en-US" dirty="0"/>
              <a:t>Approve document </a:t>
            </a:r>
            <a:r>
              <a:rPr lang="en-US" dirty="0">
                <a:solidFill>
                  <a:srgbClr val="FF0000"/>
                </a:solidFill>
              </a:rPr>
              <a:t>11-20/0130r? </a:t>
            </a:r>
            <a:r>
              <a:rPr lang="en-US" dirty="0"/>
              <a:t>as the report to the IEEE 802 Executive Committee on the requirements for conditional approval to forward P802.11ba  to Sponsor Ballot, </a:t>
            </a:r>
          </a:p>
          <a:p>
            <a:r>
              <a:rPr lang="en-US" dirty="0"/>
              <a:t>Re-affirm the CSD in </a:t>
            </a:r>
            <a:r>
              <a:rPr lang="en-US" dirty="0">
                <a:hlinkClick r:id="rId2"/>
              </a:rPr>
              <a:t>https://mentor.ieee.org/802.11/dcn/16/11-16-0936-04-0wur-a-csd-proposal-for-wake-up-radio-wur.docx</a:t>
            </a:r>
            <a:r>
              <a:rPr lang="en-US" dirty="0"/>
              <a:t>, and</a:t>
            </a:r>
          </a:p>
          <a:p>
            <a:r>
              <a:rPr lang="en-US" dirty="0"/>
              <a:t>Request the IEEE 802 Executive Committee to conditionally approve forwarding P802.11ba to sponsor ballot.</a:t>
            </a:r>
          </a:p>
          <a:p>
            <a:endParaRPr lang="en-US" dirty="0"/>
          </a:p>
          <a:p>
            <a:r>
              <a:rPr lang="en-US" dirty="0"/>
              <a:t>[Moved: &lt;name&gt;,  Seconded: &lt;name&gt;, Result: y-n-a]</a:t>
            </a:r>
          </a:p>
          <a:p>
            <a:endParaRPr lang="en-US" dirty="0"/>
          </a:p>
        </p:txBody>
      </p:sp>
      <p:sp>
        <p:nvSpPr>
          <p:cNvPr id="4" name="Date Placeholder 3">
            <a:extLst>
              <a:ext uri="{FF2B5EF4-FFF2-40B4-BE49-F238E27FC236}">
                <a16:creationId xmlns:a16="http://schemas.microsoft.com/office/drawing/2014/main" id="{D643B3B1-7AA0-448F-92BE-817B894F546A}"/>
              </a:ext>
            </a:extLst>
          </p:cNvPr>
          <p:cNvSpPr>
            <a:spLocks noGrp="1"/>
          </p:cNvSpPr>
          <p:nvPr>
            <p:ph type="dt" sz="half" idx="10"/>
          </p:nvPr>
        </p:nvSpPr>
        <p:spPr/>
        <p:txBody>
          <a:bodyPr/>
          <a:lstStyle/>
          <a:p>
            <a:pPr>
              <a:defRPr/>
            </a:pPr>
            <a:r>
              <a:rPr lang="en-US"/>
              <a:t>January 2020</a:t>
            </a:r>
            <a:endParaRPr lang="en-US" dirty="0"/>
          </a:p>
        </p:txBody>
      </p:sp>
      <p:sp>
        <p:nvSpPr>
          <p:cNvPr id="5" name="Footer Placeholder 4">
            <a:extLst>
              <a:ext uri="{FF2B5EF4-FFF2-40B4-BE49-F238E27FC236}">
                <a16:creationId xmlns:a16="http://schemas.microsoft.com/office/drawing/2014/main" id="{B69BE380-3EB9-4CE8-95EA-4EF8FDE37B18}"/>
              </a:ext>
            </a:extLst>
          </p:cNvPr>
          <p:cNvSpPr>
            <a:spLocks noGrp="1"/>
          </p:cNvSpPr>
          <p:nvPr>
            <p:ph type="ftr" sz="quarter" idx="11"/>
          </p:nvPr>
        </p:nvSpPr>
        <p:spPr/>
        <p:txBody>
          <a:bodyPr/>
          <a:lstStyle/>
          <a:p>
            <a:pPr>
              <a:defRPr/>
            </a:pPr>
            <a:r>
              <a:rPr lang="en-US"/>
              <a:t>Minyoung Park (Intel Corp.)</a:t>
            </a:r>
          </a:p>
        </p:txBody>
      </p:sp>
      <p:sp>
        <p:nvSpPr>
          <p:cNvPr id="6" name="Slide Number Placeholder 5">
            <a:extLst>
              <a:ext uri="{FF2B5EF4-FFF2-40B4-BE49-F238E27FC236}">
                <a16:creationId xmlns:a16="http://schemas.microsoft.com/office/drawing/2014/main" id="{F7D57737-EA07-499C-9898-014DFF1F0759}"/>
              </a:ext>
            </a:extLst>
          </p:cNvPr>
          <p:cNvSpPr>
            <a:spLocks noGrp="1"/>
          </p:cNvSpPr>
          <p:nvPr>
            <p:ph type="sldNum" sz="quarter" idx="12"/>
          </p:nvPr>
        </p:nvSpPr>
        <p:spPr/>
        <p:txBody>
          <a:bodyPr/>
          <a:lstStyle/>
          <a:p>
            <a:pPr>
              <a:defRPr/>
            </a:pPr>
            <a:r>
              <a:rPr lang="en-US" altLang="en-US"/>
              <a:t>Slide </a:t>
            </a:r>
            <a:fld id="{7B0F4323-4460-4997-B543-454EB3AA50C1}" type="slidenum">
              <a:rPr lang="en-US" altLang="en-US" smtClean="0"/>
              <a:pPr>
                <a:defRPr/>
              </a:pPr>
              <a:t>28</a:t>
            </a:fld>
            <a:endParaRPr lang="en-US" altLang="en-US"/>
          </a:p>
        </p:txBody>
      </p:sp>
    </p:spTree>
    <p:extLst>
      <p:ext uri="{BB962C8B-B14F-4D97-AF65-F5344CB8AC3E}">
        <p14:creationId xmlns:p14="http://schemas.microsoft.com/office/powerpoint/2010/main" val="391403558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BB3E62-B56A-4E51-A323-459D0EEEC380}"/>
              </a:ext>
            </a:extLst>
          </p:cNvPr>
          <p:cNvSpPr>
            <a:spLocks noGrp="1"/>
          </p:cNvSpPr>
          <p:nvPr>
            <p:ph type="title"/>
          </p:nvPr>
        </p:nvSpPr>
        <p:spPr/>
        <p:txBody>
          <a:bodyPr/>
          <a:lstStyle/>
          <a:p>
            <a:r>
              <a:rPr lang="en-US" dirty="0"/>
              <a:t>Plan for Initial SA Ballot</a:t>
            </a:r>
          </a:p>
        </p:txBody>
      </p:sp>
      <p:sp>
        <p:nvSpPr>
          <p:cNvPr id="3" name="Content Placeholder 2">
            <a:extLst>
              <a:ext uri="{FF2B5EF4-FFF2-40B4-BE49-F238E27FC236}">
                <a16:creationId xmlns:a16="http://schemas.microsoft.com/office/drawing/2014/main" id="{D9D99168-92DA-420E-A29C-2E4016B297AE}"/>
              </a:ext>
            </a:extLst>
          </p:cNvPr>
          <p:cNvSpPr>
            <a:spLocks noGrp="1"/>
          </p:cNvSpPr>
          <p:nvPr>
            <p:ph idx="1"/>
          </p:nvPr>
        </p:nvSpPr>
        <p:spPr/>
        <p:txBody>
          <a:bodyPr/>
          <a:lstStyle/>
          <a:p>
            <a:r>
              <a:rPr lang="en-US" dirty="0"/>
              <a:t>Jan 12-17 (IEEE week): </a:t>
            </a:r>
          </a:p>
          <a:p>
            <a:pPr lvl="1"/>
            <a:r>
              <a:rPr lang="en-US" dirty="0"/>
              <a:t>Complete comment resolution on D5.0; approve another recirc LB on D6.0</a:t>
            </a:r>
          </a:p>
          <a:p>
            <a:r>
              <a:rPr lang="en-US" dirty="0"/>
              <a:t>Jan 18-22: editor produces D6.0</a:t>
            </a:r>
          </a:p>
          <a:p>
            <a:r>
              <a:rPr lang="en-US" dirty="0"/>
              <a:t>(Jan 19 - 24: request conditional approval from EC by electronic ballot)</a:t>
            </a:r>
          </a:p>
          <a:p>
            <a:r>
              <a:rPr lang="en-US" dirty="0"/>
              <a:t>Jan 23-Feb 6: 15-day recirc LB</a:t>
            </a:r>
          </a:p>
          <a:p>
            <a:pPr lvl="1"/>
            <a:r>
              <a:rPr lang="en-US" b="1" dirty="0"/>
              <a:t>If there is no comments on D6.0 or all comments received are invalid or out of scope </a:t>
            </a:r>
            <a:r>
              <a:rPr lang="en-US" dirty="0"/>
              <a:t>then start SA ballot with D6.0 around mid Feb. – use existing SA ballot pool</a:t>
            </a:r>
          </a:p>
          <a:p>
            <a:pPr lvl="1"/>
            <a:r>
              <a:rPr lang="en-US" b="1" dirty="0"/>
              <a:t>Otherwise</a:t>
            </a:r>
            <a:r>
              <a:rPr lang="en-US" dirty="0"/>
              <a:t> form a SA ballot pool again from Feb 8-March 8 (30 days), complete comment resolution in Feb. (accelerated process) using conference calls and reject all comments, and start SA ballot after March 8.</a:t>
            </a:r>
          </a:p>
        </p:txBody>
      </p:sp>
      <p:sp>
        <p:nvSpPr>
          <p:cNvPr id="4" name="Date Placeholder 3">
            <a:extLst>
              <a:ext uri="{FF2B5EF4-FFF2-40B4-BE49-F238E27FC236}">
                <a16:creationId xmlns:a16="http://schemas.microsoft.com/office/drawing/2014/main" id="{DB6628A7-FB37-4D29-8A71-33C073259AD1}"/>
              </a:ext>
            </a:extLst>
          </p:cNvPr>
          <p:cNvSpPr>
            <a:spLocks noGrp="1"/>
          </p:cNvSpPr>
          <p:nvPr>
            <p:ph type="dt" sz="half" idx="10"/>
          </p:nvPr>
        </p:nvSpPr>
        <p:spPr/>
        <p:txBody>
          <a:bodyPr/>
          <a:lstStyle/>
          <a:p>
            <a:pPr>
              <a:defRPr/>
            </a:pPr>
            <a:r>
              <a:rPr lang="en-US"/>
              <a:t>January 2020</a:t>
            </a:r>
            <a:endParaRPr lang="en-US" dirty="0"/>
          </a:p>
        </p:txBody>
      </p:sp>
      <p:sp>
        <p:nvSpPr>
          <p:cNvPr id="5" name="Footer Placeholder 4">
            <a:extLst>
              <a:ext uri="{FF2B5EF4-FFF2-40B4-BE49-F238E27FC236}">
                <a16:creationId xmlns:a16="http://schemas.microsoft.com/office/drawing/2014/main" id="{98DB1F84-C2F8-400A-9173-460047ABD1A7}"/>
              </a:ext>
            </a:extLst>
          </p:cNvPr>
          <p:cNvSpPr>
            <a:spLocks noGrp="1"/>
          </p:cNvSpPr>
          <p:nvPr>
            <p:ph type="ftr" sz="quarter" idx="11"/>
          </p:nvPr>
        </p:nvSpPr>
        <p:spPr/>
        <p:txBody>
          <a:bodyPr/>
          <a:lstStyle/>
          <a:p>
            <a:pPr>
              <a:defRPr/>
            </a:pPr>
            <a:r>
              <a:rPr lang="en-US"/>
              <a:t>Minyoung Park (Intel Corp.)</a:t>
            </a:r>
          </a:p>
        </p:txBody>
      </p:sp>
      <p:sp>
        <p:nvSpPr>
          <p:cNvPr id="6" name="Slide Number Placeholder 5">
            <a:extLst>
              <a:ext uri="{FF2B5EF4-FFF2-40B4-BE49-F238E27FC236}">
                <a16:creationId xmlns:a16="http://schemas.microsoft.com/office/drawing/2014/main" id="{98679C9C-5DEC-488A-BFF0-39ACE9B28541}"/>
              </a:ext>
            </a:extLst>
          </p:cNvPr>
          <p:cNvSpPr>
            <a:spLocks noGrp="1"/>
          </p:cNvSpPr>
          <p:nvPr>
            <p:ph type="sldNum" sz="quarter" idx="12"/>
          </p:nvPr>
        </p:nvSpPr>
        <p:spPr/>
        <p:txBody>
          <a:bodyPr/>
          <a:lstStyle/>
          <a:p>
            <a:pPr>
              <a:defRPr/>
            </a:pPr>
            <a:r>
              <a:rPr lang="en-US" altLang="en-US"/>
              <a:t>Slide </a:t>
            </a:r>
            <a:fld id="{7B0F4323-4460-4997-B543-454EB3AA50C1}" type="slidenum">
              <a:rPr lang="en-US" altLang="en-US" smtClean="0"/>
              <a:pPr>
                <a:defRPr/>
              </a:pPr>
              <a:t>29</a:t>
            </a:fld>
            <a:endParaRPr lang="en-US" altLang="en-US"/>
          </a:p>
        </p:txBody>
      </p:sp>
    </p:spTree>
    <p:extLst>
      <p:ext uri="{BB962C8B-B14F-4D97-AF65-F5344CB8AC3E}">
        <p14:creationId xmlns:p14="http://schemas.microsoft.com/office/powerpoint/2010/main" val="26225321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US" altLang="en-US"/>
              <a:t>Abstract</a:t>
            </a:r>
          </a:p>
        </p:txBody>
      </p:sp>
      <p:sp>
        <p:nvSpPr>
          <p:cNvPr id="7171" name="Content Placeholder 2"/>
          <p:cNvSpPr>
            <a:spLocks noGrp="1"/>
          </p:cNvSpPr>
          <p:nvPr>
            <p:ph idx="1"/>
          </p:nvPr>
        </p:nvSpPr>
        <p:spPr/>
        <p:txBody>
          <a:bodyPr/>
          <a:lstStyle/>
          <a:p>
            <a:r>
              <a:rPr lang="en-US" altLang="en-US" dirty="0"/>
              <a:t>This presentation contains the IEEE 802.11 TGba Wake-up Radio (WUR) Operation agenda for the January 2020 session</a:t>
            </a:r>
          </a:p>
        </p:txBody>
      </p:sp>
      <p:sp>
        <p:nvSpPr>
          <p:cNvPr id="4" name="Date Placeholder 3"/>
          <p:cNvSpPr>
            <a:spLocks noGrp="1"/>
          </p:cNvSpPr>
          <p:nvPr>
            <p:ph type="dt" sz="quarter" idx="10"/>
          </p:nvPr>
        </p:nvSpPr>
        <p:spPr/>
        <p:txBody>
          <a:bodyPr/>
          <a:lstStyle/>
          <a:p>
            <a:pPr>
              <a:defRPr/>
            </a:pPr>
            <a:r>
              <a:rPr lang="en-US"/>
              <a:t>January 2020</a:t>
            </a:r>
          </a:p>
        </p:txBody>
      </p:sp>
      <p:sp>
        <p:nvSpPr>
          <p:cNvPr id="5" name="Footer Placeholder 4"/>
          <p:cNvSpPr>
            <a:spLocks noGrp="1"/>
          </p:cNvSpPr>
          <p:nvPr>
            <p:ph type="ftr" sz="quarter" idx="11"/>
          </p:nvPr>
        </p:nvSpPr>
        <p:spPr/>
        <p:txBody>
          <a:bodyPr/>
          <a:lstStyle/>
          <a:p>
            <a:pPr>
              <a:defRPr/>
            </a:pPr>
            <a:r>
              <a:rPr lang="en-US"/>
              <a:t>Minyoung Park (Intel Corp.)</a:t>
            </a:r>
          </a:p>
        </p:txBody>
      </p:sp>
      <p:sp>
        <p:nvSpPr>
          <p:cNvPr id="7174" name="Slide Number Placeholder 5"/>
          <p:cNvSpPr>
            <a:spLocks noGrp="1"/>
          </p:cNvSpPr>
          <p:nvPr>
            <p:ph type="sldNum" sz="quarter" idx="12"/>
          </p:nvPr>
        </p:nvSpPr>
        <p:spPr>
          <a:xfrm>
            <a:off x="5879594"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1D07826-354B-4CAC-A364-D4170821854F}" type="slidenum">
              <a:rPr lang="en-US" altLang="en-US" sz="1200" b="0"/>
              <a:pPr>
                <a:spcBef>
                  <a:spcPct val="0"/>
                </a:spcBef>
                <a:buFontTx/>
                <a:buNone/>
              </a:pPr>
              <a:t>3</a:t>
            </a:fld>
            <a:endParaRPr lang="en-US" altLang="en-US" sz="1200" b="0"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Content Placeholder 6"/>
          <p:cNvSpPr>
            <a:spLocks noGrp="1"/>
          </p:cNvSpPr>
          <p:nvPr>
            <p:ph idx="1"/>
          </p:nvPr>
        </p:nvSpPr>
        <p:spPr>
          <a:xfrm>
            <a:off x="2666998" y="1295400"/>
            <a:ext cx="8915402" cy="5180013"/>
          </a:xfrm>
        </p:spPr>
        <p:txBody>
          <a:bodyPr/>
          <a:lstStyle/>
          <a:p>
            <a:r>
              <a:rPr lang="en-US" altLang="en-US" sz="1800" dirty="0"/>
              <a:t>2019:</a:t>
            </a:r>
            <a:endParaRPr lang="en-US" altLang="en-US" sz="1600" dirty="0"/>
          </a:p>
          <a:p>
            <a:pPr lvl="1"/>
            <a:r>
              <a:rPr lang="en-US" altLang="en-US" sz="1600" b="1" dirty="0">
                <a:solidFill>
                  <a:schemeClr val="bg1">
                    <a:lumMod val="50000"/>
                  </a:schemeClr>
                </a:solidFill>
              </a:rPr>
              <a:t>January</a:t>
            </a:r>
            <a:r>
              <a:rPr lang="en-US" altLang="en-US" sz="1600" dirty="0">
                <a:solidFill>
                  <a:schemeClr val="bg1">
                    <a:lumMod val="50000"/>
                  </a:schemeClr>
                </a:solidFill>
              </a:rPr>
              <a:t>: </a:t>
            </a:r>
            <a:r>
              <a:rPr lang="en-US" altLang="en-US" sz="1600" dirty="0" err="1">
                <a:solidFill>
                  <a:schemeClr val="bg1">
                    <a:lumMod val="50000"/>
                  </a:schemeClr>
                </a:solidFill>
              </a:rPr>
              <a:t>TGba</a:t>
            </a:r>
            <a:r>
              <a:rPr lang="en-US" altLang="en-US" sz="1600" dirty="0">
                <a:solidFill>
                  <a:schemeClr val="bg1">
                    <a:lumMod val="50000"/>
                  </a:schemeClr>
                </a:solidFill>
              </a:rPr>
              <a:t> Draft 2.0</a:t>
            </a:r>
          </a:p>
          <a:p>
            <a:pPr lvl="1"/>
            <a:r>
              <a:rPr lang="en-US" altLang="en-US" sz="1600" b="1" dirty="0">
                <a:solidFill>
                  <a:schemeClr val="bg1">
                    <a:lumMod val="50000"/>
                  </a:schemeClr>
                </a:solidFill>
              </a:rPr>
              <a:t>March</a:t>
            </a:r>
            <a:r>
              <a:rPr lang="en-US" altLang="en-US" sz="1600" dirty="0">
                <a:solidFill>
                  <a:schemeClr val="bg1">
                    <a:lumMod val="50000"/>
                  </a:schemeClr>
                </a:solidFill>
              </a:rPr>
              <a:t>: Comment resolution on D2.0</a:t>
            </a:r>
          </a:p>
          <a:p>
            <a:pPr lvl="1"/>
            <a:r>
              <a:rPr lang="en-US" altLang="en-US" sz="1600" b="1" dirty="0">
                <a:solidFill>
                  <a:schemeClr val="bg1">
                    <a:lumMod val="50000"/>
                  </a:schemeClr>
                </a:solidFill>
              </a:rPr>
              <a:t>May</a:t>
            </a:r>
            <a:r>
              <a:rPr lang="en-US" altLang="en-US" sz="1600" dirty="0">
                <a:solidFill>
                  <a:schemeClr val="bg1">
                    <a:lumMod val="50000"/>
                  </a:schemeClr>
                </a:solidFill>
              </a:rPr>
              <a:t>: </a:t>
            </a:r>
            <a:r>
              <a:rPr lang="en-US" altLang="en-US" sz="1600" dirty="0" err="1">
                <a:solidFill>
                  <a:schemeClr val="bg1">
                    <a:lumMod val="50000"/>
                  </a:schemeClr>
                </a:solidFill>
              </a:rPr>
              <a:t>TGba</a:t>
            </a:r>
            <a:r>
              <a:rPr lang="en-US" altLang="en-US" sz="1600" dirty="0">
                <a:solidFill>
                  <a:schemeClr val="bg1">
                    <a:lumMod val="50000"/>
                  </a:schemeClr>
                </a:solidFill>
              </a:rPr>
              <a:t> Draft 3.0 – WG Recirculation LB</a:t>
            </a:r>
          </a:p>
          <a:p>
            <a:pPr lvl="1"/>
            <a:r>
              <a:rPr lang="en-US" altLang="en-US" sz="1600" b="1" dirty="0">
                <a:solidFill>
                  <a:schemeClr val="bg1">
                    <a:lumMod val="50000"/>
                  </a:schemeClr>
                </a:solidFill>
              </a:rPr>
              <a:t>July</a:t>
            </a:r>
            <a:r>
              <a:rPr lang="en-US" altLang="en-US" sz="1600" dirty="0">
                <a:solidFill>
                  <a:schemeClr val="bg1">
                    <a:lumMod val="50000"/>
                  </a:schemeClr>
                </a:solidFill>
              </a:rPr>
              <a:t>: Comment resolution on D3.0</a:t>
            </a:r>
          </a:p>
          <a:p>
            <a:pPr lvl="1"/>
            <a:r>
              <a:rPr lang="en-US" altLang="en-US" sz="1600" dirty="0">
                <a:solidFill>
                  <a:schemeClr val="bg1">
                    <a:lumMod val="50000"/>
                  </a:schemeClr>
                </a:solidFill>
              </a:rPr>
              <a:t>August: Formation of sponsor ballot pool (invitation open till Aug. 7)</a:t>
            </a:r>
          </a:p>
          <a:p>
            <a:pPr lvl="1"/>
            <a:r>
              <a:rPr lang="en-US" altLang="en-US" sz="1600" b="1" dirty="0">
                <a:solidFill>
                  <a:schemeClr val="tx1">
                    <a:lumMod val="50000"/>
                    <a:lumOff val="50000"/>
                  </a:schemeClr>
                </a:solidFill>
              </a:rPr>
              <a:t>September</a:t>
            </a:r>
            <a:r>
              <a:rPr lang="en-US" altLang="en-US" sz="1600" dirty="0">
                <a:solidFill>
                  <a:schemeClr val="tx1">
                    <a:lumMod val="50000"/>
                    <a:lumOff val="50000"/>
                  </a:schemeClr>
                </a:solidFill>
              </a:rPr>
              <a:t>: </a:t>
            </a:r>
            <a:r>
              <a:rPr lang="en-US" altLang="en-US" sz="1600" dirty="0" err="1">
                <a:solidFill>
                  <a:schemeClr val="tx1">
                    <a:lumMod val="50000"/>
                    <a:lumOff val="50000"/>
                  </a:schemeClr>
                </a:solidFill>
              </a:rPr>
              <a:t>TGba</a:t>
            </a:r>
            <a:r>
              <a:rPr lang="en-US" altLang="en-US" sz="1600" dirty="0">
                <a:solidFill>
                  <a:schemeClr val="tx1">
                    <a:lumMod val="50000"/>
                    <a:lumOff val="50000"/>
                  </a:schemeClr>
                </a:solidFill>
              </a:rPr>
              <a:t> Draft 4.0 – WG Recirculation LB</a:t>
            </a:r>
          </a:p>
          <a:p>
            <a:pPr lvl="1"/>
            <a:r>
              <a:rPr lang="en-US" altLang="en-US" sz="1600" dirty="0">
                <a:solidFill>
                  <a:schemeClr val="bg2">
                    <a:lumMod val="75000"/>
                  </a:schemeClr>
                </a:solidFill>
              </a:rPr>
              <a:t>October: MDR/MEC done (start after LB and done before Nov. F2F meeting)</a:t>
            </a:r>
            <a:endParaRPr lang="en-US" altLang="en-US" sz="1600" b="1" dirty="0">
              <a:solidFill>
                <a:schemeClr val="bg2">
                  <a:lumMod val="75000"/>
                </a:schemeClr>
              </a:solidFill>
            </a:endParaRPr>
          </a:p>
          <a:p>
            <a:pPr lvl="1"/>
            <a:r>
              <a:rPr lang="en-US" altLang="en-US" sz="1600" dirty="0">
                <a:solidFill>
                  <a:schemeClr val="bg2">
                    <a:lumMod val="75000"/>
                  </a:schemeClr>
                </a:solidFill>
              </a:rPr>
              <a:t>November: </a:t>
            </a:r>
            <a:r>
              <a:rPr lang="en-US" altLang="en-US" sz="1600" dirty="0" err="1">
                <a:solidFill>
                  <a:schemeClr val="bg2">
                    <a:lumMod val="75000"/>
                  </a:schemeClr>
                </a:solidFill>
              </a:rPr>
              <a:t>TGba</a:t>
            </a:r>
            <a:r>
              <a:rPr lang="en-US" altLang="en-US" sz="1600" dirty="0">
                <a:solidFill>
                  <a:schemeClr val="bg2">
                    <a:lumMod val="75000"/>
                  </a:schemeClr>
                </a:solidFill>
              </a:rPr>
              <a:t> Draft 5.0 – WG Recirculation LB</a:t>
            </a:r>
          </a:p>
          <a:p>
            <a:r>
              <a:rPr lang="en-US" altLang="en-US" sz="1800" dirty="0"/>
              <a:t>2020:</a:t>
            </a:r>
          </a:p>
          <a:p>
            <a:pPr lvl="1"/>
            <a:r>
              <a:rPr lang="en-US" altLang="en-US" sz="1600" b="1" dirty="0"/>
              <a:t>January</a:t>
            </a:r>
            <a:r>
              <a:rPr lang="en-US" altLang="en-US" sz="1600" dirty="0"/>
              <a:t>: </a:t>
            </a:r>
            <a:r>
              <a:rPr lang="en-US" altLang="en-US" sz="1600" dirty="0" err="1"/>
              <a:t>TGba</a:t>
            </a:r>
            <a:r>
              <a:rPr lang="en-US" altLang="en-US" sz="1600" dirty="0"/>
              <a:t> Draft 6.0 – WG recirculation LB; Request conditional approval from EC</a:t>
            </a:r>
          </a:p>
          <a:p>
            <a:pPr lvl="1"/>
            <a:r>
              <a:rPr lang="en-US" altLang="en-US" sz="1600" dirty="0">
                <a:solidFill>
                  <a:srgbClr val="FF0000"/>
                </a:solidFill>
              </a:rPr>
              <a:t>March: </a:t>
            </a:r>
            <a:r>
              <a:rPr lang="en-US" altLang="en-US" sz="1600" dirty="0" err="1">
                <a:solidFill>
                  <a:srgbClr val="FF0000"/>
                </a:solidFill>
              </a:rPr>
              <a:t>TGba</a:t>
            </a:r>
            <a:r>
              <a:rPr lang="en-US" altLang="en-US" sz="1600" dirty="0">
                <a:solidFill>
                  <a:srgbClr val="FF0000"/>
                </a:solidFill>
              </a:rPr>
              <a:t> Draft 6.0 (WGLB – unchanged recirculation)</a:t>
            </a:r>
          </a:p>
          <a:p>
            <a:pPr lvl="1"/>
            <a:r>
              <a:rPr lang="en-US" altLang="en-US" sz="1600" dirty="0"/>
              <a:t>March-April: Initial SB (Draft 6.0)</a:t>
            </a:r>
          </a:p>
          <a:p>
            <a:pPr lvl="1"/>
            <a:r>
              <a:rPr lang="en-US" altLang="en-US" sz="1600" b="1" dirty="0"/>
              <a:t>May</a:t>
            </a:r>
            <a:r>
              <a:rPr lang="en-US" altLang="en-US" sz="1600" dirty="0"/>
              <a:t>: 1</a:t>
            </a:r>
            <a:r>
              <a:rPr lang="en-US" altLang="en-US" sz="1600" baseline="30000" dirty="0"/>
              <a:t>st</a:t>
            </a:r>
            <a:r>
              <a:rPr lang="en-US" altLang="en-US" sz="1600" dirty="0"/>
              <a:t> recirculation SB (Draft 7.0)</a:t>
            </a:r>
          </a:p>
          <a:p>
            <a:pPr lvl="1"/>
            <a:r>
              <a:rPr lang="en-US" altLang="en-US" sz="1600" dirty="0"/>
              <a:t>June: 2</a:t>
            </a:r>
            <a:r>
              <a:rPr lang="en-US" altLang="en-US" sz="1600" baseline="30000" dirty="0"/>
              <a:t>nd</a:t>
            </a:r>
            <a:r>
              <a:rPr lang="en-US" altLang="en-US" sz="1600" dirty="0"/>
              <a:t> recirculation SB (Draft 8.0)</a:t>
            </a:r>
          </a:p>
          <a:p>
            <a:pPr lvl="1"/>
            <a:r>
              <a:rPr lang="en-US" altLang="en-US" sz="1600" b="1" dirty="0"/>
              <a:t>July</a:t>
            </a:r>
            <a:r>
              <a:rPr lang="en-US" altLang="en-US" sz="1600" dirty="0"/>
              <a:t>: 3</a:t>
            </a:r>
            <a:r>
              <a:rPr lang="en-US" altLang="en-US" sz="1600" baseline="30000" dirty="0"/>
              <a:t>rd</a:t>
            </a:r>
            <a:r>
              <a:rPr lang="en-US" altLang="en-US" sz="1600" dirty="0"/>
              <a:t> recirculation SB (Draft 9.0, </a:t>
            </a:r>
            <a:r>
              <a:rPr lang="en-US" altLang="en-US" sz="1600" u="sng" dirty="0"/>
              <a:t>unchanged draft</a:t>
            </a:r>
            <a:r>
              <a:rPr lang="en-US" altLang="en-US" sz="1600" dirty="0"/>
              <a:t>)</a:t>
            </a:r>
          </a:p>
          <a:p>
            <a:pPr lvl="1"/>
            <a:r>
              <a:rPr lang="en-US" altLang="en-US" sz="1600" b="1" dirty="0"/>
              <a:t>September</a:t>
            </a:r>
            <a:r>
              <a:rPr lang="en-US" altLang="en-US" sz="1600" dirty="0"/>
              <a:t>: </a:t>
            </a:r>
            <a:r>
              <a:rPr lang="en-US" altLang="en-US" sz="1600" dirty="0" err="1"/>
              <a:t>RevCom</a:t>
            </a:r>
            <a:endParaRPr lang="en-US" altLang="en-US" sz="1600" dirty="0"/>
          </a:p>
        </p:txBody>
      </p:sp>
      <p:sp>
        <p:nvSpPr>
          <p:cNvPr id="41987" name="Title 1"/>
          <p:cNvSpPr>
            <a:spLocks noGrp="1"/>
          </p:cNvSpPr>
          <p:nvPr>
            <p:ph type="title"/>
          </p:nvPr>
        </p:nvSpPr>
        <p:spPr/>
        <p:txBody>
          <a:bodyPr/>
          <a:lstStyle/>
          <a:p>
            <a:r>
              <a:rPr lang="en-US" altLang="en-US" dirty="0" err="1"/>
              <a:t>TGba</a:t>
            </a:r>
            <a:r>
              <a:rPr lang="en-US" altLang="en-US" dirty="0"/>
              <a:t> Timeline</a:t>
            </a:r>
            <a:br>
              <a:rPr lang="en-US" altLang="en-US" dirty="0"/>
            </a:br>
            <a:endParaRPr lang="en-US" altLang="en-US" dirty="0"/>
          </a:p>
        </p:txBody>
      </p:sp>
      <p:sp>
        <p:nvSpPr>
          <p:cNvPr id="4" name="Date Placeholder 3"/>
          <p:cNvSpPr>
            <a:spLocks noGrp="1"/>
          </p:cNvSpPr>
          <p:nvPr>
            <p:ph type="dt" sz="quarter" idx="10"/>
          </p:nvPr>
        </p:nvSpPr>
        <p:spPr/>
        <p:txBody>
          <a:bodyPr/>
          <a:lstStyle/>
          <a:p>
            <a:pPr>
              <a:defRPr/>
            </a:pPr>
            <a:r>
              <a:rPr lang="en-US"/>
              <a:t>January 2020</a:t>
            </a:r>
          </a:p>
        </p:txBody>
      </p:sp>
      <p:sp>
        <p:nvSpPr>
          <p:cNvPr id="5" name="Footer Placeholder 4"/>
          <p:cNvSpPr>
            <a:spLocks noGrp="1"/>
          </p:cNvSpPr>
          <p:nvPr>
            <p:ph type="ftr" sz="quarter" idx="11"/>
          </p:nvPr>
        </p:nvSpPr>
        <p:spPr/>
        <p:txBody>
          <a:bodyPr/>
          <a:lstStyle/>
          <a:p>
            <a:pPr>
              <a:defRPr/>
            </a:pPr>
            <a:r>
              <a:rPr lang="en-US"/>
              <a:t>Minyoung Park (Intel Corp.)</a:t>
            </a:r>
          </a:p>
        </p:txBody>
      </p:sp>
      <p:sp>
        <p:nvSpPr>
          <p:cNvPr id="41990" name="Slide Number Placeholder 5"/>
          <p:cNvSpPr>
            <a:spLocks noGrp="1"/>
          </p:cNvSpPr>
          <p:nvPr>
            <p:ph type="sldNum" sz="quarter" idx="12"/>
          </p:nvPr>
        </p:nvSpPr>
        <p:spPr>
          <a:xfrm>
            <a:off x="6031622"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4FF03CB-C896-4D9C-8EF4-239AB973C5F4}" type="slidenum">
              <a:rPr lang="en-US" altLang="en-US" sz="1200" b="0"/>
              <a:pPr>
                <a:spcBef>
                  <a:spcPct val="0"/>
                </a:spcBef>
                <a:buFontTx/>
                <a:buNone/>
              </a:pPr>
              <a:t>30</a:t>
            </a:fld>
            <a:endParaRPr lang="en-US" altLang="en-US" sz="1200" b="0" dirty="0"/>
          </a:p>
        </p:txBody>
      </p:sp>
      <p:grpSp>
        <p:nvGrpSpPr>
          <p:cNvPr id="6" name="Group 5"/>
          <p:cNvGrpSpPr/>
          <p:nvPr/>
        </p:nvGrpSpPr>
        <p:grpSpPr>
          <a:xfrm>
            <a:off x="1410506" y="4114800"/>
            <a:ext cx="1401534" cy="592138"/>
            <a:chOff x="-334734" y="3065462"/>
            <a:chExt cx="1401534" cy="592138"/>
          </a:xfrm>
        </p:grpSpPr>
        <p:sp>
          <p:nvSpPr>
            <p:cNvPr id="2" name="Right Arrow 1"/>
            <p:cNvSpPr/>
            <p:nvPr/>
          </p:nvSpPr>
          <p:spPr bwMode="auto">
            <a:xfrm>
              <a:off x="457200" y="3276600"/>
              <a:ext cx="609600" cy="381000"/>
            </a:xfrm>
            <a:prstGeom prst="rightArrow">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en-US"/>
            </a:p>
          </p:txBody>
        </p:sp>
        <p:sp>
          <p:nvSpPr>
            <p:cNvPr id="3" name="TextBox 2"/>
            <p:cNvSpPr txBox="1"/>
            <p:nvPr/>
          </p:nvSpPr>
          <p:spPr>
            <a:xfrm>
              <a:off x="-334734" y="3065462"/>
              <a:ext cx="1238288" cy="338554"/>
            </a:xfrm>
            <a:prstGeom prst="rect">
              <a:avLst/>
            </a:prstGeom>
            <a:noFill/>
          </p:spPr>
          <p:txBody>
            <a:bodyPr wrap="none" rtlCol="0">
              <a:spAutoFit/>
            </a:bodyPr>
            <a:lstStyle/>
            <a:p>
              <a:r>
                <a:rPr lang="en-US" sz="1600" b="1" dirty="0"/>
                <a:t>We are here</a:t>
              </a:r>
            </a:p>
          </p:txBody>
        </p:sp>
      </p:grpSp>
      <p:sp>
        <p:nvSpPr>
          <p:cNvPr id="7" name="Right Brace 6"/>
          <p:cNvSpPr/>
          <p:nvPr/>
        </p:nvSpPr>
        <p:spPr bwMode="auto">
          <a:xfrm rot="10800000">
            <a:off x="2633414" y="4918076"/>
            <a:ext cx="228600" cy="1441938"/>
          </a:xfrm>
          <a:prstGeom prst="rightBrace">
            <a:avLst>
              <a:gd name="adj1" fmla="val 34707"/>
              <a:gd name="adj2" fmla="val 50000"/>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8" name="Rectangle 7"/>
          <p:cNvSpPr/>
          <p:nvPr/>
        </p:nvSpPr>
        <p:spPr>
          <a:xfrm>
            <a:off x="1071711" y="5334000"/>
            <a:ext cx="1544910" cy="461665"/>
          </a:xfrm>
          <a:prstGeom prst="rect">
            <a:avLst/>
          </a:prstGeom>
        </p:spPr>
        <p:txBody>
          <a:bodyPr wrap="none">
            <a:spAutoFit/>
          </a:bodyPr>
          <a:lstStyle/>
          <a:p>
            <a:pPr algn="r"/>
            <a:r>
              <a:rPr lang="en-US" b="1" dirty="0"/>
              <a:t>Depends on progress</a:t>
            </a:r>
            <a:br>
              <a:rPr lang="en-US" b="1" dirty="0"/>
            </a:br>
            <a:r>
              <a:rPr lang="en-US" b="1" dirty="0"/>
              <a:t> of </a:t>
            </a:r>
            <a:r>
              <a:rPr lang="en-US" b="1" dirty="0" err="1"/>
              <a:t>TGmd</a:t>
            </a:r>
            <a:r>
              <a:rPr lang="en-US" b="1" dirty="0"/>
              <a:t>/ax/ay</a:t>
            </a:r>
          </a:p>
        </p:txBody>
      </p:sp>
    </p:spTree>
    <p:extLst>
      <p:ext uri="{BB962C8B-B14F-4D97-AF65-F5344CB8AC3E}">
        <p14:creationId xmlns:p14="http://schemas.microsoft.com/office/powerpoint/2010/main" val="229287908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7"/>
          <p:cNvSpPr>
            <a:spLocks noGrp="1"/>
          </p:cNvSpPr>
          <p:nvPr>
            <p:ph type="title"/>
          </p:nvPr>
        </p:nvSpPr>
        <p:spPr/>
        <p:txBody>
          <a:bodyPr/>
          <a:lstStyle/>
          <a:p>
            <a:r>
              <a:rPr lang="en-US" altLang="en-US" dirty="0"/>
              <a:t>Goal for March 2020</a:t>
            </a:r>
          </a:p>
        </p:txBody>
      </p:sp>
      <p:sp>
        <p:nvSpPr>
          <p:cNvPr id="33795" name="Content Placeholder 8"/>
          <p:cNvSpPr>
            <a:spLocks noGrp="1"/>
          </p:cNvSpPr>
          <p:nvPr>
            <p:ph idx="1"/>
          </p:nvPr>
        </p:nvSpPr>
        <p:spPr>
          <a:xfrm>
            <a:off x="2047876" y="2133600"/>
            <a:ext cx="8162925" cy="4114800"/>
          </a:xfrm>
        </p:spPr>
        <p:txBody>
          <a:bodyPr/>
          <a:lstStyle/>
          <a:p>
            <a:pPr>
              <a:defRPr/>
            </a:pPr>
            <a:r>
              <a:rPr lang="en-US" altLang="en-US" dirty="0"/>
              <a:t>Comment assignment and resolution on D6.0</a:t>
            </a:r>
          </a:p>
          <a:p>
            <a:pPr>
              <a:defRPr/>
            </a:pPr>
            <a:r>
              <a:rPr lang="en-US" altLang="en-US" dirty="0"/>
              <a:t>Review timeline</a:t>
            </a:r>
          </a:p>
          <a:p>
            <a:pPr>
              <a:defRPr/>
            </a:pPr>
            <a:endParaRPr lang="en-US" altLang="en-US" dirty="0"/>
          </a:p>
          <a:p>
            <a:pPr>
              <a:defRPr/>
            </a:pPr>
            <a:endParaRPr lang="en-US" altLang="en-US" dirty="0"/>
          </a:p>
          <a:p>
            <a:pPr marL="0" indent="0">
              <a:buNone/>
              <a:defRPr/>
            </a:pPr>
            <a:endParaRPr lang="en-US" altLang="en-US" dirty="0"/>
          </a:p>
          <a:p>
            <a:pPr>
              <a:defRPr/>
            </a:pPr>
            <a:endParaRPr lang="en-US" altLang="en-US" dirty="0"/>
          </a:p>
        </p:txBody>
      </p:sp>
      <p:sp>
        <p:nvSpPr>
          <p:cNvPr id="5" name="Date Placeholder 4"/>
          <p:cNvSpPr>
            <a:spLocks noGrp="1"/>
          </p:cNvSpPr>
          <p:nvPr>
            <p:ph type="dt" sz="quarter" idx="10"/>
          </p:nvPr>
        </p:nvSpPr>
        <p:spPr/>
        <p:txBody>
          <a:bodyPr/>
          <a:lstStyle/>
          <a:p>
            <a:pPr>
              <a:defRPr/>
            </a:pPr>
            <a:r>
              <a:rPr lang="en-US"/>
              <a:t>January 2020</a:t>
            </a:r>
          </a:p>
        </p:txBody>
      </p:sp>
      <p:sp>
        <p:nvSpPr>
          <p:cNvPr id="6" name="Footer Placeholder 5"/>
          <p:cNvSpPr>
            <a:spLocks noGrp="1"/>
          </p:cNvSpPr>
          <p:nvPr>
            <p:ph type="ftr" sz="quarter" idx="11"/>
          </p:nvPr>
        </p:nvSpPr>
        <p:spPr/>
        <p:txBody>
          <a:bodyPr/>
          <a:lstStyle/>
          <a:p>
            <a:pPr>
              <a:defRPr/>
            </a:pPr>
            <a:r>
              <a:rPr lang="en-US"/>
              <a:t>Minyoung Park (Intel Corp.)</a:t>
            </a:r>
          </a:p>
        </p:txBody>
      </p:sp>
      <p:sp>
        <p:nvSpPr>
          <p:cNvPr id="43014" name="Slide Number Placeholder 6"/>
          <p:cNvSpPr>
            <a:spLocks noGrp="1"/>
          </p:cNvSpPr>
          <p:nvPr>
            <p:ph type="sldNum" sz="quarter" idx="12"/>
          </p:nvPr>
        </p:nvSpPr>
        <p:spPr>
          <a:xfrm>
            <a:off x="5874460"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9C08EAE7-1D40-41D7-9B52-6E64E0A4FB7D}" type="slidenum">
              <a:rPr lang="en-US" altLang="en-US" sz="1200" b="0"/>
              <a:pPr>
                <a:spcBef>
                  <a:spcPct val="0"/>
                </a:spcBef>
                <a:buFontTx/>
                <a:buNone/>
              </a:pPr>
              <a:t>31</a:t>
            </a:fld>
            <a:endParaRPr lang="en-US" altLang="en-US" sz="1200" b="0"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p:txBody>
          <a:bodyPr/>
          <a:lstStyle/>
          <a:p>
            <a:r>
              <a:rPr lang="en-US" altLang="en-US"/>
              <a:t>Teleconference Call Schedule</a:t>
            </a:r>
          </a:p>
        </p:txBody>
      </p:sp>
      <p:sp>
        <p:nvSpPr>
          <p:cNvPr id="45059" name="Content Placeholder 2"/>
          <p:cNvSpPr>
            <a:spLocks noGrp="1"/>
          </p:cNvSpPr>
          <p:nvPr>
            <p:ph idx="1"/>
          </p:nvPr>
        </p:nvSpPr>
        <p:spPr>
          <a:xfrm>
            <a:off x="2220912" y="1981200"/>
            <a:ext cx="7761288" cy="4114800"/>
          </a:xfrm>
        </p:spPr>
        <p:txBody>
          <a:bodyPr/>
          <a:lstStyle/>
          <a:p>
            <a:pPr marL="342900" lvl="1" indent="-342900">
              <a:buFontTx/>
              <a:buChar char="•"/>
              <a:defRPr/>
            </a:pPr>
            <a:r>
              <a:rPr lang="en-US" altLang="en-US" sz="2800" b="1" dirty="0"/>
              <a:t>Proposed schedule :</a:t>
            </a:r>
          </a:p>
          <a:p>
            <a:pPr marL="685800" lvl="2" indent="-342900">
              <a:defRPr/>
            </a:pPr>
            <a:r>
              <a:rPr lang="en-US" altLang="en-US" sz="2400" b="1" dirty="0"/>
              <a:t>TBD</a:t>
            </a:r>
          </a:p>
          <a:p>
            <a:pPr marL="685800" lvl="2" indent="-342900">
              <a:defRPr/>
            </a:pPr>
            <a:endParaRPr lang="en-US" altLang="en-US" sz="2400" b="1" baseline="30000" dirty="0"/>
          </a:p>
          <a:p>
            <a:pPr marL="685800" lvl="2" indent="-342900">
              <a:defRPr/>
            </a:pPr>
            <a:endParaRPr lang="en-US" altLang="en-US" sz="2400" b="1" dirty="0"/>
          </a:p>
          <a:p>
            <a:pPr marL="685800" lvl="2" indent="-342900">
              <a:defRPr/>
            </a:pPr>
            <a:endParaRPr lang="en-US" altLang="en-US" sz="2400" b="1" dirty="0"/>
          </a:p>
          <a:p>
            <a:pPr marL="342900" lvl="2" indent="0">
              <a:buNone/>
              <a:defRPr/>
            </a:pPr>
            <a:endParaRPr lang="en-US" altLang="en-US" sz="2400" b="1" dirty="0"/>
          </a:p>
          <a:p>
            <a:pPr marL="685800" lvl="2" indent="-342900">
              <a:defRPr/>
            </a:pPr>
            <a:endParaRPr lang="en-US" altLang="en-US" sz="2400" b="1" dirty="0"/>
          </a:p>
          <a:p>
            <a:pPr marL="685800" lvl="2" indent="-342900">
              <a:defRPr/>
            </a:pPr>
            <a:endParaRPr lang="en-US" altLang="en-US" sz="2400" b="1" dirty="0"/>
          </a:p>
          <a:p>
            <a:pPr marL="0" lvl="1" indent="0">
              <a:buNone/>
              <a:defRPr/>
            </a:pPr>
            <a:endParaRPr lang="en-US" altLang="en-US" sz="2800" b="1" dirty="0"/>
          </a:p>
          <a:p>
            <a:pPr marL="685800" lvl="2" indent="-342900">
              <a:defRPr/>
            </a:pPr>
            <a:endParaRPr lang="en-US" altLang="en-US" sz="2400" b="1" dirty="0"/>
          </a:p>
          <a:p>
            <a:pPr marL="342900" lvl="2" indent="0">
              <a:buNone/>
              <a:defRPr/>
            </a:pPr>
            <a:endParaRPr lang="en-US" altLang="en-US" sz="2400" b="1" dirty="0"/>
          </a:p>
          <a:p>
            <a:pPr marL="685800" lvl="2" indent="-342900">
              <a:defRPr/>
            </a:pPr>
            <a:endParaRPr lang="en-US" altLang="en-US" sz="2400" dirty="0"/>
          </a:p>
          <a:p>
            <a:pPr>
              <a:defRPr/>
            </a:pPr>
            <a:endParaRPr lang="en-US" altLang="en-US" sz="2800" dirty="0"/>
          </a:p>
        </p:txBody>
      </p:sp>
      <p:sp>
        <p:nvSpPr>
          <p:cNvPr id="4" name="Date Placeholder 3"/>
          <p:cNvSpPr>
            <a:spLocks noGrp="1"/>
          </p:cNvSpPr>
          <p:nvPr>
            <p:ph type="dt" sz="quarter" idx="10"/>
          </p:nvPr>
        </p:nvSpPr>
        <p:spPr/>
        <p:txBody>
          <a:bodyPr/>
          <a:lstStyle/>
          <a:p>
            <a:pPr>
              <a:defRPr/>
            </a:pPr>
            <a:r>
              <a:rPr lang="en-US"/>
              <a:t>January 2020</a:t>
            </a:r>
          </a:p>
        </p:txBody>
      </p:sp>
      <p:sp>
        <p:nvSpPr>
          <p:cNvPr id="5" name="Footer Placeholder 4"/>
          <p:cNvSpPr>
            <a:spLocks noGrp="1"/>
          </p:cNvSpPr>
          <p:nvPr>
            <p:ph type="ftr" sz="quarter" idx="11"/>
          </p:nvPr>
        </p:nvSpPr>
        <p:spPr/>
        <p:txBody>
          <a:bodyPr/>
          <a:lstStyle/>
          <a:p>
            <a:pPr>
              <a:defRPr/>
            </a:pPr>
            <a:r>
              <a:rPr lang="en-US"/>
              <a:t>Minyoung Park (Intel Corp.)</a:t>
            </a:r>
          </a:p>
        </p:txBody>
      </p:sp>
      <p:sp>
        <p:nvSpPr>
          <p:cNvPr id="44038" name="Slide Number Placeholder 5"/>
          <p:cNvSpPr>
            <a:spLocks noGrp="1"/>
          </p:cNvSpPr>
          <p:nvPr>
            <p:ph type="sldNum" sz="quarter" idx="12"/>
          </p:nvPr>
        </p:nvSpPr>
        <p:spPr>
          <a:xfrm>
            <a:off x="5841122" y="6474897"/>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B496DE5F-04F6-4F73-9507-E002E5E77515}" type="slidenum">
              <a:rPr lang="en-US" altLang="en-US" sz="1200" b="0"/>
              <a:pPr>
                <a:spcBef>
                  <a:spcPct val="0"/>
                </a:spcBef>
                <a:buFontTx/>
                <a:buNone/>
              </a:pPr>
              <a:t>32</a:t>
            </a:fld>
            <a:endParaRPr lang="en-US" altLang="en-US" sz="1200" b="0"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p:txBody>
          <a:bodyPr/>
          <a:lstStyle/>
          <a:p>
            <a:r>
              <a:rPr lang="en-US" altLang="en-US"/>
              <a:t>Backup Slides</a:t>
            </a:r>
          </a:p>
        </p:txBody>
      </p:sp>
      <p:sp>
        <p:nvSpPr>
          <p:cNvPr id="4" name="Date Placeholder 3"/>
          <p:cNvSpPr>
            <a:spLocks noGrp="1"/>
          </p:cNvSpPr>
          <p:nvPr>
            <p:ph type="dt" sz="quarter" idx="10"/>
          </p:nvPr>
        </p:nvSpPr>
        <p:spPr/>
        <p:txBody>
          <a:bodyPr/>
          <a:lstStyle/>
          <a:p>
            <a:pPr>
              <a:defRPr/>
            </a:pPr>
            <a:r>
              <a:rPr lang="en-US"/>
              <a:t>January 2020</a:t>
            </a:r>
            <a:endParaRPr lang="en-US" dirty="0"/>
          </a:p>
        </p:txBody>
      </p:sp>
      <p:sp>
        <p:nvSpPr>
          <p:cNvPr id="5" name="Footer Placeholder 4"/>
          <p:cNvSpPr>
            <a:spLocks noGrp="1"/>
          </p:cNvSpPr>
          <p:nvPr>
            <p:ph type="ftr" sz="quarter" idx="11"/>
          </p:nvPr>
        </p:nvSpPr>
        <p:spPr/>
        <p:txBody>
          <a:bodyPr/>
          <a:lstStyle/>
          <a:p>
            <a:pPr>
              <a:defRPr/>
            </a:pPr>
            <a:r>
              <a:rPr lang="en-US"/>
              <a:t>Minyoung Park (Intel Corp.)</a:t>
            </a:r>
          </a:p>
        </p:txBody>
      </p:sp>
      <p:sp>
        <p:nvSpPr>
          <p:cNvPr id="47109" name="Slide Number Placeholder 5"/>
          <p:cNvSpPr>
            <a:spLocks noGrp="1"/>
          </p:cNvSpPr>
          <p:nvPr>
            <p:ph type="sldNum" sz="quarter" idx="12"/>
          </p:nvPr>
        </p:nvSpPr>
        <p:spPr>
          <a:xfrm>
            <a:off x="5841122"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83018CA-7B52-4439-8DDB-3820FF6E9ED4}" type="slidenum">
              <a:rPr lang="en-US" altLang="en-US" sz="1200" b="0"/>
              <a:pPr>
                <a:spcBef>
                  <a:spcPct val="0"/>
                </a:spcBef>
                <a:buFontTx/>
                <a:buNone/>
              </a:pPr>
              <a:t>33</a:t>
            </a:fld>
            <a:endParaRPr lang="en-US" altLang="en-US" sz="1200" b="0"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8130" name="Straight Arrow Connector 74"/>
          <p:cNvCxnSpPr>
            <a:cxnSpLocks noChangeShapeType="1"/>
          </p:cNvCxnSpPr>
          <p:nvPr/>
        </p:nvCxnSpPr>
        <p:spPr bwMode="auto">
          <a:xfrm>
            <a:off x="7543800" y="4525963"/>
            <a:ext cx="533400"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31" name="TextBox 63"/>
          <p:cNvSpPr txBox="1">
            <a:spLocks noChangeArrowheads="1"/>
          </p:cNvSpPr>
          <p:nvPr/>
        </p:nvSpPr>
        <p:spPr bwMode="auto">
          <a:xfrm>
            <a:off x="6294439" y="4237039"/>
            <a:ext cx="534987"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Yes </a:t>
            </a:r>
          </a:p>
        </p:txBody>
      </p:sp>
      <p:cxnSp>
        <p:nvCxnSpPr>
          <p:cNvPr id="48132" name="Straight Arrow Connector 26"/>
          <p:cNvCxnSpPr>
            <a:cxnSpLocks noChangeShapeType="1"/>
          </p:cNvCxnSpPr>
          <p:nvPr/>
        </p:nvCxnSpPr>
        <p:spPr bwMode="auto">
          <a:xfrm>
            <a:off x="2620964" y="2614614"/>
            <a:ext cx="350837" cy="657225"/>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33" name="Straight Arrow Connector 24"/>
          <p:cNvCxnSpPr>
            <a:cxnSpLocks noChangeShapeType="1"/>
            <a:endCxn id="48139" idx="0"/>
          </p:cNvCxnSpPr>
          <p:nvPr/>
        </p:nvCxnSpPr>
        <p:spPr bwMode="auto">
          <a:xfrm>
            <a:off x="3086100" y="2854326"/>
            <a:ext cx="0" cy="417513"/>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34" name="Title 1"/>
          <p:cNvSpPr>
            <a:spLocks noGrp="1"/>
          </p:cNvSpPr>
          <p:nvPr>
            <p:ph type="title"/>
          </p:nvPr>
        </p:nvSpPr>
        <p:spPr/>
        <p:txBody>
          <a:bodyPr/>
          <a:lstStyle/>
          <a:p>
            <a:r>
              <a:rPr lang="en-US" altLang="en-US"/>
              <a:t>Proposed TGba Spec Development Process</a:t>
            </a:r>
          </a:p>
        </p:txBody>
      </p:sp>
      <p:sp>
        <p:nvSpPr>
          <p:cNvPr id="4" name="Date Placeholder 3"/>
          <p:cNvSpPr>
            <a:spLocks noGrp="1"/>
          </p:cNvSpPr>
          <p:nvPr>
            <p:ph type="dt" sz="quarter" idx="10"/>
          </p:nvPr>
        </p:nvSpPr>
        <p:spPr/>
        <p:txBody>
          <a:bodyPr/>
          <a:lstStyle/>
          <a:p>
            <a:pPr>
              <a:defRPr/>
            </a:pPr>
            <a:r>
              <a:rPr lang="en-US"/>
              <a:t>January 2020</a:t>
            </a:r>
            <a:endParaRPr lang="en-US" dirty="0"/>
          </a:p>
        </p:txBody>
      </p:sp>
      <p:sp>
        <p:nvSpPr>
          <p:cNvPr id="5" name="Footer Placeholder 4"/>
          <p:cNvSpPr>
            <a:spLocks noGrp="1"/>
          </p:cNvSpPr>
          <p:nvPr>
            <p:ph type="ftr" sz="quarter" idx="11"/>
          </p:nvPr>
        </p:nvSpPr>
        <p:spPr/>
        <p:txBody>
          <a:bodyPr/>
          <a:lstStyle/>
          <a:p>
            <a:pPr>
              <a:defRPr/>
            </a:pPr>
            <a:r>
              <a:rPr lang="en-US"/>
              <a:t>Minyoung Park (Intel Corp.)</a:t>
            </a:r>
          </a:p>
        </p:txBody>
      </p:sp>
      <p:sp>
        <p:nvSpPr>
          <p:cNvPr id="48137" name="Slide Number Placeholder 5"/>
          <p:cNvSpPr>
            <a:spLocks noGrp="1"/>
          </p:cNvSpPr>
          <p:nvPr>
            <p:ph type="sldNum" sz="quarter" idx="12"/>
          </p:nvPr>
        </p:nvSpPr>
        <p:spPr>
          <a:xfrm>
            <a:off x="5841122" y="6480176"/>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7EC835E8-722F-4746-945F-29194E29C236}" type="slidenum">
              <a:rPr lang="en-US" altLang="en-US" sz="1200" b="0"/>
              <a:pPr>
                <a:spcBef>
                  <a:spcPct val="0"/>
                </a:spcBef>
                <a:buFontTx/>
                <a:buNone/>
              </a:pPr>
              <a:t>34</a:t>
            </a:fld>
            <a:endParaRPr lang="en-US" altLang="en-US" sz="1200" b="0" dirty="0"/>
          </a:p>
        </p:txBody>
      </p:sp>
      <p:sp>
        <p:nvSpPr>
          <p:cNvPr id="48138" name="TextBox 12"/>
          <p:cNvSpPr txBox="1">
            <a:spLocks noChangeArrowheads="1"/>
          </p:cNvSpPr>
          <p:nvPr/>
        </p:nvSpPr>
        <p:spPr bwMode="auto">
          <a:xfrm rot="2214236">
            <a:off x="2332039" y="2609851"/>
            <a:ext cx="338137"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a:t>…</a:t>
            </a:r>
          </a:p>
        </p:txBody>
      </p:sp>
      <p:sp>
        <p:nvSpPr>
          <p:cNvPr id="48139" name="Diamond 15"/>
          <p:cNvSpPr>
            <a:spLocks noChangeArrowheads="1"/>
          </p:cNvSpPr>
          <p:nvPr/>
        </p:nvSpPr>
        <p:spPr bwMode="auto">
          <a:xfrm>
            <a:off x="2427289" y="3271839"/>
            <a:ext cx="1317625" cy="568325"/>
          </a:xfrm>
          <a:prstGeom prst="diamond">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sp>
        <p:nvSpPr>
          <p:cNvPr id="48140" name="TextBox 16"/>
          <p:cNvSpPr txBox="1">
            <a:spLocks noChangeArrowheads="1"/>
          </p:cNvSpPr>
          <p:nvPr/>
        </p:nvSpPr>
        <p:spPr bwMode="auto">
          <a:xfrm>
            <a:off x="2605089" y="3429001"/>
            <a:ext cx="1036637"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1400" b="0"/>
              <a:t>Consensus?</a:t>
            </a:r>
          </a:p>
        </p:txBody>
      </p:sp>
      <p:cxnSp>
        <p:nvCxnSpPr>
          <p:cNvPr id="48141" name="Straight Arrow Connector 18"/>
          <p:cNvCxnSpPr>
            <a:cxnSpLocks noChangeShapeType="1"/>
            <a:stCxn id="48139" idx="2"/>
          </p:cNvCxnSpPr>
          <p:nvPr/>
        </p:nvCxnSpPr>
        <p:spPr bwMode="auto">
          <a:xfrm>
            <a:off x="3086100" y="3840163"/>
            <a:ext cx="0" cy="28575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42" name="Straight Arrow Connector 22"/>
          <p:cNvCxnSpPr>
            <a:cxnSpLocks noChangeShapeType="1"/>
          </p:cNvCxnSpPr>
          <p:nvPr/>
        </p:nvCxnSpPr>
        <p:spPr bwMode="auto">
          <a:xfrm flipH="1">
            <a:off x="3171826" y="2955926"/>
            <a:ext cx="180975" cy="315913"/>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43" name="TextBox 27"/>
          <p:cNvSpPr txBox="1">
            <a:spLocks noChangeArrowheads="1"/>
          </p:cNvSpPr>
          <p:nvPr/>
        </p:nvSpPr>
        <p:spPr bwMode="auto">
          <a:xfrm>
            <a:off x="2832100" y="2894014"/>
            <a:ext cx="33813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a:t>…</a:t>
            </a:r>
          </a:p>
        </p:txBody>
      </p:sp>
      <p:sp>
        <p:nvSpPr>
          <p:cNvPr id="48144" name="TextBox 28"/>
          <p:cNvSpPr txBox="1">
            <a:spLocks noChangeArrowheads="1"/>
          </p:cNvSpPr>
          <p:nvPr/>
        </p:nvSpPr>
        <p:spPr bwMode="auto">
          <a:xfrm>
            <a:off x="3062289" y="3776664"/>
            <a:ext cx="1716087"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Yes (TG approval)</a:t>
            </a:r>
          </a:p>
        </p:txBody>
      </p:sp>
      <p:sp>
        <p:nvSpPr>
          <p:cNvPr id="48145" name="TextBox 41"/>
          <p:cNvSpPr txBox="1">
            <a:spLocks noChangeArrowheads="1"/>
          </p:cNvSpPr>
          <p:nvPr/>
        </p:nvSpPr>
        <p:spPr bwMode="auto">
          <a:xfrm>
            <a:off x="2073276" y="3554414"/>
            <a:ext cx="434975"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No</a:t>
            </a:r>
          </a:p>
        </p:txBody>
      </p:sp>
      <p:cxnSp>
        <p:nvCxnSpPr>
          <p:cNvPr id="48146" name="Straight Arrow Connector 43"/>
          <p:cNvCxnSpPr>
            <a:cxnSpLocks noChangeShapeType="1"/>
          </p:cNvCxnSpPr>
          <p:nvPr/>
        </p:nvCxnSpPr>
        <p:spPr bwMode="auto">
          <a:xfrm>
            <a:off x="1703389" y="2543175"/>
            <a:ext cx="369887"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47" name="Elbow Connector 45"/>
          <p:cNvCxnSpPr>
            <a:cxnSpLocks noChangeShapeType="1"/>
            <a:stCxn id="48139" idx="1"/>
          </p:cNvCxnSpPr>
          <p:nvPr/>
        </p:nvCxnSpPr>
        <p:spPr bwMode="auto">
          <a:xfrm rot="10800000">
            <a:off x="1676400" y="2552700"/>
            <a:ext cx="750888" cy="1003300"/>
          </a:xfrm>
          <a:prstGeom prst="bentConnector2">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48148" name="Flowchart: Document 52"/>
          <p:cNvSpPr>
            <a:spLocks noChangeArrowheads="1"/>
          </p:cNvSpPr>
          <p:nvPr/>
        </p:nvSpPr>
        <p:spPr bwMode="auto">
          <a:xfrm>
            <a:off x="2081213" y="2014538"/>
            <a:ext cx="990600" cy="646112"/>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49" name="Flowchart: Document 53"/>
          <p:cNvSpPr>
            <a:spLocks noChangeArrowheads="1"/>
          </p:cNvSpPr>
          <p:nvPr/>
        </p:nvSpPr>
        <p:spPr bwMode="auto">
          <a:xfrm>
            <a:off x="2224088" y="2112963"/>
            <a:ext cx="990600" cy="647700"/>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50" name="Flowchart: Document 54"/>
          <p:cNvSpPr>
            <a:spLocks noChangeArrowheads="1"/>
          </p:cNvSpPr>
          <p:nvPr/>
        </p:nvSpPr>
        <p:spPr bwMode="auto">
          <a:xfrm>
            <a:off x="2633663" y="2249488"/>
            <a:ext cx="990600" cy="646112"/>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51" name="Flowchart: Document 55"/>
          <p:cNvSpPr>
            <a:spLocks noChangeArrowheads="1"/>
          </p:cNvSpPr>
          <p:nvPr/>
        </p:nvSpPr>
        <p:spPr bwMode="auto">
          <a:xfrm>
            <a:off x="2874963" y="2381250"/>
            <a:ext cx="990600" cy="647700"/>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grpSp>
        <p:nvGrpSpPr>
          <p:cNvPr id="48152" name="Group 61"/>
          <p:cNvGrpSpPr>
            <a:grpSpLocks/>
          </p:cNvGrpSpPr>
          <p:nvPr/>
        </p:nvGrpSpPr>
        <p:grpSpPr bwMode="auto">
          <a:xfrm>
            <a:off x="4267200" y="4086225"/>
            <a:ext cx="2057400" cy="889000"/>
            <a:chOff x="3429000" y="4114558"/>
            <a:chExt cx="2057400" cy="888909"/>
          </a:xfrm>
        </p:grpSpPr>
        <p:sp>
          <p:nvSpPr>
            <p:cNvPr id="48163" name="Diamond 57"/>
            <p:cNvSpPr>
              <a:spLocks noChangeArrowheads="1"/>
            </p:cNvSpPr>
            <p:nvPr/>
          </p:nvSpPr>
          <p:spPr bwMode="auto">
            <a:xfrm>
              <a:off x="3429000" y="4114558"/>
              <a:ext cx="2057400" cy="888909"/>
            </a:xfrm>
            <a:prstGeom prst="diamond">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sp>
          <p:nvSpPr>
            <p:cNvPr id="48164" name="TextBox 58"/>
            <p:cNvSpPr txBox="1">
              <a:spLocks noChangeArrowheads="1"/>
            </p:cNvSpPr>
            <p:nvPr/>
          </p:nvSpPr>
          <p:spPr bwMode="auto">
            <a:xfrm>
              <a:off x="3548554" y="4264803"/>
              <a:ext cx="1842107"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1400" b="0"/>
                <a:t>SFD has enough</a:t>
              </a:r>
              <a:br>
                <a:rPr lang="en-US" altLang="en-US" sz="1400" b="0"/>
              </a:br>
              <a:r>
                <a:rPr lang="en-US" altLang="en-US" sz="1400" b="0"/>
                <a:t> details for TGba Spec </a:t>
              </a:r>
            </a:p>
            <a:p>
              <a:pPr algn="ctr">
                <a:spcBef>
                  <a:spcPct val="0"/>
                </a:spcBef>
                <a:buFontTx/>
                <a:buNone/>
              </a:pPr>
              <a:r>
                <a:rPr lang="en-US" altLang="en-US" sz="1400" b="0"/>
                <a:t>D0.1?</a:t>
              </a:r>
            </a:p>
          </p:txBody>
        </p:sp>
      </p:grpSp>
      <p:cxnSp>
        <p:nvCxnSpPr>
          <p:cNvPr id="48153" name="Straight Arrow Connector 60"/>
          <p:cNvCxnSpPr>
            <a:cxnSpLocks noChangeShapeType="1"/>
            <a:endCxn id="48163" idx="1"/>
          </p:cNvCxnSpPr>
          <p:nvPr/>
        </p:nvCxnSpPr>
        <p:spPr bwMode="auto">
          <a:xfrm>
            <a:off x="3733800" y="4525963"/>
            <a:ext cx="533400" cy="4762"/>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54" name="Straight Arrow Connector 62"/>
          <p:cNvCxnSpPr>
            <a:cxnSpLocks noChangeShapeType="1"/>
          </p:cNvCxnSpPr>
          <p:nvPr/>
        </p:nvCxnSpPr>
        <p:spPr bwMode="auto">
          <a:xfrm>
            <a:off x="6324601" y="4525963"/>
            <a:ext cx="474663"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55" name="Elbow Connector 65"/>
          <p:cNvCxnSpPr>
            <a:cxnSpLocks noChangeShapeType="1"/>
            <a:stCxn id="48163" idx="2"/>
          </p:cNvCxnSpPr>
          <p:nvPr/>
        </p:nvCxnSpPr>
        <p:spPr bwMode="auto">
          <a:xfrm rot="5400000">
            <a:off x="3896520" y="4163220"/>
            <a:ext cx="587375" cy="2211387"/>
          </a:xfrm>
          <a:prstGeom prst="bentConnector2">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48156" name="Straight Arrow Connector 67"/>
          <p:cNvCxnSpPr>
            <a:cxnSpLocks noChangeShapeType="1"/>
          </p:cNvCxnSpPr>
          <p:nvPr/>
        </p:nvCxnSpPr>
        <p:spPr bwMode="auto">
          <a:xfrm flipV="1">
            <a:off x="3084514" y="5302250"/>
            <a:ext cx="1587" cy="26035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57" name="TextBox 68"/>
          <p:cNvSpPr txBox="1">
            <a:spLocks noChangeArrowheads="1"/>
          </p:cNvSpPr>
          <p:nvPr/>
        </p:nvSpPr>
        <p:spPr bwMode="auto">
          <a:xfrm>
            <a:off x="5295901" y="4940300"/>
            <a:ext cx="434975"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No</a:t>
            </a:r>
          </a:p>
        </p:txBody>
      </p:sp>
      <p:sp>
        <p:nvSpPr>
          <p:cNvPr id="48158" name="Flowchart: Document 69"/>
          <p:cNvSpPr>
            <a:spLocks noChangeArrowheads="1"/>
          </p:cNvSpPr>
          <p:nvPr/>
        </p:nvSpPr>
        <p:spPr bwMode="auto">
          <a:xfrm>
            <a:off x="2481264" y="4137026"/>
            <a:ext cx="1252537" cy="1141413"/>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Spec Framework Document (SFD)</a:t>
            </a:r>
          </a:p>
        </p:txBody>
      </p:sp>
      <p:sp>
        <p:nvSpPr>
          <p:cNvPr id="48159" name="Flowchart: Document 72"/>
          <p:cNvSpPr>
            <a:spLocks noChangeArrowheads="1"/>
          </p:cNvSpPr>
          <p:nvPr/>
        </p:nvSpPr>
        <p:spPr bwMode="auto">
          <a:xfrm>
            <a:off x="6781800" y="4135439"/>
            <a:ext cx="1023938" cy="941387"/>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TGba Spec Draft 0.1</a:t>
            </a:r>
          </a:p>
        </p:txBody>
      </p:sp>
      <p:cxnSp>
        <p:nvCxnSpPr>
          <p:cNvPr id="48160" name="Straight Arrow Connector 79"/>
          <p:cNvCxnSpPr>
            <a:cxnSpLocks noChangeShapeType="1"/>
          </p:cNvCxnSpPr>
          <p:nvPr/>
        </p:nvCxnSpPr>
        <p:spPr bwMode="auto">
          <a:xfrm>
            <a:off x="8882063" y="4505325"/>
            <a:ext cx="474662"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61" name="Flowchart: Document 80"/>
          <p:cNvSpPr>
            <a:spLocks noChangeArrowheads="1"/>
          </p:cNvSpPr>
          <p:nvPr/>
        </p:nvSpPr>
        <p:spPr bwMode="auto">
          <a:xfrm>
            <a:off x="9339264" y="4114800"/>
            <a:ext cx="1023937" cy="939800"/>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TGba Spec Draft 1.0</a:t>
            </a:r>
          </a:p>
        </p:txBody>
      </p:sp>
      <p:sp>
        <p:nvSpPr>
          <p:cNvPr id="48162" name="Rectangle 75"/>
          <p:cNvSpPr>
            <a:spLocks noChangeArrowheads="1"/>
          </p:cNvSpPr>
          <p:nvPr/>
        </p:nvSpPr>
        <p:spPr bwMode="auto">
          <a:xfrm>
            <a:off x="8077200" y="4135438"/>
            <a:ext cx="990600" cy="804862"/>
          </a:xfrm>
          <a:prstGeom prst="rect">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400" b="0"/>
              <a:t>Comment collection/</a:t>
            </a:r>
          </a:p>
          <a:p>
            <a:pPr>
              <a:spcBef>
                <a:spcPct val="0"/>
              </a:spcBef>
              <a:buFontTx/>
              <a:buNone/>
            </a:pPr>
            <a:r>
              <a:rPr lang="en-US" altLang="en-US" sz="1400" b="0"/>
              <a:t>Resolution</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[Template] Motion #?</a:t>
            </a:r>
          </a:p>
        </p:txBody>
      </p:sp>
      <p:sp>
        <p:nvSpPr>
          <p:cNvPr id="9" name="Content Placeholder 8"/>
          <p:cNvSpPr>
            <a:spLocks noGrp="1"/>
          </p:cNvSpPr>
          <p:nvPr>
            <p:ph idx="1"/>
          </p:nvPr>
        </p:nvSpPr>
        <p:spPr/>
        <p:txBody>
          <a:bodyPr/>
          <a:lstStyle/>
          <a:p>
            <a:r>
              <a:rPr lang="en-US" dirty="0"/>
              <a:t>Move to accept the comment resolution in [Doc. Number] for CIDs listed below:</a:t>
            </a:r>
          </a:p>
          <a:p>
            <a:pPr lvl="1"/>
            <a:r>
              <a:rPr lang="en-US" dirty="0"/>
              <a:t>[List CIDs here]</a:t>
            </a:r>
          </a:p>
          <a:p>
            <a:pPr lvl="1"/>
            <a:endParaRPr lang="en-US" dirty="0"/>
          </a:p>
          <a:p>
            <a:pPr lvl="1"/>
            <a:endParaRPr lang="en-US" dirty="0"/>
          </a:p>
          <a:p>
            <a:pPr lvl="1"/>
            <a:r>
              <a:rPr lang="en-US" dirty="0"/>
              <a:t>Move:</a:t>
            </a:r>
          </a:p>
          <a:p>
            <a:pPr lvl="1"/>
            <a:r>
              <a:rPr lang="en-US" dirty="0"/>
              <a:t>Second:</a:t>
            </a:r>
          </a:p>
          <a:p>
            <a:pPr lvl="1"/>
            <a:r>
              <a:rPr lang="en-US" dirty="0"/>
              <a:t>Result:</a:t>
            </a:r>
          </a:p>
        </p:txBody>
      </p:sp>
      <p:sp>
        <p:nvSpPr>
          <p:cNvPr id="5" name="Date Placeholder 4"/>
          <p:cNvSpPr>
            <a:spLocks noGrp="1"/>
          </p:cNvSpPr>
          <p:nvPr>
            <p:ph type="dt" sz="half" idx="10"/>
          </p:nvPr>
        </p:nvSpPr>
        <p:spPr/>
        <p:txBody>
          <a:bodyPr/>
          <a:lstStyle/>
          <a:p>
            <a:pPr>
              <a:defRPr/>
            </a:pPr>
            <a:r>
              <a:rPr lang="en-US"/>
              <a:t>January 2020</a:t>
            </a:r>
            <a:endParaRPr lang="en-US" dirty="0"/>
          </a:p>
        </p:txBody>
      </p:sp>
      <p:sp>
        <p:nvSpPr>
          <p:cNvPr id="6" name="Footer Placeholder 5"/>
          <p:cNvSpPr>
            <a:spLocks noGrp="1"/>
          </p:cNvSpPr>
          <p:nvPr>
            <p:ph type="ftr" sz="quarter" idx="11"/>
          </p:nvPr>
        </p:nvSpPr>
        <p:spPr/>
        <p:txBody>
          <a:bodyPr/>
          <a:lstStyle/>
          <a:p>
            <a:pPr>
              <a:defRPr/>
            </a:pPr>
            <a:r>
              <a:rPr lang="en-US"/>
              <a:t>Minyoung Park (Intel Corp.)</a:t>
            </a:r>
          </a:p>
        </p:txBody>
      </p:sp>
      <p:sp>
        <p:nvSpPr>
          <p:cNvPr id="7" name="Slide Number Placeholder 6"/>
          <p:cNvSpPr>
            <a:spLocks noGrp="1"/>
          </p:cNvSpPr>
          <p:nvPr>
            <p:ph type="sldNum" sz="quarter" idx="12"/>
          </p:nvPr>
        </p:nvSpPr>
        <p:spPr>
          <a:xfrm>
            <a:off x="5841122" y="6475413"/>
            <a:ext cx="509755" cy="184666"/>
          </a:xfrm>
        </p:spPr>
        <p:txBody>
          <a:bodyPr/>
          <a:lstStyle/>
          <a:p>
            <a:pPr>
              <a:defRPr/>
            </a:pPr>
            <a:r>
              <a:rPr lang="en-US" altLang="en-US" dirty="0"/>
              <a:t>Slide </a:t>
            </a:r>
            <a:fld id="{B3AADB1E-8AB1-401D-93B7-30E1984F35A9}" type="slidenum">
              <a:rPr lang="en-US" altLang="en-US" smtClean="0"/>
              <a:pPr>
                <a:defRPr/>
              </a:pPr>
              <a:t>35</a:t>
            </a:fld>
            <a:endParaRPr lang="en-US" altLang="en-US" dirty="0"/>
          </a:p>
        </p:txBody>
      </p:sp>
    </p:spTree>
    <p:extLst>
      <p:ext uri="{BB962C8B-B14F-4D97-AF65-F5344CB8AC3E}">
        <p14:creationId xmlns:p14="http://schemas.microsoft.com/office/powerpoint/2010/main" val="20669747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US" altLang="en-US"/>
              <a:t>Meeting Protocol</a:t>
            </a:r>
          </a:p>
        </p:txBody>
      </p:sp>
      <p:sp>
        <p:nvSpPr>
          <p:cNvPr id="8195" name="Content Placeholder 2"/>
          <p:cNvSpPr>
            <a:spLocks noGrp="1"/>
          </p:cNvSpPr>
          <p:nvPr>
            <p:ph idx="1"/>
          </p:nvPr>
        </p:nvSpPr>
        <p:spPr/>
        <p:txBody>
          <a:bodyPr/>
          <a:lstStyle/>
          <a:p>
            <a:r>
              <a:rPr lang="en-US" altLang="zh-CN"/>
              <a:t>Please announce your </a:t>
            </a:r>
            <a:r>
              <a:rPr lang="en-US" altLang="zh-CN" u="sng"/>
              <a:t>name</a:t>
            </a:r>
            <a:r>
              <a:rPr lang="en-US" altLang="zh-CN"/>
              <a:t> and </a:t>
            </a:r>
            <a:r>
              <a:rPr lang="en-US" altLang="zh-CN" u="sng"/>
              <a:t>affiliation</a:t>
            </a:r>
            <a:r>
              <a:rPr lang="en-US" altLang="zh-CN"/>
              <a:t> when you first address the group during a meeting slot</a:t>
            </a:r>
          </a:p>
          <a:p>
            <a:endParaRPr lang="en-US" altLang="en-US"/>
          </a:p>
        </p:txBody>
      </p:sp>
      <p:sp>
        <p:nvSpPr>
          <p:cNvPr id="4" name="Date Placeholder 3"/>
          <p:cNvSpPr>
            <a:spLocks noGrp="1"/>
          </p:cNvSpPr>
          <p:nvPr>
            <p:ph type="dt" sz="quarter" idx="10"/>
          </p:nvPr>
        </p:nvSpPr>
        <p:spPr/>
        <p:txBody>
          <a:bodyPr/>
          <a:lstStyle/>
          <a:p>
            <a:pPr>
              <a:defRPr/>
            </a:pPr>
            <a:r>
              <a:rPr lang="en-US"/>
              <a:t>January 2020</a:t>
            </a:r>
          </a:p>
        </p:txBody>
      </p:sp>
      <p:sp>
        <p:nvSpPr>
          <p:cNvPr id="5" name="Footer Placeholder 4"/>
          <p:cNvSpPr>
            <a:spLocks noGrp="1"/>
          </p:cNvSpPr>
          <p:nvPr>
            <p:ph type="ftr" sz="quarter" idx="11"/>
          </p:nvPr>
        </p:nvSpPr>
        <p:spPr/>
        <p:txBody>
          <a:bodyPr/>
          <a:lstStyle/>
          <a:p>
            <a:pPr>
              <a:defRPr/>
            </a:pPr>
            <a:r>
              <a:rPr lang="en-US"/>
              <a:t>Minyoung Park (Intel Corp.)</a:t>
            </a:r>
          </a:p>
        </p:txBody>
      </p:sp>
      <p:sp>
        <p:nvSpPr>
          <p:cNvPr id="8198" name="Slide Number Placeholder 5"/>
          <p:cNvSpPr>
            <a:spLocks noGrp="1"/>
          </p:cNvSpPr>
          <p:nvPr>
            <p:ph type="sldNum" sz="quarter" idx="12"/>
          </p:nvPr>
        </p:nvSpPr>
        <p:spPr>
          <a:xfrm>
            <a:off x="5879594" y="6462727"/>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A1786542-6B9C-4A56-8B17-DC4883078DD8}" type="slidenum">
              <a:rPr lang="en-US" altLang="en-US" sz="1200" b="0"/>
              <a:pPr>
                <a:spcBef>
                  <a:spcPct val="0"/>
                </a:spcBef>
                <a:buFontTx/>
                <a:buNone/>
              </a:pPr>
              <a:t>4</a:t>
            </a:fld>
            <a:endParaRPr lang="en-US" altLang="en-US" sz="1200" b="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altLang="zh-CN"/>
              <a:t>Attendance</a:t>
            </a:r>
            <a:endParaRPr lang="en-US" altLang="en-US"/>
          </a:p>
        </p:txBody>
      </p:sp>
      <p:sp>
        <p:nvSpPr>
          <p:cNvPr id="3" name="Content Placeholder 2"/>
          <p:cNvSpPr>
            <a:spLocks noGrp="1"/>
          </p:cNvSpPr>
          <p:nvPr>
            <p:ph idx="1"/>
          </p:nvPr>
        </p:nvSpPr>
        <p:spPr/>
        <p:txBody>
          <a:bodyPr/>
          <a:lstStyle/>
          <a:p>
            <a:pPr>
              <a:defRPr/>
            </a:pPr>
            <a:r>
              <a:rPr lang="en-US" altLang="zh-CN" dirty="0">
                <a:hlinkClick r:id="rId2"/>
              </a:rPr>
              <a:t>http://newton.meeting.verilan.com</a:t>
            </a:r>
            <a:endParaRPr lang="en-US" altLang="zh-CN" dirty="0"/>
          </a:p>
          <a:p>
            <a:pPr>
              <a:defRPr/>
            </a:pPr>
            <a:endParaRPr lang="en-US" altLang="zh-CN" dirty="0"/>
          </a:p>
          <a:p>
            <a:pPr marL="457200" indent="-457200">
              <a:buFontTx/>
              <a:buAutoNum type="arabicPeriod"/>
              <a:defRPr/>
            </a:pPr>
            <a:r>
              <a:rPr lang="en-US" altLang="zh-CN" dirty="0"/>
              <a:t>Register</a:t>
            </a:r>
          </a:p>
          <a:p>
            <a:pPr marL="457200" indent="-457200">
              <a:buFontTx/>
              <a:buAutoNum type="arabicPeriod"/>
              <a:defRPr/>
            </a:pPr>
            <a:r>
              <a:rPr lang="en-US" altLang="zh-CN" dirty="0"/>
              <a:t>Indicate attendance</a:t>
            </a:r>
          </a:p>
          <a:p>
            <a:pPr>
              <a:defRPr/>
            </a:pPr>
            <a:endParaRPr lang="en-US" dirty="0"/>
          </a:p>
        </p:txBody>
      </p:sp>
      <p:sp>
        <p:nvSpPr>
          <p:cNvPr id="4" name="Date Placeholder 3"/>
          <p:cNvSpPr>
            <a:spLocks noGrp="1"/>
          </p:cNvSpPr>
          <p:nvPr>
            <p:ph type="dt" sz="quarter" idx="10"/>
          </p:nvPr>
        </p:nvSpPr>
        <p:spPr/>
        <p:txBody>
          <a:bodyPr/>
          <a:lstStyle/>
          <a:p>
            <a:pPr>
              <a:defRPr/>
            </a:pPr>
            <a:r>
              <a:rPr lang="en-US"/>
              <a:t>January 2020</a:t>
            </a:r>
          </a:p>
        </p:txBody>
      </p:sp>
      <p:sp>
        <p:nvSpPr>
          <p:cNvPr id="5" name="Footer Placeholder 4"/>
          <p:cNvSpPr>
            <a:spLocks noGrp="1"/>
          </p:cNvSpPr>
          <p:nvPr>
            <p:ph type="ftr" sz="quarter" idx="11"/>
          </p:nvPr>
        </p:nvSpPr>
        <p:spPr/>
        <p:txBody>
          <a:bodyPr/>
          <a:lstStyle/>
          <a:p>
            <a:pPr>
              <a:defRPr/>
            </a:pPr>
            <a:r>
              <a:rPr lang="en-US"/>
              <a:t>Minyoung Park (Intel Corp.)</a:t>
            </a:r>
          </a:p>
        </p:txBody>
      </p:sp>
      <p:sp>
        <p:nvSpPr>
          <p:cNvPr id="9222" name="Slide Number Placeholder 5"/>
          <p:cNvSpPr>
            <a:spLocks noGrp="1"/>
          </p:cNvSpPr>
          <p:nvPr>
            <p:ph type="sldNum" sz="quarter" idx="12"/>
          </p:nvPr>
        </p:nvSpPr>
        <p:spPr>
          <a:xfrm>
            <a:off x="5879594" y="6474897"/>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EA93470-B795-4BC8-B7E4-942636225AF8}" type="slidenum">
              <a:rPr lang="en-US" altLang="en-US" sz="1200" b="0"/>
              <a:pPr>
                <a:spcBef>
                  <a:spcPct val="0"/>
                </a:spcBef>
                <a:buFontTx/>
                <a:buNone/>
              </a:pPr>
              <a:t>5</a:t>
            </a:fld>
            <a:endParaRPr lang="en-US" altLang="en-US" sz="1200" b="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US" altLang="zh-CN"/>
              <a:t>Attendance, Voting &amp; Document Status</a:t>
            </a:r>
            <a:endParaRPr lang="en-US" altLang="en-US"/>
          </a:p>
        </p:txBody>
      </p:sp>
      <p:sp>
        <p:nvSpPr>
          <p:cNvPr id="10243" name="Content Placeholder 2"/>
          <p:cNvSpPr>
            <a:spLocks noGrp="1"/>
          </p:cNvSpPr>
          <p:nvPr>
            <p:ph idx="1"/>
          </p:nvPr>
        </p:nvSpPr>
        <p:spPr/>
        <p:txBody>
          <a:bodyPr/>
          <a:lstStyle/>
          <a:p>
            <a:r>
              <a:rPr lang="en-US" altLang="zh-CN"/>
              <a:t>Make sure your badges are correct </a:t>
            </a:r>
          </a:p>
          <a:p>
            <a:endParaRPr lang="en-US" altLang="zh-CN"/>
          </a:p>
          <a:p>
            <a:r>
              <a:rPr lang="en-US" altLang="zh-CN"/>
              <a:t>If you plan to make a submission be sure it does not contain company logos or advertising</a:t>
            </a:r>
          </a:p>
          <a:p>
            <a:endParaRPr lang="en-US" altLang="zh-CN"/>
          </a:p>
          <a:p>
            <a:r>
              <a:rPr lang="en-US" altLang="zh-CN"/>
              <a:t>Questions on Voting status, Ballot pool, Access to Reflector, Documentation,  member</a:t>
            </a:r>
            <a:r>
              <a:rPr lang="ja-JP" altLang="en-US"/>
              <a:t>’</a:t>
            </a:r>
            <a:r>
              <a:rPr lang="en-US" altLang="ja-JP"/>
              <a:t>s area</a:t>
            </a:r>
          </a:p>
          <a:p>
            <a:pPr lvl="1"/>
            <a:r>
              <a:rPr lang="en-US" altLang="zh-CN"/>
              <a:t>see Jon Rosdahl –  </a:t>
            </a:r>
            <a:r>
              <a:rPr lang="en-US" altLang="zh-CN">
                <a:hlinkClick r:id="rId2"/>
              </a:rPr>
              <a:t>jrosdahl@ieee.org</a:t>
            </a:r>
            <a:endParaRPr lang="en-US" altLang="zh-CN"/>
          </a:p>
          <a:p>
            <a:pPr lvl="1"/>
            <a:endParaRPr lang="en-US" altLang="zh-CN"/>
          </a:p>
          <a:p>
            <a:r>
              <a:rPr lang="en-US" altLang="zh-CN"/>
              <a:t>Cell Phones Silent or Off</a:t>
            </a:r>
          </a:p>
          <a:p>
            <a:endParaRPr lang="en-US" altLang="en-US"/>
          </a:p>
        </p:txBody>
      </p:sp>
      <p:sp>
        <p:nvSpPr>
          <p:cNvPr id="4" name="Date Placeholder 3"/>
          <p:cNvSpPr>
            <a:spLocks noGrp="1"/>
          </p:cNvSpPr>
          <p:nvPr>
            <p:ph type="dt" sz="quarter" idx="10"/>
          </p:nvPr>
        </p:nvSpPr>
        <p:spPr/>
        <p:txBody>
          <a:bodyPr/>
          <a:lstStyle/>
          <a:p>
            <a:pPr>
              <a:defRPr/>
            </a:pPr>
            <a:r>
              <a:rPr lang="en-US"/>
              <a:t>January 2020</a:t>
            </a:r>
          </a:p>
        </p:txBody>
      </p:sp>
      <p:sp>
        <p:nvSpPr>
          <p:cNvPr id="5" name="Footer Placeholder 4"/>
          <p:cNvSpPr>
            <a:spLocks noGrp="1"/>
          </p:cNvSpPr>
          <p:nvPr>
            <p:ph type="ftr" sz="quarter" idx="11"/>
          </p:nvPr>
        </p:nvSpPr>
        <p:spPr/>
        <p:txBody>
          <a:bodyPr/>
          <a:lstStyle/>
          <a:p>
            <a:pPr>
              <a:defRPr/>
            </a:pPr>
            <a:r>
              <a:rPr lang="en-US"/>
              <a:t>Minyoung Park (Intel Corp.)</a:t>
            </a:r>
          </a:p>
        </p:txBody>
      </p:sp>
      <p:sp>
        <p:nvSpPr>
          <p:cNvPr id="10246" name="Slide Number Placeholder 5"/>
          <p:cNvSpPr>
            <a:spLocks noGrp="1"/>
          </p:cNvSpPr>
          <p:nvPr>
            <p:ph type="sldNum" sz="quarter" idx="12"/>
          </p:nvPr>
        </p:nvSpPr>
        <p:spPr>
          <a:xfrm>
            <a:off x="5879594"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205ED895-A1BC-46F9-8DC0-8704ED42B469}" type="slidenum">
              <a:rPr lang="en-US" altLang="en-US" sz="1200" b="0"/>
              <a:pPr>
                <a:spcBef>
                  <a:spcPct val="0"/>
                </a:spcBef>
                <a:buFontTx/>
                <a:buNone/>
              </a:pPr>
              <a:t>6</a:t>
            </a:fld>
            <a:endParaRPr lang="en-US" altLang="en-US" sz="1200" b="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US" altLang="en-US"/>
              <a:t>TGba Schedule for the Week</a:t>
            </a: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019585429"/>
              </p:ext>
            </p:extLst>
          </p:nvPr>
        </p:nvGraphicFramePr>
        <p:xfrm>
          <a:off x="1909872" y="1828800"/>
          <a:ext cx="8397240" cy="2667000"/>
        </p:xfrm>
        <a:graphic>
          <a:graphicData uri="http://schemas.openxmlformats.org/drawingml/2006/table">
            <a:tbl>
              <a:tblPr firstRow="1" bandRow="1">
                <a:tableStyleId>{073A0DAA-6AF3-43AB-8588-CEC1D06C72B9}</a:tableStyleId>
              </a:tblPr>
              <a:tblGrid>
                <a:gridCol w="1554480">
                  <a:extLst>
                    <a:ext uri="{9D8B030D-6E8A-4147-A177-3AD203B41FA5}">
                      <a16:colId xmlns:a16="http://schemas.microsoft.com/office/drawing/2014/main" val="20000"/>
                    </a:ext>
                  </a:extLst>
                </a:gridCol>
                <a:gridCol w="1762760">
                  <a:extLst>
                    <a:ext uri="{9D8B030D-6E8A-4147-A177-3AD203B41FA5}">
                      <a16:colId xmlns:a16="http://schemas.microsoft.com/office/drawing/2014/main" val="20001"/>
                    </a:ext>
                  </a:extLst>
                </a:gridCol>
                <a:gridCol w="1762760">
                  <a:extLst>
                    <a:ext uri="{9D8B030D-6E8A-4147-A177-3AD203B41FA5}">
                      <a16:colId xmlns:a16="http://schemas.microsoft.com/office/drawing/2014/main" val="20002"/>
                    </a:ext>
                  </a:extLst>
                </a:gridCol>
                <a:gridCol w="1762760">
                  <a:extLst>
                    <a:ext uri="{9D8B030D-6E8A-4147-A177-3AD203B41FA5}">
                      <a16:colId xmlns:a16="http://schemas.microsoft.com/office/drawing/2014/main" val="20003"/>
                    </a:ext>
                  </a:extLst>
                </a:gridCol>
                <a:gridCol w="1554480">
                  <a:extLst>
                    <a:ext uri="{9D8B030D-6E8A-4147-A177-3AD203B41FA5}">
                      <a16:colId xmlns:a16="http://schemas.microsoft.com/office/drawing/2014/main" val="20004"/>
                    </a:ext>
                  </a:extLst>
                </a:gridCol>
              </a:tblGrid>
              <a:tr h="444500">
                <a:tc>
                  <a:txBody>
                    <a:bodyPr/>
                    <a:lstStyle/>
                    <a:p>
                      <a:pPr algn="ct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dirty="0"/>
                        <a:t>Monday</a:t>
                      </a: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dirty="0"/>
                        <a:t>Tuesday</a:t>
                      </a: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dirty="0"/>
                        <a:t>Wednesday</a:t>
                      </a: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dirty="0"/>
                        <a:t>Thursday</a:t>
                      </a: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444500">
                <a:tc>
                  <a:txBody>
                    <a:bodyPr/>
                    <a:lstStyle/>
                    <a:p>
                      <a:pPr algn="ctr"/>
                      <a:r>
                        <a:rPr lang="en-US" sz="1800" dirty="0"/>
                        <a:t>AM1</a:t>
                      </a: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b="1" kern="1200" dirty="0">
                        <a:solidFill>
                          <a:schemeClr val="tx1"/>
                        </a:solidFill>
                        <a:latin typeface="+mn-lt"/>
                        <a:ea typeface="+mn-ea"/>
                        <a:cs typeface="+mn-cs"/>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err="1">
                          <a:solidFill>
                            <a:schemeClr val="tx1"/>
                          </a:solidFill>
                        </a:rPr>
                        <a:t>TGba</a:t>
                      </a:r>
                      <a:endParaRPr lang="en-US" sz="1800" b="1" dirty="0"/>
                    </a:p>
                  </a:txBody>
                  <a:tcPr marT="45742" marB="45742"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b="1" dirty="0">
                        <a:solidFill>
                          <a:schemeClr val="tx1"/>
                        </a:solidFill>
                      </a:endParaRPr>
                    </a:p>
                  </a:txBody>
                  <a:tcPr marT="45742" marB="45742" anchor="ct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b="1" strike="sngStrike" dirty="0">
                        <a:solidFill>
                          <a:schemeClr val="tx1"/>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1"/>
                  </a:ext>
                </a:extLst>
              </a:tr>
              <a:tr h="444500">
                <a:tc>
                  <a:txBody>
                    <a:bodyPr/>
                    <a:lstStyle/>
                    <a:p>
                      <a:pPr algn="ctr"/>
                      <a:r>
                        <a:rPr lang="en-US" sz="1800" dirty="0"/>
                        <a:t>AM2</a:t>
                      </a: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kern="1200" dirty="0" err="1">
                          <a:solidFill>
                            <a:schemeClr val="tx1"/>
                          </a:solidFill>
                          <a:latin typeface="+mn-lt"/>
                          <a:ea typeface="+mn-ea"/>
                          <a:cs typeface="+mn-cs"/>
                        </a:rPr>
                        <a:t>TGba</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err="1">
                          <a:solidFill>
                            <a:schemeClr val="tx1"/>
                          </a:solidFill>
                        </a:rPr>
                        <a:t>TGba</a:t>
                      </a:r>
                      <a:endParaRPr lang="en-US" sz="1800" b="1" dirty="0">
                        <a:solidFill>
                          <a:schemeClr val="tx1"/>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b="1"/>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err="1">
                          <a:solidFill>
                            <a:schemeClr val="tx1"/>
                          </a:solidFill>
                        </a:rPr>
                        <a:t>TGba</a:t>
                      </a:r>
                      <a:endParaRPr lang="en-US" sz="1800" b="1" dirty="0">
                        <a:solidFill>
                          <a:schemeClr val="tx1"/>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2"/>
                  </a:ext>
                </a:extLst>
              </a:tr>
              <a:tr h="444500">
                <a:tc>
                  <a:txBody>
                    <a:bodyPr/>
                    <a:lstStyle/>
                    <a:p>
                      <a:pPr algn="ctr"/>
                      <a:r>
                        <a:rPr lang="en-US" sz="1800" dirty="0"/>
                        <a:t>PM1</a:t>
                      </a: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b="1" dirty="0"/>
                    </a:p>
                  </a:txBody>
                  <a:tcPr marT="45742" marB="45742"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b="1" dirty="0"/>
                    </a:p>
                  </a:txBody>
                  <a:tcPr marT="45742" marB="45742" anchor="ct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b="1" dirty="0">
                        <a:solidFill>
                          <a:schemeClr val="tx1"/>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3"/>
                  </a:ext>
                </a:extLst>
              </a:tr>
              <a:tr h="444500">
                <a:tc>
                  <a:txBody>
                    <a:bodyPr/>
                    <a:lstStyle/>
                    <a:p>
                      <a:pPr algn="ctr"/>
                      <a:r>
                        <a:rPr lang="en-US" sz="1800" dirty="0"/>
                        <a:t>PM2</a:t>
                      </a: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b="1"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b="1"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a:solidFill>
                          <a:schemeClr val="tx1"/>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a:solidFill>
                          <a:schemeClr val="tx1"/>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4"/>
                  </a:ext>
                </a:extLst>
              </a:tr>
              <a:tr h="444500">
                <a:tc>
                  <a:txBody>
                    <a:bodyPr/>
                    <a:lstStyle/>
                    <a:p>
                      <a:pPr algn="ctr"/>
                      <a:r>
                        <a:rPr lang="en-US" sz="1800" dirty="0"/>
                        <a:t>EVE</a:t>
                      </a: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b="1"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b="1" dirty="0">
                        <a:solidFill>
                          <a:srgbClr val="FF0000"/>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b="1"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5"/>
                  </a:ext>
                </a:extLst>
              </a:tr>
            </a:tbl>
          </a:graphicData>
        </a:graphic>
      </p:graphicFrame>
      <p:sp>
        <p:nvSpPr>
          <p:cNvPr id="4" name="Date Placeholder 3"/>
          <p:cNvSpPr>
            <a:spLocks noGrp="1"/>
          </p:cNvSpPr>
          <p:nvPr>
            <p:ph type="dt" sz="quarter" idx="10"/>
          </p:nvPr>
        </p:nvSpPr>
        <p:spPr/>
        <p:txBody>
          <a:bodyPr/>
          <a:lstStyle/>
          <a:p>
            <a:pPr>
              <a:defRPr/>
            </a:pPr>
            <a:r>
              <a:rPr lang="en-US"/>
              <a:t>January 2020</a:t>
            </a:r>
          </a:p>
        </p:txBody>
      </p:sp>
      <p:sp>
        <p:nvSpPr>
          <p:cNvPr id="5" name="Footer Placeholder 4"/>
          <p:cNvSpPr>
            <a:spLocks noGrp="1"/>
          </p:cNvSpPr>
          <p:nvPr>
            <p:ph type="ftr" sz="quarter" idx="11"/>
          </p:nvPr>
        </p:nvSpPr>
        <p:spPr/>
        <p:txBody>
          <a:bodyPr/>
          <a:lstStyle/>
          <a:p>
            <a:pPr>
              <a:defRPr/>
            </a:pPr>
            <a:r>
              <a:rPr lang="en-US"/>
              <a:t>Minyoung Park (Intel Corp.)</a:t>
            </a:r>
          </a:p>
        </p:txBody>
      </p:sp>
      <p:sp>
        <p:nvSpPr>
          <p:cNvPr id="11313" name="Slide Number Placeholder 5"/>
          <p:cNvSpPr>
            <a:spLocks noGrp="1"/>
          </p:cNvSpPr>
          <p:nvPr>
            <p:ph type="sldNum" sz="quarter" idx="12"/>
          </p:nvPr>
        </p:nvSpPr>
        <p:spPr>
          <a:xfrm>
            <a:off x="5879594" y="6474897"/>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820D640C-C722-4D77-8FC8-47D537D1240F}" type="slidenum">
              <a:rPr lang="en-US" altLang="en-US" sz="1200" b="0"/>
              <a:pPr>
                <a:spcBef>
                  <a:spcPct val="0"/>
                </a:spcBef>
                <a:buFontTx/>
                <a:buNone/>
              </a:pPr>
              <a:t>7</a:t>
            </a:fld>
            <a:endParaRPr lang="en-US" altLang="en-US" sz="1200" b="0" dirty="0"/>
          </a:p>
        </p:txBody>
      </p:sp>
      <p:graphicFrame>
        <p:nvGraphicFramePr>
          <p:cNvPr id="2" name="Table 1"/>
          <p:cNvGraphicFramePr>
            <a:graphicFrameLocks noGrp="1"/>
          </p:cNvGraphicFramePr>
          <p:nvPr>
            <p:extLst>
              <p:ext uri="{D42A27DB-BD31-4B8C-83A1-F6EECF244321}">
                <p14:modId xmlns:p14="http://schemas.microsoft.com/office/powerpoint/2010/main" val="1653515816"/>
              </p:ext>
            </p:extLst>
          </p:nvPr>
        </p:nvGraphicFramePr>
        <p:xfrm>
          <a:off x="1909873" y="4906491"/>
          <a:ext cx="3629025" cy="1362075"/>
        </p:xfrm>
        <a:graphic>
          <a:graphicData uri="http://schemas.openxmlformats.org/drawingml/2006/table">
            <a:tbl>
              <a:tblPr/>
              <a:tblGrid>
                <a:gridCol w="625541">
                  <a:extLst>
                    <a:ext uri="{9D8B030D-6E8A-4147-A177-3AD203B41FA5}">
                      <a16:colId xmlns:a16="http://schemas.microsoft.com/office/drawing/2014/main" val="20000"/>
                    </a:ext>
                  </a:extLst>
                </a:gridCol>
                <a:gridCol w="1197844">
                  <a:extLst>
                    <a:ext uri="{9D8B030D-6E8A-4147-A177-3AD203B41FA5}">
                      <a16:colId xmlns:a16="http://schemas.microsoft.com/office/drawing/2014/main" val="20001"/>
                    </a:ext>
                  </a:extLst>
                </a:gridCol>
                <a:gridCol w="598922">
                  <a:extLst>
                    <a:ext uri="{9D8B030D-6E8A-4147-A177-3AD203B41FA5}">
                      <a16:colId xmlns:a16="http://schemas.microsoft.com/office/drawing/2014/main" val="20002"/>
                    </a:ext>
                  </a:extLst>
                </a:gridCol>
                <a:gridCol w="603359">
                  <a:extLst>
                    <a:ext uri="{9D8B030D-6E8A-4147-A177-3AD203B41FA5}">
                      <a16:colId xmlns:a16="http://schemas.microsoft.com/office/drawing/2014/main" val="20003"/>
                    </a:ext>
                  </a:extLst>
                </a:gridCol>
                <a:gridCol w="603359">
                  <a:extLst>
                    <a:ext uri="{9D8B030D-6E8A-4147-A177-3AD203B41FA5}">
                      <a16:colId xmlns:a16="http://schemas.microsoft.com/office/drawing/2014/main" val="20004"/>
                    </a:ext>
                  </a:extLst>
                </a:gridCol>
              </a:tblGrid>
              <a:tr h="161925">
                <a:tc gridSpan="3">
                  <a:txBody>
                    <a:bodyPr/>
                    <a:lstStyle/>
                    <a:p>
                      <a:pPr algn="l" fontAlgn="b"/>
                      <a:r>
                        <a:rPr lang="en-US" sz="1200" b="1" i="0" u="none" strike="noStrike" dirty="0">
                          <a:effectLst/>
                          <a:latin typeface="Arial" panose="020B0604020202020204" pitchFamily="34" charset="0"/>
                        </a:rPr>
                        <a:t>Nominal </a:t>
                      </a:r>
                      <a:r>
                        <a:rPr lang="en-US" sz="1200" b="1" i="0" u="none" strike="noStrike" dirty="0" err="1">
                          <a:effectLst/>
                          <a:latin typeface="Arial" panose="020B0604020202020204" pitchFamily="34" charset="0"/>
                        </a:rPr>
                        <a:t>Timeblocks</a:t>
                      </a:r>
                      <a:r>
                        <a:rPr lang="en-US" sz="1200" b="1" i="0" u="none" strike="noStrike" dirty="0">
                          <a:effectLst/>
                          <a:latin typeface="Arial" panose="020B0604020202020204" pitchFamily="34" charset="0"/>
                        </a:rPr>
                        <a:t>:</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a:txBody>
                    <a:bodyPr/>
                    <a:lstStyle/>
                    <a:p>
                      <a:pPr algn="ctr"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a:txBody>
                    <a:bodyPr/>
                    <a:lstStyle/>
                    <a:p>
                      <a:pPr algn="l" fontAlgn="ctr"/>
                      <a:endParaRPr lang="en-US" sz="1200" b="0" i="0" u="none" strike="noStrike">
                        <a:effectLst/>
                        <a:latin typeface="Arial" panose="020B0604020202020204" pitchFamily="34" charset="0"/>
                      </a:endParaRPr>
                    </a:p>
                  </a:txBody>
                  <a:tcPr marL="9525" marR="9525" marT="9525" marB="0" anchor="ctr">
                    <a:lnL>
                      <a:noFill/>
                    </a:lnL>
                    <a:lnR>
                      <a:noFill/>
                    </a:lnR>
                    <a:lnT>
                      <a:noFill/>
                    </a:lnT>
                    <a:lnB>
                      <a:noFill/>
                    </a:lnB>
                  </a:tcPr>
                </a:tc>
                <a:extLst>
                  <a:ext uri="{0D108BD9-81ED-4DB2-BD59-A6C34878D82A}">
                    <a16:rowId xmlns:a16="http://schemas.microsoft.com/office/drawing/2014/main" val="10000"/>
                  </a:ext>
                </a:extLst>
              </a:tr>
              <a:tr h="190500">
                <a:tc>
                  <a:txBody>
                    <a:bodyPr/>
                    <a:lstStyle/>
                    <a:p>
                      <a:pPr algn="l" fontAlgn="b"/>
                      <a:r>
                        <a:rPr lang="en-US" sz="1200" b="1" i="0" u="none" strike="noStrike">
                          <a:effectLst/>
                          <a:latin typeface="Arial" panose="020B0604020202020204" pitchFamily="34" charset="0"/>
                        </a:rPr>
                        <a:t>AM0</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7am to 8am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0700 to 0800</a:t>
                      </a:r>
                    </a:p>
                  </a:txBody>
                  <a:tcPr marL="9525" marR="9525" marT="9525" marB="0" anchor="b">
                    <a:lnL>
                      <a:noFill/>
                    </a:lnL>
                    <a:lnR>
                      <a:noFill/>
                    </a:lnR>
                    <a:lnT>
                      <a:noFill/>
                    </a:lnT>
                    <a:lnB>
                      <a:noFill/>
                    </a:lnB>
                  </a:tcPr>
                </a:tc>
                <a:tc hMerge="1">
                  <a:txBody>
                    <a:bodyPr/>
                    <a:lstStyle/>
                    <a:p>
                      <a:endParaRPr lang="en-US"/>
                    </a:p>
                  </a:txBody>
                  <a:tcPr/>
                </a:tc>
                <a:extLst>
                  <a:ext uri="{0D108BD9-81ED-4DB2-BD59-A6C34878D82A}">
                    <a16:rowId xmlns:a16="http://schemas.microsoft.com/office/drawing/2014/main" val="10001"/>
                  </a:ext>
                </a:extLst>
              </a:tr>
              <a:tr h="161925">
                <a:tc>
                  <a:txBody>
                    <a:bodyPr/>
                    <a:lstStyle/>
                    <a:p>
                      <a:pPr algn="l" fontAlgn="b"/>
                      <a:r>
                        <a:rPr lang="en-US" sz="1200" b="1" i="0" u="none" strike="noStrike">
                          <a:effectLst/>
                          <a:latin typeface="Arial" panose="020B0604020202020204" pitchFamily="34" charset="0"/>
                        </a:rPr>
                        <a:t>AM1</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8am to 10am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0800 to 1000</a:t>
                      </a:r>
                    </a:p>
                  </a:txBody>
                  <a:tcPr marL="9525" marR="9525" marT="9525" marB="0" anchor="b">
                    <a:lnL>
                      <a:noFill/>
                    </a:lnL>
                    <a:lnR>
                      <a:noFill/>
                    </a:lnR>
                    <a:lnT>
                      <a:noFill/>
                    </a:lnT>
                    <a:lnB>
                      <a:noFill/>
                    </a:lnB>
                  </a:tcPr>
                </a:tc>
                <a:tc hMerge="1">
                  <a:txBody>
                    <a:bodyPr/>
                    <a:lstStyle/>
                    <a:p>
                      <a:endParaRPr lang="en-US"/>
                    </a:p>
                  </a:txBody>
                  <a:tcPr/>
                </a:tc>
                <a:extLst>
                  <a:ext uri="{0D108BD9-81ED-4DB2-BD59-A6C34878D82A}">
                    <a16:rowId xmlns:a16="http://schemas.microsoft.com/office/drawing/2014/main" val="10002"/>
                  </a:ext>
                </a:extLst>
              </a:tr>
              <a:tr h="161925">
                <a:tc>
                  <a:txBody>
                    <a:bodyPr/>
                    <a:lstStyle/>
                    <a:p>
                      <a:pPr algn="l" fontAlgn="b"/>
                      <a:r>
                        <a:rPr lang="en-US" sz="1200" b="1" i="0" u="none" strike="noStrike" dirty="0">
                          <a:effectLst/>
                          <a:latin typeface="Arial" panose="020B0604020202020204" pitchFamily="34" charset="0"/>
                        </a:rPr>
                        <a:t>AM2</a:t>
                      </a: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10:30am to 12:30pm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dirty="0">
                          <a:effectLst/>
                          <a:latin typeface="Arial" panose="020B0604020202020204" pitchFamily="34" charset="0"/>
                        </a:rPr>
                        <a:t>1030 to 1230</a:t>
                      </a:r>
                    </a:p>
                  </a:txBody>
                  <a:tcPr marL="9525" marR="9525" marT="9525" marB="0" anchor="b">
                    <a:lnL>
                      <a:noFill/>
                    </a:lnL>
                    <a:lnR>
                      <a:noFill/>
                    </a:lnR>
                    <a:lnT>
                      <a:noFill/>
                    </a:lnT>
                    <a:lnB>
                      <a:noFill/>
                    </a:lnB>
                  </a:tcPr>
                </a:tc>
                <a:tc hMerge="1">
                  <a:txBody>
                    <a:bodyPr/>
                    <a:lstStyle/>
                    <a:p>
                      <a:endParaRPr lang="en-US"/>
                    </a:p>
                  </a:txBody>
                  <a:tcPr/>
                </a:tc>
                <a:extLst>
                  <a:ext uri="{0D108BD9-81ED-4DB2-BD59-A6C34878D82A}">
                    <a16:rowId xmlns:a16="http://schemas.microsoft.com/office/drawing/2014/main" val="10003"/>
                  </a:ext>
                </a:extLst>
              </a:tr>
              <a:tr h="161925">
                <a:tc>
                  <a:txBody>
                    <a:bodyPr/>
                    <a:lstStyle/>
                    <a:p>
                      <a:pPr algn="l" fontAlgn="b"/>
                      <a:r>
                        <a:rPr lang="en-US" sz="1200" b="1" i="0" u="none" strike="noStrike">
                          <a:effectLst/>
                          <a:latin typeface="Arial" panose="020B0604020202020204" pitchFamily="34" charset="0"/>
                        </a:rPr>
                        <a:t>PM1</a:t>
                      </a:r>
                    </a:p>
                  </a:txBody>
                  <a:tcPr marL="9525" marR="9525" marT="9525" marB="0" anchor="b">
                    <a:lnL>
                      <a:noFill/>
                    </a:lnL>
                    <a:lnR>
                      <a:noFill/>
                    </a:lnR>
                    <a:lnT>
                      <a:noFill/>
                    </a:lnT>
                    <a:lnB>
                      <a:noFill/>
                    </a:lnB>
                  </a:tcPr>
                </a:tc>
                <a:tc gridSpan="2">
                  <a:txBody>
                    <a:bodyPr/>
                    <a:lstStyle/>
                    <a:p>
                      <a:pPr algn="l" fontAlgn="b"/>
                      <a:r>
                        <a:rPr lang="en-US" sz="1200" b="0" i="0" u="none" strike="noStrike" dirty="0">
                          <a:effectLst/>
                          <a:latin typeface="Arial" panose="020B0604020202020204" pitchFamily="34" charset="0"/>
                        </a:rPr>
                        <a:t>1:30pm to 3:30pm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a:effectLst/>
                          <a:latin typeface="Arial" panose="020B0604020202020204" pitchFamily="34" charset="0"/>
                        </a:rPr>
                        <a:t>1330 to 1530</a:t>
                      </a:r>
                    </a:p>
                  </a:txBody>
                  <a:tcPr marL="9525" marR="9525" marT="9525" marB="0" anchor="b">
                    <a:lnL>
                      <a:noFill/>
                    </a:lnL>
                    <a:lnR>
                      <a:noFill/>
                    </a:lnR>
                    <a:lnT>
                      <a:noFill/>
                    </a:lnT>
                    <a:lnB>
                      <a:noFill/>
                    </a:lnB>
                  </a:tcPr>
                </a:tc>
                <a:tc hMerge="1">
                  <a:txBody>
                    <a:bodyPr/>
                    <a:lstStyle/>
                    <a:p>
                      <a:endParaRPr lang="en-US"/>
                    </a:p>
                  </a:txBody>
                  <a:tcPr/>
                </a:tc>
                <a:extLst>
                  <a:ext uri="{0D108BD9-81ED-4DB2-BD59-A6C34878D82A}">
                    <a16:rowId xmlns:a16="http://schemas.microsoft.com/office/drawing/2014/main" val="10004"/>
                  </a:ext>
                </a:extLst>
              </a:tr>
              <a:tr h="200025">
                <a:tc>
                  <a:txBody>
                    <a:bodyPr/>
                    <a:lstStyle/>
                    <a:p>
                      <a:pPr algn="l" fontAlgn="b"/>
                      <a:r>
                        <a:rPr lang="en-US" sz="1200" b="1" i="0" u="none" strike="noStrike">
                          <a:effectLst/>
                          <a:latin typeface="Arial" panose="020B0604020202020204" pitchFamily="34" charset="0"/>
                        </a:rPr>
                        <a:t>PM2</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4pm to 6pm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1600 to 1800</a:t>
                      </a:r>
                    </a:p>
                  </a:txBody>
                  <a:tcPr marL="9525" marR="9525" marT="9525" marB="0" anchor="b">
                    <a:lnL>
                      <a:noFill/>
                    </a:lnL>
                    <a:lnR>
                      <a:noFill/>
                    </a:lnR>
                    <a:lnT>
                      <a:noFill/>
                    </a:lnT>
                    <a:lnB>
                      <a:noFill/>
                    </a:lnB>
                  </a:tcPr>
                </a:tc>
                <a:tc hMerge="1">
                  <a:txBody>
                    <a:bodyPr/>
                    <a:lstStyle/>
                    <a:p>
                      <a:endParaRPr lang="en-US"/>
                    </a:p>
                  </a:txBody>
                  <a:tcPr/>
                </a:tc>
                <a:extLst>
                  <a:ext uri="{0D108BD9-81ED-4DB2-BD59-A6C34878D82A}">
                    <a16:rowId xmlns:a16="http://schemas.microsoft.com/office/drawing/2014/main" val="10005"/>
                  </a:ext>
                </a:extLst>
              </a:tr>
              <a:tr h="200025">
                <a:tc>
                  <a:txBody>
                    <a:bodyPr/>
                    <a:lstStyle/>
                    <a:p>
                      <a:pPr algn="l" fontAlgn="b"/>
                      <a:r>
                        <a:rPr lang="en-US" sz="1200" b="1" i="0" u="none" strike="noStrike">
                          <a:effectLst/>
                          <a:latin typeface="Arial" panose="020B0604020202020204" pitchFamily="34" charset="0"/>
                        </a:rPr>
                        <a:t>EVE</a:t>
                      </a:r>
                    </a:p>
                  </a:txBody>
                  <a:tcPr marL="9525" marR="9525" marT="9525" marB="0" anchor="b">
                    <a:lnL>
                      <a:noFill/>
                    </a:lnL>
                    <a:lnR>
                      <a:noFill/>
                    </a:lnR>
                    <a:lnT>
                      <a:noFill/>
                    </a:lnT>
                    <a:lnB>
                      <a:noFill/>
                    </a:lnB>
                  </a:tcPr>
                </a:tc>
                <a:tc gridSpan="2">
                  <a:txBody>
                    <a:bodyPr/>
                    <a:lstStyle/>
                    <a:p>
                      <a:pPr algn="l" fontAlgn="b"/>
                      <a:r>
                        <a:rPr lang="en-US" sz="1200" b="0" i="0" u="none" strike="noStrike" dirty="0">
                          <a:effectLst/>
                          <a:latin typeface="Arial" panose="020B0604020202020204" pitchFamily="34" charset="0"/>
                        </a:rPr>
                        <a:t>7:30pm-9:30pm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dirty="0">
                          <a:effectLst/>
                          <a:latin typeface="Arial" panose="020B0604020202020204" pitchFamily="34" charset="0"/>
                        </a:rPr>
                        <a:t>1930 to 2130</a:t>
                      </a:r>
                    </a:p>
                  </a:txBody>
                  <a:tcPr marL="9525" marR="9525" marT="9525" marB="0" anchor="b">
                    <a:lnL>
                      <a:noFill/>
                    </a:lnL>
                    <a:lnR>
                      <a:noFill/>
                    </a:lnR>
                    <a:lnT>
                      <a:noFill/>
                    </a:lnT>
                    <a:lnB>
                      <a:noFill/>
                    </a:lnB>
                  </a:tcPr>
                </a:tc>
                <a:tc hMerge="1">
                  <a:txBody>
                    <a:bodyPr/>
                    <a:lstStyle/>
                    <a:p>
                      <a:endParaRPr lang="en-US"/>
                    </a:p>
                  </a:txBody>
                  <a:tcPr/>
                </a:tc>
                <a:extLst>
                  <a:ext uri="{0D108BD9-81ED-4DB2-BD59-A6C34878D82A}">
                    <a16:rowId xmlns:a16="http://schemas.microsoft.com/office/drawing/2014/main" val="10006"/>
                  </a:ext>
                </a:extLst>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altLang="en-US"/>
              <a:t>Main Agenda Items for the Week</a:t>
            </a:r>
          </a:p>
        </p:txBody>
      </p:sp>
      <p:sp>
        <p:nvSpPr>
          <p:cNvPr id="12291" name="Content Placeholder 2"/>
          <p:cNvSpPr>
            <a:spLocks noGrp="1"/>
          </p:cNvSpPr>
          <p:nvPr>
            <p:ph idx="1"/>
          </p:nvPr>
        </p:nvSpPr>
        <p:spPr>
          <a:xfrm>
            <a:off x="914400" y="2057401"/>
            <a:ext cx="10363200" cy="4341813"/>
          </a:xfrm>
        </p:spPr>
        <p:txBody>
          <a:bodyPr/>
          <a:lstStyle/>
          <a:p>
            <a:pPr>
              <a:defRPr/>
            </a:pPr>
            <a:r>
              <a:rPr lang="en-US" altLang="en-US" dirty="0"/>
              <a:t>Complete comment resolution on </a:t>
            </a:r>
            <a:r>
              <a:rPr lang="en-US" altLang="en-US" dirty="0" err="1"/>
              <a:t>TGba</a:t>
            </a:r>
            <a:r>
              <a:rPr lang="en-US" altLang="en-US" dirty="0"/>
              <a:t> D5.0 (LB248) and instruct the editor to generate P802.11ba D6.0</a:t>
            </a:r>
          </a:p>
          <a:p>
            <a:pPr>
              <a:defRPr/>
            </a:pPr>
            <a:r>
              <a:rPr lang="en-US" altLang="en-US" dirty="0"/>
              <a:t>Approve WG recirculation letter ballot</a:t>
            </a:r>
          </a:p>
          <a:p>
            <a:pPr>
              <a:defRPr/>
            </a:pPr>
            <a:r>
              <a:rPr lang="en-US" altLang="en-US" dirty="0"/>
              <a:t>Approve motion to request conditional approval from EC to forward draft 6.0 to SA ballot</a:t>
            </a:r>
          </a:p>
          <a:p>
            <a:pPr>
              <a:defRPr/>
            </a:pPr>
            <a:r>
              <a:rPr lang="en-US" altLang="en-US" dirty="0"/>
              <a:t>Review TG timeline</a:t>
            </a:r>
          </a:p>
          <a:p>
            <a:endParaRPr lang="en-US" altLang="en-US" sz="2000" dirty="0"/>
          </a:p>
        </p:txBody>
      </p:sp>
      <p:sp>
        <p:nvSpPr>
          <p:cNvPr id="4" name="Date Placeholder 3"/>
          <p:cNvSpPr>
            <a:spLocks noGrp="1"/>
          </p:cNvSpPr>
          <p:nvPr>
            <p:ph type="dt" sz="quarter" idx="10"/>
          </p:nvPr>
        </p:nvSpPr>
        <p:spPr/>
        <p:txBody>
          <a:bodyPr/>
          <a:lstStyle/>
          <a:p>
            <a:pPr>
              <a:defRPr/>
            </a:pPr>
            <a:r>
              <a:rPr lang="en-US"/>
              <a:t>January 2020</a:t>
            </a:r>
          </a:p>
        </p:txBody>
      </p:sp>
      <p:sp>
        <p:nvSpPr>
          <p:cNvPr id="5" name="Footer Placeholder 4"/>
          <p:cNvSpPr>
            <a:spLocks noGrp="1"/>
          </p:cNvSpPr>
          <p:nvPr>
            <p:ph type="ftr" sz="quarter" idx="11"/>
          </p:nvPr>
        </p:nvSpPr>
        <p:spPr/>
        <p:txBody>
          <a:bodyPr/>
          <a:lstStyle/>
          <a:p>
            <a:pPr>
              <a:defRPr/>
            </a:pPr>
            <a:r>
              <a:rPr lang="en-US"/>
              <a:t>Minyoung Park (Intel Corp.)</a:t>
            </a:r>
          </a:p>
        </p:txBody>
      </p:sp>
      <p:sp>
        <p:nvSpPr>
          <p:cNvPr id="12294" name="Slide Number Placeholder 5"/>
          <p:cNvSpPr>
            <a:spLocks noGrp="1"/>
          </p:cNvSpPr>
          <p:nvPr>
            <p:ph type="sldNum" sz="quarter" idx="12"/>
          </p:nvPr>
        </p:nvSpPr>
        <p:spPr>
          <a:xfrm>
            <a:off x="5879594"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DA0A6492-A455-4AD2-A19D-A4E84B1CCB2D}" type="slidenum">
              <a:rPr lang="en-US" altLang="en-US" sz="1200" b="0"/>
              <a:pPr>
                <a:spcBef>
                  <a:spcPct val="0"/>
                </a:spcBef>
                <a:buFontTx/>
                <a:buNone/>
              </a:pPr>
              <a:t>8</a:t>
            </a:fld>
            <a:endParaRPr lang="en-US" altLang="en-US" sz="1200" b="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914400" y="609601"/>
            <a:ext cx="10363200" cy="761999"/>
          </a:xfrm>
        </p:spPr>
        <p:txBody>
          <a:bodyPr/>
          <a:lstStyle/>
          <a:p>
            <a:r>
              <a:rPr lang="en-US" altLang="en-US" sz="2800" dirty="0"/>
              <a:t>Comment Resolution Submissions (1) </a:t>
            </a:r>
          </a:p>
        </p:txBody>
      </p:sp>
      <p:sp>
        <p:nvSpPr>
          <p:cNvPr id="4" name="Date Placeholder 3"/>
          <p:cNvSpPr>
            <a:spLocks noGrp="1"/>
          </p:cNvSpPr>
          <p:nvPr>
            <p:ph type="dt" sz="quarter" idx="10"/>
          </p:nvPr>
        </p:nvSpPr>
        <p:spPr/>
        <p:txBody>
          <a:bodyPr/>
          <a:lstStyle/>
          <a:p>
            <a:pPr>
              <a:defRPr/>
            </a:pPr>
            <a:r>
              <a:rPr lang="en-US"/>
              <a:t>January 2020</a:t>
            </a:r>
            <a:endParaRPr lang="en-US" dirty="0"/>
          </a:p>
        </p:txBody>
      </p:sp>
      <p:sp>
        <p:nvSpPr>
          <p:cNvPr id="5" name="Footer Placeholder 4"/>
          <p:cNvSpPr>
            <a:spLocks noGrp="1"/>
          </p:cNvSpPr>
          <p:nvPr>
            <p:ph type="ftr" sz="quarter" idx="11"/>
          </p:nvPr>
        </p:nvSpPr>
        <p:spPr/>
        <p:txBody>
          <a:bodyPr/>
          <a:lstStyle/>
          <a:p>
            <a:pPr>
              <a:defRPr/>
            </a:pPr>
            <a:r>
              <a:rPr lang="en-US"/>
              <a:t>Minyoung Park (Intel Corp.)</a:t>
            </a:r>
          </a:p>
        </p:txBody>
      </p:sp>
      <p:sp>
        <p:nvSpPr>
          <p:cNvPr id="14341" name="Slide Number Placeholder 5"/>
          <p:cNvSpPr>
            <a:spLocks noGrp="1"/>
          </p:cNvSpPr>
          <p:nvPr>
            <p:ph type="sldNum" sz="quarter" idx="12"/>
          </p:nvPr>
        </p:nvSpPr>
        <p:spPr>
          <a:xfrm>
            <a:off x="5841122" y="6480176"/>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A177B4BA-9FEB-4760-8CA5-378D6C5B75E3}" type="slidenum">
              <a:rPr lang="en-US" altLang="en-US" sz="1200" b="0"/>
              <a:pPr>
                <a:spcBef>
                  <a:spcPct val="0"/>
                </a:spcBef>
                <a:buFontTx/>
                <a:buNone/>
              </a:pPr>
              <a:t>9</a:t>
            </a:fld>
            <a:endParaRPr lang="en-US" altLang="en-US" sz="1200" b="0" dirty="0"/>
          </a:p>
        </p:txBody>
      </p:sp>
      <p:graphicFrame>
        <p:nvGraphicFramePr>
          <p:cNvPr id="3" name="Table 2"/>
          <p:cNvGraphicFramePr>
            <a:graphicFrameLocks noGrp="1"/>
          </p:cNvGraphicFramePr>
          <p:nvPr>
            <p:extLst>
              <p:ext uri="{D42A27DB-BD31-4B8C-83A1-F6EECF244321}">
                <p14:modId xmlns:p14="http://schemas.microsoft.com/office/powerpoint/2010/main" val="4024417920"/>
              </p:ext>
            </p:extLst>
          </p:nvPr>
        </p:nvGraphicFramePr>
        <p:xfrm>
          <a:off x="472926" y="2261478"/>
          <a:ext cx="11246145" cy="2987040"/>
        </p:xfrm>
        <a:graphic>
          <a:graphicData uri="http://schemas.openxmlformats.org/drawingml/2006/table">
            <a:tbl>
              <a:tblPr firstRow="1" bandRow="1">
                <a:tableStyleId>{073A0DAA-6AF3-43AB-8588-CEC1D06C72B9}</a:tableStyleId>
              </a:tblPr>
              <a:tblGrid>
                <a:gridCol w="1385280">
                  <a:extLst>
                    <a:ext uri="{9D8B030D-6E8A-4147-A177-3AD203B41FA5}">
                      <a16:colId xmlns:a16="http://schemas.microsoft.com/office/drawing/2014/main" val="20000"/>
                    </a:ext>
                  </a:extLst>
                </a:gridCol>
                <a:gridCol w="4069664">
                  <a:extLst>
                    <a:ext uri="{9D8B030D-6E8A-4147-A177-3AD203B41FA5}">
                      <a16:colId xmlns:a16="http://schemas.microsoft.com/office/drawing/2014/main" val="20001"/>
                    </a:ext>
                  </a:extLst>
                </a:gridCol>
                <a:gridCol w="2667000">
                  <a:extLst>
                    <a:ext uri="{9D8B030D-6E8A-4147-A177-3AD203B41FA5}">
                      <a16:colId xmlns:a16="http://schemas.microsoft.com/office/drawing/2014/main" val="20002"/>
                    </a:ext>
                  </a:extLst>
                </a:gridCol>
                <a:gridCol w="3124201">
                  <a:extLst>
                    <a:ext uri="{9D8B030D-6E8A-4147-A177-3AD203B41FA5}">
                      <a16:colId xmlns:a16="http://schemas.microsoft.com/office/drawing/2014/main" val="20003"/>
                    </a:ext>
                  </a:extLst>
                </a:gridCol>
              </a:tblGrid>
              <a:tr h="229242">
                <a:tc>
                  <a:txBody>
                    <a:bodyPr/>
                    <a:lstStyle/>
                    <a:p>
                      <a:r>
                        <a:rPr lang="en-US" sz="1600" dirty="0">
                          <a:latin typeface="Arial" panose="020B0604020202020204" pitchFamily="34" charset="0"/>
                          <a:cs typeface="Arial" panose="020B0604020202020204" pitchFamily="34" charset="0"/>
                        </a:rPr>
                        <a:t>DCN</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a:latin typeface="Arial" panose="020B0604020202020204" pitchFamily="34" charset="0"/>
                          <a:cs typeface="Arial" panose="020B0604020202020204" pitchFamily="34" charset="0"/>
                        </a:rPr>
                        <a:t>Title</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a:latin typeface="Arial" panose="020B0604020202020204" pitchFamily="34" charset="0"/>
                          <a:cs typeface="Arial" panose="020B0604020202020204" pitchFamily="34" charset="0"/>
                        </a:rPr>
                        <a:t>Presenter</a:t>
                      </a:r>
                      <a:r>
                        <a:rPr lang="en-US" sz="1600" baseline="0" dirty="0">
                          <a:latin typeface="Arial" panose="020B0604020202020204" pitchFamily="34" charset="0"/>
                          <a:cs typeface="Arial" panose="020B0604020202020204" pitchFamily="34" charset="0"/>
                        </a:rPr>
                        <a:t> (affiliation)</a:t>
                      </a:r>
                      <a:endParaRPr lang="en-US" sz="16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a:latin typeface="Arial" panose="020B0604020202020204" pitchFamily="34" charset="0"/>
                          <a:cs typeface="Arial" panose="020B0604020202020204" pitchFamily="34" charset="0"/>
                        </a:rPr>
                        <a:t>CIDs/notes</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22924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latin typeface="Arial" panose="020B0604020202020204" pitchFamily="34" charset="0"/>
                          <a:cs typeface="Arial" panose="020B0604020202020204" pitchFamily="34" charset="0"/>
                        </a:rPr>
                        <a:t>11-20-0074</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r>
                        <a:rPr lang="en-US" sz="1600" dirty="0">
                          <a:latin typeface="Arial" panose="020B0604020202020204" pitchFamily="34" charset="0"/>
                          <a:cs typeface="Arial" panose="020B0604020202020204" pitchFamily="34" charset="0"/>
                        </a:rPr>
                        <a:t>Simulation results with new 4 us and 2 us symbols</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latin typeface="Arial" panose="020B0604020202020204" pitchFamily="34" charset="0"/>
                          <a:cs typeface="Arial" panose="020B0604020202020204" pitchFamily="34" charset="0"/>
                        </a:rPr>
                        <a:t>Vinod Kristem (Intel Corporation)</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r>
                        <a:rPr lang="en-US" sz="1600" dirty="0">
                          <a:latin typeface="Arial" panose="020B0604020202020204" pitchFamily="34" charset="0"/>
                          <a:cs typeface="Arial" panose="020B0604020202020204" pitchFamily="34" charset="0"/>
                        </a:rPr>
                        <a:t>Presentation related to the correlation test</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extLst>
                  <a:ext uri="{0D108BD9-81ED-4DB2-BD59-A6C34878D82A}">
                    <a16:rowId xmlns:a16="http://schemas.microsoft.com/office/drawing/2014/main" val="10001"/>
                  </a:ext>
                </a:extLst>
              </a:tr>
              <a:tr h="22924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latin typeface="Arial" panose="020B0604020202020204" pitchFamily="34" charset="0"/>
                          <a:cs typeface="Arial" panose="020B0604020202020204" pitchFamily="34" charset="0"/>
                        </a:rPr>
                        <a:t>11-20/78r0</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r>
                        <a:rPr lang="en-US" sz="1600" dirty="0">
                          <a:latin typeface="Arial" panose="020B0604020202020204" pitchFamily="34" charset="0"/>
                          <a:cs typeface="Arial" panose="020B0604020202020204" pitchFamily="34" charset="0"/>
                        </a:rPr>
                        <a:t>CR on Correlation Test</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latin typeface="Arial" panose="020B0604020202020204" pitchFamily="34" charset="0"/>
                          <a:cs typeface="Arial" panose="020B0604020202020204" pitchFamily="34" charset="0"/>
                        </a:rPr>
                        <a:t>Steve Shellhammer (Qualcomm)</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r>
                        <a:rPr lang="en-US" sz="1600" dirty="0">
                          <a:latin typeface="Arial" panose="020B0604020202020204" pitchFamily="34" charset="0"/>
                          <a:cs typeface="Arial" panose="020B0604020202020204" pitchFamily="34" charset="0"/>
                        </a:rPr>
                        <a:t>4 CIDs</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extLst>
                  <a:ext uri="{0D108BD9-81ED-4DB2-BD59-A6C34878D82A}">
                    <a16:rowId xmlns:a16="http://schemas.microsoft.com/office/drawing/2014/main" val="10003"/>
                  </a:ext>
                </a:extLst>
              </a:tr>
              <a:tr h="22924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latin typeface="Arial" panose="020B0604020202020204" pitchFamily="34" charset="0"/>
                          <a:cs typeface="Arial" panose="020B0604020202020204" pitchFamily="34" charset="0"/>
                        </a:rPr>
                        <a:t>11-20/77r0</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r>
                        <a:rPr lang="en-US" sz="1600" dirty="0">
                          <a:latin typeface="Arial" panose="020B0604020202020204" pitchFamily="34" charset="0"/>
                          <a:cs typeface="Arial" panose="020B0604020202020204" pitchFamily="34" charset="0"/>
                        </a:rPr>
                        <a:t>CR on BPSK Mark Symbols</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latin typeface="Arial" panose="020B0604020202020204" pitchFamily="34" charset="0"/>
                          <a:cs typeface="Arial" panose="020B0604020202020204" pitchFamily="34" charset="0"/>
                        </a:rPr>
                        <a:t>Steve Shellhammer (Qualcomm)</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r>
                        <a:rPr lang="en-US" sz="1600" dirty="0">
                          <a:latin typeface="Arial" panose="020B0604020202020204" pitchFamily="34" charset="0"/>
                          <a:cs typeface="Arial" panose="020B0604020202020204" pitchFamily="34" charset="0"/>
                        </a:rPr>
                        <a:t>1 CID</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extLst>
                  <a:ext uri="{0D108BD9-81ED-4DB2-BD59-A6C34878D82A}">
                    <a16:rowId xmlns:a16="http://schemas.microsoft.com/office/drawing/2014/main" val="10004"/>
                  </a:ext>
                </a:extLst>
              </a:tr>
              <a:tr h="22924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latin typeface="Arial" panose="020B0604020202020204" pitchFamily="34" charset="0"/>
                          <a:cs typeface="Arial" panose="020B0604020202020204" pitchFamily="34" charset="0"/>
                        </a:rPr>
                        <a:t>11-20/0002</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r>
                        <a:rPr lang="en-US" sz="1600" dirty="0">
                          <a:latin typeface="Arial" panose="020B0604020202020204" pitchFamily="34" charset="0"/>
                          <a:cs typeface="Arial" panose="020B0604020202020204" pitchFamily="34" charset="0"/>
                        </a:rPr>
                        <a:t>MAC-CR-CID-5K</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latin typeface="Arial" panose="020B0604020202020204" pitchFamily="34" charset="0"/>
                          <a:cs typeface="Arial" panose="020B0604020202020204" pitchFamily="34" charset="0"/>
                        </a:rPr>
                        <a:t>Alfred Asterjadhi (Qualcomm)</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latin typeface="Arial" panose="020B0604020202020204" pitchFamily="34" charset="0"/>
                          <a:cs typeface="Arial" panose="020B0604020202020204" pitchFamily="34" charset="0"/>
                        </a:rPr>
                        <a:t>1 CID</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extLst>
                  <a:ext uri="{0D108BD9-81ED-4DB2-BD59-A6C34878D82A}">
                    <a16:rowId xmlns:a16="http://schemas.microsoft.com/office/drawing/2014/main" val="10005"/>
                  </a:ext>
                </a:extLst>
              </a:tr>
              <a:tr h="229242">
                <a:tc>
                  <a:txBody>
                    <a:bodyPr/>
                    <a:lstStyle/>
                    <a:p>
                      <a:endParaRPr lang="en-US" sz="16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6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6"/>
                  </a:ext>
                </a:extLst>
              </a:tr>
            </a:tbl>
          </a:graphicData>
        </a:graphic>
      </p:graphicFrame>
      <p:sp>
        <p:nvSpPr>
          <p:cNvPr id="8" name="TextBox 7"/>
          <p:cNvSpPr txBox="1"/>
          <p:nvPr/>
        </p:nvSpPr>
        <p:spPr>
          <a:xfrm>
            <a:off x="10515600" y="609600"/>
            <a:ext cx="1676400" cy="1384995"/>
          </a:xfrm>
          <a:prstGeom prst="rect">
            <a:avLst/>
          </a:prstGeom>
          <a:solidFill>
            <a:schemeClr val="bg2">
              <a:lumMod val="40000"/>
              <a:lumOff val="60000"/>
            </a:schemeClr>
          </a:solidFill>
          <a:ln>
            <a:solidFill>
              <a:schemeClr val="tx1"/>
            </a:solidFill>
          </a:ln>
        </p:spPr>
        <p:txBody>
          <a:bodyPr wrap="square">
            <a:spAutoFit/>
          </a:bodyPr>
          <a:lstStyle/>
          <a:p>
            <a:pPr>
              <a:defRPr/>
            </a:pPr>
            <a:r>
              <a:rPr lang="en-US" b="1" dirty="0"/>
              <a:t>Color code:</a:t>
            </a:r>
          </a:p>
          <a:p>
            <a:pPr marL="228600" indent="-228600">
              <a:buFont typeface="+mj-lt"/>
              <a:buAutoNum type="arabicPeriod"/>
              <a:defRPr/>
            </a:pPr>
            <a:r>
              <a:rPr lang="en-US" b="1" dirty="0">
                <a:solidFill>
                  <a:srgbClr val="00B050"/>
                </a:solidFill>
              </a:rPr>
              <a:t>Presented</a:t>
            </a:r>
          </a:p>
          <a:p>
            <a:pPr marL="228600" indent="-228600">
              <a:buFont typeface="+mj-lt"/>
              <a:buAutoNum type="arabicPeriod"/>
              <a:defRPr/>
            </a:pPr>
            <a:r>
              <a:rPr lang="en-US" b="1" dirty="0">
                <a:solidFill>
                  <a:srgbClr val="FFC000"/>
                </a:solidFill>
              </a:rPr>
              <a:t>SP/doc Deferred</a:t>
            </a:r>
          </a:p>
          <a:p>
            <a:pPr marL="228600" indent="-228600">
              <a:buFont typeface="+mj-lt"/>
              <a:buAutoNum type="arabicPeriod"/>
              <a:defRPr/>
            </a:pPr>
            <a:r>
              <a:rPr lang="en-US" b="1" dirty="0"/>
              <a:t>Not presented yet</a:t>
            </a:r>
          </a:p>
          <a:p>
            <a:pPr marL="228600" indent="-228600">
              <a:buFont typeface="+mj-lt"/>
              <a:buAutoNum type="arabicPeriod"/>
              <a:defRPr/>
            </a:pPr>
            <a:r>
              <a:rPr lang="en-US" b="1" dirty="0">
                <a:solidFill>
                  <a:schemeClr val="bg2"/>
                </a:solidFill>
              </a:rPr>
              <a:t>Withdrawn</a:t>
            </a:r>
          </a:p>
          <a:p>
            <a:pPr marL="228600" indent="-228600">
              <a:buFont typeface="+mj-lt"/>
              <a:buAutoNum type="arabicPeriod"/>
              <a:defRPr/>
            </a:pPr>
            <a:r>
              <a:rPr lang="en-US" b="1" dirty="0">
                <a:solidFill>
                  <a:schemeClr val="accent2"/>
                </a:solidFill>
              </a:rPr>
              <a:t>Pending docs</a:t>
            </a:r>
          </a:p>
          <a:p>
            <a:pPr marL="228600" indent="-228600">
              <a:buFont typeface="+mj-lt"/>
              <a:buAutoNum type="arabicPeriod"/>
              <a:defRPr/>
            </a:pPr>
            <a:r>
              <a:rPr lang="en-US" b="1" dirty="0">
                <a:solidFill>
                  <a:srgbClr val="FFFF00"/>
                </a:solidFill>
              </a:rPr>
              <a:t>Not concluded</a:t>
            </a:r>
          </a:p>
        </p:txBody>
      </p:sp>
    </p:spTree>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194714</TotalTime>
  <Words>2622</Words>
  <Application>Microsoft Office PowerPoint</Application>
  <PresentationFormat>Widescreen</PresentationFormat>
  <Paragraphs>503</Paragraphs>
  <Slides>35</Slides>
  <Notes>12</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35</vt:i4>
      </vt:variant>
    </vt:vector>
  </HeadingPairs>
  <TitlesOfParts>
    <vt:vector size="42" baseType="lpstr">
      <vt:lpstr>Monotype Sorts</vt:lpstr>
      <vt:lpstr>Arial</vt:lpstr>
      <vt:lpstr>Calibri</vt:lpstr>
      <vt:lpstr>Helvetica</vt:lpstr>
      <vt:lpstr>Times New Roman</vt:lpstr>
      <vt:lpstr>802-11-Submission</vt:lpstr>
      <vt:lpstr>Document</vt:lpstr>
      <vt:lpstr>January 2020  TGba Agenda</vt:lpstr>
      <vt:lpstr>IEEE 802.11 TGba: Wake-up Radio Operation</vt:lpstr>
      <vt:lpstr>Abstract</vt:lpstr>
      <vt:lpstr>Meeting Protocol</vt:lpstr>
      <vt:lpstr>Attendance</vt:lpstr>
      <vt:lpstr>Attendance, Voting &amp; Document Status</vt:lpstr>
      <vt:lpstr>TGba Schedule for the Week</vt:lpstr>
      <vt:lpstr>Main Agenda Items for the Week</vt:lpstr>
      <vt:lpstr>Comment Resolution Submissions (1) </vt:lpstr>
      <vt:lpstr>Agenda</vt:lpstr>
      <vt:lpstr>Instructions for the WG Chair</vt:lpstr>
      <vt:lpstr>Participants have a duty to inform the IEEE</vt:lpstr>
      <vt:lpstr>Ways to inform IEEE</vt:lpstr>
      <vt:lpstr>Other guidelines for IEEE WG meetings</vt:lpstr>
      <vt:lpstr>Patent-related information</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Summary from November 2019 Meeting and Teleconference Calls</vt:lpstr>
      <vt:lpstr>Motion - Minutes</vt:lpstr>
      <vt:lpstr>Motion # 5000 (Editorial Comments)</vt:lpstr>
      <vt:lpstr>Motion # 5001</vt:lpstr>
      <vt:lpstr>Motion # 5002</vt:lpstr>
      <vt:lpstr>Motion # 5003</vt:lpstr>
      <vt:lpstr>Motion # 5004</vt:lpstr>
      <vt:lpstr>Motion # 5005</vt:lpstr>
      <vt:lpstr>WG Recirculation LB Motion</vt:lpstr>
      <vt:lpstr>Motion to Approve Report to EC</vt:lpstr>
      <vt:lpstr>Plan for Initial SA Ballot</vt:lpstr>
      <vt:lpstr>TGba Timeline </vt:lpstr>
      <vt:lpstr>Goal for March 2020</vt:lpstr>
      <vt:lpstr>Teleconference Call Schedule</vt:lpstr>
      <vt:lpstr>Backup Slides</vt:lpstr>
      <vt:lpstr>Proposed TGba Spec Development Process</vt:lpstr>
      <vt:lpstr>[Template] Motion #?</vt:lpstr>
    </vt:vector>
  </TitlesOfParts>
  <Manager/>
  <Company>Marvell Semiconductor Inc.</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11-19/2124</dc:title>
  <dc:subject>Submission</dc:subject>
  <dc:creator>minyoung.park@intel.com</dc:creator>
  <cp:keywords>July 2018, CTPClassification=CTP_NT</cp:keywords>
  <dc:description>TGba Agenda July 2018</dc:description>
  <cp:lastModifiedBy>Park, Minyoung</cp:lastModifiedBy>
  <cp:revision>5981</cp:revision>
  <cp:lastPrinted>2014-11-04T15:04:57Z</cp:lastPrinted>
  <dcterms:created xsi:type="dcterms:W3CDTF">2007-04-17T18:10:23Z</dcterms:created>
  <dcterms:modified xsi:type="dcterms:W3CDTF">2020-01-13T19:52:00Z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NSCPROP_SA">
    <vt:lpwstr>C:\Users\minyoung.p\Documents\IEEE 802.11 WG\TGba\2017\November\11-17-1223-09-00ba-september-2017-tgba-agenda.pptx</vt:lpwstr>
  </property>
  <property fmtid="{D5CDD505-2E9C-101B-9397-08002B2CF9AE}" pid="27" name="_readonly">
    <vt:lpwstr/>
  </property>
  <property fmtid="{D5CDD505-2E9C-101B-9397-08002B2CF9AE}" pid="28" name="_change">
    <vt:lpwstr/>
  </property>
  <property fmtid="{D5CDD505-2E9C-101B-9397-08002B2CF9AE}" pid="29" name="_full-control">
    <vt:lpwstr/>
  </property>
  <property fmtid="{D5CDD505-2E9C-101B-9397-08002B2CF9AE}" pid="30" name="sflag">
    <vt:lpwstr>1531426985</vt:lpwstr>
  </property>
  <property fmtid="{D5CDD505-2E9C-101B-9397-08002B2CF9AE}" pid="31" name="TitusGUID">
    <vt:lpwstr>7edbcb7c-d946-456c-9588-048fe92cc77b</vt:lpwstr>
  </property>
  <property fmtid="{D5CDD505-2E9C-101B-9397-08002B2CF9AE}" pid="32" name="CTP_TimeStamp">
    <vt:lpwstr>2020-01-13 19:51:59Z</vt:lpwstr>
  </property>
  <property fmtid="{D5CDD505-2E9C-101B-9397-08002B2CF9AE}" pid="33" name="CTP_BU">
    <vt:lpwstr>NA</vt:lpwstr>
  </property>
  <property fmtid="{D5CDD505-2E9C-101B-9397-08002B2CF9AE}" pid="34" name="CTP_IDSID">
    <vt:lpwstr>NA</vt:lpwstr>
  </property>
  <property fmtid="{D5CDD505-2E9C-101B-9397-08002B2CF9AE}" pid="35" name="CTP_WWID">
    <vt:lpwstr>NA</vt:lpwstr>
  </property>
  <property fmtid="{D5CDD505-2E9C-101B-9397-08002B2CF9AE}" pid="36" name="CTPClassification">
    <vt:lpwstr>CTP_NT</vt:lpwstr>
  </property>
</Properties>
</file>