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708" r:id="rId2"/>
    <p:sldId id="678" r:id="rId3"/>
    <p:sldId id="679" r:id="rId4"/>
    <p:sldId id="656" r:id="rId5"/>
    <p:sldId id="665" r:id="rId6"/>
    <p:sldId id="666" r:id="rId7"/>
    <p:sldId id="710" r:id="rId8"/>
    <p:sldId id="711" r:id="rId9"/>
    <p:sldId id="762" r:id="rId10"/>
    <p:sldId id="750" r:id="rId11"/>
    <p:sldId id="778" r:id="rId12"/>
    <p:sldId id="779" r:id="rId13"/>
    <p:sldId id="780" r:id="rId14"/>
    <p:sldId id="781" r:id="rId15"/>
    <p:sldId id="782" r:id="rId16"/>
    <p:sldId id="868" r:id="rId17"/>
    <p:sldId id="869" r:id="rId18"/>
    <p:sldId id="870" r:id="rId19"/>
    <p:sldId id="809" r:id="rId20"/>
    <p:sldId id="721" r:id="rId21"/>
    <p:sldId id="867" r:id="rId22"/>
    <p:sldId id="871" r:id="rId23"/>
    <p:sldId id="872" r:id="rId24"/>
    <p:sldId id="873" r:id="rId25"/>
    <p:sldId id="858" r:id="rId26"/>
    <p:sldId id="875" r:id="rId27"/>
    <p:sldId id="874" r:id="rId28"/>
    <p:sldId id="800" r:id="rId29"/>
    <p:sldId id="694" r:id="rId30"/>
    <p:sldId id="695" r:id="rId31"/>
    <p:sldId id="740" r:id="rId32"/>
    <p:sldId id="741" r:id="rId33"/>
    <p:sldId id="825"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2169" autoAdjust="0"/>
  </p:normalViewPr>
  <p:slideViewPr>
    <p:cSldViewPr>
      <p:cViewPr varScale="1">
        <p:scale>
          <a:sx n="67" d="100"/>
          <a:sy n="67" d="100"/>
        </p:scale>
        <p:origin x="568" y="4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30</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11</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15</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50183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802.11-19/2124r2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96"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January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2019-1-12</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066800"/>
            <a:ext cx="5204883" cy="5414709"/>
          </a:xfrm>
        </p:spPr>
        <p:txBody>
          <a:body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November 2019 meeting (doc: IEEE 802.11-19/2080r0) and teleconference minutes (doc: IEEE 802.11-20/0088r0) approval</a:t>
            </a:r>
          </a:p>
          <a:p>
            <a:pPr lvl="1">
              <a:spcBef>
                <a:spcPts val="0"/>
              </a:spcBef>
            </a:pPr>
            <a:r>
              <a:rPr lang="en-US" altLang="en-US" sz="1600" dirty="0"/>
              <a:t>Presentations on comment resolutions</a:t>
            </a:r>
          </a:p>
          <a:p>
            <a:pPr lvl="1">
              <a:spcBef>
                <a:spcPts val="0"/>
              </a:spcBef>
            </a:pPr>
            <a:r>
              <a:rPr lang="en-US" altLang="en-US" sz="1600" dirty="0">
                <a:highlight>
                  <a:srgbClr val="FFFF00"/>
                </a:highlight>
              </a:rPr>
              <a:t>[CR motions and WG recirculation letter ballot] </a:t>
            </a:r>
            <a:br>
              <a:rPr lang="en-US" altLang="en-US" sz="1600" dirty="0">
                <a:highlight>
                  <a:srgbClr val="FFFF00"/>
                </a:highlight>
              </a:rPr>
            </a:br>
            <a:r>
              <a:rPr lang="en-US" altLang="en-US" sz="1600" dirty="0">
                <a:highlight>
                  <a:srgbClr val="FFFF00"/>
                </a:highlight>
              </a:rPr>
              <a:t>(if all CR documents are reviewed and ready for motion)</a:t>
            </a:r>
          </a:p>
          <a:p>
            <a:pPr lvl="1">
              <a:spcBef>
                <a:spcPts val="0"/>
              </a:spcBef>
            </a:pPr>
            <a:r>
              <a:rPr lang="en-US" altLang="en-US" sz="1600" dirty="0"/>
              <a:t>EC report for SA ballot review (11-20/0130r0)</a:t>
            </a:r>
          </a:p>
          <a:p>
            <a:pPr lvl="1">
              <a:spcBef>
                <a:spcPts val="0"/>
              </a:spcBef>
            </a:pPr>
            <a:r>
              <a:rPr lang="en-US" altLang="en-US" sz="1600" dirty="0"/>
              <a:t>Recess</a:t>
            </a:r>
          </a:p>
          <a:p>
            <a:pPr>
              <a:spcBef>
                <a:spcPts val="100"/>
              </a:spcBef>
            </a:pPr>
            <a:r>
              <a:rPr lang="en-US" altLang="en-US" sz="1600" dirty="0"/>
              <a:t>Tuesday: AM1, AM2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highlight>
                  <a:srgbClr val="FFFF00"/>
                </a:highlight>
              </a:rPr>
              <a:t>[CR motions and WG recirculation letter ballot</a:t>
            </a:r>
          </a:p>
          <a:p>
            <a:pPr lvl="1">
              <a:spcBef>
                <a:spcPts val="0"/>
              </a:spcBef>
            </a:pPr>
            <a:r>
              <a:rPr lang="en-US" altLang="en-US" sz="1600" dirty="0">
                <a:highlight>
                  <a:srgbClr val="FFFF00"/>
                </a:highlight>
              </a:rPr>
              <a:t>Requesting EC (conditional) approval to forward to SA ballot ] </a:t>
            </a:r>
            <a:br>
              <a:rPr lang="en-US" altLang="en-US" sz="1600" dirty="0">
                <a:highlight>
                  <a:srgbClr val="FFFF00"/>
                </a:highlight>
              </a:rPr>
            </a:br>
            <a:r>
              <a:rPr lang="en-US" altLang="en-US" sz="1600" dirty="0">
                <a:highlight>
                  <a:srgbClr val="FFFF00"/>
                </a:highlight>
              </a:rPr>
              <a:t>(if all CR documents are reviewed and ready for motion)</a:t>
            </a:r>
            <a:endParaRPr lang="en-US" altLang="en-US" sz="1600" dirty="0"/>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213104"/>
            <a:ext cx="5178552" cy="5262310"/>
          </a:xfrm>
        </p:spPr>
        <p:txBody>
          <a:bodyPr/>
          <a:lstStyle/>
          <a:p>
            <a:pPr>
              <a:spcBef>
                <a:spcPts val="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highlight>
                  <a:srgbClr val="FFFF00"/>
                </a:highlight>
              </a:rPr>
              <a:t>Motions: (if these motions are still done done)</a:t>
            </a:r>
          </a:p>
          <a:p>
            <a:pPr lvl="2">
              <a:spcBef>
                <a:spcPts val="0"/>
              </a:spcBef>
            </a:pPr>
            <a:r>
              <a:rPr lang="en-US" altLang="en-US" sz="1200" b="1" dirty="0">
                <a:highlight>
                  <a:srgbClr val="FFFF00"/>
                </a:highlight>
              </a:rPr>
              <a:t>CR motions</a:t>
            </a:r>
          </a:p>
          <a:p>
            <a:pPr lvl="2">
              <a:spcBef>
                <a:spcPts val="0"/>
              </a:spcBef>
            </a:pPr>
            <a:r>
              <a:rPr lang="en-US" altLang="en-US" sz="1200" b="1" dirty="0">
                <a:highlight>
                  <a:srgbClr val="FFFF00"/>
                </a:highlight>
              </a:rPr>
              <a:t>WG recirculation letter ballot</a:t>
            </a:r>
          </a:p>
          <a:p>
            <a:pPr lvl="2">
              <a:spcBef>
                <a:spcPts val="0"/>
              </a:spcBef>
            </a:pPr>
            <a:r>
              <a:rPr lang="en-US" altLang="en-US" sz="1200" b="1" dirty="0">
                <a:highlight>
                  <a:srgbClr val="FFFF00"/>
                </a:highlight>
              </a:rPr>
              <a:t>Requesting EC (conditional) approval to forward to SA ballot</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10</a:t>
            </a:fld>
            <a:endParaRPr lang="en-US" altLang="en-US" sz="1200"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11</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12</a:t>
            </a:fld>
            <a:endParaRPr lang="en-US" altLang="en-US"/>
          </a:p>
        </p:txBody>
      </p:sp>
      <p:sp>
        <p:nvSpPr>
          <p:cNvPr id="4" name="Date Placeholder 3"/>
          <p:cNvSpPr>
            <a:spLocks noGrp="1"/>
          </p:cNvSpPr>
          <p:nvPr>
            <p:ph type="dt" sz="half" idx="10"/>
          </p:nvPr>
        </p:nvSpPr>
        <p:spPr/>
        <p:txBody>
          <a:bodyPr/>
          <a:lstStyle/>
          <a:p>
            <a:pPr>
              <a:defRPr/>
            </a:pPr>
            <a:r>
              <a:rPr lang="en-US"/>
              <a:t>January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January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November 2019 Meeting and Teleconference Calls</a:t>
            </a:r>
          </a:p>
        </p:txBody>
      </p:sp>
      <p:sp>
        <p:nvSpPr>
          <p:cNvPr id="31747" name="Content Placeholder 2"/>
          <p:cNvSpPr>
            <a:spLocks noGrp="1"/>
          </p:cNvSpPr>
          <p:nvPr>
            <p:ph idx="1"/>
          </p:nvPr>
        </p:nvSpPr>
        <p:spPr>
          <a:xfrm>
            <a:off x="762000" y="2057400"/>
            <a:ext cx="10439400" cy="4417757"/>
          </a:xfrm>
        </p:spPr>
        <p:txBody>
          <a:bodyPr/>
          <a:lstStyle/>
          <a:p>
            <a:pPr>
              <a:defRPr/>
            </a:pPr>
            <a:r>
              <a:rPr lang="en-US" altLang="en-US" sz="2000" dirty="0"/>
              <a:t>In November meeting:</a:t>
            </a:r>
          </a:p>
          <a:p>
            <a:pPr lvl="1">
              <a:defRPr/>
            </a:pPr>
            <a:r>
              <a:rPr lang="en-US" altLang="en-US" sz="1800" dirty="0"/>
              <a:t>Completed comment resolution on D4.0 (LB243)</a:t>
            </a:r>
          </a:p>
          <a:p>
            <a:pPr lvl="1">
              <a:defRPr/>
            </a:pPr>
            <a:r>
              <a:rPr lang="en-US" altLang="en-US" sz="1800" dirty="0"/>
              <a:t>Approved 15-day WG recirculation letter ballot on D5.0 (LB248)</a:t>
            </a:r>
          </a:p>
          <a:p>
            <a:pPr lvl="1">
              <a:defRPr/>
            </a:pPr>
            <a:r>
              <a:rPr lang="en-US" altLang="en-US" sz="1800" dirty="0"/>
              <a:t>Reviewed TG timeline</a:t>
            </a:r>
          </a:p>
          <a:p>
            <a:pPr lvl="1">
              <a:defRPr/>
            </a:pPr>
            <a:r>
              <a:rPr lang="en-US" altLang="en-US" sz="1800" dirty="0"/>
              <a:t>Agenda: doc:11-19/1743r11</a:t>
            </a:r>
          </a:p>
          <a:p>
            <a:pPr>
              <a:defRPr/>
            </a:pPr>
            <a:r>
              <a:rPr lang="en-US" altLang="en-US" sz="2000" dirty="0"/>
              <a:t>LB 248 results (closed on December 17)</a:t>
            </a:r>
          </a:p>
          <a:p>
            <a:pPr lvl="1">
              <a:defRPr/>
            </a:pPr>
            <a:r>
              <a:rPr lang="en-US" altLang="en-US" sz="1800" b="1" dirty="0"/>
              <a:t>Results</a:t>
            </a:r>
            <a:r>
              <a:rPr lang="en-US" altLang="en-US" sz="1800" dirty="0"/>
              <a:t>: 258 Approve, 12 Disapprove, 22 Abstain</a:t>
            </a:r>
          </a:p>
          <a:p>
            <a:pPr lvl="1">
              <a:defRPr/>
            </a:pPr>
            <a:r>
              <a:rPr lang="en-US" altLang="en-US" sz="1800" b="1" dirty="0"/>
              <a:t>Approval rate</a:t>
            </a:r>
            <a:r>
              <a:rPr lang="en-US" altLang="en-US" sz="1800" dirty="0"/>
              <a:t>: 96%</a:t>
            </a:r>
          </a:p>
          <a:p>
            <a:pPr lvl="1">
              <a:defRPr/>
            </a:pPr>
            <a:r>
              <a:rPr lang="en-US" altLang="en-US" sz="1800" dirty="0"/>
              <a:t>1 member changed vote to approve after the LB (</a:t>
            </a:r>
            <a:r>
              <a:rPr lang="en-US" altLang="en-US" sz="1800" b="1" dirty="0"/>
              <a:t>updated disapprove votes = 11)</a:t>
            </a:r>
          </a:p>
          <a:p>
            <a:pPr lvl="1">
              <a:defRPr/>
            </a:pPr>
            <a:r>
              <a:rPr lang="en-US" altLang="en-US" sz="1800" b="1" dirty="0"/>
              <a:t>Comments received</a:t>
            </a:r>
            <a:r>
              <a:rPr lang="en-US" altLang="en-US" sz="1800" dirty="0"/>
              <a:t>: Total 22 (19</a:t>
            </a:r>
            <a:r>
              <a:rPr lang="en-US" altLang="en-US" sz="1800" b="1" dirty="0"/>
              <a:t> </a:t>
            </a:r>
            <a:r>
              <a:rPr lang="en-US" altLang="en-US" sz="1800" dirty="0"/>
              <a:t>technical comments, 1 Editorial, 2 General)</a:t>
            </a:r>
            <a:endParaRPr lang="en-US" altLang="en-US" sz="1600" dirty="0"/>
          </a:p>
          <a:p>
            <a:pPr>
              <a:defRPr/>
            </a:pPr>
            <a:r>
              <a:rPr lang="en-US" altLang="en-US" sz="2000" dirty="0"/>
              <a:t>Teleconference call</a:t>
            </a:r>
          </a:p>
          <a:p>
            <a:pPr lvl="1">
              <a:defRPr/>
            </a:pPr>
            <a:r>
              <a:rPr lang="en-US" altLang="en-US" sz="1800" dirty="0"/>
              <a:t>Reviewed 15 comments; 6 unresolved CIDs left</a:t>
            </a:r>
            <a:endParaRPr lang="en-US" altLang="en-US" sz="2400"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19</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Irvine, California, USA</a:t>
            </a:r>
          </a:p>
          <a:p>
            <a:pPr algn="ctr">
              <a:lnSpc>
                <a:spcPct val="90000"/>
              </a:lnSpc>
              <a:buFontTx/>
              <a:buNone/>
            </a:pPr>
            <a:r>
              <a:rPr lang="en-US" altLang="en-US" sz="3200" dirty="0">
                <a:cs typeface="Times New Roman" panose="02020603050405020304" pitchFamily="18" charset="0"/>
              </a:rPr>
              <a:t>January 12-17, 2020</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November 2019 meeting [doc: IEEE 802.11-19/2080r0] and teleconference calls [doc: IEEE 802.11-20/0088r0]</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20</a:t>
            </a:fld>
            <a:endParaRPr lang="en-US" altLang="en-US" sz="12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5000 (Editorial Comments)</a:t>
            </a:r>
          </a:p>
        </p:txBody>
      </p:sp>
      <p:sp>
        <p:nvSpPr>
          <p:cNvPr id="3" name="Content Placeholder 2"/>
          <p:cNvSpPr>
            <a:spLocks noGrp="1"/>
          </p:cNvSpPr>
          <p:nvPr>
            <p:ph idx="1"/>
          </p:nvPr>
        </p:nvSpPr>
        <p:spPr/>
        <p:txBody>
          <a:bodyPr/>
          <a:lstStyle/>
          <a:p>
            <a:r>
              <a:rPr lang="en-US" dirty="0"/>
              <a:t>Move to accept the comment resolutions in [11-19/2165r1] for CIDs listed below:</a:t>
            </a:r>
          </a:p>
          <a:p>
            <a:pPr marL="0" indent="0">
              <a:buNone/>
            </a:pPr>
            <a:br>
              <a:rPr lang="en-US" dirty="0"/>
            </a:br>
            <a:r>
              <a:rPr lang="pt-BR" dirty="0"/>
              <a:t>5010</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5001</a:t>
            </a:r>
          </a:p>
        </p:txBody>
      </p:sp>
      <p:sp>
        <p:nvSpPr>
          <p:cNvPr id="3" name="Content Placeholder 2"/>
          <p:cNvSpPr>
            <a:spLocks noGrp="1"/>
          </p:cNvSpPr>
          <p:nvPr>
            <p:ph idx="1"/>
          </p:nvPr>
        </p:nvSpPr>
        <p:spPr/>
        <p:txBody>
          <a:bodyPr/>
          <a:lstStyle/>
          <a:p>
            <a:r>
              <a:rPr lang="en-US" dirty="0"/>
              <a:t>Move to accept the comment resolutions in [11-19/2167r1] for CIDs listed below:</a:t>
            </a:r>
          </a:p>
          <a:p>
            <a:pPr marL="0" indent="0">
              <a:buNone/>
            </a:pPr>
            <a:br>
              <a:rPr lang="en-US" dirty="0"/>
            </a:br>
            <a:r>
              <a:rPr lang="pt-BR" dirty="0"/>
              <a:t>5006, 5007, 5012, 5014, 5015, 5016</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807324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5002</a:t>
            </a:r>
          </a:p>
        </p:txBody>
      </p:sp>
      <p:sp>
        <p:nvSpPr>
          <p:cNvPr id="3" name="Content Placeholder 2"/>
          <p:cNvSpPr>
            <a:spLocks noGrp="1"/>
          </p:cNvSpPr>
          <p:nvPr>
            <p:ph idx="1"/>
          </p:nvPr>
        </p:nvSpPr>
        <p:spPr/>
        <p:txBody>
          <a:bodyPr/>
          <a:lstStyle/>
          <a:p>
            <a:r>
              <a:rPr lang="en-US" dirty="0"/>
              <a:t>Move to accept the comment resolutions in [11-19/2166r1] for CIDs listed below:</a:t>
            </a:r>
          </a:p>
          <a:p>
            <a:pPr marL="0" indent="0">
              <a:buNone/>
            </a:pPr>
            <a:br>
              <a:rPr lang="en-US" dirty="0"/>
            </a:br>
            <a:r>
              <a:rPr lang="pt-BR" dirty="0"/>
              <a:t>5001, 5002, 5003, 5004, 5013, 5005, 5008</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4182780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5003</a:t>
            </a:r>
          </a:p>
        </p:txBody>
      </p:sp>
      <p:sp>
        <p:nvSpPr>
          <p:cNvPr id="3" name="Content Placeholder 2"/>
          <p:cNvSpPr>
            <a:spLocks noGrp="1"/>
          </p:cNvSpPr>
          <p:nvPr>
            <p:ph idx="1"/>
          </p:nvPr>
        </p:nvSpPr>
        <p:spPr/>
        <p:txBody>
          <a:bodyPr/>
          <a:lstStyle/>
          <a:p>
            <a:r>
              <a:rPr lang="en-US" dirty="0"/>
              <a:t>Move to accept the comment resolutions in [11-20/0009r1] for CIDs listed below:</a:t>
            </a:r>
          </a:p>
          <a:p>
            <a:pPr marL="0" indent="0">
              <a:buNone/>
            </a:pPr>
            <a:br>
              <a:rPr lang="en-US" dirty="0"/>
            </a:br>
            <a:r>
              <a:rPr lang="pt-BR" dirty="0"/>
              <a:t>5011, 5019</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2237115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248 on P802.11ba D5.0 </a:t>
            </a:r>
            <a:r>
              <a:rPr lang="en-US" dirty="0"/>
              <a:t>as contained in document </a:t>
            </a:r>
            <a:r>
              <a:rPr lang="en-US" dirty="0">
                <a:solidFill>
                  <a:srgbClr val="FF0000"/>
                </a:solidFill>
              </a:rPr>
              <a:t>11-19/2162r?</a:t>
            </a:r>
            <a:r>
              <a:rPr lang="en-US" dirty="0"/>
              <a:t>,</a:t>
            </a:r>
          </a:p>
          <a:p>
            <a:r>
              <a:rPr lang="en-US" dirty="0"/>
              <a:t>Instruct the editor to prepare </a:t>
            </a:r>
            <a:r>
              <a:rPr lang="en-US" dirty="0">
                <a:solidFill>
                  <a:srgbClr val="FF0000"/>
                </a:solidFill>
              </a:rPr>
              <a:t>Draft 6.0 </a:t>
            </a:r>
            <a:r>
              <a:rPr lang="en-US" dirty="0"/>
              <a:t>incorporating these resolutions and,</a:t>
            </a:r>
          </a:p>
          <a:p>
            <a:r>
              <a:rPr lang="en-US" dirty="0"/>
              <a:t>Approve a 15 day Working Group Recirculation Ballot asking the question “Should </a:t>
            </a:r>
            <a:r>
              <a:rPr lang="en-US" dirty="0">
                <a:solidFill>
                  <a:srgbClr val="FF0000"/>
                </a:solidFill>
              </a:rPr>
              <a:t>P802.11ba D6.0 </a:t>
            </a:r>
            <a:r>
              <a:rPr lang="en-US" dirty="0"/>
              <a:t>be forwarded to Standards Association (SA) Ballot?”</a:t>
            </a:r>
          </a:p>
          <a:p>
            <a:endParaRPr lang="en-US" dirty="0"/>
          </a:p>
          <a:p>
            <a:r>
              <a:rPr lang="en-US" dirty="0"/>
              <a:t>[Moved: ,  Seconded: ,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D3A3-01FF-4EF9-A6C5-6237C641C949}"/>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5297BF1A-A2B5-4AA5-94F2-2FD8B5C2D1F7}"/>
              </a:ext>
            </a:extLst>
          </p:cNvPr>
          <p:cNvSpPr>
            <a:spLocks noGrp="1"/>
          </p:cNvSpPr>
          <p:nvPr>
            <p:ph idx="1"/>
          </p:nvPr>
        </p:nvSpPr>
        <p:spPr/>
        <p:txBody>
          <a:bodyPr/>
          <a:lstStyle/>
          <a:p>
            <a:r>
              <a:rPr lang="en-US" dirty="0"/>
              <a:t>Approve document </a:t>
            </a:r>
            <a:r>
              <a:rPr lang="en-US" dirty="0">
                <a:solidFill>
                  <a:srgbClr val="FF0000"/>
                </a:solidFill>
              </a:rPr>
              <a:t>11-20/0130r? </a:t>
            </a:r>
            <a:r>
              <a:rPr lang="en-US" dirty="0"/>
              <a:t>as the report to the IEEE 802 Executive Committee on the requirements for conditional approval to forward P802.11ba  to Sponsor Ballot, </a:t>
            </a:r>
          </a:p>
          <a:p>
            <a:r>
              <a:rPr lang="en-US" dirty="0"/>
              <a:t>Re-affirm the CSD in </a:t>
            </a:r>
            <a:r>
              <a:rPr lang="en-US" dirty="0">
                <a:hlinkClick r:id="rId2"/>
              </a:rPr>
              <a:t>https://mentor.ieee.org/802.11/dcn/16/11-16-0936-04-0wur-a-csd-proposal-for-wake-up-radio-wur.docx</a:t>
            </a:r>
            <a:r>
              <a:rPr lang="en-US" dirty="0"/>
              <a:t>, and</a:t>
            </a:r>
          </a:p>
          <a:p>
            <a:r>
              <a:rPr lang="en-US" dirty="0"/>
              <a:t>Request the IEEE 802 Executive Committee to conditionally approve forwarding P802.11ba to sponsor ballot.</a:t>
            </a:r>
          </a:p>
          <a:p>
            <a:endParaRPr lang="en-US" dirty="0"/>
          </a:p>
          <a:p>
            <a:r>
              <a:rPr lang="en-US" dirty="0"/>
              <a:t>[Moved: &lt;name&gt;,  Seconded: &lt;name&gt;, Result: y-n-a]</a:t>
            </a:r>
          </a:p>
          <a:p>
            <a:endParaRPr lang="en-US" dirty="0"/>
          </a:p>
        </p:txBody>
      </p:sp>
      <p:sp>
        <p:nvSpPr>
          <p:cNvPr id="4" name="Date Placeholder 3">
            <a:extLst>
              <a:ext uri="{FF2B5EF4-FFF2-40B4-BE49-F238E27FC236}">
                <a16:creationId xmlns:a16="http://schemas.microsoft.com/office/drawing/2014/main" id="{D643B3B1-7AA0-448F-92BE-817B894F546A}"/>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B69BE380-3EB9-4CE8-95EA-4EF8FDE37B18}"/>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F7D57737-EA07-499C-9898-014DFF1F0759}"/>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914035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3E62-B56A-4E51-A323-459D0EEEC380}"/>
              </a:ext>
            </a:extLst>
          </p:cNvPr>
          <p:cNvSpPr>
            <a:spLocks noGrp="1"/>
          </p:cNvSpPr>
          <p:nvPr>
            <p:ph type="title"/>
          </p:nvPr>
        </p:nvSpPr>
        <p:spPr/>
        <p:txBody>
          <a:bodyPr/>
          <a:lstStyle/>
          <a:p>
            <a:r>
              <a:rPr lang="en-US" dirty="0"/>
              <a:t>Plan for Initial SA Ballot</a:t>
            </a:r>
          </a:p>
        </p:txBody>
      </p:sp>
      <p:sp>
        <p:nvSpPr>
          <p:cNvPr id="3" name="Content Placeholder 2">
            <a:extLst>
              <a:ext uri="{FF2B5EF4-FFF2-40B4-BE49-F238E27FC236}">
                <a16:creationId xmlns:a16="http://schemas.microsoft.com/office/drawing/2014/main" id="{D9D99168-92DA-420E-A29C-2E4016B297AE}"/>
              </a:ext>
            </a:extLst>
          </p:cNvPr>
          <p:cNvSpPr>
            <a:spLocks noGrp="1"/>
          </p:cNvSpPr>
          <p:nvPr>
            <p:ph idx="1"/>
          </p:nvPr>
        </p:nvSpPr>
        <p:spPr/>
        <p:txBody>
          <a:bodyPr/>
          <a:lstStyle/>
          <a:p>
            <a:r>
              <a:rPr lang="en-US" dirty="0"/>
              <a:t>Jan 12-17 (IEEE week): </a:t>
            </a:r>
          </a:p>
          <a:p>
            <a:pPr lvl="1"/>
            <a:r>
              <a:rPr lang="en-US" dirty="0"/>
              <a:t>Complete comment resolution on D5.0; approve another recirc LB on D6.0</a:t>
            </a:r>
          </a:p>
          <a:p>
            <a:r>
              <a:rPr lang="en-US" dirty="0"/>
              <a:t>Jan 18-22: editor produces D6.0</a:t>
            </a:r>
          </a:p>
          <a:p>
            <a:r>
              <a:rPr lang="en-US" dirty="0"/>
              <a:t>(Jan 19 - 24: request conditional approval from EC by electronic ballot)</a:t>
            </a:r>
          </a:p>
          <a:p>
            <a:r>
              <a:rPr lang="en-US" dirty="0"/>
              <a:t>Jan 23-Feb 6: 15-day recirc LB</a:t>
            </a:r>
          </a:p>
          <a:p>
            <a:pPr lvl="1"/>
            <a:r>
              <a:rPr lang="en-US" b="1" dirty="0"/>
              <a:t>If there is no comments on D6.0 or all comments received are invalid or out of scope </a:t>
            </a:r>
            <a:r>
              <a:rPr lang="en-US" dirty="0"/>
              <a:t>then start SA ballot with D6.0 around mid Feb. – use existing SA ballot pool</a:t>
            </a:r>
          </a:p>
          <a:p>
            <a:pPr lvl="1"/>
            <a:r>
              <a:rPr lang="en-US" b="1" dirty="0"/>
              <a:t>Otherwise</a:t>
            </a:r>
            <a:r>
              <a:rPr lang="en-US" dirty="0"/>
              <a:t> form a SA ballot pool again from Feb 8-March 8 (30 days), complete comment resolution in Feb. (accelerated process) using conference calls and reject all comments, and start SA ballot after March 8.</a:t>
            </a:r>
          </a:p>
        </p:txBody>
      </p:sp>
      <p:sp>
        <p:nvSpPr>
          <p:cNvPr id="4" name="Date Placeholder 3">
            <a:extLst>
              <a:ext uri="{FF2B5EF4-FFF2-40B4-BE49-F238E27FC236}">
                <a16:creationId xmlns:a16="http://schemas.microsoft.com/office/drawing/2014/main" id="{DB6628A7-FB37-4D29-8A71-33C073259AD1}"/>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98DB1F84-C2F8-400A-9173-460047ABD1A7}"/>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98679C9C-5DEC-488A-BFF0-39ACE9B28541}"/>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622532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dirty="0">
                <a:solidFill>
                  <a:schemeClr val="bg2">
                    <a:lumMod val="75000"/>
                  </a:schemeClr>
                </a:solidFill>
              </a:rPr>
              <a:t>November: </a:t>
            </a:r>
            <a:r>
              <a:rPr lang="en-US" altLang="en-US" sz="1600" dirty="0" err="1">
                <a:solidFill>
                  <a:schemeClr val="bg2">
                    <a:lumMod val="75000"/>
                  </a:schemeClr>
                </a:solidFill>
              </a:rPr>
              <a:t>TGba</a:t>
            </a:r>
            <a:r>
              <a:rPr lang="en-US" altLang="en-US" sz="1600" dirty="0">
                <a:solidFill>
                  <a:schemeClr val="bg2">
                    <a:lumMod val="75000"/>
                  </a:schemeClr>
                </a:solidFill>
              </a:rPr>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 Request conditional approval from EC</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(WGLB – unchanged recirculation)</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28</a:t>
            </a:fld>
            <a:endParaRPr lang="en-US" altLang="en-US" sz="1200" b="0" dirty="0"/>
          </a:p>
        </p:txBody>
      </p:sp>
      <p:grpSp>
        <p:nvGrpSpPr>
          <p:cNvPr id="6" name="Group 5"/>
          <p:cNvGrpSpPr/>
          <p:nvPr/>
        </p:nvGrpSpPr>
        <p:grpSpPr>
          <a:xfrm>
            <a:off x="1410506" y="411480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rot="10800000">
            <a:off x="2633414" y="4918076"/>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1071711" y="5334000"/>
            <a:ext cx="1544910" cy="461665"/>
          </a:xfrm>
          <a:prstGeom prst="rect">
            <a:avLst/>
          </a:prstGeom>
        </p:spPr>
        <p:txBody>
          <a:bodyPr wrap="none">
            <a:spAutoFit/>
          </a:bodyPr>
          <a:lstStyle/>
          <a:p>
            <a:pPr algn="r"/>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March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D6.0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January 2020</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29</a:t>
            </a:fld>
            <a:endParaRPr lang="en-US" altLang="en-US" sz="12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January 2020 session</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p>
          <a:p>
            <a:pPr marL="685800" lvl="2" indent="-342900">
              <a:defRPr/>
            </a:pPr>
            <a:r>
              <a:rPr lang="en-US" altLang="en-US" sz="2400" b="1" dirty="0"/>
              <a:t>TBD</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30</a:t>
            </a:fld>
            <a:endParaRPr lang="en-US" altLang="en-US" sz="1200" b="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31</a:t>
            </a:fld>
            <a:endParaRPr lang="en-US" altLang="en-US" sz="1200" b="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32</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January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33</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19585429"/>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D5.0 (LB248) and instruct the editor to generate P802.11ba D6.0</a:t>
            </a:r>
          </a:p>
          <a:p>
            <a:pPr>
              <a:defRPr/>
            </a:pPr>
            <a:r>
              <a:rPr lang="en-US" altLang="en-US" dirty="0"/>
              <a:t>Approve WG recirculation letter ballot</a:t>
            </a:r>
          </a:p>
          <a:p>
            <a:pPr>
              <a:defRPr/>
            </a:pPr>
            <a:r>
              <a:rPr lang="en-US" altLang="en-US" dirty="0"/>
              <a:t>Approve motion to request conditional approval from EC to forward draft 6.0 to SA ballot</a:t>
            </a:r>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761999"/>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9</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68084230"/>
              </p:ext>
            </p:extLst>
          </p:nvPr>
        </p:nvGraphicFramePr>
        <p:xfrm>
          <a:off x="472926" y="2261478"/>
          <a:ext cx="11246145" cy="298704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6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Presenter</a:t>
                      </a:r>
                      <a:r>
                        <a:rPr lang="en-US" sz="1600" baseline="0" dirty="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11-20-0074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Simulation results with new 4 us and 2 us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Presentation related to the correlation test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11-20/77r0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11-20/0002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MAC-CR-CID-5K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Alfred Asterjadhi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29242">
                <a:tc>
                  <a:txBody>
                    <a:bodyPr/>
                    <a:lstStyle/>
                    <a:p>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193938</TotalTime>
  <Words>2507</Words>
  <Application>Microsoft Office PowerPoint</Application>
  <PresentationFormat>Widescreen</PresentationFormat>
  <Paragraphs>476</Paragraphs>
  <Slides>33</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Monotype Sorts</vt:lpstr>
      <vt:lpstr>Arial</vt:lpstr>
      <vt:lpstr>Calibri</vt:lpstr>
      <vt:lpstr>Helvetica</vt:lpstr>
      <vt:lpstr>Times New Roman</vt:lpstr>
      <vt:lpstr>802-11-Submission</vt:lpstr>
      <vt:lpstr>Document</vt:lpstr>
      <vt:lpstr>January 2020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Comment Resolution Submissions (1)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November 2019 Meeting and Teleconference Calls</vt:lpstr>
      <vt:lpstr>Motion - Minutes</vt:lpstr>
      <vt:lpstr>Motion # 5000 (Editorial Comments)</vt:lpstr>
      <vt:lpstr>Motion # 5001</vt:lpstr>
      <vt:lpstr>Motion # 5002</vt:lpstr>
      <vt:lpstr>Motion # 5003</vt:lpstr>
      <vt:lpstr>WG Recirculation LB Motion</vt:lpstr>
      <vt:lpstr>Motion to Approve Report to EC</vt:lpstr>
      <vt:lpstr>Plan for Initial SA Ballot</vt:lpstr>
      <vt:lpstr>TGba Timeline </vt:lpstr>
      <vt:lpstr>Goal for March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5972</cp:revision>
  <cp:lastPrinted>2014-11-04T15:04:57Z</cp:lastPrinted>
  <dcterms:created xsi:type="dcterms:W3CDTF">2007-04-17T18:10:23Z</dcterms:created>
  <dcterms:modified xsi:type="dcterms:W3CDTF">2020-01-13T06:55:24Z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2020-01-13 06:55:24Z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