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868" r:id="rId18"/>
    <p:sldId id="869" r:id="rId19"/>
    <p:sldId id="870" r:id="rId20"/>
    <p:sldId id="809" r:id="rId21"/>
    <p:sldId id="721" r:id="rId22"/>
    <p:sldId id="867" r:id="rId23"/>
    <p:sldId id="858" r:id="rId24"/>
    <p:sldId id="800" r:id="rId25"/>
    <p:sldId id="694" r:id="rId26"/>
    <p:sldId id="695" r:id="rId27"/>
    <p:sldId id="740" r:id="rId28"/>
    <p:sldId id="741" r:id="rId29"/>
    <p:sldId id="825"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2169" autoAdjust="0"/>
  </p:normalViewPr>
  <p:slideViewPr>
    <p:cSldViewPr>
      <p:cViewPr varScale="1">
        <p:scale>
          <a:sx n="114" d="100"/>
          <a:sy n="114" d="100"/>
        </p:scale>
        <p:origin x="930" y="10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26</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802.11-19/2124r0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66"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2019-12-6</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75477294"/>
              </p:ext>
            </p:extLst>
          </p:nvPr>
        </p:nvGraphicFramePr>
        <p:xfrm>
          <a:off x="472926" y="2261478"/>
          <a:ext cx="11246145" cy="301752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2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Presenter</a:t>
                      </a:r>
                      <a:r>
                        <a:rPr lang="en-US" sz="1200" baseline="0" dirty="0">
                          <a:latin typeface="Arial" panose="020B0604020202020204" pitchFamily="34" charset="0"/>
                          <a:cs typeface="Arial" panose="020B0604020202020204" pitchFamily="34" charset="0"/>
                        </a:rPr>
                        <a:t> (affiliation)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9242">
                <a:tc>
                  <a:txBody>
                    <a:bodyPr/>
                    <a:lstStyle/>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29242">
                <a:tc>
                  <a:txBody>
                    <a:bodyPr/>
                    <a:lstStyle/>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29242">
                <a:tc>
                  <a:txBody>
                    <a:bodyPr/>
                    <a:lstStyle/>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29242">
                <a:tc>
                  <a:txBody>
                    <a:bodyPr/>
                    <a:lstStyle/>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29242">
                <a:tc>
                  <a:txBody>
                    <a:bodyPr/>
                    <a:lstStyle/>
                    <a:p>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828800"/>
            <a:ext cx="5204883" cy="4652710"/>
          </a:xfrm>
        </p:spPr>
        <p:txBody>
          <a:body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November 2019 meeting (doc: IEEE 802.11-19/2080r0) and teleconference minutes (doc: IEEE 802.11-19/TBDr0) approval</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Tuesday: AM1, AM2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822704"/>
            <a:ext cx="5178552" cy="4652710"/>
          </a:xfrm>
        </p:spPr>
        <p:txBody>
          <a:bodyPr/>
          <a:lstStyle/>
          <a:p>
            <a:pPr>
              <a:spcBef>
                <a:spcPts val="10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r>
              <a:rPr lang="en-US" altLang="en-US" sz="1600" dirty="0"/>
              <a:t>Thursday: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Motions:</a:t>
            </a:r>
          </a:p>
          <a:p>
            <a:pPr lvl="2">
              <a:spcBef>
                <a:spcPts val="0"/>
              </a:spcBef>
            </a:pPr>
            <a:r>
              <a:rPr lang="en-US" altLang="en-US" sz="1200" b="1" dirty="0"/>
              <a:t>CR motions</a:t>
            </a:r>
          </a:p>
          <a:p>
            <a:pPr lvl="2">
              <a:spcBef>
                <a:spcPts val="0"/>
              </a:spcBef>
            </a:pPr>
            <a:r>
              <a:rPr lang="en-US" altLang="en-US" sz="1200" b="1" dirty="0"/>
              <a:t>WG recirculation letter ballot</a:t>
            </a:r>
            <a:endParaRPr lang="en-US" altLang="en-US" sz="1600" dirty="0"/>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a:t>January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Irvine, California, USA</a:t>
            </a:r>
          </a:p>
          <a:p>
            <a:pPr algn="ctr">
              <a:lnSpc>
                <a:spcPct val="90000"/>
              </a:lnSpc>
              <a:buFontTx/>
              <a:buNone/>
            </a:pPr>
            <a:r>
              <a:rPr lang="en-US" altLang="en-US" sz="3200" dirty="0">
                <a:cs typeface="Times New Roman" panose="02020603050405020304" pitchFamily="18" charset="0"/>
              </a:rPr>
              <a:t>January 12-17,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November 2019 Meeting and Teleconference Calls</a:t>
            </a:r>
          </a:p>
        </p:txBody>
      </p:sp>
      <p:sp>
        <p:nvSpPr>
          <p:cNvPr id="31747" name="Content Placeholder 2"/>
          <p:cNvSpPr>
            <a:spLocks noGrp="1"/>
          </p:cNvSpPr>
          <p:nvPr>
            <p:ph idx="1"/>
          </p:nvPr>
        </p:nvSpPr>
        <p:spPr>
          <a:xfrm>
            <a:off x="762000" y="2057400"/>
            <a:ext cx="10439400" cy="4417757"/>
          </a:xfrm>
        </p:spPr>
        <p:txBody>
          <a:bodyPr/>
          <a:lstStyle/>
          <a:p>
            <a:pPr>
              <a:defRPr/>
            </a:pPr>
            <a:r>
              <a:rPr lang="en-US" altLang="en-US" sz="2000" dirty="0"/>
              <a:t>In November meeting:</a:t>
            </a:r>
          </a:p>
          <a:p>
            <a:pPr lvl="1">
              <a:defRPr/>
            </a:pPr>
            <a:r>
              <a:rPr lang="en-US" altLang="en-US" sz="1800" dirty="0"/>
              <a:t>Completed comment resolution on D4.0 (LB243)</a:t>
            </a:r>
          </a:p>
          <a:p>
            <a:pPr lvl="1">
              <a:defRPr/>
            </a:pPr>
            <a:r>
              <a:rPr lang="en-US" altLang="en-US" sz="1800" dirty="0"/>
              <a:t>Approved 15-day WG recirculation letter ballot on D5.0 (LB248)</a:t>
            </a:r>
          </a:p>
          <a:p>
            <a:pPr lvl="1">
              <a:defRPr/>
            </a:pPr>
            <a:r>
              <a:rPr lang="en-US" altLang="en-US" sz="1800" dirty="0"/>
              <a:t>Reviewed TG timeline</a:t>
            </a:r>
          </a:p>
          <a:p>
            <a:pPr lvl="1">
              <a:defRPr/>
            </a:pPr>
            <a:r>
              <a:rPr lang="en-US" altLang="en-US" sz="1800" dirty="0"/>
              <a:t>Agenda: doc:11-19/1743r11</a:t>
            </a:r>
          </a:p>
          <a:p>
            <a:pPr>
              <a:defRPr/>
            </a:pPr>
            <a:r>
              <a:rPr lang="en-US" altLang="en-US" sz="2000" dirty="0"/>
              <a:t>LB 248 results (closed on December 17)</a:t>
            </a:r>
          </a:p>
          <a:p>
            <a:pPr lvl="1">
              <a:defRPr/>
            </a:pPr>
            <a:r>
              <a:rPr lang="en-US" altLang="en-US" sz="1800" b="1" dirty="0"/>
              <a:t>Results</a:t>
            </a:r>
            <a:r>
              <a:rPr lang="en-US" altLang="en-US" sz="1800" dirty="0"/>
              <a:t>: ??? Approve, ?? Disapprove, ?? Abstain</a:t>
            </a:r>
          </a:p>
          <a:p>
            <a:pPr lvl="1">
              <a:defRPr/>
            </a:pPr>
            <a:r>
              <a:rPr lang="en-US" altLang="en-US" sz="1800" b="1" dirty="0"/>
              <a:t>Approval rate</a:t>
            </a:r>
            <a:r>
              <a:rPr lang="en-US" altLang="en-US" sz="1800" dirty="0"/>
              <a:t>: ??%</a:t>
            </a:r>
          </a:p>
          <a:p>
            <a:pPr lvl="1">
              <a:defRPr/>
            </a:pPr>
            <a:r>
              <a:rPr lang="en-US" altLang="en-US" sz="1800" b="1" dirty="0"/>
              <a:t>Comments received</a:t>
            </a:r>
            <a:r>
              <a:rPr lang="en-US" altLang="en-US" sz="1800" dirty="0"/>
              <a:t>: Total ?? (</a:t>
            </a:r>
            <a:r>
              <a:rPr lang="en-US" altLang="en-US" sz="1800" b="1" dirty="0"/>
              <a:t>?? technical comments, ?? Editorial, ?? General)</a:t>
            </a:r>
            <a:endParaRPr lang="en-US" altLang="en-US" sz="1600" dirty="0"/>
          </a:p>
          <a:p>
            <a:pPr>
              <a:defRPr/>
            </a:pPr>
            <a:r>
              <a:rPr lang="en-US" altLang="en-US" sz="2000" dirty="0"/>
              <a:t>Teleconference calls</a:t>
            </a:r>
          </a:p>
          <a:p>
            <a:pPr lvl="1">
              <a:defRPr/>
            </a:pPr>
            <a:r>
              <a:rPr lang="en-US" altLang="en-US" sz="1800" dirty="0"/>
              <a:t>TBD</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20</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2019 meeting [doc: IEEE 802.11-19/2080r0] and teleconference calls [doc: IEEE 802.11-19/TBDr0]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21</a:t>
            </a:fld>
            <a:endParaRPr lang="en-US" altLang="en-US" sz="12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5000 (Editorial Comments)</a:t>
            </a:r>
          </a:p>
        </p:txBody>
      </p:sp>
      <p:sp>
        <p:nvSpPr>
          <p:cNvPr id="3" name="Content Placeholder 2"/>
          <p:cNvSpPr>
            <a:spLocks noGrp="1"/>
          </p:cNvSpPr>
          <p:nvPr>
            <p:ph idx="1"/>
          </p:nvPr>
        </p:nvSpPr>
        <p:spPr/>
        <p:txBody>
          <a:bodyPr/>
          <a:lstStyle/>
          <a:p>
            <a:r>
              <a:rPr lang="en-US" dirty="0"/>
              <a:t>Move to accept the comment resolutions in [11-19/TBDr0] for CIDs listed below:</a:t>
            </a:r>
          </a:p>
          <a:p>
            <a:pPr marL="0" indent="0">
              <a:buNone/>
            </a:pPr>
            <a:br>
              <a:rPr lang="en-US" dirty="0"/>
            </a:br>
            <a:r>
              <a:rPr lang="pt-BR" dirty="0"/>
              <a:t>CID list</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248 on P802.11ba D5.0 </a:t>
            </a:r>
            <a:r>
              <a:rPr lang="en-US" dirty="0"/>
              <a:t>as contained in document </a:t>
            </a:r>
            <a:r>
              <a:rPr lang="en-US" dirty="0">
                <a:solidFill>
                  <a:srgbClr val="FF0000"/>
                </a:solidFill>
              </a:rPr>
              <a:t>11-19/</a:t>
            </a:r>
            <a:r>
              <a:rPr lang="en-US" dirty="0" err="1">
                <a:solidFill>
                  <a:srgbClr val="FF0000"/>
                </a:solidFill>
              </a:rPr>
              <a:t>TBDr</a:t>
            </a:r>
            <a:r>
              <a:rPr lang="en-US" dirty="0">
                <a:solidFill>
                  <a:srgbClr val="FF0000"/>
                </a:solidFill>
              </a:rPr>
              <a:t>?</a:t>
            </a:r>
            <a:r>
              <a:rPr lang="en-US" dirty="0"/>
              <a:t>,</a:t>
            </a:r>
          </a:p>
          <a:p>
            <a:r>
              <a:rPr lang="en-US" dirty="0"/>
              <a:t>Instruct the editor to prepare </a:t>
            </a:r>
            <a:r>
              <a:rPr lang="en-US" dirty="0">
                <a:solidFill>
                  <a:srgbClr val="FF0000"/>
                </a:solidFill>
              </a:rPr>
              <a:t>Draft 6.0 </a:t>
            </a:r>
            <a:r>
              <a:rPr lang="en-US" dirty="0"/>
              <a:t>incorporating these resolutions and,</a:t>
            </a:r>
          </a:p>
          <a:p>
            <a:r>
              <a:rPr lang="en-US" dirty="0"/>
              <a:t>Approve a 15 day Working Group Recirculation Ballot asking the question “Should </a:t>
            </a:r>
            <a:r>
              <a:rPr lang="en-US" dirty="0">
                <a:solidFill>
                  <a:srgbClr val="FF0000"/>
                </a:solidFill>
              </a:rPr>
              <a:t>P802.11ba D6.0 </a:t>
            </a:r>
            <a:r>
              <a:rPr lang="en-US" dirty="0"/>
              <a:t>be forwarded to Standards Association (SA) Ballot?”</a:t>
            </a:r>
          </a:p>
          <a:p>
            <a:endParaRPr lang="en-US" dirty="0"/>
          </a:p>
          <a:p>
            <a:r>
              <a:rPr lang="en-US" dirty="0"/>
              <a:t>[Moved: ,  Seconded: ,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dirty="0">
                <a:solidFill>
                  <a:schemeClr val="bg2">
                    <a:lumMod val="75000"/>
                  </a:schemeClr>
                </a:solidFill>
              </a:rPr>
              <a:t>November: </a:t>
            </a:r>
            <a:r>
              <a:rPr lang="en-US" altLang="en-US" sz="1600" dirty="0" err="1">
                <a:solidFill>
                  <a:schemeClr val="bg2">
                    <a:lumMod val="75000"/>
                  </a:schemeClr>
                </a:solidFill>
              </a:rPr>
              <a:t>TGba</a:t>
            </a:r>
            <a:r>
              <a:rPr lang="en-US" altLang="en-US" sz="1600" dirty="0">
                <a:solidFill>
                  <a:schemeClr val="bg2">
                    <a:lumMod val="75000"/>
                  </a:schemeClr>
                </a:solidFill>
              </a:rPr>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(WGLB – unchanged recirculation), EC approval to SA ballot (SB)</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24</a:t>
            </a:fld>
            <a:endParaRPr lang="en-US" altLang="en-US" sz="1200" b="0" dirty="0"/>
          </a:p>
        </p:txBody>
      </p:sp>
      <p:grpSp>
        <p:nvGrpSpPr>
          <p:cNvPr id="6" name="Group 5"/>
          <p:cNvGrpSpPr/>
          <p:nvPr/>
        </p:nvGrpSpPr>
        <p:grpSpPr>
          <a:xfrm>
            <a:off x="1410506" y="411480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33414" y="4918076"/>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1071711" y="5334000"/>
            <a:ext cx="1544910" cy="461665"/>
          </a:xfrm>
          <a:prstGeom prst="rect">
            <a:avLst/>
          </a:prstGeom>
        </p:spPr>
        <p:txBody>
          <a:bodyPr wrap="none">
            <a:spAutoFit/>
          </a:bodyPr>
          <a:lstStyle/>
          <a:p>
            <a:pPr algn="r"/>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March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D6.0</a:t>
            </a:r>
          </a:p>
          <a:p>
            <a:pPr>
              <a:defRPr/>
            </a:pPr>
            <a:r>
              <a:rPr lang="en-US" altLang="en-US" dirty="0" err="1"/>
              <a:t>TGba</a:t>
            </a:r>
            <a:r>
              <a:rPr lang="en-US" altLang="en-US" dirty="0"/>
              <a:t> Draft 6.0 (WGLB – unchanged recirculation), EC approval to SA ballot (SB)</a:t>
            </a:r>
          </a:p>
          <a:p>
            <a:pPr>
              <a:defRPr/>
            </a:pPr>
            <a:r>
              <a:rPr lang="en-US" altLang="en-US" dirty="0"/>
              <a:t>Have motion to forward P802.11ba D6.0 to SA Ballot (Unconditional)</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January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25</a:t>
            </a:fld>
            <a:endParaRPr lang="en-US" altLang="en-US" sz="1200"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TBD</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26</a:t>
            </a:fld>
            <a:endParaRPr lang="en-US" altLang="en-US" sz="1200"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27</a:t>
            </a:fld>
            <a:endParaRPr lang="en-US" altLang="en-US" sz="1200" b="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28</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29</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2020 session</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4576270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D5.0 (LB248) and instruct the editor to generate P802.11ba D6.0</a:t>
            </a:r>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a:t>Call for submissions sent out on TBD: </a:t>
            </a:r>
          </a:p>
          <a:p>
            <a:pPr lvl="1">
              <a:defRPr/>
            </a:pPr>
            <a:r>
              <a:rPr lang="en-US" sz="2400" b="0" dirty="0"/>
              <a:t>Received ?</a:t>
            </a:r>
            <a:r>
              <a:rPr lang="en-US" sz="2400" dirty="0"/>
              <a:t> s</a:t>
            </a:r>
            <a:r>
              <a:rPr lang="en-US" sz="2400" b="0" dirty="0"/>
              <a:t>ubmissions (updated on TBD, see next slide)</a:t>
            </a:r>
          </a:p>
          <a:p>
            <a:pPr lvl="1">
              <a:defRPr/>
            </a:pPr>
            <a:endParaRPr lang="en-US" sz="2400" dirty="0"/>
          </a:p>
          <a:p>
            <a:pPr>
              <a:defRPr/>
            </a:pPr>
            <a:r>
              <a:rPr lang="en-US" sz="2800" b="0" dirty="0"/>
              <a:t>Total ? submissions in the queue</a:t>
            </a:r>
          </a:p>
          <a:p>
            <a:pPr>
              <a:defRPr/>
            </a:pPr>
            <a:endParaRPr lang="en-US" sz="2800" dirty="0"/>
          </a:p>
          <a:p>
            <a:pPr lvl="2">
              <a:defRPr/>
            </a:pPr>
            <a:endParaRPr lang="en-US" sz="2000" dirty="0"/>
          </a:p>
          <a:p>
            <a:pPr lvl="1">
              <a:defRPr/>
            </a:pPr>
            <a:endParaRPr lang="en-US" sz="2400" b="0" dirty="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184643</TotalTime>
  <Words>2238</Words>
  <Application>Microsoft Office PowerPoint</Application>
  <PresentationFormat>Widescreen</PresentationFormat>
  <Paragraphs>433</Paragraphs>
  <Slides>29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Monotype Sorts</vt:lpstr>
      <vt:lpstr>Arial</vt:lpstr>
      <vt:lpstr>Calibri</vt:lpstr>
      <vt:lpstr>Helvetica</vt:lpstr>
      <vt:lpstr>Times New Roman</vt:lpstr>
      <vt:lpstr>802-11-Submission</vt:lpstr>
      <vt:lpstr>Document</vt:lpstr>
      <vt:lpstr>January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November 2019 Meeting and Teleconference Calls</vt:lpstr>
      <vt:lpstr>Motion - Minutes</vt:lpstr>
      <vt:lpstr>Motion # 5000 (Editorial Comments)</vt:lpstr>
      <vt:lpstr>WG Recirculation LB Motion</vt:lpstr>
      <vt:lpstr>TGba Timeline </vt:lpstr>
      <vt:lpstr>Goal for March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5934</cp:revision>
  <cp:lastPrinted>2014-11-04T15:04:57Z</cp:lastPrinted>
  <dcterms:created xsi:type="dcterms:W3CDTF">2007-04-17T18:10:23Z</dcterms:created>
  <dcterms:modified xsi:type="dcterms:W3CDTF">2019-12-07T00:24:54Z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2019-12-07 00:24:54Z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