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8"/>
  </p:notesMasterIdLst>
  <p:handoutMasterIdLst>
    <p:handoutMasterId r:id="rId7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75" r:id="rId30"/>
    <p:sldId id="417" r:id="rId31"/>
    <p:sldId id="416" r:id="rId32"/>
    <p:sldId id="348" r:id="rId33"/>
    <p:sldId id="349" r:id="rId34"/>
    <p:sldId id="350" r:id="rId35"/>
    <p:sldId id="351" r:id="rId36"/>
    <p:sldId id="360" r:id="rId37"/>
    <p:sldId id="352" r:id="rId38"/>
    <p:sldId id="353" r:id="rId39"/>
    <p:sldId id="373" r:id="rId40"/>
    <p:sldId id="354" r:id="rId41"/>
    <p:sldId id="376" r:id="rId42"/>
    <p:sldId id="361" r:id="rId43"/>
    <p:sldId id="362" r:id="rId44"/>
    <p:sldId id="355" r:id="rId45"/>
    <p:sldId id="377" r:id="rId46"/>
    <p:sldId id="418" r:id="rId47"/>
    <p:sldId id="363" r:id="rId48"/>
    <p:sldId id="364" r:id="rId49"/>
    <p:sldId id="386" r:id="rId50"/>
    <p:sldId id="356" r:id="rId51"/>
    <p:sldId id="383" r:id="rId52"/>
    <p:sldId id="384" r:id="rId53"/>
    <p:sldId id="473" r:id="rId54"/>
    <p:sldId id="474" r:id="rId55"/>
    <p:sldId id="393" r:id="rId56"/>
    <p:sldId id="396" r:id="rId57"/>
    <p:sldId id="472" r:id="rId58"/>
    <p:sldId id="399" r:id="rId59"/>
    <p:sldId id="401" r:id="rId60"/>
    <p:sldId id="365" r:id="rId61"/>
    <p:sldId id="366" r:id="rId62"/>
    <p:sldId id="372" r:id="rId63"/>
    <p:sldId id="397" r:id="rId64"/>
    <p:sldId id="400" r:id="rId65"/>
    <p:sldId id="404" r:id="rId66"/>
    <p:sldId id="403" r:id="rId67"/>
    <p:sldId id="405" r:id="rId68"/>
    <p:sldId id="406" r:id="rId69"/>
    <p:sldId id="371" r:id="rId70"/>
    <p:sldId id="312" r:id="rId71"/>
    <p:sldId id="259" r:id="rId72"/>
    <p:sldId id="260" r:id="rId73"/>
    <p:sldId id="261" r:id="rId74"/>
    <p:sldId id="262" r:id="rId75"/>
    <p:sldId id="263" r:id="rId76"/>
    <p:sldId id="264" r:id="rId7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75"/>
            <p14:sldId id="417"/>
            <p14:sldId id="416"/>
            <p14:sldId id="348"/>
            <p14:sldId id="349"/>
          </p14:sldIdLst>
        </p14:section>
        <p14:section name="Slot#2" id="{0E687B7E-720E-4035-8603-903AAF037B31}">
          <p14:sldIdLst>
            <p14:sldId id="350"/>
            <p14:sldId id="351"/>
            <p14:sldId id="360"/>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418"/>
            <p14:sldId id="363"/>
            <p14:sldId id="364"/>
          </p14:sldIdLst>
        </p14:section>
        <p14:section name="Slot#5" id="{D51E15C0-1BE5-4B71-8375-F6B1D2A3FFBF}">
          <p14:sldIdLst>
            <p14:sldId id="386"/>
            <p14:sldId id="356"/>
            <p14:sldId id="383"/>
            <p14:sldId id="384"/>
            <p14:sldId id="473"/>
            <p14:sldId id="474"/>
            <p14:sldId id="393"/>
            <p14:sldId id="396"/>
            <p14:sldId id="472"/>
            <p14:sldId id="399"/>
            <p14:sldId id="401"/>
            <p14:sldId id="365"/>
            <p14:sldId id="366"/>
            <p14:sldId id="372"/>
          </p14:sldIdLst>
        </p14:section>
        <p14:section name="Slot#8" id="{8E96248C-F68A-4072-9233-7995FAD6763C}">
          <p14:sldIdLst>
            <p14:sldId id="397"/>
            <p14:sldId id="400"/>
            <p14:sldId id="404"/>
            <p14:sldId id="403"/>
            <p14:sldId id="405"/>
            <p14:sldId id="406"/>
            <p14:sldId id="371"/>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4660"/>
  </p:normalViewPr>
  <p:slideViewPr>
    <p:cSldViewPr>
      <p:cViewPr>
        <p:scale>
          <a:sx n="75" d="100"/>
          <a:sy n="75" d="100"/>
        </p:scale>
        <p:origin x="384" y="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50</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7811974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076859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802.11-19/2121r7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January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2020-01-13</a:t>
            </a:r>
          </a:p>
        </p:txBody>
      </p:sp>
      <p:sp>
        <p:nvSpPr>
          <p:cNvPr id="6" name="Date Placeholder 3"/>
          <p:cNvSpPr>
            <a:spLocks noGrp="1"/>
          </p:cNvSpPr>
          <p:nvPr>
            <p:ph type="dt" idx="10"/>
          </p:nvPr>
        </p:nvSpPr>
        <p:spPr/>
        <p:txBody>
          <a:bodyPr/>
          <a:lstStyle/>
          <a:p>
            <a:r>
              <a:rPr lang="en-US"/>
              <a:t>Jan.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9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Los Angeles, California</a:t>
            </a:r>
          </a:p>
          <a:p>
            <a:pPr algn="ctr">
              <a:lnSpc>
                <a:spcPct val="90000"/>
              </a:lnSpc>
              <a:buFontTx/>
              <a:buNone/>
            </a:pPr>
            <a:r>
              <a:rPr lang="en-US" altLang="en-US" sz="4400" dirty="0">
                <a:cs typeface="Times New Roman" panose="02020603050405020304" pitchFamily="18" charset="0"/>
              </a:rPr>
              <a:t>January 12</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17</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664267224"/>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marL="0" algn="ctr" defTabSz="914400" rtl="0" eaLnBrk="1" latinLnBrk="0" hangingPunct="1"/>
                      <a:endParaRPr lang="en-US" sz="20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Formalities: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CR assignment status and call for volunteers from recirculation ballot. </a:t>
            </a:r>
          </a:p>
          <a:p>
            <a:pPr algn="just">
              <a:spcBef>
                <a:spcPct val="20000"/>
              </a:spcBef>
              <a:buFontTx/>
              <a:buChar char="•"/>
            </a:pPr>
            <a:r>
              <a:rPr lang="en-US" altLang="en-US" sz="1800" b="0" dirty="0"/>
              <a:t>Consider comment resolution for adoption if any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January accomplishments and targets towards March meeting.</a:t>
            </a:r>
          </a:p>
          <a:p>
            <a:pPr algn="just">
              <a:spcBef>
                <a:spcPct val="20000"/>
              </a:spcBef>
              <a:buFontTx/>
              <a:buChar char="•"/>
            </a:pPr>
            <a:r>
              <a:rPr lang="en-US" altLang="en-US" sz="1800" b="0" kern="0" dirty="0"/>
              <a:t>Review spec development status and TG timelines.</a:t>
            </a:r>
          </a:p>
          <a:p>
            <a:pPr algn="just">
              <a:spcBef>
                <a:spcPct val="20000"/>
              </a:spcBef>
              <a:buFontTx/>
              <a:buChar char="•"/>
            </a:pPr>
            <a:r>
              <a:rPr lang="en-US" altLang="en-US" sz="1800" b="0" kern="0" dirty="0"/>
              <a:t>Set teleconference and ad hoc times as needed.</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69991898"/>
              </p:ext>
            </p:extLst>
          </p:nvPr>
        </p:nvGraphicFramePr>
        <p:xfrm>
          <a:off x="914401" y="1260086"/>
          <a:ext cx="10460567" cy="5120416"/>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182872">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extLst>
                  <a:ext uri="{0D108BD9-81ED-4DB2-BD59-A6C34878D82A}">
                    <a16:rowId xmlns:a16="http://schemas.microsoft.com/office/drawing/2014/main" val="10004"/>
                  </a:ext>
                </a:extLst>
              </a:tr>
              <a:tr h="18287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540560659"/>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7"/>
                  </a:ext>
                </a:extLst>
              </a:tr>
              <a:tr h="254322">
                <a:tc>
                  <a:txBody>
                    <a:bodyPr/>
                    <a:lstStyle/>
                    <a:p>
                      <a:r>
                        <a:rPr lang="fr-FR" sz="1800" kern="1200" dirty="0">
                          <a:solidFill>
                            <a:schemeClr val="dk1"/>
                          </a:solidFill>
                          <a:effectLst/>
                          <a:latin typeface="+mn-lt"/>
                          <a:ea typeface="+mn-ea"/>
                          <a:cs typeface="+mn-cs"/>
                        </a:rPr>
                        <a:t>11-20-0154</a:t>
                      </a:r>
                      <a:endParaRPr lang="en-US" sz="1400" dirty="0"/>
                    </a:p>
                  </a:txBody>
                  <a:tcPr marT="45712" marB="45712"/>
                </a:tc>
                <a:tc>
                  <a:txBody>
                    <a:bodyPr/>
                    <a:lstStyle/>
                    <a:p>
                      <a:r>
                        <a:rPr lang="en-US" sz="1800" dirty="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400" dirty="0"/>
                    </a:p>
                  </a:txBody>
                  <a:tcPr marT="45712" marB="45712"/>
                </a:tc>
                <a:tc>
                  <a:txBody>
                    <a:bodyPr/>
                    <a:lstStyle/>
                    <a:p>
                      <a:r>
                        <a:rPr lang="en-US" sz="1800" dirty="0"/>
                        <a:t>CR</a:t>
                      </a:r>
                      <a:endParaRPr lang="en-US" sz="1400" dirty="0"/>
                    </a:p>
                  </a:txBody>
                  <a:tcPr marT="45712" marB="45712"/>
                </a:tc>
                <a:extLst>
                  <a:ext uri="{0D108BD9-81ED-4DB2-BD59-A6C34878D82A}">
                    <a16:rowId xmlns:a16="http://schemas.microsoft.com/office/drawing/2014/main" val="10008"/>
                  </a:ext>
                </a:extLst>
              </a:tr>
              <a:tr h="0">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extLst>
                  <a:ext uri="{0D108BD9-81ED-4DB2-BD59-A6C34878D82A}">
                    <a16:rowId xmlns:a16="http://schemas.microsoft.com/office/drawing/2014/main" val="10009"/>
                  </a:ext>
                </a:extLst>
              </a:tr>
              <a:tr h="0">
                <a:tc>
                  <a:txBody>
                    <a:bodyPr/>
                    <a:lstStyle/>
                    <a:p>
                      <a:r>
                        <a:rPr lang="en-US" sz="1800" dirty="0"/>
                        <a:t>11-20-159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extLst>
                  <a:ext uri="{0D108BD9-81ED-4DB2-BD59-A6C34878D82A}">
                    <a16:rowId xmlns:a16="http://schemas.microsoft.com/office/drawing/2014/main" val="10010"/>
                  </a:ext>
                </a:extLst>
              </a:tr>
              <a:tr h="0">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(15min)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(10 min)</a:t>
            </a:r>
          </a:p>
          <a:p>
            <a:pPr algn="just">
              <a:spcBef>
                <a:spcPct val="20000"/>
              </a:spcBef>
              <a:buFontTx/>
              <a:buChar char="•"/>
            </a:pPr>
            <a:r>
              <a:rPr lang="en-US" altLang="en-US" sz="2000" b="0" dirty="0"/>
              <a:t>CR assignment and current status of open call for CR volunteers (11-20-0017) (15min) – as needed.</a:t>
            </a:r>
          </a:p>
          <a:p>
            <a:pPr algn="just">
              <a:spcBef>
                <a:spcPct val="20000"/>
              </a:spcBef>
              <a:buFontTx/>
              <a:buChar char="•"/>
            </a:pPr>
            <a:r>
              <a:rPr lang="en-US" altLang="en-US" sz="2000" b="0" dirty="0"/>
              <a:t>Consider adoption of CRs (as time permits)</a:t>
            </a: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80865094"/>
              </p:ext>
            </p:extLst>
          </p:nvPr>
        </p:nvGraphicFramePr>
        <p:xfrm>
          <a:off x="929215" y="1484786"/>
          <a:ext cx="10460568" cy="5028378"/>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4104456">
                  <a:extLst>
                    <a:ext uri="{9D8B030D-6E8A-4147-A177-3AD203B41FA5}">
                      <a16:colId xmlns:a16="http://schemas.microsoft.com/office/drawing/2014/main" val="20002"/>
                    </a:ext>
                  </a:extLst>
                </a:gridCol>
                <a:gridCol w="1584176">
                  <a:extLst>
                    <a:ext uri="{9D8B030D-6E8A-4147-A177-3AD203B41FA5}">
                      <a16:colId xmlns:a16="http://schemas.microsoft.com/office/drawing/2014/main" val="20003"/>
                    </a:ext>
                  </a:extLst>
                </a:gridCol>
                <a:gridCol w="1549367">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1"/>
                  </a:ext>
                </a:extLst>
              </a:tr>
              <a:tr h="376545">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tc>
                  <a:txBody>
                    <a:bodyPr/>
                    <a:lstStyle/>
                    <a:p>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2"/>
                  </a:ext>
                </a:extLst>
              </a:tr>
              <a:tr h="376545">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5min</a:t>
                      </a:r>
                    </a:p>
                  </a:txBody>
                  <a:tcPr marT="45712" marB="45712"/>
                </a:tc>
                <a:extLst>
                  <a:ext uri="{0D108BD9-81ED-4DB2-BD59-A6C34878D82A}">
                    <a16:rowId xmlns:a16="http://schemas.microsoft.com/office/drawing/2014/main" val="10003"/>
                  </a:ext>
                </a:extLst>
              </a:tr>
              <a:tr h="376545">
                <a:tc>
                  <a:txBody>
                    <a:bodyPr/>
                    <a:lstStyle/>
                    <a:p>
                      <a:r>
                        <a:rPr lang="en-US" dirty="0"/>
                        <a:t>11-20-0017</a:t>
                      </a:r>
                    </a:p>
                  </a:txBody>
                  <a:tcPr marT="45712" marB="45712"/>
                </a:tc>
                <a:tc>
                  <a:txBody>
                    <a:bodyPr/>
                    <a:lstStyle/>
                    <a:p>
                      <a:r>
                        <a:rPr lang="en-US" dirty="0"/>
                        <a:t>Roy Want</a:t>
                      </a:r>
                    </a:p>
                  </a:txBody>
                  <a:tcPr marT="45712" marB="45712"/>
                </a:tc>
                <a:tc>
                  <a:txBody>
                    <a:bodyPr/>
                    <a:lstStyle/>
                    <a:p>
                      <a:r>
                        <a:rPr lang="en-US" dirty="0"/>
                        <a:t>Comment assignment</a:t>
                      </a:r>
                    </a:p>
                  </a:txBody>
                  <a:tcPr marT="45712" marB="45712"/>
                </a:tc>
                <a:tc>
                  <a:txBody>
                    <a:bodyPr/>
                    <a:lstStyle/>
                    <a:p>
                      <a:r>
                        <a:rPr lang="en-US" dirty="0"/>
                        <a:t>CR</a:t>
                      </a:r>
                    </a:p>
                  </a:txBody>
                  <a:tcPr marT="45712" marB="45712"/>
                </a:tc>
                <a:tc>
                  <a:txBody>
                    <a:bodyPr/>
                    <a:lstStyle/>
                    <a:p>
                      <a:r>
                        <a:rPr lang="en-US" sz="16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4"/>
                  </a:ext>
                </a:extLst>
              </a:tr>
              <a:tr h="376553">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5"/>
                  </a:ext>
                </a:extLst>
              </a:tr>
              <a:tr h="18287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tc>
                  <a:txBody>
                    <a:bodyPr/>
                    <a:lstStyle/>
                    <a:p>
                      <a:r>
                        <a:rPr lang="en-US" dirty="0"/>
                        <a:t>30min (as time permits</a:t>
                      </a:r>
                    </a:p>
                  </a:txBody>
                  <a:tcPr marT="45712" marB="45712"/>
                </a:tc>
                <a:extLst>
                  <a:ext uri="{0D108BD9-81ED-4DB2-BD59-A6C34878D82A}">
                    <a16:rowId xmlns:a16="http://schemas.microsoft.com/office/drawing/2014/main" val="10006"/>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as time permits</a:t>
                      </a:r>
                    </a:p>
                  </a:txBody>
                  <a:tcPr marT="45712" marB="45712"/>
                </a:tc>
                <a:extLst>
                  <a:ext uri="{0D108BD9-81ED-4DB2-BD59-A6C34878D82A}">
                    <a16:rowId xmlns:a16="http://schemas.microsoft.com/office/drawing/2014/main" val="10007"/>
                  </a:ext>
                </a:extLst>
              </a:tr>
              <a:tr h="16763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11-19/1898 “</a:t>
            </a:r>
            <a:r>
              <a:rPr lang="en-US" b="0" dirty="0" err="1"/>
              <a:t>TGaz</a:t>
            </a:r>
            <a:r>
              <a:rPr lang="en-US" b="0" dirty="0"/>
              <a:t> Nov. Ad hoc” posted to Mentor on Nov. 11</a:t>
            </a:r>
            <a:r>
              <a:rPr lang="en-US" b="0" baseline="30000" dirty="0"/>
              <a:t>th</a:t>
            </a:r>
            <a:r>
              <a:rPr lang="en-US" b="0" dirty="0"/>
              <a:t> 2019. </a:t>
            </a:r>
          </a:p>
          <a:p>
            <a:endParaRPr lang="en-US" dirty="0"/>
          </a:p>
          <a:p>
            <a:r>
              <a:rPr lang="en-US" dirty="0"/>
              <a:t>Motion (</a:t>
            </a:r>
            <a:r>
              <a:rPr lang="en-US" b="0" dirty="0"/>
              <a:t>202001-01):</a:t>
            </a:r>
          </a:p>
          <a:p>
            <a:pPr marL="0" indent="0"/>
            <a:r>
              <a:rPr lang="en-US" b="0" dirty="0"/>
              <a:t>Move to approve document 11-19/1898r0 as </a:t>
            </a:r>
            <a:r>
              <a:rPr lang="en-US" b="0" dirty="0" err="1"/>
              <a:t>TGaz</a:t>
            </a:r>
            <a:r>
              <a:rPr lang="en-US" b="0" dirty="0"/>
              <a:t> meeting minutes for the Nov 2019 Ad Hoc. </a:t>
            </a:r>
          </a:p>
          <a:p>
            <a:r>
              <a:rPr lang="en-US" b="0" dirty="0"/>
              <a:t>Moved by: Roy Want</a:t>
            </a:r>
          </a:p>
          <a:p>
            <a:r>
              <a:rPr lang="en-US" b="0" dirty="0"/>
              <a:t>Seconded by: Assaf Kasher </a:t>
            </a:r>
          </a:p>
          <a:p>
            <a:r>
              <a:rPr lang="en-US" b="0" dirty="0"/>
              <a:t>Results (Y/N/A): 11/0/0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11-19/2005 “</a:t>
            </a:r>
            <a:r>
              <a:rPr lang="en-US" dirty="0"/>
              <a:t>Meeting-Minutes-November-2019-session</a:t>
            </a:r>
            <a:r>
              <a:rPr lang="en-US" b="0" dirty="0"/>
              <a:t>” posted to Mentor on Nov. 18</a:t>
            </a:r>
            <a:r>
              <a:rPr lang="en-US" b="0" baseline="30000" dirty="0"/>
              <a:t>th</a:t>
            </a:r>
            <a:r>
              <a:rPr lang="en-US" b="0" dirty="0"/>
              <a:t> 2019. </a:t>
            </a:r>
          </a:p>
          <a:p>
            <a:endParaRPr lang="en-US" dirty="0"/>
          </a:p>
          <a:p>
            <a:r>
              <a:rPr lang="en-US" dirty="0"/>
              <a:t>Motion (</a:t>
            </a:r>
            <a:r>
              <a:rPr lang="en-US" b="0" dirty="0"/>
              <a:t>202001-02):</a:t>
            </a:r>
            <a:endParaRPr lang="en-US" dirty="0"/>
          </a:p>
          <a:p>
            <a:pPr marL="0" indent="0"/>
            <a:r>
              <a:rPr lang="en-US" b="0" dirty="0"/>
              <a:t>Move to approve document 11-19/2005r0 as </a:t>
            </a:r>
            <a:r>
              <a:rPr lang="en-US" b="0" dirty="0" err="1"/>
              <a:t>TGaz</a:t>
            </a:r>
            <a:r>
              <a:rPr lang="en-US" b="0" dirty="0"/>
              <a:t> meeting minutes for the Nov. session. </a:t>
            </a:r>
          </a:p>
          <a:p>
            <a:pPr marL="0" indent="0"/>
            <a:endParaRPr lang="en-US" b="0" dirty="0"/>
          </a:p>
          <a:p>
            <a:r>
              <a:rPr lang="en-US" b="0" dirty="0"/>
              <a:t>Moved by:  Assaf Kasher </a:t>
            </a:r>
          </a:p>
          <a:p>
            <a:r>
              <a:rPr lang="en-US" b="0" dirty="0"/>
              <a:t>Seconded by: Jerome Henry</a:t>
            </a:r>
          </a:p>
          <a:p>
            <a:r>
              <a:rPr lang="en-US"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20201-03:</a:t>
            </a:r>
            <a:endParaRPr lang="en-US" sz="2000" dirty="0"/>
          </a:p>
          <a:p>
            <a:pPr marL="0" indent="0"/>
            <a:r>
              <a:rPr lang="en-US" sz="2000" b="0" dirty="0"/>
              <a:t>Move to adopt the resolutions depicted by document 11-20-121r0 for CID 3130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Qinghua Li </a:t>
            </a:r>
          </a:p>
          <a:p>
            <a:pPr marL="0" indent="0"/>
            <a:r>
              <a:rPr lang="en-US" sz="2000" b="0" dirty="0"/>
              <a:t>Results (Y/N/A): 12/0/0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January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11-20-0118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20201-04:</a:t>
            </a:r>
            <a:endParaRPr lang="en-US" sz="2000" dirty="0"/>
          </a:p>
          <a:p>
            <a:pPr marL="0" indent="0"/>
            <a:r>
              <a:rPr lang="en-US" sz="2000" b="0" dirty="0"/>
              <a:t>Move to adopt the resolutions depicted by document 11-20-0118r1 for CIDs 3079, 3080, 3208, 3081, 3210, 3082, 3089, 3090, 3091, 3092 and 3093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Roy Want </a:t>
            </a:r>
          </a:p>
          <a:p>
            <a:pPr marL="0" indent="0"/>
            <a:r>
              <a:rPr lang="en-US" sz="2000" b="0" dirty="0"/>
              <a:t>Results (Y/N/A): 12/0/0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711635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ED3D9-E622-4895-BB9B-8D53ED55E2B9}"/>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0E2974A7-9C1D-4E6F-A839-FC7CC9071E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629B354-CB5F-4E56-AE6F-386FA89FDF2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B079F96C-C990-4C37-B67F-DA39F2661D6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88283E4-112E-426B-A9E2-22D2149FFE17}"/>
              </a:ext>
            </a:extLst>
          </p:cNvPr>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102483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33027110"/>
              </p:ext>
            </p:extLst>
          </p:nvPr>
        </p:nvGraphicFramePr>
        <p:xfrm>
          <a:off x="929215" y="1484786"/>
          <a:ext cx="10460568" cy="348539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2016224">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800" dirty="0"/>
                        <a:t>DCN</a:t>
                      </a:r>
                    </a:p>
                  </a:txBody>
                  <a:tcPr marT="45712" marB="45712"/>
                </a:tc>
                <a:tc>
                  <a:txBody>
                    <a:bodyPr/>
                    <a:lstStyle/>
                    <a:p>
                      <a:r>
                        <a:rPr lang="en-US" sz="1800" dirty="0"/>
                        <a:t>Presenter</a:t>
                      </a:r>
                    </a:p>
                  </a:txBody>
                  <a:tcPr marT="45712" marB="45712"/>
                </a:tc>
                <a:tc>
                  <a:txBody>
                    <a:bodyPr/>
                    <a:lstStyle/>
                    <a:p>
                      <a:r>
                        <a:rPr lang="en-US" sz="1800" dirty="0"/>
                        <a:t>Title</a:t>
                      </a:r>
                    </a:p>
                  </a:txBody>
                  <a:tcPr marT="45712" marB="45712"/>
                </a:tc>
                <a:tc>
                  <a:txBody>
                    <a:bodyPr/>
                    <a:lstStyle/>
                    <a:p>
                      <a:r>
                        <a:rPr lang="en-US" sz="1800" dirty="0"/>
                        <a:t>Topic</a:t>
                      </a:r>
                    </a:p>
                  </a:txBody>
                  <a:tcPr marT="45712" marB="45712"/>
                </a:tc>
                <a:tc>
                  <a:txBody>
                    <a:bodyPr/>
                    <a:lstStyle/>
                    <a:p>
                      <a:r>
                        <a:rPr lang="en-US" sz="1800" dirty="0"/>
                        <a:t>Time</a:t>
                      </a:r>
                      <a:r>
                        <a:rPr lang="en-US" sz="1800" baseline="0" dirty="0"/>
                        <a:t> allocation</a:t>
                      </a:r>
                      <a:endParaRPr lang="en-US" sz="18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8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tc>
                  <a:txBody>
                    <a:bodyPr/>
                    <a:lstStyle/>
                    <a:p>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2872">
                <a:tc>
                  <a:txBody>
                    <a:bodyPr/>
                    <a:lstStyle/>
                    <a:p>
                      <a:r>
                        <a:rPr lang="en-US" sz="1800" kern="1200" dirty="0">
                          <a:solidFill>
                            <a:schemeClr val="dk1"/>
                          </a:solidFill>
                          <a:effectLst/>
                          <a:latin typeface="+mn-lt"/>
                          <a:ea typeface="+mn-ea"/>
                          <a:cs typeface="+mn-cs"/>
                        </a:rPr>
                        <a:t>11-20-0137 </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tc>
                  <a:txBody>
                    <a:bodyPr/>
                    <a:lstStyle/>
                    <a:p>
                      <a:r>
                        <a:rPr lang="en-US" dirty="0"/>
                        <a:t>20min</a:t>
                      </a:r>
                    </a:p>
                  </a:txBody>
                  <a:tcPr marT="45712" marB="45712"/>
                </a:tc>
                <a:extLst>
                  <a:ext uri="{0D108BD9-81ED-4DB2-BD59-A6C34878D82A}">
                    <a16:rowId xmlns:a16="http://schemas.microsoft.com/office/drawing/2014/main" val="10002"/>
                  </a:ext>
                </a:extLst>
              </a:tr>
              <a:tr h="182872">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a:t>
                      </a:r>
                    </a:p>
                  </a:txBody>
                  <a:tcPr marT="45712" marB="45712"/>
                </a:tc>
                <a:extLst>
                  <a:ext uri="{0D108BD9-81ED-4DB2-BD59-A6C34878D82A}">
                    <a16:rowId xmlns:a16="http://schemas.microsoft.com/office/drawing/2014/main" val="1448566694"/>
                  </a:ext>
                </a:extLst>
              </a:tr>
              <a:tr h="188277">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3"/>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11-20-0137</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202001-05:</a:t>
            </a:r>
            <a:endParaRPr lang="en-US" sz="2000" dirty="0"/>
          </a:p>
          <a:p>
            <a:pPr marL="0" indent="0"/>
            <a:r>
              <a:rPr lang="en-US" sz="2000" b="0" dirty="0"/>
              <a:t>Move to adopt the resolutions depicted by document 11-20-0137r3 for CIDs 3067, 3068, 3181, 3186 and 3938,  instruct the technical editor to incorporate it in the P802.11az draft amendment text and empower the editor to perform editorial changes.</a:t>
            </a:r>
          </a:p>
          <a:p>
            <a:pPr marL="0" indent="0"/>
            <a:endParaRPr lang="en-US" sz="1400" b="0" dirty="0"/>
          </a:p>
          <a:p>
            <a:pPr marL="0" indent="0"/>
            <a:r>
              <a:rPr lang="en-US" sz="2000" b="0" dirty="0"/>
              <a:t>Moved: Assaf Kasher</a:t>
            </a:r>
          </a:p>
          <a:p>
            <a:pPr marL="0" indent="0"/>
            <a:r>
              <a:rPr lang="en-US" sz="2000" b="0" dirty="0"/>
              <a:t>Second: Ganesh Venkatesan </a:t>
            </a:r>
          </a:p>
          <a:p>
            <a:pPr marL="0" indent="0"/>
            <a:r>
              <a:rPr lang="en-US" sz="2000" b="0" dirty="0"/>
              <a:t>Results (Y/N/A): 12/0/0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80219326"/>
              </p:ext>
            </p:extLst>
          </p:nvPr>
        </p:nvGraphicFramePr>
        <p:xfrm>
          <a:off x="929215" y="1484786"/>
          <a:ext cx="10460568" cy="377684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800" dirty="0"/>
                        <a:t>11-20-0126</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1</a:t>
                      </a:r>
                      <a:endParaRPr lang="en-US" altLang="en-US" sz="1800" dirty="0"/>
                    </a:p>
                  </a:txBody>
                  <a:tcPr marT="45712" marB="45712"/>
                </a:tc>
                <a:tc>
                  <a:txBody>
                    <a:bodyPr/>
                    <a:lstStyle/>
                    <a:p>
                      <a:r>
                        <a:rPr lang="en-US" sz="1800" dirty="0"/>
                        <a:t>CR</a:t>
                      </a:r>
                    </a:p>
                  </a:txBody>
                  <a:tcPr marT="45712" marB="45712"/>
                </a:tc>
                <a:tc>
                  <a:txBody>
                    <a:bodyPr/>
                    <a:lstStyle/>
                    <a:p>
                      <a:r>
                        <a:rPr lang="en-US" sz="1800" dirty="0"/>
                        <a:t>As needed (1hr)</a:t>
                      </a:r>
                    </a:p>
                  </a:txBody>
                  <a:tcPr marT="45712" marB="45712"/>
                </a:tc>
                <a:extLst>
                  <a:ext uri="{0D108BD9-81ED-4DB2-BD59-A6C34878D82A}">
                    <a16:rowId xmlns:a16="http://schemas.microsoft.com/office/drawing/2014/main" val="10006"/>
                  </a:ext>
                </a:extLst>
              </a:tr>
              <a:tr h="457192">
                <a:tc>
                  <a:txBody>
                    <a:bodyPr/>
                    <a:lstStyle/>
                    <a:p>
                      <a:r>
                        <a:rPr lang="fr-FR" sz="1800" kern="1200" dirty="0">
                          <a:solidFill>
                            <a:schemeClr val="dk1"/>
                          </a:solidFill>
                          <a:effectLst/>
                          <a:latin typeface="+mn-lt"/>
                          <a:ea typeface="+mn-ea"/>
                          <a:cs typeface="+mn-cs"/>
                        </a:rPr>
                        <a:t>11-20-0154</a:t>
                      </a:r>
                      <a:endParaRPr lang="en-US" sz="1800" dirty="0"/>
                    </a:p>
                  </a:txBody>
                  <a:tcPr marT="45712" marB="45712"/>
                </a:tc>
                <a:tc>
                  <a:txBody>
                    <a:bodyPr/>
                    <a:lstStyle/>
                    <a:p>
                      <a:r>
                        <a:rPr lang="en-US" sz="18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800" dirty="0"/>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As time permits (1hr) </a:t>
                      </a:r>
                    </a:p>
                  </a:txBody>
                  <a:tcPr marT="45712" marB="45712"/>
                </a:tc>
                <a:extLst>
                  <a:ext uri="{0D108BD9-81ED-4DB2-BD59-A6C34878D82A}">
                    <a16:rowId xmlns:a16="http://schemas.microsoft.com/office/drawing/2014/main" val="10007"/>
                  </a:ext>
                </a:extLst>
              </a:tr>
              <a:tr h="457192">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tc>
                  <a:txBody>
                    <a:bodyPr/>
                    <a:lstStyle/>
                    <a:p>
                      <a:pPr rtl="0"/>
                      <a:r>
                        <a:rPr lang="en-US" sz="1800" kern="1200" dirty="0">
                          <a:solidFill>
                            <a:schemeClr val="dk1"/>
                          </a:solidFill>
                          <a:latin typeface="+mn-lt"/>
                          <a:ea typeface="+mn-ea"/>
                          <a:cs typeface="+mn-cs"/>
                        </a:rPr>
                        <a:t>As time permits (1hr)</a:t>
                      </a:r>
                    </a:p>
                  </a:txBody>
                  <a:tcPr marT="45712" marB="45712"/>
                </a:tc>
                <a:extLst>
                  <a:ext uri="{0D108BD9-81ED-4DB2-BD59-A6C34878D82A}">
                    <a16:rowId xmlns:a16="http://schemas.microsoft.com/office/drawing/2014/main" val="4281668659"/>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11-20-0126</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202001-06:</a:t>
            </a:r>
            <a:endParaRPr lang="en-US" sz="2000" dirty="0"/>
          </a:p>
          <a:p>
            <a:pPr marL="0" indent="0"/>
            <a:r>
              <a:rPr lang="en-US" sz="2000" b="0" dirty="0"/>
              <a:t>Move to adopt the resolutions depicted by document 11-20-0126r2 for CIDs 3163, 3164, 3561, 3563, 3564, 3165, 3166, 3167, 3565, 3572, 3577, 3583 and 3439 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01527970"/>
              </p:ext>
            </p:extLst>
          </p:nvPr>
        </p:nvGraphicFramePr>
        <p:xfrm>
          <a:off x="929215" y="1484786"/>
          <a:ext cx="10460568" cy="3778767"/>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720078">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January 2020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800" dirty="0"/>
                        <a:t>11-20-0167</a:t>
                      </a:r>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Clause 12.2.11 CIDs</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20min </a:t>
                      </a:r>
                    </a:p>
                  </a:txBody>
                  <a:tcPr marT="45712" marB="45712"/>
                </a:tc>
                <a:extLst>
                  <a:ext uri="{0D108BD9-81ED-4DB2-BD59-A6C34878D82A}">
                    <a16:rowId xmlns:a16="http://schemas.microsoft.com/office/drawing/2014/main" val="10003"/>
                  </a:ext>
                </a:extLst>
              </a:tr>
              <a:tr h="188277">
                <a:tc>
                  <a:txBody>
                    <a:bodyPr/>
                    <a:lstStyle/>
                    <a:p>
                      <a:r>
                        <a:rPr lang="en-US" sz="1800" dirty="0"/>
                        <a:t>11-20-0183</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2</a:t>
                      </a:r>
                      <a:endParaRPr lang="en-US" altLang="en-US" sz="1800" dirty="0"/>
                    </a:p>
                  </a:txBody>
                  <a:tcPr marT="45712" marB="45712"/>
                </a:tc>
                <a:tc>
                  <a:txBody>
                    <a:bodyPr/>
                    <a:lstStyle/>
                    <a:p>
                      <a:r>
                        <a:rPr lang="en-US" sz="1800" dirty="0"/>
                        <a:t>CR</a:t>
                      </a:r>
                    </a:p>
                  </a:txBody>
                  <a:tcPr marT="45712" marB="45712"/>
                </a:tc>
                <a:tc>
                  <a:txBody>
                    <a:bodyPr/>
                    <a:lstStyle/>
                    <a:p>
                      <a:r>
                        <a:rPr lang="en-US" dirty="0"/>
                        <a:t>1hr</a:t>
                      </a:r>
                    </a:p>
                  </a:txBody>
                  <a:tcPr marT="45712" marB="45712"/>
                </a:tc>
                <a:extLst>
                  <a:ext uri="{0D108BD9-81ED-4DB2-BD59-A6C34878D82A}">
                    <a16:rowId xmlns:a16="http://schemas.microsoft.com/office/drawing/2014/main" val="10004"/>
                  </a:ext>
                </a:extLst>
              </a:tr>
              <a:tr h="188277">
                <a:tc>
                  <a:txBody>
                    <a:bodyPr/>
                    <a:lstStyle/>
                    <a:p>
                      <a:r>
                        <a:rPr lang="en-US" sz="1800" dirty="0"/>
                        <a:t>11-20-0159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tc>
                  <a:txBody>
                    <a:bodyPr/>
                    <a:lstStyle/>
                    <a:p>
                      <a:r>
                        <a:rPr lang="en-US" sz="1600" kern="1200" dirty="0">
                          <a:solidFill>
                            <a:schemeClr val="dk1"/>
                          </a:solidFill>
                          <a:latin typeface="+mn-lt"/>
                          <a:ea typeface="+mn-ea"/>
                          <a:cs typeface="+mn-cs"/>
                        </a:rPr>
                        <a:t>35 min or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11-20-0167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202001-07:</a:t>
            </a:r>
            <a:endParaRPr lang="en-US" sz="2000" dirty="0"/>
          </a:p>
          <a:p>
            <a:pPr marL="0" indent="0"/>
            <a:r>
              <a:rPr lang="en-US" sz="2000" b="0" dirty="0"/>
              <a:t>Move to adopt the resolutions depicted by document 11-20-0167r1 for CIDs 3823, 3832</a:t>
            </a:r>
          </a:p>
          <a:p>
            <a:pPr marL="0" indent="0"/>
            <a:r>
              <a:rPr lang="en-GB" sz="2000" b="0" dirty="0"/>
              <a:t>and 3936,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a:t>
            </a:r>
          </a:p>
          <a:p>
            <a:pPr marL="0" indent="0"/>
            <a:r>
              <a:rPr lang="en-US" sz="2000" b="0" dirty="0"/>
              <a:t>Results (Y/N/A): 5/0/1</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11-20-0183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202001-08:</a:t>
            </a:r>
            <a:endParaRPr lang="en-US" sz="2000" dirty="0"/>
          </a:p>
          <a:p>
            <a:pPr marL="0" indent="0"/>
            <a:r>
              <a:rPr lang="en-US" sz="2000" b="0" dirty="0"/>
              <a:t>Move to adopt the resolutions depicted by document 11-20-0183r1 for CIDs </a:t>
            </a:r>
            <a:r>
              <a:rPr lang="en-GB" sz="2000" b="0" dirty="0"/>
              <a:t>3580, 3581, 3585, 3169, 3586, 3314, 3483, 3915, 3984, 3425, 3853, 3032, 3033, 3436, 3437 </a:t>
            </a:r>
            <a:r>
              <a:rPr lang="en-GB" b="0" dirty="0"/>
              <a:t>and </a:t>
            </a:r>
            <a:r>
              <a:rPr lang="en-GB" sz="2000" b="0" dirty="0"/>
              <a:t>3438,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Christian Berger</a:t>
            </a:r>
          </a:p>
          <a:p>
            <a:pPr marL="0" indent="0"/>
            <a:r>
              <a:rPr lang="en-US" sz="2000" b="0" dirty="0"/>
              <a:t>Results (Y/N/A):</a:t>
            </a:r>
          </a:p>
          <a:p>
            <a:r>
              <a:rPr lang="en-US" dirty="0"/>
              <a:t>Approved unanimous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0110867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3 day ad hoc meeting (8min)</a:t>
            </a:r>
          </a:p>
          <a:p>
            <a:pPr algn="just">
              <a:spcBef>
                <a:spcPct val="20000"/>
              </a:spcBef>
              <a:buFontTx/>
              <a:buChar char="•"/>
            </a:pPr>
            <a:r>
              <a:rPr lang="en-US" altLang="en-US" sz="2000" b="0" dirty="0"/>
              <a:t>Consider comment resolution submission (as time permits).</a:t>
            </a:r>
            <a:endParaRPr lang="en-US" altLang="en-US" sz="1800" dirty="0"/>
          </a:p>
          <a:p>
            <a:pPr algn="just">
              <a:spcBef>
                <a:spcPct val="20000"/>
              </a:spcBef>
              <a:buFontTx/>
              <a:buChar char="•"/>
            </a:pPr>
            <a:r>
              <a:rPr lang="en-US" altLang="en-US" sz="2000" b="0" dirty="0"/>
              <a:t>Set conference calls till the March meeting. (5min)</a:t>
            </a:r>
          </a:p>
          <a:p>
            <a:pPr algn="just">
              <a:spcBef>
                <a:spcPct val="20000"/>
              </a:spcBef>
              <a:buFontTx/>
              <a:buChar char="•"/>
            </a:pPr>
            <a:r>
              <a:rPr lang="en-US" altLang="en-US" sz="2000" b="0" dirty="0"/>
              <a:t>Consider targets for the March meeting. (5min)</a:t>
            </a:r>
          </a:p>
          <a:p>
            <a:pPr algn="just">
              <a:spcBef>
                <a:spcPct val="20000"/>
              </a:spcBef>
              <a:buFontTx/>
              <a:buChar char="•"/>
            </a:pPr>
            <a:r>
              <a:rPr lang="en-US" altLang="en-US" sz="2000" b="0" dirty="0"/>
              <a:t>Review TG timelines and consider progress towards March meeting (7 min)</a:t>
            </a:r>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21078955"/>
              </p:ext>
            </p:extLst>
          </p:nvPr>
        </p:nvGraphicFramePr>
        <p:xfrm>
          <a:off x="929215" y="1484786"/>
          <a:ext cx="10460568" cy="386827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11-20-2121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Jan.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88277">
                <a:tc>
                  <a:txBody>
                    <a:bodyPr/>
                    <a:lstStyle/>
                    <a:p>
                      <a:r>
                        <a:rPr lang="en-US" sz="1800" dirty="0"/>
                        <a:t>11-20-0198</a:t>
                      </a:r>
                    </a:p>
                  </a:txBody>
                  <a:tcPr marT="45712" marB="45712"/>
                </a:tc>
                <a:tc>
                  <a:txBody>
                    <a:bodyPr/>
                    <a:lstStyle/>
                    <a:p>
                      <a:r>
                        <a:rPr lang="en-US" sz="1800" dirty="0"/>
                        <a:t>Ganesh Venkatesan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kern="1200" dirty="0">
                          <a:solidFill>
                            <a:schemeClr val="dk1"/>
                          </a:solidFill>
                          <a:effectLst/>
                          <a:latin typeface="+mn-lt"/>
                          <a:ea typeface="+mn-ea"/>
                          <a:cs typeface="+mn-cs"/>
                        </a:rPr>
                        <a:t>LB249 Comment </a:t>
                      </a:r>
                      <a:r>
                        <a:rPr lang="en-US" sz="1800" b="0" i="0" kern="1200" noProof="0" dirty="0">
                          <a:solidFill>
                            <a:schemeClr val="dk1"/>
                          </a:solidFill>
                          <a:effectLst/>
                          <a:latin typeface="+mn-lt"/>
                          <a:ea typeface="+mn-ea"/>
                          <a:cs typeface="+mn-cs"/>
                        </a:rPr>
                        <a:t>Resolutions</a:t>
                      </a:r>
                      <a:r>
                        <a:rPr lang="fr-FR" sz="1800" b="0" i="0" kern="1200" dirty="0">
                          <a:solidFill>
                            <a:schemeClr val="dk1"/>
                          </a:solidFill>
                          <a:effectLst/>
                          <a:latin typeface="+mn-lt"/>
                          <a:ea typeface="+mn-ea"/>
                          <a:cs typeface="+mn-cs"/>
                        </a:rPr>
                        <a:t> - Part 3</a:t>
                      </a:r>
                      <a:endParaRPr lang="en-US" altLang="en-US" sz="1800" dirty="0"/>
                    </a:p>
                  </a:txBody>
                  <a:tcPr marT="45712" marB="45712"/>
                </a:tc>
                <a:tc>
                  <a:txBody>
                    <a:bodyPr/>
                    <a:lstStyle/>
                    <a:p>
                      <a:r>
                        <a:rPr lang="en-US" sz="1800" dirty="0"/>
                        <a:t>CR</a:t>
                      </a:r>
                    </a:p>
                  </a:txBody>
                  <a:tcPr marT="45712" marB="45712"/>
                </a:tc>
                <a:tc>
                  <a:txBody>
                    <a:bodyPr/>
                    <a:lstStyle/>
                    <a:p>
                      <a:r>
                        <a:rPr lang="en-US" dirty="0"/>
                        <a:t>50min</a:t>
                      </a:r>
                    </a:p>
                  </a:txBody>
                  <a:tcPr marT="45712" marB="45712"/>
                </a:tc>
                <a:extLst>
                  <a:ext uri="{0D108BD9-81ED-4DB2-BD59-A6C34878D82A}">
                    <a16:rowId xmlns:a16="http://schemas.microsoft.com/office/drawing/2014/main" val="10003"/>
                  </a:ext>
                </a:extLst>
              </a:tr>
              <a:tr h="188277">
                <a:tc>
                  <a:txBody>
                    <a:bodyPr/>
                    <a:lstStyle/>
                    <a:p>
                      <a:r>
                        <a:rPr lang="fr-FR" sz="1800" kern="1200" dirty="0">
                          <a:solidFill>
                            <a:schemeClr val="dk1"/>
                          </a:solidFill>
                          <a:effectLst/>
                          <a:latin typeface="+mn-lt"/>
                          <a:ea typeface="+mn-ea"/>
                          <a:cs typeface="+mn-cs"/>
                        </a:rPr>
                        <a:t>11-20-0154</a:t>
                      </a:r>
                      <a:endParaRPr lang="en-US" sz="1400" dirty="0"/>
                    </a:p>
                  </a:txBody>
                  <a:tcPr marT="45712" marB="45712"/>
                </a:tc>
                <a:tc>
                  <a:txBody>
                    <a:bodyPr/>
                    <a:lstStyle/>
                    <a:p>
                      <a:r>
                        <a:rPr lang="en-US" sz="1800" dirty="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comment </a:t>
                      </a:r>
                      <a:r>
                        <a:rPr lang="en-US" sz="1800" kern="1200" noProof="0" dirty="0">
                          <a:solidFill>
                            <a:schemeClr val="dk1"/>
                          </a:solidFill>
                          <a:effectLst/>
                          <a:latin typeface="+mn-lt"/>
                          <a:ea typeface="+mn-ea"/>
                          <a:cs typeface="+mn-cs"/>
                        </a:rPr>
                        <a:t>resolution</a:t>
                      </a:r>
                      <a:r>
                        <a:rPr lang="fr-FR" sz="1800" kern="1200" dirty="0">
                          <a:solidFill>
                            <a:schemeClr val="dk1"/>
                          </a:solidFill>
                          <a:effectLst/>
                          <a:latin typeface="+mn-lt"/>
                          <a:ea typeface="+mn-ea"/>
                          <a:cs typeface="+mn-cs"/>
                        </a:rPr>
                        <a:t> LB249 Section 11.22.6.4.3</a:t>
                      </a:r>
                      <a:endParaRPr lang="en-US" sz="1400" dirty="0"/>
                    </a:p>
                  </a:txBody>
                  <a:tcPr marT="45712" marB="45712"/>
                </a:tc>
                <a:tc>
                  <a:txBody>
                    <a:bodyPr/>
                    <a:lstStyle/>
                    <a:p>
                      <a:r>
                        <a:rPr lang="en-US" sz="1800" dirty="0"/>
                        <a:t>CR</a:t>
                      </a:r>
                      <a:endParaRPr lang="en-US" sz="1400" dirty="0"/>
                    </a:p>
                  </a:txBody>
                  <a:tcPr marT="45712" marB="45712"/>
                </a:tc>
                <a:tc>
                  <a:txBody>
                    <a:bodyPr/>
                    <a:lstStyle/>
                    <a:p>
                      <a:r>
                        <a:rPr lang="en-US" sz="1800" kern="1200" dirty="0">
                          <a:solidFill>
                            <a:schemeClr val="dk1"/>
                          </a:solidFill>
                          <a:latin typeface="+mn-lt"/>
                          <a:ea typeface="+mn-ea"/>
                          <a:cs typeface="+mn-cs"/>
                        </a:rPr>
                        <a:t>50min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188277">
                <a:tc>
                  <a:txBody>
                    <a:bodyPr/>
                    <a:lstStyle/>
                    <a:p>
                      <a:r>
                        <a:rPr lang="en-US" sz="1800" dirty="0"/>
                        <a:t>11-20-0159</a:t>
                      </a:r>
                    </a:p>
                  </a:txBody>
                  <a:tcPr marT="45712" marB="45712"/>
                </a:tc>
                <a:tc>
                  <a:txBody>
                    <a:bodyPr/>
                    <a:lstStyle/>
                    <a:p>
                      <a:r>
                        <a:rPr lang="en-US" sz="18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LB249 CR for various CIDs without clause number</a:t>
                      </a:r>
                    </a:p>
                  </a:txBody>
                  <a:tcPr marT="45712" marB="45712"/>
                </a:tc>
                <a:tc>
                  <a:txBody>
                    <a:bodyPr/>
                    <a:lstStyle/>
                    <a:p>
                      <a:r>
                        <a:rPr lang="en-US" sz="1800" dirty="0"/>
                        <a:t>CR</a:t>
                      </a:r>
                    </a:p>
                  </a:txBody>
                  <a:tcPr marT="45712" marB="45712"/>
                </a:tc>
                <a:tc>
                  <a:txBody>
                    <a:bodyPr/>
                    <a:lstStyle/>
                    <a:p>
                      <a:r>
                        <a:rPr lang="en-US" sz="1800" kern="1200" dirty="0">
                          <a:solidFill>
                            <a:schemeClr val="dk1"/>
                          </a:solidFill>
                          <a:latin typeface="+mn-lt"/>
                          <a:ea typeface="+mn-ea"/>
                          <a:cs typeface="+mn-cs"/>
                        </a:rPr>
                        <a:t>35 min or time permits</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Feb./Mar.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LB249.</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Mar. 9-11</a:t>
            </a:r>
            <a:r>
              <a:rPr lang="en-US" sz="2400" baseline="30000" dirty="0"/>
              <a:t>th</a:t>
            </a:r>
            <a:r>
              <a:rPr lang="en-US" sz="2400" dirty="0"/>
              <a:t>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 </a:t>
            </a:r>
            <a:r>
              <a:rPr lang="en-US" b="0" dirty="0"/>
              <a:t>202001-09</a:t>
            </a:r>
            <a:endParaRPr lang="en-US" dirty="0"/>
          </a:p>
          <a:p>
            <a:r>
              <a:rPr lang="en-US" b="0" dirty="0"/>
              <a:t>Authorize </a:t>
            </a:r>
            <a:r>
              <a:rPr lang="en-US" b="0" dirty="0" err="1"/>
              <a:t>TGaz</a:t>
            </a:r>
            <a:r>
              <a:rPr lang="en-US" b="0" dirty="0"/>
              <a:t> to hold a 3 day ad-hoc meeting on Mar. 9-11</a:t>
            </a:r>
            <a:r>
              <a:rPr lang="en-US" b="0" baseline="30000" dirty="0"/>
              <a:t>th</a:t>
            </a:r>
            <a:r>
              <a:rPr lang="en-US" b="0" dirty="0"/>
              <a:t>  2020 in the SF bay area Ca., for the purpose of comment resolution.</a:t>
            </a:r>
          </a:p>
          <a:p>
            <a:endParaRPr lang="en-US" b="0" dirty="0"/>
          </a:p>
          <a:p>
            <a:r>
              <a:rPr lang="en-US" b="0" dirty="0"/>
              <a:t>Move: Christian Berger</a:t>
            </a:r>
          </a:p>
          <a:p>
            <a:r>
              <a:rPr lang="en-US" b="0" dirty="0"/>
              <a:t>Second: Ganesh Venkatesan</a:t>
            </a:r>
          </a:p>
          <a:p>
            <a:r>
              <a:rPr lang="en-US" b="0" dirty="0"/>
              <a:t>Results (Y/N/A): 9/1/0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11-20-0198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202001-10:</a:t>
            </a:r>
            <a:endParaRPr lang="en-US" sz="2000" dirty="0"/>
          </a:p>
          <a:p>
            <a:pPr marL="0" indent="0"/>
            <a:r>
              <a:rPr lang="en-US" sz="2000" b="0" dirty="0"/>
              <a:t>Move to adopt the resolutions depicted by document 11-20-0198r2 for CIDs 3440, 3441, 3490, 3034, 3035, 3231 and 3840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Jerome Henry</a:t>
            </a:r>
          </a:p>
          <a:p>
            <a:pPr marL="0" indent="0"/>
            <a:r>
              <a:rPr lang="en-US" sz="2000" b="0" dirty="0"/>
              <a:t>Results (Y/N/A): approved unanimously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1060426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11-20-0154</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202001-11:</a:t>
            </a:r>
            <a:endParaRPr lang="en-US" sz="2000" dirty="0"/>
          </a:p>
          <a:p>
            <a:pPr marL="0" indent="0"/>
            <a:r>
              <a:rPr lang="en-US" sz="2000" b="0" dirty="0"/>
              <a:t>Move to adopt the resolutions depicted by document 11-20-0154r2 for CIDs 3664, 3985, 3669, 3672, 3675, 3688, 3689, 3692, 3693, 3695, 3697, 3698, 3699 and 3470 instruct the technical editor to incorporate it in the P802.11az draft and grant the editor editorial license. </a:t>
            </a:r>
          </a:p>
          <a:p>
            <a:pPr marL="0" indent="0"/>
            <a:endParaRPr lang="en-US" sz="2000" b="0" dirty="0"/>
          </a:p>
          <a:p>
            <a:pPr marL="0" indent="0"/>
            <a:r>
              <a:rPr lang="en-US" sz="2000" b="0" dirty="0"/>
              <a:t>Moved:  Jerome Henry</a:t>
            </a:r>
          </a:p>
          <a:p>
            <a:pPr marL="0" indent="0"/>
            <a:r>
              <a:rPr lang="en-US" sz="2000" b="0" dirty="0"/>
              <a:t>Second: Ganesh Venkatesan </a:t>
            </a:r>
          </a:p>
          <a:p>
            <a:pPr marL="0" indent="0"/>
            <a:r>
              <a:rPr lang="en-US" sz="2000" b="0" dirty="0"/>
              <a:t>Results (Y/N/A): Approved unanimously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5598504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~70 resolutions to LB249 comments.</a:t>
            </a:r>
          </a:p>
          <a:p>
            <a:pPr>
              <a:buFont typeface="Arial" panose="020B0604020202020204" pitchFamily="34" charset="0"/>
              <a:buChar char="•"/>
            </a:pPr>
            <a:r>
              <a:rPr lang="en-US" b="0" dirty="0"/>
              <a:t>Assigned 339 technical comments (from total of 460 technical received comments).</a:t>
            </a:r>
          </a:p>
          <a:p>
            <a:pPr>
              <a:buFont typeface="Arial" panose="020B0604020202020204" pitchFamily="34" charset="0"/>
              <a:buChar char="•"/>
            </a:pPr>
            <a:r>
              <a:rPr lang="en-US" b="0" dirty="0"/>
              <a:t>Reviewed a total of 13 submissions.</a:t>
            </a:r>
          </a:p>
          <a:p>
            <a:pPr marL="0" indent="0"/>
            <a:endParaRPr lang="en-US" b="0" dirty="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March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Continue LB249 comment resolution with the intent to recirculate out of May meeting (1.5 </a:t>
            </a:r>
            <a:r>
              <a:rPr lang="en-US" b="0" dirty="0" err="1"/>
              <a:t>hr</a:t>
            </a:r>
            <a:r>
              <a:rPr lang="en-US" b="0" dirty="0"/>
              <a:t> weekly telecons and ad </a:t>
            </a:r>
            <a:r>
              <a:rPr lang="en-US" b="0" dirty="0" err="1"/>
              <a:t>hocs</a:t>
            </a:r>
            <a:r>
              <a:rPr lang="en-US" b="0" dirty="0"/>
              <a:t>).</a:t>
            </a:r>
          </a:p>
          <a:p>
            <a:pPr>
              <a:buFont typeface="Arial" panose="020B0604020202020204" pitchFamily="34" charset="0"/>
              <a:buChar char="•"/>
            </a:pPr>
            <a:r>
              <a:rPr lang="en-US" b="0" dirty="0"/>
              <a:t>Publish a new baseline minor draft D2.1 coming out of the January meeting for use by CRC, which includes all adopted CR from January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r>
              <a:rPr lang="en-US" b="0" dirty="0"/>
              <a:t>Complete 50% of LB249 technical comments out of the March meeting.</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grpSp>
        <p:nvGrpSpPr>
          <p:cNvPr id="97" name="Group 96">
            <a:extLst>
              <a:ext uri="{FF2B5EF4-FFF2-40B4-BE49-F238E27FC236}">
                <a16:creationId xmlns:a16="http://schemas.microsoft.com/office/drawing/2014/main" id="{60A39A43-1E51-436D-AC6B-987531A52FFD}"/>
              </a:ext>
            </a:extLst>
          </p:cNvPr>
          <p:cNvGrpSpPr/>
          <p:nvPr/>
        </p:nvGrpSpPr>
        <p:grpSpPr>
          <a:xfrm>
            <a:off x="119336" y="1988839"/>
            <a:ext cx="11809312" cy="4176465"/>
            <a:chOff x="119336" y="1988839"/>
            <a:chExt cx="11809312" cy="4176465"/>
          </a:xfrm>
        </p:grpSpPr>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gr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68882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202001-12</a:t>
            </a:r>
            <a:endParaRPr lang="en-US" dirty="0"/>
          </a:p>
          <a:p>
            <a:pPr marL="0" indent="0"/>
            <a:r>
              <a:rPr lang="en-US" b="0" dirty="0"/>
              <a:t>We commit to the </a:t>
            </a:r>
            <a:r>
              <a:rPr lang="en-US" b="0" dirty="0" err="1"/>
              <a:t>TGaz</a:t>
            </a:r>
            <a:r>
              <a:rPr lang="en-US" b="0" dirty="0"/>
              <a:t> timelines as depicted in slide 57 of submission 11-19-2121r7.</a:t>
            </a:r>
          </a:p>
          <a:p>
            <a:pPr marL="0" indent="0"/>
            <a:endParaRPr lang="en-US" b="0" dirty="0"/>
          </a:p>
          <a:p>
            <a:pPr marL="0" indent="0"/>
            <a:r>
              <a:rPr lang="en-US" b="0" dirty="0"/>
              <a:t>Moved: Jerome Henry</a:t>
            </a:r>
          </a:p>
          <a:p>
            <a:pPr marL="0" indent="0"/>
            <a:r>
              <a:rPr lang="en-US" b="0" dirty="0"/>
              <a:t>Second: Ganesh Venkatesan</a:t>
            </a:r>
          </a:p>
          <a:p>
            <a:pPr marL="0" indent="0"/>
            <a:r>
              <a:rPr lang="en-US" b="0" dirty="0"/>
              <a:t>Results (Y/N/A):</a:t>
            </a:r>
          </a:p>
          <a:p>
            <a:pPr marL="0" indent="0"/>
            <a:r>
              <a:rPr lang="en-US" b="0" dirty="0"/>
              <a:t>Motion passes on unanimous consent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till March meeting + 1</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b="0" dirty="0"/>
              <a:t>Jan. 29		(Wednesday), 13:00 ET – 14:30 ET</a:t>
            </a:r>
          </a:p>
          <a:p>
            <a:pPr>
              <a:buFont typeface="Arial" panose="020B0604020202020204" pitchFamily="34" charset="0"/>
              <a:buChar char="•"/>
            </a:pPr>
            <a:r>
              <a:rPr lang="en-US" altLang="en-US" b="0" dirty="0"/>
              <a:t>Feb. 5</a:t>
            </a:r>
            <a:r>
              <a:rPr lang="en-US" altLang="en-US" b="0" baseline="30000" dirty="0"/>
              <a:t> </a:t>
            </a:r>
            <a:r>
              <a:rPr lang="en-US" altLang="en-US" b="0" dirty="0"/>
              <a:t>  		(Wednesday), 13:00 ET – 14:30 ET</a:t>
            </a:r>
          </a:p>
          <a:p>
            <a:pPr>
              <a:buFont typeface="Arial" panose="020B0604020202020204" pitchFamily="34" charset="0"/>
              <a:buChar char="•"/>
            </a:pPr>
            <a:r>
              <a:rPr lang="en-US" altLang="en-US" b="0" dirty="0"/>
              <a:t>Feb. 12 		(Wednesday) , 13:00 ET – 14:30 ET</a:t>
            </a:r>
          </a:p>
          <a:p>
            <a:pPr>
              <a:buFont typeface="Arial" panose="020B0604020202020204" pitchFamily="34" charset="0"/>
              <a:buChar char="•"/>
            </a:pPr>
            <a:r>
              <a:rPr lang="en-US" altLang="en-US" b="0" dirty="0"/>
              <a:t>Feb. 19 		 (Wednesday) , 13:00 ET – 14:30 ET</a:t>
            </a:r>
          </a:p>
          <a:p>
            <a:pPr>
              <a:buFont typeface="Arial" panose="020B0604020202020204" pitchFamily="34" charset="0"/>
              <a:buChar char="•"/>
            </a:pPr>
            <a:r>
              <a:rPr lang="en-US" altLang="en-US" b="0" dirty="0"/>
              <a:t>Feb. 26 		(Wednesday), 13:00 ET – 14:30 ET</a:t>
            </a:r>
          </a:p>
          <a:p>
            <a:pPr>
              <a:buFont typeface="Arial" panose="020B0604020202020204" pitchFamily="34" charset="0"/>
              <a:buChar char="•"/>
            </a:pPr>
            <a:r>
              <a:rPr lang="en-US" altLang="en-US" b="0" strike="sngStrike" dirty="0"/>
              <a:t>Mar. 4</a:t>
            </a:r>
            <a:r>
              <a:rPr lang="en-US" altLang="en-US" b="0" strike="sngStrike" baseline="30000" dirty="0"/>
              <a:t>	</a:t>
            </a:r>
            <a:r>
              <a:rPr lang="en-US" altLang="en-US" b="0" strike="sngStrike" dirty="0"/>
              <a:t> 	(Wednesday), 13:00 ET – 14:30 ET</a:t>
            </a:r>
            <a:r>
              <a:rPr lang="en-US" altLang="en-US" b="0" dirty="0"/>
              <a:t> – WFA members meeting</a:t>
            </a:r>
          </a:p>
          <a:p>
            <a:pPr>
              <a:buFont typeface="Arial" panose="020B0604020202020204" pitchFamily="34" charset="0"/>
              <a:buChar char="•"/>
            </a:pPr>
            <a:r>
              <a:rPr lang="en-US" altLang="en-US" b="0" strike="sngStrike" dirty="0"/>
              <a:t>Mar. 11 	(Wednesday), 13:00 ET – 14:30 ET</a:t>
            </a:r>
            <a:r>
              <a:rPr lang="en-US" altLang="en-US" b="0" dirty="0"/>
              <a:t> – </a:t>
            </a:r>
            <a:r>
              <a:rPr lang="en-US" altLang="en-US" b="0" dirty="0" err="1"/>
              <a:t>TGaz</a:t>
            </a:r>
            <a:r>
              <a:rPr lang="en-US" altLang="en-US" b="0" dirty="0"/>
              <a:t> Ad hoc</a:t>
            </a:r>
          </a:p>
          <a:p>
            <a:pPr>
              <a:buFont typeface="Arial" panose="020B0604020202020204" pitchFamily="34" charset="0"/>
              <a:buChar char="•"/>
            </a:pPr>
            <a:r>
              <a:rPr lang="en-US" altLang="en-US" b="0" dirty="0"/>
              <a:t>Mar. 25 	(Wednesday), 13:00 ET – 14:30 ET</a:t>
            </a:r>
          </a:p>
          <a:p>
            <a:pPr>
              <a:buFont typeface="Arial" panose="020B0604020202020204" pitchFamily="34" charset="0"/>
              <a:buChar char="•"/>
            </a:pPr>
            <a:endParaRPr lang="en-US" altLang="en-US" dirty="0"/>
          </a:p>
          <a:p>
            <a:pPr>
              <a:buFont typeface="Arial" panose="020B0604020202020204" pitchFamily="34" charset="0"/>
              <a:buChar char="•"/>
            </a:pPr>
            <a:endParaRPr lang="en-US" altLang="en-US" dirty="0"/>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97328</TotalTime>
  <Words>5499</Words>
  <Application>Microsoft Office PowerPoint</Application>
  <PresentationFormat>Widescreen</PresentationFormat>
  <Paragraphs>1035</Paragraphs>
  <Slides>76</Slides>
  <Notes>19</Notes>
  <HiddenSlides>7</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76</vt:i4>
      </vt:variant>
    </vt:vector>
  </HeadingPairs>
  <TitlesOfParts>
    <vt:vector size="84" baseType="lpstr">
      <vt:lpstr>Arial</vt:lpstr>
      <vt:lpstr>Calibri</vt:lpstr>
      <vt:lpstr>Monotype Sorts</vt:lpstr>
      <vt:lpstr>Montserrat</vt:lpstr>
      <vt:lpstr>Times</vt:lpstr>
      <vt:lpstr>Times New Roman</vt:lpstr>
      <vt:lpstr>Office Theme</vt:lpstr>
      <vt:lpstr>Document</vt:lpstr>
      <vt:lpstr>TGaz Next Generation Positioning  January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Submission 11-20-121</vt:lpstr>
      <vt:lpstr>Submission 11-20-0118</vt:lpstr>
      <vt:lpstr>Submissions</vt:lpstr>
      <vt:lpstr>Reminder to do attendance</vt:lpstr>
      <vt:lpstr>Recess</vt:lpstr>
      <vt:lpstr>Meeting Slot # 2 discussion items</vt:lpstr>
      <vt:lpstr>Meeting Slot # 2 discussion items</vt:lpstr>
      <vt:lpstr>Submission 11-20-0137</vt:lpstr>
      <vt:lpstr>Reminder to do attendance</vt:lpstr>
      <vt:lpstr>Recess</vt:lpstr>
      <vt:lpstr>Meeting Slot # 3 discussion items</vt:lpstr>
      <vt:lpstr>Meeting Slot # 3 discussion items</vt:lpstr>
      <vt:lpstr>Submission 11-20-0126</vt:lpstr>
      <vt:lpstr>Reminder to do attendance</vt:lpstr>
      <vt:lpstr>Recess</vt:lpstr>
      <vt:lpstr>Meeting Slot # 4 discussion items</vt:lpstr>
      <vt:lpstr>Submission 11-20-0167</vt:lpstr>
      <vt:lpstr>Submission 11-20-0183</vt:lpstr>
      <vt:lpstr>Reminder to do attendance</vt:lpstr>
      <vt:lpstr>Recess</vt:lpstr>
      <vt:lpstr>Meeting Slot # 5 discussion items</vt:lpstr>
      <vt:lpstr>Meeting Slot # 5 discussion items</vt:lpstr>
      <vt:lpstr>Feb./Mar. ad hoc meeting</vt:lpstr>
      <vt:lpstr>Ad Hoc</vt:lpstr>
      <vt:lpstr>Submission 11-20-0198</vt:lpstr>
      <vt:lpstr>Submission 11-20-0154</vt:lpstr>
      <vt:lpstr>TG Status And Work Completed</vt:lpstr>
      <vt:lpstr>Meeting Goals towards March meeting </vt:lpstr>
      <vt:lpstr>Timelines - current</vt:lpstr>
      <vt:lpstr>TGaz Timeline</vt:lpstr>
      <vt:lpstr>Teleconference Schedule till March meeting + 1</vt:lpstr>
      <vt:lpstr>Reminder to do attendance</vt:lpstr>
      <vt:lpstr>Adjourn</vt:lpstr>
      <vt:lpstr>Adjourn</vt:lpstr>
      <vt:lpstr>November Meeting Goals</vt:lpstr>
      <vt:lpstr>TGaz process going forward</vt:lpstr>
      <vt:lpstr>[Previously this week:] Submission 11-19-1422r3</vt:lpstr>
      <vt:lpstr>Submission 11-19-1422</vt:lpstr>
      <vt:lpstr>Submission 11-19-1365</vt:lpstr>
      <vt:lpstr>Submission 11-19-1563</vt:lpstr>
      <vt:lpstr>Reminder to do attendance</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754</cp:revision>
  <cp:lastPrinted>1601-01-01T00:00:00Z</cp:lastPrinted>
  <dcterms:created xsi:type="dcterms:W3CDTF">2018-08-06T10:28:59Z</dcterms:created>
  <dcterms:modified xsi:type="dcterms:W3CDTF">2020-01-17T00:17:48Z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2020-01-17 00:17:48Z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