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75" r:id="rId30"/>
    <p:sldId id="417" r:id="rId31"/>
    <p:sldId id="416" r:id="rId32"/>
    <p:sldId id="348" r:id="rId33"/>
    <p:sldId id="349" r:id="rId34"/>
    <p:sldId id="350" r:id="rId35"/>
    <p:sldId id="351" r:id="rId36"/>
    <p:sldId id="360" r:id="rId37"/>
    <p:sldId id="352" r:id="rId38"/>
    <p:sldId id="353" r:id="rId39"/>
    <p:sldId id="373" r:id="rId40"/>
    <p:sldId id="354" r:id="rId41"/>
    <p:sldId id="376" r:id="rId42"/>
    <p:sldId id="361" r:id="rId43"/>
    <p:sldId id="362" r:id="rId44"/>
    <p:sldId id="355" r:id="rId45"/>
    <p:sldId id="377" r:id="rId46"/>
    <p:sldId id="418" r:id="rId47"/>
    <p:sldId id="363" r:id="rId48"/>
    <p:sldId id="364" r:id="rId49"/>
    <p:sldId id="386" r:id="rId50"/>
    <p:sldId id="356" r:id="rId51"/>
    <p:sldId id="383" r:id="rId52"/>
    <p:sldId id="384" r:id="rId53"/>
    <p:sldId id="473" r:id="rId54"/>
    <p:sldId id="474" r:id="rId55"/>
    <p:sldId id="393" r:id="rId56"/>
    <p:sldId id="396" r:id="rId57"/>
    <p:sldId id="472" r:id="rId58"/>
    <p:sldId id="399" r:id="rId59"/>
    <p:sldId id="401" r:id="rId60"/>
    <p:sldId id="365" r:id="rId61"/>
    <p:sldId id="366" r:id="rId62"/>
    <p:sldId id="372" r:id="rId63"/>
    <p:sldId id="397" r:id="rId64"/>
    <p:sldId id="400" r:id="rId65"/>
    <p:sldId id="404" r:id="rId66"/>
    <p:sldId id="403" r:id="rId67"/>
    <p:sldId id="405" r:id="rId68"/>
    <p:sldId id="406" r:id="rId69"/>
    <p:sldId id="371" r:id="rId70"/>
    <p:sldId id="312" r:id="rId71"/>
    <p:sldId id="259" r:id="rId72"/>
    <p:sldId id="260" r:id="rId73"/>
    <p:sldId id="261" r:id="rId74"/>
    <p:sldId id="262" r:id="rId75"/>
    <p:sldId id="263" r:id="rId76"/>
    <p:sldId id="264"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75"/>
            <p14:sldId id="417"/>
            <p14:sldId id="416"/>
            <p14:sldId id="348"/>
            <p14:sldId id="349"/>
          </p14:sldIdLst>
        </p14:section>
        <p14:section name="Slot#2" id="{0E687B7E-720E-4035-8603-903AAF037B31}">
          <p14:sldIdLst>
            <p14:sldId id="350"/>
            <p14:sldId id="351"/>
            <p14:sldId id="360"/>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418"/>
            <p14:sldId id="363"/>
            <p14:sldId id="364"/>
          </p14:sldIdLst>
        </p14:section>
        <p14:section name="Slot#5" id="{D51E15C0-1BE5-4B71-8375-F6B1D2A3FFBF}">
          <p14:sldIdLst>
            <p14:sldId id="386"/>
            <p14:sldId id="356"/>
            <p14:sldId id="383"/>
            <p14:sldId id="384"/>
            <p14:sldId id="473"/>
            <p14:sldId id="474"/>
            <p14:sldId id="393"/>
            <p14:sldId id="396"/>
            <p14:sldId id="472"/>
            <p14:sldId id="399"/>
            <p14:sldId id="401"/>
            <p14:sldId id="365"/>
            <p14:sldId id="366"/>
            <p14:sldId id="372"/>
          </p14:sldIdLst>
        </p14:section>
        <p14:section name="Slot#8" id="{8E96248C-F68A-4072-9233-7995FAD6763C}">
          <p14:sldIdLst>
            <p14:sldId id="397"/>
            <p14:sldId id="400"/>
            <p14:sldId id="404"/>
            <p14:sldId id="403"/>
            <p14:sldId id="405"/>
            <p14:sldId id="406"/>
            <p14:sldId id="371"/>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4660"/>
  </p:normalViewPr>
  <p:slideViewPr>
    <p:cSldViewPr>
      <p:cViewPr>
        <p:scale>
          <a:sx n="75" d="100"/>
          <a:sy n="75" d="100"/>
        </p:scale>
        <p:origin x="384" y="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781197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9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69991898"/>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r>
                        <a:rPr lang="fr-FR" sz="1800" kern="1200" dirty="0">
                          <a:solidFill>
                            <a:schemeClr val="dk1"/>
                          </a:solidFill>
                          <a:effectLst/>
                          <a:latin typeface="+mn-lt"/>
                          <a:ea typeface="+mn-ea"/>
                          <a:cs typeface="+mn-cs"/>
                        </a:rPr>
                        <a:t>11-20-0154</a:t>
                      </a:r>
                      <a:endParaRPr lang="en-US" sz="1400" dirty="0"/>
                    </a:p>
                  </a:txBody>
                  <a:tcPr marT="45712" marB="45712"/>
                </a:tc>
                <a:tc>
                  <a:txBody>
                    <a:bodyPr/>
                    <a:lstStyle/>
                    <a:p>
                      <a:r>
                        <a:rPr lang="en-US" sz="1800" dirty="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400" dirty="0"/>
                    </a:p>
                  </a:txBody>
                  <a:tcPr marT="45712" marB="45712"/>
                </a:tc>
                <a:tc>
                  <a:txBody>
                    <a:bodyPr/>
                    <a:lstStyle/>
                    <a:p>
                      <a:r>
                        <a:rPr lang="en-US" sz="1800" dirty="0"/>
                        <a:t>CR</a:t>
                      </a:r>
                      <a:endParaRPr lang="en-US" sz="1400" dirty="0"/>
                    </a:p>
                  </a:txBody>
                  <a:tcPr marT="45712" marB="45712"/>
                </a:tc>
                <a:extLst>
                  <a:ext uri="{0D108BD9-81ED-4DB2-BD59-A6C34878D82A}">
                    <a16:rowId xmlns:a16="http://schemas.microsoft.com/office/drawing/2014/main" val="10008"/>
                  </a:ext>
                </a:extLst>
              </a:tr>
              <a:tr h="0">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extLst>
                  <a:ext uri="{0D108BD9-81ED-4DB2-BD59-A6C34878D82A}">
                    <a16:rowId xmlns:a16="http://schemas.microsoft.com/office/drawing/2014/main" val="10009"/>
                  </a:ext>
                </a:extLst>
              </a:tr>
              <a:tr h="0">
                <a:tc>
                  <a:txBody>
                    <a:bodyPr/>
                    <a:lstStyle/>
                    <a:p>
                      <a:r>
                        <a:rPr lang="en-US" sz="1800" dirty="0"/>
                        <a:t>11-20-159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extLst>
                  <a:ext uri="{0D108BD9-81ED-4DB2-BD59-A6C34878D82A}">
                    <a16:rowId xmlns:a16="http://schemas.microsoft.com/office/drawing/2014/main" val="10010"/>
                  </a:ext>
                </a:extLst>
              </a:tr>
              <a:tr h="0">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80865094"/>
              </p:ext>
            </p:extLst>
          </p:nvPr>
        </p:nvGraphicFramePr>
        <p:xfrm>
          <a:off x="929215" y="1484786"/>
          <a:ext cx="10460568" cy="5028378"/>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as time permits</a:t>
                      </a:r>
                    </a:p>
                  </a:txBody>
                  <a:tcPr marT="45712" marB="45712"/>
                </a:tc>
                <a:extLst>
                  <a:ext uri="{0D108BD9-81ED-4DB2-BD59-A6C34878D82A}">
                    <a16:rowId xmlns:a16="http://schemas.microsoft.com/office/drawing/2014/main" val="10007"/>
                  </a:ext>
                </a:extLst>
              </a:tr>
              <a:tr h="16763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20201-03:</a:t>
            </a:r>
            <a:endParaRPr lang="en-US" sz="2000" dirty="0"/>
          </a:p>
          <a:p>
            <a:pPr marL="0" indent="0"/>
            <a:r>
              <a:rPr lang="en-US" sz="2000" b="0" dirty="0"/>
              <a:t>Move to adopt the resolutions depicted by document 11-20-121r0 for CID 3130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12/0/0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11-20-0118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20201-04:</a:t>
            </a:r>
            <a:endParaRPr lang="en-US" sz="2000" dirty="0"/>
          </a:p>
          <a:p>
            <a:pPr marL="0" indent="0"/>
            <a:r>
              <a:rPr lang="en-US" sz="2000" b="0" dirty="0"/>
              <a:t>Move to adopt the resolutions depicted by document 11-20-0118r1 for CIDs 3079, 3080, 3208, 3081, 3210, 3082, 3089, 3090, 3091, 3092 and 3093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Roy Want </a:t>
            </a:r>
          </a:p>
          <a:p>
            <a:pPr marL="0" indent="0"/>
            <a:r>
              <a:rPr lang="en-US" sz="2000" b="0" dirty="0"/>
              <a:t>Results (Y/N/A): 12/0/0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7116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027110"/>
              </p:ext>
            </p:extLst>
          </p:nvPr>
        </p:nvGraphicFramePr>
        <p:xfrm>
          <a:off x="929215" y="1484786"/>
          <a:ext cx="10460568" cy="348539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8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tc>
                  <a:txBody>
                    <a:bodyPr/>
                    <a:lstStyle/>
                    <a:p>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20min</a:t>
                      </a:r>
                    </a:p>
                  </a:txBody>
                  <a:tcPr marT="45712" marB="45712"/>
                </a:tc>
                <a:extLst>
                  <a:ext uri="{0D108BD9-81ED-4DB2-BD59-A6C34878D82A}">
                    <a16:rowId xmlns:a16="http://schemas.microsoft.com/office/drawing/2014/main" val="10002"/>
                  </a:ext>
                </a:extLst>
              </a:tr>
              <a:tr h="18287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a:t>
                      </a:r>
                    </a:p>
                  </a:txBody>
                  <a:tcPr marT="45712" marB="45712"/>
                </a:tc>
                <a:extLst>
                  <a:ext uri="{0D108BD9-81ED-4DB2-BD59-A6C34878D82A}">
                    <a16:rowId xmlns:a16="http://schemas.microsoft.com/office/drawing/2014/main" val="1448566694"/>
                  </a:ext>
                </a:extLst>
              </a:tr>
              <a:tr h="188277">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3"/>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11-20-0137</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202001-05:</a:t>
            </a:r>
            <a:endParaRPr lang="en-US" sz="2000" dirty="0"/>
          </a:p>
          <a:p>
            <a:pPr marL="0" indent="0"/>
            <a:r>
              <a:rPr lang="en-US" sz="2000" b="0" dirty="0"/>
              <a:t>Move to adopt the resolutions depicted by document 11-20-0137r3 for CIDs 3067, 3068, 3181, 3186 and 3938,  instruct the technical editor to incorporate it in the P802.11az draft amendment text and empower the editor to perform editorial changes.</a:t>
            </a:r>
          </a:p>
          <a:p>
            <a:pPr marL="0" indent="0"/>
            <a:endParaRPr lang="en-US" sz="1400" b="0" dirty="0"/>
          </a:p>
          <a:p>
            <a:pPr marL="0" indent="0"/>
            <a:r>
              <a:rPr lang="en-US" sz="2000" b="0" dirty="0"/>
              <a:t>Moved: Assaf Kasher</a:t>
            </a:r>
          </a:p>
          <a:p>
            <a:pPr marL="0" indent="0"/>
            <a:r>
              <a:rPr lang="en-US" sz="2000" b="0" dirty="0"/>
              <a:t>Second: Ganesh Venkatesan </a:t>
            </a:r>
          </a:p>
          <a:p>
            <a:pPr marL="0" indent="0"/>
            <a:r>
              <a:rPr lang="en-US" sz="2000" b="0" dirty="0"/>
              <a:t>Results (Y/N/A): 12/0/0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80219326"/>
              </p:ext>
            </p:extLst>
          </p:nvPr>
        </p:nvGraphicFramePr>
        <p:xfrm>
          <a:off x="929215" y="1484786"/>
          <a:ext cx="10460568" cy="377684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(1hr)</a:t>
                      </a:r>
                    </a:p>
                  </a:txBody>
                  <a:tcPr marT="45712" marB="45712"/>
                </a:tc>
                <a:extLst>
                  <a:ext uri="{0D108BD9-81ED-4DB2-BD59-A6C34878D82A}">
                    <a16:rowId xmlns:a16="http://schemas.microsoft.com/office/drawing/2014/main" val="10006"/>
                  </a:ext>
                </a:extLst>
              </a:tr>
              <a:tr h="457192">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 (1hr) </a:t>
                      </a:r>
                    </a:p>
                  </a:txBody>
                  <a:tcPr marT="45712" marB="45712"/>
                </a:tc>
                <a:extLst>
                  <a:ext uri="{0D108BD9-81ED-4DB2-BD59-A6C34878D82A}">
                    <a16:rowId xmlns:a16="http://schemas.microsoft.com/office/drawing/2014/main" val="10007"/>
                  </a:ext>
                </a:extLst>
              </a:tr>
              <a:tr h="457192">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tc>
                  <a:txBody>
                    <a:bodyPr/>
                    <a:lstStyle/>
                    <a:p>
                      <a:pPr rtl="0"/>
                      <a:r>
                        <a:rPr lang="en-US" sz="1800" kern="1200" dirty="0">
                          <a:solidFill>
                            <a:schemeClr val="dk1"/>
                          </a:solidFill>
                          <a:latin typeface="+mn-lt"/>
                          <a:ea typeface="+mn-ea"/>
                          <a:cs typeface="+mn-cs"/>
                        </a:rPr>
                        <a:t>As time permits (1hr)</a:t>
                      </a:r>
                    </a:p>
                  </a:txBody>
                  <a:tcPr marT="45712" marB="45712"/>
                </a:tc>
                <a:extLst>
                  <a:ext uri="{0D108BD9-81ED-4DB2-BD59-A6C34878D82A}">
                    <a16:rowId xmlns:a16="http://schemas.microsoft.com/office/drawing/2014/main" val="428166865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11-20-0126</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202001-06:</a:t>
            </a:r>
            <a:endParaRPr lang="en-US" sz="2000" dirty="0"/>
          </a:p>
          <a:p>
            <a:pPr marL="0" indent="0"/>
            <a:r>
              <a:rPr lang="en-US" sz="2000" b="0" dirty="0"/>
              <a:t>Move to adopt the resolutions depicted by document 11-20-0126r2 for CIDs 3163, 3164, 3561, 3563, 3564, 3165, 3166, 3167, 3565, 3572, 3577, 3583 and 3439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01527970"/>
              </p:ext>
            </p:extLst>
          </p:nvPr>
        </p:nvGraphicFramePr>
        <p:xfrm>
          <a:off x="929215" y="1484786"/>
          <a:ext cx="10460568" cy="377876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72007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January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3"/>
                  </a:ext>
                </a:extLst>
              </a:tr>
              <a:tr h="188277">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tc>
                  <a:txBody>
                    <a:bodyPr/>
                    <a:lstStyle/>
                    <a:p>
                      <a:r>
                        <a:rPr lang="en-US" dirty="0"/>
                        <a:t>1hr</a:t>
                      </a:r>
                    </a:p>
                  </a:txBody>
                  <a:tcPr marT="45712" marB="45712"/>
                </a:tc>
                <a:extLst>
                  <a:ext uri="{0D108BD9-81ED-4DB2-BD59-A6C34878D82A}">
                    <a16:rowId xmlns:a16="http://schemas.microsoft.com/office/drawing/2014/main" val="10004"/>
                  </a:ext>
                </a:extLst>
              </a:tr>
              <a:tr h="188277">
                <a:tc>
                  <a:txBody>
                    <a:bodyPr/>
                    <a:lstStyle/>
                    <a:p>
                      <a:r>
                        <a:rPr lang="en-US" sz="1800" dirty="0"/>
                        <a:t>11-20-0159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35 min or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11-20-0167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202001-07:</a:t>
            </a:r>
            <a:endParaRPr lang="en-US" sz="2000" dirty="0"/>
          </a:p>
          <a:p>
            <a:pPr marL="0" indent="0"/>
            <a:r>
              <a:rPr lang="en-US" sz="2000" b="0" dirty="0"/>
              <a:t>Move to adopt the resolutions depicted by document 11-20-0167r1 for CIDs 3823, 3832</a:t>
            </a:r>
          </a:p>
          <a:p>
            <a:pPr marL="0" indent="0"/>
            <a:r>
              <a:rPr lang="en-GB" sz="2000" b="0" dirty="0"/>
              <a:t>and 3936,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a:t>
            </a:r>
          </a:p>
          <a:p>
            <a:pPr marL="0" indent="0"/>
            <a:r>
              <a:rPr lang="en-US" sz="2000" b="0" dirty="0"/>
              <a:t>Results (Y/N/A): 5/0/1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11-20-0183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202001-08:</a:t>
            </a:r>
            <a:endParaRPr lang="en-US" sz="2000" dirty="0"/>
          </a:p>
          <a:p>
            <a:pPr marL="0" indent="0"/>
            <a:r>
              <a:rPr lang="en-US" sz="2000" b="0" dirty="0"/>
              <a:t>Move to adopt the resolutions depicted by document 11-20-0183r1 for CIDs </a:t>
            </a:r>
            <a:r>
              <a:rPr lang="en-GB" sz="2000" b="0" dirty="0"/>
              <a:t>3580, 3581, 3585, 3169, 3586, 3314, 3483, 3915, 3984, 3425, 3853, 3032, 3033, 3436, 3437 </a:t>
            </a:r>
            <a:r>
              <a:rPr lang="en-GB" b="0" dirty="0"/>
              <a:t>and </a:t>
            </a:r>
            <a:r>
              <a:rPr lang="en-GB" sz="2000" b="0" dirty="0"/>
              <a:t>3438,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a:t>
            </a:r>
          </a:p>
          <a:p>
            <a:r>
              <a:rPr lang="en-US" dirty="0"/>
              <a:t>Approved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110867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3 day ad hoc meeting (8min)</a:t>
            </a:r>
          </a:p>
          <a:p>
            <a:pPr algn="just">
              <a:spcBef>
                <a:spcPct val="20000"/>
              </a:spcBef>
              <a:buFontTx/>
              <a:buChar char="•"/>
            </a:pPr>
            <a:r>
              <a:rPr lang="en-US" altLang="en-US" sz="2000" b="0" dirty="0"/>
              <a:t>Consider comment resolution submission (as time permits).</a:t>
            </a:r>
            <a:endParaRPr lang="en-US" altLang="en-US" sz="1800" dirty="0"/>
          </a:p>
          <a:p>
            <a:pPr algn="just">
              <a:spcBef>
                <a:spcPct val="20000"/>
              </a:spcBef>
              <a:buFontTx/>
              <a:buChar char="•"/>
            </a:pPr>
            <a:r>
              <a:rPr lang="en-US" altLang="en-US" sz="2000" b="0" dirty="0"/>
              <a:t>Set conference calls till the March meeting. (5min)</a:t>
            </a:r>
          </a:p>
          <a:p>
            <a:pPr algn="just">
              <a:spcBef>
                <a:spcPct val="20000"/>
              </a:spcBef>
              <a:buFontTx/>
              <a:buChar char="•"/>
            </a:pPr>
            <a:r>
              <a:rPr lang="en-US" altLang="en-US" sz="2000" b="0" dirty="0"/>
              <a:t>Consider targets for the March meeting. (5min)</a:t>
            </a:r>
          </a:p>
          <a:p>
            <a:pPr algn="just">
              <a:spcBef>
                <a:spcPct val="20000"/>
              </a:spcBef>
              <a:buFontTx/>
              <a:buChar char="•"/>
            </a:pPr>
            <a:r>
              <a:rPr lang="en-US" altLang="en-US" sz="2000" b="0" dirty="0"/>
              <a:t>Review TG timelines and consider progress towards March meeting (7 min)</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21078955"/>
              </p:ext>
            </p:extLst>
          </p:nvPr>
        </p:nvGraphicFramePr>
        <p:xfrm>
          <a:off x="929215" y="1484786"/>
          <a:ext cx="10460568" cy="38682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11-20-2121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r>
                        <a:rPr lang="en-US" sz="1800" dirty="0"/>
                        <a:t>11-20-0198</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3</a:t>
                      </a:r>
                      <a:endParaRPr lang="en-US" altLang="en-US" sz="1800" dirty="0"/>
                    </a:p>
                  </a:txBody>
                  <a:tcPr marT="45712" marB="45712"/>
                </a:tc>
                <a:tc>
                  <a:txBody>
                    <a:bodyPr/>
                    <a:lstStyle/>
                    <a:p>
                      <a:r>
                        <a:rPr lang="en-US" sz="1800" dirty="0"/>
                        <a:t>CR</a:t>
                      </a:r>
                    </a:p>
                  </a:txBody>
                  <a:tcPr marT="45712" marB="45712"/>
                </a:tc>
                <a:tc>
                  <a:txBody>
                    <a:bodyPr/>
                    <a:lstStyle/>
                    <a:p>
                      <a:r>
                        <a:rPr lang="en-US" dirty="0"/>
                        <a:t>50min</a:t>
                      </a:r>
                    </a:p>
                  </a:txBody>
                  <a:tcPr marT="45712" marB="45712"/>
                </a:tc>
                <a:extLst>
                  <a:ext uri="{0D108BD9-81ED-4DB2-BD59-A6C34878D82A}">
                    <a16:rowId xmlns:a16="http://schemas.microsoft.com/office/drawing/2014/main" val="10003"/>
                  </a:ext>
                </a:extLst>
              </a:tr>
              <a:tr h="188277">
                <a:tc>
                  <a:txBody>
                    <a:bodyPr/>
                    <a:lstStyle/>
                    <a:p>
                      <a:r>
                        <a:rPr lang="fr-FR" sz="1800" kern="1200" dirty="0">
                          <a:solidFill>
                            <a:schemeClr val="dk1"/>
                          </a:solidFill>
                          <a:effectLst/>
                          <a:latin typeface="+mn-lt"/>
                          <a:ea typeface="+mn-ea"/>
                          <a:cs typeface="+mn-cs"/>
                        </a:rPr>
                        <a:t>11-20-0154</a:t>
                      </a:r>
                      <a:endParaRPr lang="en-US" sz="1400" dirty="0"/>
                    </a:p>
                  </a:txBody>
                  <a:tcPr marT="45712" marB="45712"/>
                </a:tc>
                <a:tc>
                  <a:txBody>
                    <a:bodyPr/>
                    <a:lstStyle/>
                    <a:p>
                      <a:r>
                        <a:rPr lang="en-US" sz="1800" dirty="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400" dirty="0"/>
                    </a:p>
                  </a:txBody>
                  <a:tcPr marT="45712" marB="45712"/>
                </a:tc>
                <a:tc>
                  <a:txBody>
                    <a:bodyPr/>
                    <a:lstStyle/>
                    <a:p>
                      <a:r>
                        <a:rPr lang="en-US" sz="1800" dirty="0"/>
                        <a:t>CR</a:t>
                      </a:r>
                      <a:endParaRPr lang="en-US" sz="1400" dirty="0"/>
                    </a:p>
                  </a:txBody>
                  <a:tcPr marT="45712" marB="45712"/>
                </a:tc>
                <a:tc>
                  <a:txBody>
                    <a:bodyPr/>
                    <a:lstStyle/>
                    <a:p>
                      <a:r>
                        <a:rPr lang="en-US" sz="1800" kern="1200" dirty="0">
                          <a:solidFill>
                            <a:schemeClr val="dk1"/>
                          </a:solidFill>
                          <a:latin typeface="+mn-lt"/>
                          <a:ea typeface="+mn-ea"/>
                          <a:cs typeface="+mn-cs"/>
                        </a:rPr>
                        <a:t>50min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r>
                        <a:rPr lang="en-US" sz="1800" dirty="0"/>
                        <a:t>11-20-0159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35 min or time permits</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Feb./Mar.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LB249.</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Mar. 9-11</a:t>
            </a:r>
            <a:r>
              <a:rPr lang="en-US" sz="2400" baseline="30000" dirty="0"/>
              <a:t>th</a:t>
            </a:r>
            <a:r>
              <a:rPr lang="en-US" sz="2400" dirty="0"/>
              <a:t>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 </a:t>
            </a:r>
            <a:r>
              <a:rPr lang="en-US" b="0" dirty="0"/>
              <a:t>202001-09</a:t>
            </a:r>
            <a:endParaRPr lang="en-US" dirty="0"/>
          </a:p>
          <a:p>
            <a:r>
              <a:rPr lang="en-US" b="0" dirty="0"/>
              <a:t>Authorize </a:t>
            </a:r>
            <a:r>
              <a:rPr lang="en-US" b="0" dirty="0" err="1"/>
              <a:t>TGaz</a:t>
            </a:r>
            <a:r>
              <a:rPr lang="en-US" b="0" dirty="0"/>
              <a:t> to hold a 3 day ad-hoc meeting on Mar. 9-11</a:t>
            </a:r>
            <a:r>
              <a:rPr lang="en-US" b="0" baseline="30000" dirty="0"/>
              <a:t>th</a:t>
            </a:r>
            <a:r>
              <a:rPr lang="en-US" b="0" dirty="0"/>
              <a:t>  2020 in the SF bay area Ca., for the purpose of comment resolution.</a:t>
            </a:r>
          </a:p>
          <a:p>
            <a:endParaRPr lang="en-US" b="0" dirty="0"/>
          </a:p>
          <a:p>
            <a:r>
              <a:rPr lang="en-US" b="0" dirty="0"/>
              <a:t>Move: Christian Berger</a:t>
            </a:r>
          </a:p>
          <a:p>
            <a:r>
              <a:rPr lang="en-US" b="0" dirty="0"/>
              <a:t>Second: Ganesh Venkatesan</a:t>
            </a:r>
          </a:p>
          <a:p>
            <a:r>
              <a:rPr lang="en-US" b="0" dirty="0"/>
              <a:t>Results (Y/N/A): 9/1/0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11-20-0198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202001-10:</a:t>
            </a:r>
            <a:endParaRPr lang="en-US" sz="2000" dirty="0"/>
          </a:p>
          <a:p>
            <a:pPr marL="0" indent="0"/>
            <a:r>
              <a:rPr lang="en-US" sz="2000" b="0" dirty="0"/>
              <a:t>Move to adopt the resolutions depicted by document 11-20-0198r2 for CIDs 3440, 3441, 3490, 3034, 3035, 3231 and 3840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approved unanimously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1060426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11-20-0154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202001-11:</a:t>
            </a:r>
            <a:endParaRPr lang="en-US" sz="2000" dirty="0"/>
          </a:p>
          <a:p>
            <a:pPr marL="0" indent="0"/>
            <a:r>
              <a:rPr lang="en-US" sz="2000" b="0" dirty="0"/>
              <a:t>Move to adopt the resolutions depicted by document 11-20-0154r2 for CIDs 3664, 3985, 3669, 3672, 3675, 3688, 3689, 3692, 3693, 3695, 3697, 3698, 3699 and 3470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Ganesh Venkatesan </a:t>
            </a:r>
          </a:p>
          <a:p>
            <a:pPr marL="0" indent="0"/>
            <a:r>
              <a:rPr lang="en-US" sz="2000"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598504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~70 resolutions to LB249 comments.</a:t>
            </a:r>
          </a:p>
          <a:p>
            <a:pPr>
              <a:buFont typeface="Arial" panose="020B0604020202020204" pitchFamily="34" charset="0"/>
              <a:buChar char="•"/>
            </a:pPr>
            <a:r>
              <a:rPr lang="en-US" b="0" dirty="0"/>
              <a:t>Assigned 339 technical comments (from total of 460 technical received comments).</a:t>
            </a:r>
          </a:p>
          <a:p>
            <a:pPr>
              <a:buFont typeface="Arial" panose="020B0604020202020204" pitchFamily="34" charset="0"/>
              <a:buChar char="•"/>
            </a:pPr>
            <a:r>
              <a:rPr lang="en-US" b="0" dirty="0"/>
              <a:t>Reviewed a total of 13 submissions.</a:t>
            </a:r>
          </a:p>
          <a:p>
            <a:pPr marL="0" indent="0"/>
            <a:endParaRPr lang="en-US" b="0" dirty="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March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Continue LB249 comment resolution with the intent to recirculate out of May meeting (1.5 </a:t>
            </a:r>
            <a:r>
              <a:rPr lang="en-US" b="0" dirty="0" err="1"/>
              <a:t>hr</a:t>
            </a:r>
            <a:r>
              <a:rPr lang="en-US" b="0" dirty="0"/>
              <a:t> weekly telecons and ad </a:t>
            </a:r>
            <a:r>
              <a:rPr lang="en-US" b="0" dirty="0" err="1"/>
              <a:t>hocs</a:t>
            </a:r>
            <a:r>
              <a:rPr lang="en-US" b="0" dirty="0"/>
              <a:t>).</a:t>
            </a:r>
          </a:p>
          <a:p>
            <a:pPr>
              <a:buFont typeface="Arial" panose="020B0604020202020204" pitchFamily="34" charset="0"/>
              <a:buChar char="•"/>
            </a:pPr>
            <a:r>
              <a:rPr lang="en-US" b="0" dirty="0"/>
              <a:t>Publish a new baseline minor draft D2.1 coming out of the January meeting for use by CRC, which includes all adopted CR from January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r>
              <a:rPr lang="en-US" b="0" dirty="0"/>
              <a:t>Complete 50% of LB249 technical comments out of the March meeting.</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97" name="Group 96">
            <a:extLst>
              <a:ext uri="{FF2B5EF4-FFF2-40B4-BE49-F238E27FC236}">
                <a16:creationId xmlns:a16="http://schemas.microsoft.com/office/drawing/2014/main" id="{60A39A43-1E51-436D-AC6B-987531A52FFD}"/>
              </a:ext>
            </a:extLst>
          </p:cNvPr>
          <p:cNvGrpSpPr/>
          <p:nvPr/>
        </p:nvGrpSpPr>
        <p:grpSpPr>
          <a:xfrm>
            <a:off x="119336" y="1988839"/>
            <a:ext cx="11809312" cy="4176465"/>
            <a:chOff x="119336" y="1988839"/>
            <a:chExt cx="11809312" cy="4176465"/>
          </a:xfrm>
        </p:grpSpPr>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gr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202001-12</a:t>
            </a:r>
            <a:endParaRPr lang="en-US" dirty="0"/>
          </a:p>
          <a:p>
            <a:pPr marL="0" indent="0"/>
            <a:r>
              <a:rPr lang="en-US" b="0" dirty="0"/>
              <a:t>We commit to the </a:t>
            </a:r>
            <a:r>
              <a:rPr lang="en-US" b="0" dirty="0" err="1"/>
              <a:t>TGaz</a:t>
            </a:r>
            <a:r>
              <a:rPr lang="en-US" b="0" dirty="0"/>
              <a:t> timelines as depicted in slide 57 of submission 11-19-2121r7.</a:t>
            </a:r>
          </a:p>
          <a:p>
            <a:pPr marL="0" indent="0"/>
            <a:endParaRPr lang="en-US" b="0" dirty="0"/>
          </a:p>
          <a:p>
            <a:pPr marL="0" indent="0"/>
            <a:r>
              <a:rPr lang="en-US" b="0" dirty="0"/>
              <a:t>Moved: Jerome Henry</a:t>
            </a:r>
          </a:p>
          <a:p>
            <a:pPr marL="0" indent="0"/>
            <a:r>
              <a:rPr lang="en-US" b="0" dirty="0"/>
              <a:t>Second: Ganesh Venkatesan</a:t>
            </a:r>
          </a:p>
          <a:p>
            <a:pPr marL="0" indent="0"/>
            <a:r>
              <a:rPr lang="en-US" b="0" dirty="0"/>
              <a:t>Results (Y/N/A):</a:t>
            </a:r>
          </a:p>
          <a:p>
            <a:pPr marL="0" indent="0"/>
            <a:r>
              <a:rPr lang="en-US" b="0" dirty="0"/>
              <a:t>Motion passes on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till March meeting + 1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Jan. 29		(Wednesday), 13:00 ET – 14:30 ET</a:t>
            </a:r>
          </a:p>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a:t>
            </a:r>
            <a:r>
              <a:rPr lang="en-US" altLang="en-US" b="0" strike="sngStrike" baseline="30000" dirty="0"/>
              <a:t>	</a:t>
            </a:r>
            <a:r>
              <a:rPr lang="en-US" altLang="en-US" b="0" strike="sngStrike" dirty="0"/>
              <a:t>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97328</TotalTime>
  <Words>5499</Words>
  <Application>Microsoft Office PowerPoint</Application>
  <PresentationFormat>Widescreen</PresentationFormat>
  <Paragraphs>1035</Paragraphs>
  <Slides>76</Slides>
  <Notes>19</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4"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 11-20-121</vt:lpstr>
      <vt:lpstr>Submission 11-20-0118</vt:lpstr>
      <vt:lpstr>Submissions</vt:lpstr>
      <vt:lpstr>Reminder to do attendance</vt:lpstr>
      <vt:lpstr>Recess</vt:lpstr>
      <vt:lpstr>Meeting Slot # 2 discussion items</vt:lpstr>
      <vt:lpstr>Meeting Slot # 2 discussion items</vt:lpstr>
      <vt:lpstr>Submission 11-20-0137</vt:lpstr>
      <vt:lpstr>Reminder to do attendance</vt:lpstr>
      <vt:lpstr>Recess</vt:lpstr>
      <vt:lpstr>Meeting Slot # 3 discussion items</vt:lpstr>
      <vt:lpstr>Meeting Slot # 3 discussion items</vt:lpstr>
      <vt:lpstr>Submission 11-20-0126</vt:lpstr>
      <vt:lpstr>Reminder to do attendance</vt:lpstr>
      <vt:lpstr>Recess</vt:lpstr>
      <vt:lpstr>Meeting Slot # 4 discussion items</vt:lpstr>
      <vt:lpstr>Submission 11-20-0167</vt:lpstr>
      <vt:lpstr>Submission 11-20-0183</vt:lpstr>
      <vt:lpstr>Reminder to do attendance</vt:lpstr>
      <vt:lpstr>Recess</vt:lpstr>
      <vt:lpstr>Meeting Slot # 5 discussion items</vt:lpstr>
      <vt:lpstr>Meeting Slot # 5 discussion items</vt:lpstr>
      <vt:lpstr>Feb./Mar. ad hoc meeting</vt:lpstr>
      <vt:lpstr>Ad Hoc</vt:lpstr>
      <vt:lpstr>Submission 11-20-0198</vt:lpstr>
      <vt:lpstr>Submission 11-20-0154</vt:lpstr>
      <vt:lpstr>TG Status And Work Completed</vt:lpstr>
      <vt:lpstr>Meeting Goals towards March meeting </vt:lpstr>
      <vt:lpstr>Timelines - current</vt:lpstr>
      <vt:lpstr>TGaz Timeline</vt:lpstr>
      <vt:lpstr>Teleconference Schedule till March meeting + 1</vt:lpstr>
      <vt:lpstr>Reminder to do attendance</vt:lpstr>
      <vt:lpstr>Adjourn</vt:lpstr>
      <vt:lpstr>Adjourn</vt:lpstr>
      <vt:lpstr>November Meeting Goals</vt:lpstr>
      <vt:lpstr>TGaz process going forward</vt:lpstr>
      <vt:lpstr>[Previously this week:] Submission 11-19-1422r3</vt:lpstr>
      <vt:lpstr>Submission 11-19-1422</vt:lpstr>
      <vt:lpstr>Submission 11-19-1365</vt:lpstr>
      <vt:lpstr>Submission 11-19-1563</vt:lpstr>
      <vt:lpstr>Reminder to do attendance</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754</cp:revision>
  <cp:lastPrinted>1601-01-01T00:00:00Z</cp:lastPrinted>
  <dcterms:created xsi:type="dcterms:W3CDTF">2018-08-06T10:28:59Z</dcterms:created>
  <dcterms:modified xsi:type="dcterms:W3CDTF">2020-01-17T00:17:48Z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2020-01-17 00:17:48Z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