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75" r:id="rId30"/>
    <p:sldId id="417" r:id="rId31"/>
    <p:sldId id="416" r:id="rId32"/>
    <p:sldId id="348" r:id="rId33"/>
    <p:sldId id="349" r:id="rId34"/>
    <p:sldId id="350" r:id="rId35"/>
    <p:sldId id="351" r:id="rId36"/>
    <p:sldId id="360" r:id="rId37"/>
    <p:sldId id="352" r:id="rId38"/>
    <p:sldId id="353" r:id="rId39"/>
    <p:sldId id="373" r:id="rId40"/>
    <p:sldId id="354" r:id="rId41"/>
    <p:sldId id="376" r:id="rId42"/>
    <p:sldId id="361" r:id="rId43"/>
    <p:sldId id="362" r:id="rId44"/>
    <p:sldId id="355" r:id="rId45"/>
    <p:sldId id="377" r:id="rId46"/>
    <p:sldId id="378" r:id="rId47"/>
    <p:sldId id="379" r:id="rId48"/>
    <p:sldId id="363" r:id="rId49"/>
    <p:sldId id="364" r:id="rId50"/>
    <p:sldId id="386" r:id="rId51"/>
    <p:sldId id="356" r:id="rId52"/>
    <p:sldId id="385" r:id="rId53"/>
    <p:sldId id="381" r:id="rId54"/>
    <p:sldId id="380" r:id="rId55"/>
    <p:sldId id="383" r:id="rId56"/>
    <p:sldId id="384" r:id="rId57"/>
    <p:sldId id="365" r:id="rId58"/>
    <p:sldId id="366" r:id="rId59"/>
    <p:sldId id="387" r:id="rId60"/>
    <p:sldId id="389" r:id="rId61"/>
    <p:sldId id="388" r:id="rId62"/>
    <p:sldId id="367" r:id="rId63"/>
    <p:sldId id="368" r:id="rId64"/>
    <p:sldId id="390" r:id="rId65"/>
    <p:sldId id="358" r:id="rId66"/>
    <p:sldId id="394" r:id="rId67"/>
    <p:sldId id="395" r:id="rId68"/>
    <p:sldId id="402" r:id="rId69"/>
    <p:sldId id="369" r:id="rId70"/>
    <p:sldId id="370" r:id="rId71"/>
    <p:sldId id="392" r:id="rId72"/>
    <p:sldId id="359" r:id="rId73"/>
    <p:sldId id="393" r:id="rId74"/>
    <p:sldId id="396" r:id="rId75"/>
    <p:sldId id="397" r:id="rId76"/>
    <p:sldId id="391" r:id="rId77"/>
    <p:sldId id="398" r:id="rId78"/>
    <p:sldId id="399" r:id="rId79"/>
    <p:sldId id="400" r:id="rId80"/>
    <p:sldId id="401" r:id="rId81"/>
    <p:sldId id="404" r:id="rId82"/>
    <p:sldId id="403" r:id="rId83"/>
    <p:sldId id="405" r:id="rId84"/>
    <p:sldId id="406"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75"/>
            <p14:sldId id="417"/>
            <p14:sldId id="416"/>
            <p14:sldId id="348"/>
            <p14:sldId id="349"/>
          </p14:sldIdLst>
        </p14:section>
        <p14:section name="Slot#2" id="{0E687B7E-720E-4035-8603-903AAF037B31}">
          <p14:sldIdLst>
            <p14:sldId id="350"/>
            <p14:sldId id="351"/>
            <p14:sldId id="360"/>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6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69991898"/>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r>
                        <a:rPr lang="fr-FR" sz="1800" kern="1200" dirty="0">
                          <a:solidFill>
                            <a:schemeClr val="dk1"/>
                          </a:solidFill>
                          <a:effectLst/>
                          <a:latin typeface="+mn-lt"/>
                          <a:ea typeface="+mn-ea"/>
                          <a:cs typeface="+mn-cs"/>
                        </a:rPr>
                        <a:t>11-20-0154</a:t>
                      </a:r>
                      <a:endParaRPr lang="en-US" sz="1400" dirty="0"/>
                    </a:p>
                  </a:txBody>
                  <a:tcPr marT="45712" marB="45712"/>
                </a:tc>
                <a:tc>
                  <a:txBody>
                    <a:bodyPr/>
                    <a:lstStyle/>
                    <a:p>
                      <a:r>
                        <a:rPr lang="en-US" sz="1800" dirty="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400" dirty="0"/>
                    </a:p>
                  </a:txBody>
                  <a:tcPr marT="45712" marB="45712"/>
                </a:tc>
                <a:tc>
                  <a:txBody>
                    <a:bodyPr/>
                    <a:lstStyle/>
                    <a:p>
                      <a:r>
                        <a:rPr lang="en-US" sz="1800" dirty="0"/>
                        <a:t>CR</a:t>
                      </a:r>
                      <a:endParaRPr lang="en-US" sz="1400" dirty="0"/>
                    </a:p>
                  </a:txBody>
                  <a:tcPr marT="45712" marB="45712"/>
                </a:tc>
                <a:extLst>
                  <a:ext uri="{0D108BD9-81ED-4DB2-BD59-A6C34878D82A}">
                    <a16:rowId xmlns:a16="http://schemas.microsoft.com/office/drawing/2014/main" val="10008"/>
                  </a:ext>
                </a:extLst>
              </a:tr>
              <a:tr h="0">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extLst>
                  <a:ext uri="{0D108BD9-81ED-4DB2-BD59-A6C34878D82A}">
                    <a16:rowId xmlns:a16="http://schemas.microsoft.com/office/drawing/2014/main" val="10009"/>
                  </a:ext>
                </a:extLst>
              </a:tr>
              <a:tr h="0">
                <a:tc>
                  <a:txBody>
                    <a:bodyPr/>
                    <a:lstStyle/>
                    <a:p>
                      <a:r>
                        <a:rPr lang="en-US" sz="1800" dirty="0"/>
                        <a:t>11-20-159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extLst>
                  <a:ext uri="{0D108BD9-81ED-4DB2-BD59-A6C34878D82A}">
                    <a16:rowId xmlns:a16="http://schemas.microsoft.com/office/drawing/2014/main" val="10010"/>
                  </a:ext>
                </a:extLst>
              </a:tr>
              <a:tr h="0">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80865094"/>
              </p:ext>
            </p:extLst>
          </p:nvPr>
        </p:nvGraphicFramePr>
        <p:xfrm>
          <a:off x="929215" y="1484786"/>
          <a:ext cx="10460568" cy="5028378"/>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as time permits</a:t>
                      </a:r>
                    </a:p>
                  </a:txBody>
                  <a:tcPr marT="45712" marB="45712"/>
                </a:tc>
                <a:extLst>
                  <a:ext uri="{0D108BD9-81ED-4DB2-BD59-A6C34878D82A}">
                    <a16:rowId xmlns:a16="http://schemas.microsoft.com/office/drawing/2014/main" val="10007"/>
                  </a:ext>
                </a:extLst>
              </a:tr>
              <a:tr h="16763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20201-03:</a:t>
            </a:r>
            <a:endParaRPr lang="en-US" sz="2000" dirty="0"/>
          </a:p>
          <a:p>
            <a:pPr marL="0" indent="0"/>
            <a:r>
              <a:rPr lang="en-US" sz="2000" b="0" dirty="0"/>
              <a:t>Move to adopt the resolutions depicted by document 11-20-121r0 for CID 3130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12/0/0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11-20-0118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20201-04:</a:t>
            </a:r>
            <a:endParaRPr lang="en-US" sz="2000" dirty="0"/>
          </a:p>
          <a:p>
            <a:pPr marL="0" indent="0"/>
            <a:r>
              <a:rPr lang="en-US" sz="2000" b="0" dirty="0"/>
              <a:t>Move to adopt the resolutions depicted by document 11-20-0118r1 for CIDs 3079, 3080, 3208, 3081, 3210, 3082, 3089, 3090, 3091, 3092 and 3093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Roy Want </a:t>
            </a:r>
          </a:p>
          <a:p>
            <a:pPr marL="0" indent="0"/>
            <a:r>
              <a:rPr lang="en-US" sz="2000" b="0" dirty="0"/>
              <a:t>Results (Y/N/A): 12/0/0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711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027110"/>
              </p:ext>
            </p:extLst>
          </p:nvPr>
        </p:nvGraphicFramePr>
        <p:xfrm>
          <a:off x="929215" y="1484786"/>
          <a:ext cx="10460568" cy="348539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8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tc>
                  <a:txBody>
                    <a:bodyPr/>
                    <a:lstStyle/>
                    <a:p>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20min</a:t>
                      </a:r>
                    </a:p>
                  </a:txBody>
                  <a:tcPr marT="45712" marB="45712"/>
                </a:tc>
                <a:extLst>
                  <a:ext uri="{0D108BD9-81ED-4DB2-BD59-A6C34878D82A}">
                    <a16:rowId xmlns:a16="http://schemas.microsoft.com/office/drawing/2014/main" val="10002"/>
                  </a:ext>
                </a:extLst>
              </a:tr>
              <a:tr h="18287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a:t>
                      </a:r>
                    </a:p>
                  </a:txBody>
                  <a:tcPr marT="45712" marB="45712"/>
                </a:tc>
                <a:extLst>
                  <a:ext uri="{0D108BD9-81ED-4DB2-BD59-A6C34878D82A}">
                    <a16:rowId xmlns:a16="http://schemas.microsoft.com/office/drawing/2014/main" val="1448566694"/>
                  </a:ext>
                </a:extLst>
              </a:tr>
              <a:tr h="188277">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3"/>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11-20-0137</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202001-05:</a:t>
            </a:r>
            <a:endParaRPr lang="en-US" sz="2000" dirty="0"/>
          </a:p>
          <a:p>
            <a:pPr marL="0" indent="0"/>
            <a:r>
              <a:rPr lang="en-US" sz="2000" b="0" dirty="0"/>
              <a:t>Move to adopt the resolutions depicted by document 11-20-0137r3 for CIDs 3067, 3068, 3181, 3186 and 3938,  instruct the technical editor to incorporate it in the P802.11az draft amendment text and empower the editor to perform editorial changes.</a:t>
            </a:r>
          </a:p>
          <a:p>
            <a:pPr marL="0" indent="0"/>
            <a:endParaRPr lang="en-US" sz="1400" b="0" dirty="0"/>
          </a:p>
          <a:p>
            <a:pPr marL="0" indent="0"/>
            <a:r>
              <a:rPr lang="en-US" sz="2000" b="0" dirty="0"/>
              <a:t>Moved: Assaf Kasher</a:t>
            </a:r>
          </a:p>
          <a:p>
            <a:pPr marL="0" indent="0"/>
            <a:r>
              <a:rPr lang="en-US" sz="2000" b="0" dirty="0"/>
              <a:t>Second: Ganesh Venkatesan </a:t>
            </a:r>
          </a:p>
          <a:p>
            <a:pPr marL="0" indent="0"/>
            <a:r>
              <a:rPr lang="en-US" sz="2000" b="0" dirty="0"/>
              <a:t>Results (Y/N/A): 12/0/0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80219326"/>
              </p:ext>
            </p:extLst>
          </p:nvPr>
        </p:nvGraphicFramePr>
        <p:xfrm>
          <a:off x="929215" y="1484786"/>
          <a:ext cx="10460568" cy="377684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(1hr)</a:t>
                      </a:r>
                    </a:p>
                  </a:txBody>
                  <a:tcPr marT="45712" marB="45712"/>
                </a:tc>
                <a:extLst>
                  <a:ext uri="{0D108BD9-81ED-4DB2-BD59-A6C34878D82A}">
                    <a16:rowId xmlns:a16="http://schemas.microsoft.com/office/drawing/2014/main" val="10006"/>
                  </a:ext>
                </a:extLst>
              </a:tr>
              <a:tr h="457192">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7"/>
                  </a:ext>
                </a:extLst>
              </a:tr>
              <a:tr h="457192">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tc>
                  <a:txBody>
                    <a:bodyPr/>
                    <a:lstStyle/>
                    <a:p>
                      <a:pPr rtl="0"/>
                      <a:r>
                        <a:rPr lang="en-US" sz="1800" kern="1200" dirty="0">
                          <a:solidFill>
                            <a:schemeClr val="dk1"/>
                          </a:solidFill>
                          <a:latin typeface="+mn-lt"/>
                          <a:ea typeface="+mn-ea"/>
                          <a:cs typeface="+mn-cs"/>
                        </a:rPr>
                        <a:t>As time permits (1hr)</a:t>
                      </a:r>
                    </a:p>
                  </a:txBody>
                  <a:tcPr marT="45712" marB="45712"/>
                </a:tc>
                <a:extLst>
                  <a:ext uri="{0D108BD9-81ED-4DB2-BD59-A6C34878D82A}">
                    <a16:rowId xmlns:a16="http://schemas.microsoft.com/office/drawing/2014/main" val="428166865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11-20-0126</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202001-06:</a:t>
            </a:r>
            <a:endParaRPr lang="en-US" sz="2000" dirty="0"/>
          </a:p>
          <a:p>
            <a:pPr marL="0" indent="0"/>
            <a:r>
              <a:rPr lang="en-US" sz="2000" b="0" dirty="0"/>
              <a:t>Move to adopt the resolutions depicted by document 11-20-0126r2 for CIDs 3163, 3164, 3561, 3563, 3564, 3165, 3166, 3167, 3565, 3572, 3577, 3583 and 3439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68984572"/>
              </p:ext>
            </p:extLst>
          </p:nvPr>
        </p:nvGraphicFramePr>
        <p:xfrm>
          <a:off x="929215" y="1484786"/>
          <a:ext cx="10460568" cy="43578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72007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January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2"/>
                  </a:ext>
                </a:extLst>
              </a:tr>
              <a:tr h="167632">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3"/>
                  </a:ext>
                </a:extLst>
              </a:tr>
              <a:tr h="188277">
                <a:tc>
                  <a:txBody>
                    <a:bodyPr/>
                    <a:lstStyle/>
                    <a:p>
                      <a:r>
                        <a:rPr lang="en-US" sz="1800" dirty="0"/>
                        <a:t>11-20-0159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35 min </a:t>
                      </a: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95777</TotalTime>
  <Words>6839</Words>
  <Application>Microsoft Office PowerPoint</Application>
  <PresentationFormat>Widescreen</PresentationFormat>
  <Paragraphs>1355</Paragraphs>
  <Slides>93</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1"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 11-20-121</vt:lpstr>
      <vt:lpstr>Submission 11-20-0118</vt:lpstr>
      <vt:lpstr>Submissions</vt:lpstr>
      <vt:lpstr>Reminder to do attendance</vt:lpstr>
      <vt:lpstr>Recess</vt:lpstr>
      <vt:lpstr>Meeting Slot # 2 discussion items</vt:lpstr>
      <vt:lpstr>Meeting Slot # 2 discussion items</vt:lpstr>
      <vt:lpstr>Submission 11-20-0137</vt:lpstr>
      <vt:lpstr>Reminder to do attendance</vt:lpstr>
      <vt:lpstr>Recess</vt:lpstr>
      <vt:lpstr>Meeting Slot # 3 discussion items</vt:lpstr>
      <vt:lpstr>Meeting Slot # 3 discussion items</vt:lpstr>
      <vt:lpstr>Submission 11-20-0126</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713</cp:revision>
  <cp:lastPrinted>1601-01-01T00:00:00Z</cp:lastPrinted>
  <dcterms:created xsi:type="dcterms:W3CDTF">2018-08-06T10:28:59Z</dcterms:created>
  <dcterms:modified xsi:type="dcterms:W3CDTF">2020-01-15T22:27:47Z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2020-01-15 22:27:46Z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