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5"/>
  </p:notesMasterIdLst>
  <p:handoutMasterIdLst>
    <p:handoutMasterId r:id="rId96"/>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277" r:id="rId22"/>
    <p:sldId id="280" r:id="rId23"/>
    <p:sldId id="316" r:id="rId24"/>
    <p:sldId id="345" r:id="rId25"/>
    <p:sldId id="346" r:id="rId26"/>
    <p:sldId id="347" r:id="rId27"/>
    <p:sldId id="318" r:id="rId28"/>
    <p:sldId id="324" r:id="rId29"/>
    <p:sldId id="416" r:id="rId30"/>
    <p:sldId id="348" r:id="rId31"/>
    <p:sldId id="349" r:id="rId32"/>
    <p:sldId id="350" r:id="rId33"/>
    <p:sldId id="351" r:id="rId34"/>
    <p:sldId id="360" r:id="rId35"/>
    <p:sldId id="374" r:id="rId36"/>
    <p:sldId id="375" r:id="rId37"/>
    <p:sldId id="352" r:id="rId38"/>
    <p:sldId id="353" r:id="rId39"/>
    <p:sldId id="373" r:id="rId40"/>
    <p:sldId id="354" r:id="rId41"/>
    <p:sldId id="376" r:id="rId42"/>
    <p:sldId id="361" r:id="rId43"/>
    <p:sldId id="362" r:id="rId44"/>
    <p:sldId id="355" r:id="rId45"/>
    <p:sldId id="377" r:id="rId46"/>
    <p:sldId id="378" r:id="rId47"/>
    <p:sldId id="379" r:id="rId48"/>
    <p:sldId id="363" r:id="rId49"/>
    <p:sldId id="364" r:id="rId50"/>
    <p:sldId id="386" r:id="rId51"/>
    <p:sldId id="356" r:id="rId52"/>
    <p:sldId id="385" r:id="rId53"/>
    <p:sldId id="381" r:id="rId54"/>
    <p:sldId id="380" r:id="rId55"/>
    <p:sldId id="383" r:id="rId56"/>
    <p:sldId id="384" r:id="rId57"/>
    <p:sldId id="365" r:id="rId58"/>
    <p:sldId id="366" r:id="rId59"/>
    <p:sldId id="387" r:id="rId60"/>
    <p:sldId id="389" r:id="rId61"/>
    <p:sldId id="388" r:id="rId62"/>
    <p:sldId id="367" r:id="rId63"/>
    <p:sldId id="368" r:id="rId64"/>
    <p:sldId id="390" r:id="rId65"/>
    <p:sldId id="358" r:id="rId66"/>
    <p:sldId id="394" r:id="rId67"/>
    <p:sldId id="395" r:id="rId68"/>
    <p:sldId id="402" r:id="rId69"/>
    <p:sldId id="369" r:id="rId70"/>
    <p:sldId id="370" r:id="rId71"/>
    <p:sldId id="392" r:id="rId72"/>
    <p:sldId id="359" r:id="rId73"/>
    <p:sldId id="393" r:id="rId74"/>
    <p:sldId id="396" r:id="rId75"/>
    <p:sldId id="397" r:id="rId76"/>
    <p:sldId id="391" r:id="rId77"/>
    <p:sldId id="398" r:id="rId78"/>
    <p:sldId id="399" r:id="rId79"/>
    <p:sldId id="400" r:id="rId80"/>
    <p:sldId id="401" r:id="rId81"/>
    <p:sldId id="404" r:id="rId82"/>
    <p:sldId id="403" r:id="rId83"/>
    <p:sldId id="405" r:id="rId84"/>
    <p:sldId id="406" r:id="rId85"/>
    <p:sldId id="371" r:id="rId86"/>
    <p:sldId id="372" r:id="rId87"/>
    <p:sldId id="312" r:id="rId88"/>
    <p:sldId id="259" r:id="rId89"/>
    <p:sldId id="260" r:id="rId90"/>
    <p:sldId id="261" r:id="rId91"/>
    <p:sldId id="262" r:id="rId92"/>
    <p:sldId id="263" r:id="rId93"/>
    <p:sldId id="264" r:id="rId9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77"/>
            <p14:sldId id="280"/>
            <p14:sldId id="316"/>
            <p14:sldId id="345"/>
          </p14:sldIdLst>
        </p14:section>
        <p14:section name="Slot#1" id="{D034DA8E-AAAC-4FE4-96D8-FD4E97D1BB71}">
          <p14:sldIdLst>
            <p14:sldId id="346"/>
            <p14:sldId id="347"/>
            <p14:sldId id="318"/>
            <p14:sldId id="324"/>
            <p14:sldId id="416"/>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86"/>
            <p14:sldId id="356"/>
            <p14:sldId id="385"/>
            <p14:sldId id="381"/>
            <p14:sldId id="380"/>
            <p14:sldId id="383"/>
            <p14:sldId id="384"/>
            <p14:sldId id="365"/>
            <p14:sldId id="366"/>
          </p14:sldIdLst>
        </p14:section>
        <p14:section name="Slot #6" id="{C6C71488-E606-43ED-9503-8F91C556A2EE}">
          <p14:sldIdLst>
            <p14:sldId id="387"/>
            <p14:sldId id="389"/>
            <p14:sldId id="388"/>
            <p14:sldId id="367"/>
            <p14:sldId id="368"/>
          </p14:sldIdLst>
        </p14:section>
        <p14:section name="Slot#7" id="{D59D5964-9646-4C25-959D-E55F97EAE577}">
          <p14:sldIdLst>
            <p14:sldId id="390"/>
            <p14:sldId id="358"/>
            <p14:sldId id="394"/>
            <p14:sldId id="395"/>
            <p14:sldId id="402"/>
            <p14:sldId id="369"/>
            <p14:sldId id="370"/>
          </p14:sldIdLst>
        </p14:section>
        <p14:section name="Slot#8" id="{8E96248C-F68A-4072-9233-7995FAD6763C}">
          <p14:sldIdLst>
            <p14:sldId id="392"/>
            <p14:sldId id="359"/>
            <p14:sldId id="393"/>
            <p14:sldId id="396"/>
            <p14:sldId id="397"/>
            <p14:sldId id="391"/>
            <p14:sldId id="398"/>
            <p14:sldId id="399"/>
            <p14:sldId id="400"/>
            <p14:sldId id="401"/>
            <p14:sldId id="404"/>
            <p14:sldId id="403"/>
            <p14:sldId id="405"/>
            <p14:sldId id="406"/>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99" autoAdjust="0"/>
    <p:restoredTop sz="94660"/>
  </p:normalViewPr>
  <p:slideViewPr>
    <p:cSldViewPr>
      <p:cViewPr varScale="1">
        <p:scale>
          <a:sx n="76" d="100"/>
          <a:sy n="76" d="100"/>
        </p:scale>
        <p:origin x="356"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2303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097454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71689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77</a:t>
            </a:fld>
            <a:endParaRPr lang="en-US"/>
          </a:p>
        </p:txBody>
      </p:sp>
    </p:spTree>
    <p:extLst>
      <p:ext uri="{BB962C8B-B14F-4D97-AF65-F5344CB8AC3E}">
        <p14:creationId xmlns:p14="http://schemas.microsoft.com/office/powerpoint/2010/main" val="3990037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89</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076859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January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2020-01-13</a:t>
            </a:r>
          </a:p>
        </p:txBody>
      </p:sp>
      <p:sp>
        <p:nvSpPr>
          <p:cNvPr id="6" name="Date Placeholder 3"/>
          <p:cNvSpPr>
            <a:spLocks noGrp="1"/>
          </p:cNvSpPr>
          <p:nvPr>
            <p:ph type="dt" idx="10"/>
          </p:nvPr>
        </p:nvSpPr>
        <p:spPr/>
        <p:txBody>
          <a:bodyPr/>
          <a:lstStyle/>
          <a:p>
            <a:r>
              <a:rPr lang="en-US"/>
              <a:t>Jan.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5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Los Angeles, California</a:t>
            </a:r>
          </a:p>
          <a:p>
            <a:pPr algn="ctr">
              <a:lnSpc>
                <a:spcPct val="90000"/>
              </a:lnSpc>
              <a:buFontTx/>
              <a:buNone/>
            </a:pPr>
            <a:r>
              <a:rPr lang="en-US" altLang="en-US" sz="4400" dirty="0">
                <a:cs typeface="Times New Roman" panose="02020603050405020304" pitchFamily="18" charset="0"/>
              </a:rPr>
              <a:t>January 12</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 17</a:t>
            </a:r>
            <a:r>
              <a:rPr lang="en-US" altLang="en-US" sz="4400" baseline="30000" dirty="0">
                <a:cs typeface="Times New Roman" panose="02020603050405020304" pitchFamily="18" charset="0"/>
              </a:rPr>
              <a:t>th</a:t>
            </a:r>
            <a:r>
              <a:rPr lang="en-US" altLang="en-US" sz="4400" dirty="0">
                <a:cs typeface="Times New Roman" panose="02020603050405020304" pitchFamily="18" charset="0"/>
              </a:rPr>
              <a:t>, 2020</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(acting)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glance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9" name="Table 8">
            <a:extLst>
              <a:ext uri="{FF2B5EF4-FFF2-40B4-BE49-F238E27FC236}">
                <a16:creationId xmlns:a16="http://schemas.microsoft.com/office/drawing/2014/main" id="{1DD343B7-6F56-462B-95CC-47CD4D34E789}"/>
              </a:ext>
            </a:extLst>
          </p:cNvPr>
          <p:cNvGraphicFramePr>
            <a:graphicFrameLocks noGrp="1"/>
          </p:cNvGraphicFramePr>
          <p:nvPr>
            <p:extLst>
              <p:ext uri="{D42A27DB-BD31-4B8C-83A1-F6EECF244321}">
                <p14:modId xmlns:p14="http://schemas.microsoft.com/office/powerpoint/2010/main" val="664267224"/>
              </p:ext>
            </p:extLst>
          </p:nvPr>
        </p:nvGraphicFramePr>
        <p:xfrm>
          <a:off x="3193414" y="2348880"/>
          <a:ext cx="5904655" cy="2808310"/>
        </p:xfrm>
        <a:graphic>
          <a:graphicData uri="http://schemas.openxmlformats.org/drawingml/2006/table">
            <a:tbl>
              <a:tblPr firstRow="1" bandRow="1">
                <a:tableStyleId>{21E4AEA4-8DFA-4A89-87EB-49C32662AFE0}</a:tableStyleId>
              </a:tblPr>
              <a:tblGrid>
                <a:gridCol w="902103">
                  <a:extLst>
                    <a:ext uri="{9D8B030D-6E8A-4147-A177-3AD203B41FA5}">
                      <a16:colId xmlns:a16="http://schemas.microsoft.com/office/drawing/2014/main" val="20000"/>
                    </a:ext>
                  </a:extLst>
                </a:gridCol>
                <a:gridCol w="1066116">
                  <a:extLst>
                    <a:ext uri="{9D8B030D-6E8A-4147-A177-3AD203B41FA5}">
                      <a16:colId xmlns:a16="http://schemas.microsoft.com/office/drawing/2014/main" val="20001"/>
                    </a:ext>
                  </a:extLst>
                </a:gridCol>
                <a:gridCol w="984109">
                  <a:extLst>
                    <a:ext uri="{9D8B030D-6E8A-4147-A177-3AD203B41FA5}">
                      <a16:colId xmlns:a16="http://schemas.microsoft.com/office/drawing/2014/main" val="20002"/>
                    </a:ext>
                  </a:extLst>
                </a:gridCol>
                <a:gridCol w="984109">
                  <a:extLst>
                    <a:ext uri="{9D8B030D-6E8A-4147-A177-3AD203B41FA5}">
                      <a16:colId xmlns:a16="http://schemas.microsoft.com/office/drawing/2014/main" val="20003"/>
                    </a:ext>
                  </a:extLst>
                </a:gridCol>
                <a:gridCol w="984109">
                  <a:extLst>
                    <a:ext uri="{9D8B030D-6E8A-4147-A177-3AD203B41FA5}">
                      <a16:colId xmlns:a16="http://schemas.microsoft.com/office/drawing/2014/main" val="20004"/>
                    </a:ext>
                  </a:extLst>
                </a:gridCol>
                <a:gridCol w="984109">
                  <a:extLst>
                    <a:ext uri="{9D8B030D-6E8A-4147-A177-3AD203B41FA5}">
                      <a16:colId xmlns:a16="http://schemas.microsoft.com/office/drawing/2014/main" val="20005"/>
                    </a:ext>
                  </a:extLst>
                </a:gridCol>
              </a:tblGrid>
              <a:tr h="457823">
                <a:tc>
                  <a:txBody>
                    <a:bodyPr/>
                    <a:lstStyle/>
                    <a:p>
                      <a:endParaRPr lang="en-US" sz="2000" dirty="0"/>
                    </a:p>
                  </a:txBody>
                  <a:tcPr marT="45746" marB="45746" anchor="ctr"/>
                </a:tc>
                <a:tc>
                  <a:txBody>
                    <a:bodyPr/>
                    <a:lstStyle/>
                    <a:p>
                      <a:pPr algn="ctr"/>
                      <a:r>
                        <a:rPr lang="en-US" sz="2000" dirty="0"/>
                        <a:t>MON</a:t>
                      </a:r>
                    </a:p>
                  </a:txBody>
                  <a:tcPr marT="45746" marB="45746" anchor="ctr"/>
                </a:tc>
                <a:tc>
                  <a:txBody>
                    <a:bodyPr/>
                    <a:lstStyle/>
                    <a:p>
                      <a:pPr algn="ctr"/>
                      <a:r>
                        <a:rPr lang="en-US" sz="2000" dirty="0"/>
                        <a:t>TUE</a:t>
                      </a:r>
                    </a:p>
                  </a:txBody>
                  <a:tcPr marT="45746" marB="45746" anchor="ctr"/>
                </a:tc>
                <a:tc>
                  <a:txBody>
                    <a:bodyPr/>
                    <a:lstStyle/>
                    <a:p>
                      <a:pPr algn="ctr"/>
                      <a:r>
                        <a:rPr lang="en-US" sz="2000" dirty="0"/>
                        <a:t>WED</a:t>
                      </a:r>
                    </a:p>
                  </a:txBody>
                  <a:tcPr marT="45746" marB="45746" anchor="ctr"/>
                </a:tc>
                <a:tc>
                  <a:txBody>
                    <a:bodyPr/>
                    <a:lstStyle/>
                    <a:p>
                      <a:pPr algn="ctr"/>
                      <a:r>
                        <a:rPr lang="en-US" sz="2000" dirty="0"/>
                        <a:t>THU</a:t>
                      </a:r>
                    </a:p>
                  </a:txBody>
                  <a:tcPr marT="45746" marB="45746" anchor="ctr"/>
                </a:tc>
                <a:tc>
                  <a:txBody>
                    <a:bodyPr/>
                    <a:lstStyle/>
                    <a:p>
                      <a:pPr algn="ctr"/>
                      <a:r>
                        <a:rPr lang="en-US" sz="2000" dirty="0"/>
                        <a:t>FRI</a:t>
                      </a:r>
                    </a:p>
                  </a:txBody>
                  <a:tcPr marT="45746" marB="45746" anchor="ctr"/>
                </a:tc>
                <a:extLst>
                  <a:ext uri="{0D108BD9-81ED-4DB2-BD59-A6C34878D82A}">
                    <a16:rowId xmlns:a16="http://schemas.microsoft.com/office/drawing/2014/main" val="10000"/>
                  </a:ext>
                </a:extLst>
              </a:tr>
              <a:tr h="457823">
                <a:tc>
                  <a:txBody>
                    <a:bodyPr/>
                    <a:lstStyle/>
                    <a:p>
                      <a:r>
                        <a:rPr lang="en-US" sz="2000" dirty="0"/>
                        <a:t>AM1</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marL="0" algn="ctr" defTabSz="914400" rtl="0" eaLnBrk="1" latinLnBrk="0" hangingPunct="1"/>
                      <a:endParaRPr lang="en-US" sz="20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a:t>AZ</a:t>
                      </a:r>
                      <a:endParaRPr lang="en-US" sz="2000" kern="1200" dirty="0">
                        <a:solidFill>
                          <a:schemeClr val="dk1"/>
                        </a:solidFill>
                        <a:latin typeface="+mn-lt"/>
                        <a:ea typeface="+mn-ea"/>
                        <a:cs typeface="+mn-cs"/>
                      </a:endParaRP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1"/>
                  </a:ext>
                </a:extLst>
              </a:tr>
              <a:tr h="457823">
                <a:tc>
                  <a:txBody>
                    <a:bodyPr/>
                    <a:lstStyle/>
                    <a:p>
                      <a:r>
                        <a:rPr lang="en-US" sz="2000" dirty="0"/>
                        <a:t>AM2</a:t>
                      </a:r>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2"/>
                  </a:ext>
                </a:extLst>
              </a:tr>
              <a:tr h="519195">
                <a:tc>
                  <a:txBody>
                    <a:bodyPr/>
                    <a:lstStyle/>
                    <a:p>
                      <a:r>
                        <a:rPr lang="en-US" sz="2000" dirty="0"/>
                        <a:t>PM1</a:t>
                      </a:r>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extLst>
                  <a:ext uri="{0D108BD9-81ED-4DB2-BD59-A6C34878D82A}">
                    <a16:rowId xmlns:a16="http://schemas.microsoft.com/office/drawing/2014/main" val="10003"/>
                  </a:ext>
                </a:extLst>
              </a:tr>
              <a:tr h="457823">
                <a:tc>
                  <a:txBody>
                    <a:bodyPr/>
                    <a:lstStyle/>
                    <a:p>
                      <a:r>
                        <a:rPr lang="en-US" sz="2000" dirty="0"/>
                        <a:t>PM2</a:t>
                      </a:r>
                    </a:p>
                  </a:txBody>
                  <a:tcPr marT="45746" marB="45746" anchor="ctr"/>
                </a:tc>
                <a:tc>
                  <a:txBody>
                    <a:bodyPr/>
                    <a:lstStyle/>
                    <a:p>
                      <a:pPr algn="ctr"/>
                      <a:endParaRPr lang="en-US" sz="2000" dirty="0"/>
                    </a:p>
                  </a:txBody>
                  <a:tcPr marT="45746" marB="45746" anchor="ctr"/>
                </a:tc>
                <a:tc>
                  <a:txBody>
                    <a:bodyPr/>
                    <a:lstStyle/>
                    <a:p>
                      <a:pPr algn="ctr"/>
                      <a:r>
                        <a:rPr lang="en-US" sz="2000" dirty="0"/>
                        <a:t>AZ</a:t>
                      </a:r>
                    </a:p>
                  </a:txBody>
                  <a:tcPr marT="45746" marB="45746" anchor="ctr">
                    <a:solidFill>
                      <a:srgbClr val="92D050"/>
                    </a:solidFill>
                  </a:tcP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4"/>
                  </a:ext>
                </a:extLst>
              </a:tr>
              <a:tr h="457823">
                <a:tc>
                  <a:txBody>
                    <a:bodyPr/>
                    <a:lstStyle/>
                    <a:p>
                      <a:r>
                        <a:rPr lang="en-US" sz="2000" dirty="0"/>
                        <a:t>Eve</a:t>
                      </a:r>
                    </a:p>
                  </a:txBody>
                  <a:tcPr marT="45746" marB="45746" anchor="ctr"/>
                </a:tc>
                <a:tc>
                  <a:txBody>
                    <a:bodyPr/>
                    <a:lstStyle/>
                    <a:p>
                      <a:pPr algn="ctr"/>
                      <a:endParaRPr lang="en-US" sz="20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tc>
                  <a:txBody>
                    <a:bodyPr/>
                    <a:lstStyle/>
                    <a:p>
                      <a:pPr algn="ctr"/>
                      <a:endParaRPr lang="en-US" sz="2000" dirty="0"/>
                    </a:p>
                  </a:txBody>
                  <a:tcPr marT="45746" marB="45746"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19020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Formalities:</a:t>
            </a:r>
          </a:p>
          <a:p>
            <a:pPr lvl="1" algn="just">
              <a:spcBef>
                <a:spcPct val="20000"/>
              </a:spcBef>
              <a:buFontTx/>
              <a:buChar char="•"/>
            </a:pPr>
            <a:r>
              <a:rPr lang="en-US" altLang="en-US" sz="1400" b="0" dirty="0"/>
              <a:t>Review IEEE-SA patent policy, duty to inform and call for potential essential patents</a:t>
            </a:r>
            <a:endParaRPr lang="en-US" altLang="en-US" sz="1400" dirty="0"/>
          </a:p>
          <a:p>
            <a:pPr lvl="1" algn="just">
              <a:spcBef>
                <a:spcPct val="20000"/>
              </a:spcBef>
              <a:buFontTx/>
              <a:buChar char="•"/>
            </a:pPr>
            <a:r>
              <a:rPr lang="en-US" altLang="en-US" sz="1400" b="0" dirty="0"/>
              <a:t>Review IEEE SA copyrights notice, </a:t>
            </a:r>
          </a:p>
          <a:p>
            <a:pPr lvl="1" algn="just">
              <a:spcBef>
                <a:spcPct val="20000"/>
              </a:spcBef>
              <a:buFontTx/>
              <a:buChar char="•"/>
            </a:pPr>
            <a:r>
              <a:rPr lang="en-US" altLang="en-US" sz="1400" dirty="0"/>
              <a:t>RE </a:t>
            </a:r>
            <a:r>
              <a:rPr lang="en-US" altLang="en-US" sz="1400" b="0" dirty="0"/>
              <a:t>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a:t>Consider approval of previous meeting minutes.</a:t>
            </a:r>
            <a:endParaRPr lang="en-US" sz="1400" dirty="0"/>
          </a:p>
          <a:p>
            <a:pPr algn="just">
              <a:spcBef>
                <a:spcPct val="20000"/>
              </a:spcBef>
              <a:buFontTx/>
              <a:buChar char="•"/>
            </a:pPr>
            <a:r>
              <a:rPr lang="en-US" altLang="en-US" sz="1800" b="0" dirty="0"/>
              <a:t>CR assignment status and call for volunteers from recirculation ballot. </a:t>
            </a:r>
          </a:p>
          <a:p>
            <a:pPr algn="just">
              <a:spcBef>
                <a:spcPct val="20000"/>
              </a:spcBef>
              <a:buFontTx/>
              <a:buChar char="•"/>
            </a:pPr>
            <a:r>
              <a:rPr lang="en-US" altLang="en-US" sz="1800" b="0" dirty="0"/>
              <a:t>Consider comment resolution for adoption if any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Consider any other technical material.</a:t>
            </a:r>
          </a:p>
          <a:p>
            <a:pPr algn="just">
              <a:spcBef>
                <a:spcPct val="20000"/>
              </a:spcBef>
              <a:buFontTx/>
              <a:buChar char="•"/>
            </a:pPr>
            <a:r>
              <a:rPr lang="en-US" altLang="en-US" sz="1800" b="0" kern="0" dirty="0"/>
              <a:t>Consider January accomplishments and targets towards March meeting.</a:t>
            </a:r>
          </a:p>
          <a:p>
            <a:pPr algn="just">
              <a:spcBef>
                <a:spcPct val="20000"/>
              </a:spcBef>
              <a:buFontTx/>
              <a:buChar char="•"/>
            </a:pPr>
            <a:r>
              <a:rPr lang="en-US" altLang="en-US" sz="1800" b="0" kern="0" dirty="0"/>
              <a:t>Review spec development status and TG timelines.</a:t>
            </a:r>
          </a:p>
          <a:p>
            <a:pPr algn="just">
              <a:spcBef>
                <a:spcPct val="20000"/>
              </a:spcBef>
              <a:buFontTx/>
              <a:buChar char="•"/>
            </a:pPr>
            <a:r>
              <a:rPr lang="en-US" altLang="en-US" sz="1800" b="0" kern="0" dirty="0"/>
              <a:t>Set teleconference and ad hoc times as needed.</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92156814"/>
              </p:ext>
            </p:extLst>
          </p:nvPr>
        </p:nvGraphicFramePr>
        <p:xfrm>
          <a:off x="914401" y="1260086"/>
          <a:ext cx="10460567" cy="5120416"/>
        </p:xfrm>
        <a:graphic>
          <a:graphicData uri="http://schemas.openxmlformats.org/drawingml/2006/table">
            <a:tbl>
              <a:tblPr firstRow="1" bandRow="1">
                <a:tableStyleId>{21E4AEA4-8DFA-4A89-87EB-49C32662AFE0}</a:tableStyleId>
              </a:tblPr>
              <a:tblGrid>
                <a:gridCol w="1581199">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5112568">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277649">
                <a:tc>
                  <a:txBody>
                    <a:bodyPr/>
                    <a:lstStyle/>
                    <a:p>
                      <a:pPr marL="0" algn="l" defTabSz="914400" rtl="0" eaLnBrk="1" latinLnBrk="0" hangingPunct="1"/>
                      <a:r>
                        <a:rPr lang="en-US" sz="1800" kern="1200" dirty="0">
                          <a:solidFill>
                            <a:schemeClr val="dk1"/>
                          </a:solidFill>
                          <a:latin typeface="+mn-lt"/>
                          <a:ea typeface="+mn-ea"/>
                          <a:cs typeface="+mn-cs"/>
                        </a:rPr>
                        <a:t>11-19-2121</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err="1">
                          <a:solidFill>
                            <a:schemeClr val="dk1"/>
                          </a:solidFill>
                          <a:latin typeface="+mn-lt"/>
                          <a:ea typeface="+mn-ea"/>
                          <a:cs typeface="+mn-cs"/>
                        </a:rPr>
                        <a:t>TGaz</a:t>
                      </a:r>
                      <a:r>
                        <a:rPr lang="en-US" sz="1800" kern="1200" dirty="0">
                          <a:solidFill>
                            <a:schemeClr val="dk1"/>
                          </a:solidFill>
                          <a:latin typeface="+mn-lt"/>
                          <a:ea typeface="+mn-ea"/>
                          <a:cs typeface="+mn-cs"/>
                        </a:rPr>
                        <a:t> January 2019 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Deck</a:t>
                      </a:r>
                    </a:p>
                  </a:txBody>
                  <a:tcPr marT="45712" marB="45712"/>
                </a:tc>
                <a:extLst>
                  <a:ext uri="{0D108BD9-81ED-4DB2-BD59-A6C34878D82A}">
                    <a16:rowId xmlns:a16="http://schemas.microsoft.com/office/drawing/2014/main" val="10001"/>
                  </a:ext>
                </a:extLst>
              </a:tr>
              <a:tr h="254322">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2"/>
                  </a:ext>
                </a:extLst>
              </a:tr>
              <a:tr h="254322">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extLst>
                  <a:ext uri="{0D108BD9-81ED-4DB2-BD59-A6C34878D82A}">
                    <a16:rowId xmlns:a16="http://schemas.microsoft.com/office/drawing/2014/main" val="10003"/>
                  </a:ext>
                </a:extLst>
              </a:tr>
              <a:tr h="182872">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extLst>
                  <a:ext uri="{0D108BD9-81ED-4DB2-BD59-A6C34878D82A}">
                    <a16:rowId xmlns:a16="http://schemas.microsoft.com/office/drawing/2014/main" val="10004"/>
                  </a:ext>
                </a:extLst>
              </a:tr>
              <a:tr h="182872">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540560659"/>
                  </a:ext>
                </a:extLst>
              </a:tr>
              <a:tr h="25432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5"/>
                  </a:ext>
                </a:extLst>
              </a:tr>
              <a:tr h="254322">
                <a:tc>
                  <a:txBody>
                    <a:bodyPr/>
                    <a:lstStyle/>
                    <a:p>
                      <a:r>
                        <a:rPr lang="en-US" sz="1800" kern="1200" dirty="0">
                          <a:solidFill>
                            <a:schemeClr val="dk1"/>
                          </a:solidFill>
                          <a:effectLst/>
                          <a:latin typeface="+mn-lt"/>
                          <a:ea typeface="+mn-ea"/>
                          <a:cs typeface="+mn-cs"/>
                        </a:rPr>
                        <a:t>11-20-0137</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LB249 clause 11.22.6.4.2 CIDs</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6"/>
                  </a:ext>
                </a:extLst>
              </a:tr>
              <a:tr h="254322">
                <a:tc>
                  <a:txBody>
                    <a:bodyPr/>
                    <a:lstStyle/>
                    <a:p>
                      <a:r>
                        <a:rPr lang="en-US" sz="1800" dirty="0"/>
                        <a:t>11-20-0126?</a:t>
                      </a:r>
                    </a:p>
                  </a:txBody>
                  <a:tcPr marT="45712" marB="45712"/>
                </a:tc>
                <a:tc>
                  <a:txBody>
                    <a:bodyPr/>
                    <a:lstStyle/>
                    <a:p>
                      <a:r>
                        <a:rPr lang="en-US" sz="1800" dirty="0"/>
                        <a:t>Ganesh Venkatesan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b="0" i="0" kern="1200" dirty="0">
                          <a:solidFill>
                            <a:schemeClr val="dk1"/>
                          </a:solidFill>
                          <a:effectLst/>
                          <a:latin typeface="+mn-lt"/>
                          <a:ea typeface="+mn-ea"/>
                          <a:cs typeface="+mn-cs"/>
                        </a:rPr>
                        <a:t>LB249 Comment </a:t>
                      </a:r>
                      <a:r>
                        <a:rPr lang="fr-FR" sz="1800" b="0" i="0" kern="1200" dirty="0" err="1">
                          <a:solidFill>
                            <a:schemeClr val="dk1"/>
                          </a:solidFill>
                          <a:effectLst/>
                          <a:latin typeface="+mn-lt"/>
                          <a:ea typeface="+mn-ea"/>
                          <a:cs typeface="+mn-cs"/>
                        </a:rPr>
                        <a:t>Resolutions</a:t>
                      </a:r>
                      <a:r>
                        <a:rPr lang="fr-FR" sz="1800" b="0" i="0" kern="1200" dirty="0">
                          <a:solidFill>
                            <a:schemeClr val="dk1"/>
                          </a:solidFill>
                          <a:effectLst/>
                          <a:latin typeface="+mn-lt"/>
                          <a:ea typeface="+mn-ea"/>
                          <a:cs typeface="+mn-cs"/>
                        </a:rPr>
                        <a:t> - Part 1</a:t>
                      </a:r>
                      <a:endParaRPr lang="en-US" altLang="en-US" sz="1800" dirty="0"/>
                    </a:p>
                  </a:txBody>
                  <a:tcPr marT="45712" marB="45712"/>
                </a:tc>
                <a:tc>
                  <a:txBody>
                    <a:bodyPr/>
                    <a:lstStyle/>
                    <a:p>
                      <a:r>
                        <a:rPr lang="en-US" sz="1800" dirty="0"/>
                        <a:t>CR?</a:t>
                      </a:r>
                    </a:p>
                  </a:txBody>
                  <a:tcPr marT="45712" marB="45712"/>
                </a:tc>
                <a:extLst>
                  <a:ext uri="{0D108BD9-81ED-4DB2-BD59-A6C34878D82A}">
                    <a16:rowId xmlns:a16="http://schemas.microsoft.com/office/drawing/2014/main" val="10007"/>
                  </a:ext>
                </a:extLst>
              </a:tr>
              <a:tr h="254322">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8"/>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09"/>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0"/>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1"/>
                  </a:ext>
                </a:extLst>
              </a:tr>
              <a:tr h="0">
                <a:tc>
                  <a:txBody>
                    <a:bodyPr/>
                    <a:lstStyle/>
                    <a:p>
                      <a:endParaRPr lang="en-US" sz="1800" dirty="0"/>
                    </a:p>
                  </a:txBody>
                  <a:tcPr marT="45712" marB="45712"/>
                </a:tc>
                <a:tc>
                  <a:txBody>
                    <a:bodyPr/>
                    <a:lstStyle/>
                    <a:p>
                      <a:endParaRPr lang="en-US" sz="18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p>
                  </a:txBody>
                  <a:tcPr marT="45712" marB="45712"/>
                </a:tc>
                <a:tc>
                  <a:txBody>
                    <a:bodyPr/>
                    <a:lstStyle/>
                    <a:p>
                      <a:endParaRPr lang="en-US" sz="1800" dirty="0"/>
                    </a:p>
                  </a:txBody>
                  <a:tcPr marT="45712" marB="45712"/>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77849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0630141"/>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6264696">
                  <a:extLst>
                    <a:ext uri="{9D8B030D-6E8A-4147-A177-3AD203B41FA5}">
                      <a16:colId xmlns:a16="http://schemas.microsoft.com/office/drawing/2014/main" val="20002"/>
                    </a:ext>
                  </a:extLst>
                </a:gridCol>
                <a:gridCol w="1534552">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t>Presenter</a:t>
                      </a:r>
                    </a:p>
                  </a:txBody>
                  <a:tcPr marR="36000" marT="45712" marB="45712"/>
                </a:tc>
                <a:tc>
                  <a:txBody>
                    <a:bodyPr/>
                    <a:lstStyle/>
                    <a:p>
                      <a:pPr algn="ctr"/>
                      <a:r>
                        <a:rPr lang="en-US" sz="1400" kern="1200" dirty="0">
                          <a:solidFill>
                            <a:schemeClr val="dk1"/>
                          </a:solidFill>
                          <a:latin typeface="+mn-lt"/>
                          <a:ea typeface="+mn-ea"/>
                          <a:cs typeface="+mn-cs"/>
                        </a:rPr>
                        <a:t>Title</a:t>
                      </a:r>
                    </a:p>
                  </a:txBody>
                  <a:tcPr marR="36000" marT="45712" marB="45712"/>
                </a:tc>
                <a:tc>
                  <a:txBody>
                    <a:bodyPr/>
                    <a:lstStyle/>
                    <a:p>
                      <a:pPr algn="ctr"/>
                      <a:r>
                        <a:rPr lang="en-US" sz="1600" dirty="0"/>
                        <a:t>Topic</a:t>
                      </a:r>
                    </a:p>
                  </a:txBody>
                  <a:tcPr marR="36000" marT="45712" marB="45712"/>
                </a:tc>
                <a:extLst>
                  <a:ext uri="{0D108BD9-81ED-4DB2-BD59-A6C34878D82A}">
                    <a16:rowId xmlns:a16="http://schemas.microsoft.com/office/drawing/2014/main" val="10000"/>
                  </a:ext>
                </a:extLst>
              </a:tr>
              <a:tr h="15239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(15min)</a:t>
            </a:r>
          </a:p>
          <a:p>
            <a:pPr algn="just">
              <a:spcBef>
                <a:spcPct val="20000"/>
              </a:spcBef>
              <a:buFontTx/>
              <a:buChar char="•"/>
            </a:pPr>
            <a:r>
              <a:rPr lang="en-US" altLang="en-US" sz="2000" b="0" dirty="0"/>
              <a:t>Agenda setting and review submissions ordering for the week (25 min)</a:t>
            </a:r>
          </a:p>
          <a:p>
            <a:pPr algn="just">
              <a:spcBef>
                <a:spcPct val="20000"/>
              </a:spcBef>
              <a:buFontTx/>
              <a:buChar char="•"/>
            </a:pPr>
            <a:r>
              <a:rPr lang="en-US" altLang="en-US" sz="2000" b="0" dirty="0"/>
              <a:t>Approve previous meetings minutes (10 min)</a:t>
            </a:r>
          </a:p>
          <a:p>
            <a:pPr algn="just">
              <a:spcBef>
                <a:spcPct val="20000"/>
              </a:spcBef>
              <a:buFontTx/>
              <a:buChar char="•"/>
            </a:pPr>
            <a:r>
              <a:rPr lang="en-US" altLang="en-US" sz="2000" b="0" dirty="0"/>
              <a:t>CR assignment and current status of open call for CR volunteers (11-20-0017) (15min) – as needed.</a:t>
            </a:r>
          </a:p>
          <a:p>
            <a:pPr algn="just">
              <a:spcBef>
                <a:spcPct val="20000"/>
              </a:spcBef>
              <a:buFontTx/>
              <a:buChar char="•"/>
            </a:pPr>
            <a:r>
              <a:rPr lang="en-US" altLang="en-US" sz="2000" b="0" dirty="0"/>
              <a:t>Consider adoption of CRs (as time permits)</a:t>
            </a: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483783488"/>
              </p:ext>
            </p:extLst>
          </p:nvPr>
        </p:nvGraphicFramePr>
        <p:xfrm>
          <a:off x="929215" y="1484786"/>
          <a:ext cx="10460568" cy="44600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392488">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549367">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76545">
                <a:tc>
                  <a:txBody>
                    <a:bodyPr/>
                    <a:lstStyle/>
                    <a:p>
                      <a:r>
                        <a:rPr lang="en-US" sz="1800" dirty="0"/>
                        <a:t>11-19-1898</a:t>
                      </a:r>
                    </a:p>
                  </a:txBody>
                  <a:tcPr marT="45712" marB="45712"/>
                </a:tc>
                <a:tc>
                  <a:txBody>
                    <a:bodyPr/>
                    <a:lstStyle/>
                    <a:p>
                      <a:r>
                        <a:rPr lang="en-US" sz="1800" dirty="0"/>
                        <a:t>Roy Want</a:t>
                      </a:r>
                    </a:p>
                  </a:txBody>
                  <a:tcPr marT="45712" marB="45712"/>
                </a:tc>
                <a:tc>
                  <a:txBody>
                    <a:bodyPr/>
                    <a:lstStyle/>
                    <a:p>
                      <a:r>
                        <a:rPr lang="en-US" sz="1800" b="0" i="0" kern="1200" dirty="0">
                          <a:solidFill>
                            <a:schemeClr val="dk1"/>
                          </a:solidFill>
                          <a:effectLst/>
                          <a:latin typeface="+mn-lt"/>
                          <a:ea typeface="+mn-ea"/>
                          <a:cs typeface="+mn-cs"/>
                        </a:rPr>
                        <a:t>Ad Hoc Meeting Minutes Nov 2019 Session</a:t>
                      </a:r>
                      <a:endParaRPr lang="en-US" sz="1800" dirty="0"/>
                    </a:p>
                  </a:txBody>
                  <a:tcPr marT="45712" marB="45712"/>
                </a:tc>
                <a:tc>
                  <a:txBody>
                    <a:bodyPr/>
                    <a:lstStyle/>
                    <a:p>
                      <a:r>
                        <a:rPr lang="en-US" sz="1800" dirty="0"/>
                        <a:t>Minutes</a:t>
                      </a:r>
                    </a:p>
                  </a:txBody>
                  <a:tcPr marT="45712" marB="45712"/>
                </a:tc>
                <a:tc>
                  <a:txBody>
                    <a:bodyPr/>
                    <a:lstStyle/>
                    <a:p>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2"/>
                  </a:ext>
                </a:extLst>
              </a:tr>
              <a:tr h="376545">
                <a:tc>
                  <a:txBody>
                    <a:bodyPr/>
                    <a:lstStyle/>
                    <a:p>
                      <a:r>
                        <a:rPr lang="en-US" sz="1800" dirty="0"/>
                        <a:t>11-19-2005</a:t>
                      </a:r>
                    </a:p>
                  </a:txBody>
                  <a:tcPr marT="45712" marB="45712"/>
                </a:tc>
                <a:tc>
                  <a:txBody>
                    <a:bodyPr/>
                    <a:lstStyle/>
                    <a:p>
                      <a:r>
                        <a:rPr lang="en-US" sz="1800" dirty="0"/>
                        <a:t>Assaf Kasher</a:t>
                      </a:r>
                    </a:p>
                  </a:txBody>
                  <a:tcPr marT="45712" marB="45712"/>
                </a:tc>
                <a:tc>
                  <a:txBody>
                    <a:bodyPr/>
                    <a:lstStyle/>
                    <a:p>
                      <a:r>
                        <a:rPr lang="en-US" sz="1800" dirty="0"/>
                        <a:t>Meeting-Minutes-November-2019-session</a:t>
                      </a:r>
                    </a:p>
                  </a:txBody>
                  <a:tcPr marT="45712" marB="45712"/>
                </a:tc>
                <a:tc>
                  <a:txBody>
                    <a:bodyPr/>
                    <a:lstStyle/>
                    <a:p>
                      <a:r>
                        <a:rPr lang="en-US" sz="1800" dirty="0"/>
                        <a:t>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5min</a:t>
                      </a:r>
                    </a:p>
                  </a:txBody>
                  <a:tcPr marT="45712" marB="45712"/>
                </a:tc>
                <a:extLst>
                  <a:ext uri="{0D108BD9-81ED-4DB2-BD59-A6C34878D82A}">
                    <a16:rowId xmlns:a16="http://schemas.microsoft.com/office/drawing/2014/main" val="10003"/>
                  </a:ext>
                </a:extLst>
              </a:tr>
              <a:tr h="376545">
                <a:tc>
                  <a:txBody>
                    <a:bodyPr/>
                    <a:lstStyle/>
                    <a:p>
                      <a:r>
                        <a:rPr lang="en-US" dirty="0"/>
                        <a:t>11-20-0017</a:t>
                      </a:r>
                    </a:p>
                  </a:txBody>
                  <a:tcPr marT="45712" marB="45712"/>
                </a:tc>
                <a:tc>
                  <a:txBody>
                    <a:bodyPr/>
                    <a:lstStyle/>
                    <a:p>
                      <a:r>
                        <a:rPr lang="en-US" dirty="0"/>
                        <a:t>Roy Want</a:t>
                      </a:r>
                    </a:p>
                  </a:txBody>
                  <a:tcPr marT="45712" marB="45712"/>
                </a:tc>
                <a:tc>
                  <a:txBody>
                    <a:bodyPr/>
                    <a:lstStyle/>
                    <a:p>
                      <a:r>
                        <a:rPr lang="en-US" dirty="0"/>
                        <a:t>Comment assignment</a:t>
                      </a:r>
                    </a:p>
                  </a:txBody>
                  <a:tcPr marT="45712" marB="45712"/>
                </a:tc>
                <a:tc>
                  <a:txBody>
                    <a:bodyPr/>
                    <a:lstStyle/>
                    <a:p>
                      <a:r>
                        <a:rPr lang="en-US" dirty="0"/>
                        <a:t>CR</a:t>
                      </a:r>
                    </a:p>
                  </a:txBody>
                  <a:tcPr marT="45712" marB="45712"/>
                </a:tc>
                <a:tc>
                  <a:txBody>
                    <a:bodyPr/>
                    <a:lstStyle/>
                    <a:p>
                      <a:r>
                        <a:rPr lang="en-US" sz="16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4"/>
                  </a:ext>
                </a:extLst>
              </a:tr>
              <a:tr h="376553">
                <a:tc>
                  <a:txBody>
                    <a:bodyPr/>
                    <a:lstStyle/>
                    <a:p>
                      <a:r>
                        <a:rPr lang="en-US" sz="1800" kern="1200" dirty="0">
                          <a:solidFill>
                            <a:schemeClr val="dk1"/>
                          </a:solidFill>
                          <a:latin typeface="+mn-lt"/>
                          <a:ea typeface="+mn-ea"/>
                          <a:cs typeface="+mn-cs"/>
                        </a:rPr>
                        <a:t>11-20-0121</a:t>
                      </a:r>
                    </a:p>
                  </a:txBody>
                  <a:tcPr marT="45712" marB="45712"/>
                </a:tc>
                <a:tc>
                  <a:txBody>
                    <a:bodyPr/>
                    <a:lstStyle/>
                    <a:p>
                      <a:r>
                        <a:rPr lang="en-US" sz="1800" kern="1200" dirty="0">
                          <a:solidFill>
                            <a:schemeClr val="dk1"/>
                          </a:solidFill>
                          <a:latin typeface="+mn-lt"/>
                          <a:ea typeface="+mn-ea"/>
                          <a:cs typeface="+mn-cs"/>
                        </a:rPr>
                        <a:t>Ali Raissinia</a:t>
                      </a:r>
                    </a:p>
                  </a:txBody>
                  <a:tcPr marT="45712" marB="45712"/>
                </a:tc>
                <a:tc>
                  <a:txBody>
                    <a:bodyPr/>
                    <a:lstStyle/>
                    <a:p>
                      <a:r>
                        <a:rPr lang="en-US" sz="1800" kern="1200" dirty="0">
                          <a:solidFill>
                            <a:schemeClr val="dk1"/>
                          </a:solidFill>
                          <a:latin typeface="+mn-lt"/>
                          <a:ea typeface="+mn-ea"/>
                          <a:cs typeface="+mn-cs"/>
                        </a:rPr>
                        <a:t>Resolution to LB249 CID3130</a:t>
                      </a:r>
                    </a:p>
                  </a:txBody>
                  <a:tcPr marT="45712" marB="45712"/>
                </a:tc>
                <a:tc>
                  <a:txBody>
                    <a:bodyPr/>
                    <a:lstStyle/>
                    <a:p>
                      <a:r>
                        <a:rPr lang="en-US" sz="1800" kern="1200" dirty="0">
                          <a:solidFill>
                            <a:schemeClr val="dk1"/>
                          </a:solidFill>
                          <a:latin typeface="+mn-lt"/>
                          <a:ea typeface="+mn-ea"/>
                          <a:cs typeface="+mn-cs"/>
                        </a:rPr>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5"/>
                  </a:ext>
                </a:extLst>
              </a:tr>
              <a:tr h="182872">
                <a:tc>
                  <a:txBody>
                    <a:bodyPr/>
                    <a:lstStyle/>
                    <a:p>
                      <a:r>
                        <a:rPr lang="en-US" sz="1800" kern="1200" dirty="0">
                          <a:solidFill>
                            <a:schemeClr val="dk1"/>
                          </a:solidFill>
                          <a:effectLst/>
                          <a:latin typeface="+mn-lt"/>
                          <a:ea typeface="+mn-ea"/>
                          <a:cs typeface="+mn-cs"/>
                        </a:rPr>
                        <a:t>11-20-0118</a:t>
                      </a:r>
                      <a:endParaRPr lang="en-US" sz="1800" dirty="0"/>
                    </a:p>
                  </a:txBody>
                  <a:tcPr marT="45712" marB="45712"/>
                </a:tc>
                <a:tc>
                  <a:txBody>
                    <a:bodyPr/>
                    <a:lstStyle/>
                    <a:p>
                      <a:r>
                        <a:rPr lang="en-US" sz="18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dk1"/>
                          </a:solidFill>
                          <a:effectLst/>
                          <a:latin typeface="+mn-lt"/>
                          <a:ea typeface="+mn-ea"/>
                          <a:cs typeface="+mn-cs"/>
                        </a:rPr>
                        <a:t>LB249 Clause 28 CIDs </a:t>
                      </a:r>
                      <a:endParaRPr lang="en-US" altLang="en-US" sz="1800" b="0" dirty="0"/>
                    </a:p>
                  </a:txBody>
                  <a:tcPr marT="45712" marB="45712"/>
                </a:tc>
                <a:tc>
                  <a:txBody>
                    <a:bodyPr/>
                    <a:lstStyle/>
                    <a:p>
                      <a:r>
                        <a:rPr lang="en-US" sz="1800" dirty="0"/>
                        <a:t>CR</a:t>
                      </a:r>
                    </a:p>
                  </a:txBody>
                  <a:tcPr marT="45712" marB="45712"/>
                </a:tc>
                <a:tc>
                  <a:txBody>
                    <a:bodyPr/>
                    <a:lstStyle/>
                    <a:p>
                      <a:r>
                        <a:rPr lang="en-US" dirty="0"/>
                        <a:t>30min (as time permits</a:t>
                      </a:r>
                    </a:p>
                  </a:txBody>
                  <a:tcPr marT="45712" marB="45712"/>
                </a:tc>
                <a:extLst>
                  <a:ext uri="{0D108BD9-81ED-4DB2-BD59-A6C34878D82A}">
                    <a16:rowId xmlns:a16="http://schemas.microsoft.com/office/drawing/2014/main" val="10006"/>
                  </a:ext>
                </a:extLst>
              </a:tr>
              <a:tr h="18287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11-19/1898 “</a:t>
            </a:r>
            <a:r>
              <a:rPr lang="en-US" b="0" dirty="0" err="1"/>
              <a:t>TGaz</a:t>
            </a:r>
            <a:r>
              <a:rPr lang="en-US" b="0" dirty="0"/>
              <a:t> Nov. Ad hoc” posted to Mentor on Nov. 11</a:t>
            </a:r>
            <a:r>
              <a:rPr lang="en-US" b="0" baseline="30000" dirty="0"/>
              <a:t>th</a:t>
            </a:r>
            <a:r>
              <a:rPr lang="en-US" b="0" dirty="0"/>
              <a:t> 2019. </a:t>
            </a:r>
          </a:p>
          <a:p>
            <a:endParaRPr lang="en-US" dirty="0"/>
          </a:p>
          <a:p>
            <a:r>
              <a:rPr lang="en-US" dirty="0"/>
              <a:t>Motion (</a:t>
            </a:r>
            <a:r>
              <a:rPr lang="en-US" b="0" dirty="0"/>
              <a:t>202001-01):</a:t>
            </a:r>
          </a:p>
          <a:p>
            <a:pPr marL="0" indent="0"/>
            <a:r>
              <a:rPr lang="en-US" b="0" dirty="0"/>
              <a:t>Move to approve document 11-19/1898r0 as </a:t>
            </a:r>
            <a:r>
              <a:rPr lang="en-US" b="0" dirty="0" err="1"/>
              <a:t>TGaz</a:t>
            </a:r>
            <a:r>
              <a:rPr lang="en-US" b="0" dirty="0"/>
              <a:t> meeting minutes for the Nov 2019 Ad Hoc. </a:t>
            </a:r>
          </a:p>
          <a:p>
            <a:r>
              <a:rPr lang="en-US" b="0" dirty="0"/>
              <a:t>Moved by: Roy Want</a:t>
            </a:r>
          </a:p>
          <a:p>
            <a:r>
              <a:rPr lang="en-US" b="0" dirty="0"/>
              <a:t>Seconded by: Assaf Kasher </a:t>
            </a:r>
          </a:p>
          <a:p>
            <a:r>
              <a:rPr lang="en-US" b="0" dirty="0"/>
              <a:t>Results (Y/N/A): 11/0/0</a:t>
            </a:r>
          </a:p>
          <a:p>
            <a:r>
              <a:rPr lang="en-US"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11-19/2005 “</a:t>
            </a:r>
            <a:r>
              <a:rPr lang="en-US" dirty="0"/>
              <a:t>Meeting-Minutes-November-2019-session</a:t>
            </a:r>
            <a:r>
              <a:rPr lang="en-US" b="0" dirty="0"/>
              <a:t>” posted to Mentor on Nov. 18</a:t>
            </a:r>
            <a:r>
              <a:rPr lang="en-US" b="0" baseline="30000" dirty="0"/>
              <a:t>th</a:t>
            </a:r>
            <a:r>
              <a:rPr lang="en-US" b="0" dirty="0"/>
              <a:t> 2019. </a:t>
            </a:r>
          </a:p>
          <a:p>
            <a:endParaRPr lang="en-US" dirty="0"/>
          </a:p>
          <a:p>
            <a:r>
              <a:rPr lang="en-US" dirty="0"/>
              <a:t>Motion (</a:t>
            </a:r>
            <a:r>
              <a:rPr lang="en-US" b="0" dirty="0"/>
              <a:t>202001-02):</a:t>
            </a:r>
            <a:endParaRPr lang="en-US" dirty="0"/>
          </a:p>
          <a:p>
            <a:pPr marL="0" indent="0"/>
            <a:r>
              <a:rPr lang="en-US" b="0" dirty="0"/>
              <a:t>Move to approve document 11-19/2005r0 as </a:t>
            </a:r>
            <a:r>
              <a:rPr lang="en-US" b="0" dirty="0" err="1"/>
              <a:t>TGaz</a:t>
            </a:r>
            <a:r>
              <a:rPr lang="en-US" b="0" dirty="0"/>
              <a:t> meeting minutes for the Nov. session. </a:t>
            </a:r>
          </a:p>
          <a:p>
            <a:pPr marL="0" indent="0"/>
            <a:endParaRPr lang="en-US" b="0" dirty="0"/>
          </a:p>
          <a:p>
            <a:r>
              <a:rPr lang="en-US" b="0" dirty="0"/>
              <a:t>Moved by:  Assaf Kasher </a:t>
            </a:r>
          </a:p>
          <a:p>
            <a:r>
              <a:rPr lang="en-US" b="0" dirty="0"/>
              <a:t>Seconded by: Jerome Henry</a:t>
            </a:r>
          </a:p>
          <a:p>
            <a:r>
              <a:rPr lang="en-US" b="0" dirty="0"/>
              <a:t>Results (Y/N/A): approved unanimously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ED3D9-E622-4895-BB9B-8D53ED55E2B9}"/>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0E2974A7-9C1D-4E6F-A839-FC7CC9071E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629B354-CB5F-4E56-AE6F-386FA89FDF2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B079F96C-C990-4C37-B67F-DA39F2661D6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88283E4-112E-426B-A9E2-22D2149FFE17}"/>
              </a:ext>
            </a:extLst>
          </p:cNvPr>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10248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January 2020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36759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22650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2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algn="l" defTabSz="914400" rtl="0" eaLnBrk="1" latinLnBrk="0" hangingPunct="1"/>
                      <a:r>
                        <a:rPr lang="en-US" sz="1600" kern="1200" dirty="0">
                          <a:solidFill>
                            <a:schemeClr val="dk1"/>
                          </a:solidFill>
                          <a:latin typeface="+mn-lt"/>
                          <a:ea typeface="+mn-ea"/>
                          <a:cs typeface="+mn-cs"/>
                        </a:rPr>
                        <a:t>11-19-1360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 Deck</a:t>
                      </a:r>
                    </a:p>
                  </a:txBody>
                  <a:tcPr marT="45712" marB="45712"/>
                </a:tc>
                <a:tc>
                  <a:txBody>
                    <a:bodyPr/>
                    <a:lstStyle/>
                    <a:p>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600" dirty="0"/>
                        <a:t>11-19-1491</a:t>
                      </a:r>
                    </a:p>
                  </a:txBody>
                  <a:tcPr marT="45712" marB="45712"/>
                </a:tc>
                <a:tc>
                  <a:txBody>
                    <a:bodyPr/>
                    <a:lstStyle/>
                    <a:p>
                      <a:r>
                        <a:rPr lang="en-US" sz="1600"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Text clarification for "ISTA2RSTA LMR Feedback Policy" bit in the Extended Capabilities element</a:t>
                      </a:r>
                    </a:p>
                  </a:txBody>
                  <a:tcPr marT="45712" marB="45712"/>
                </a:tc>
                <a:tc>
                  <a:txBody>
                    <a:bodyPr/>
                    <a:lstStyle/>
                    <a:p>
                      <a:r>
                        <a:rPr lang="en-US" sz="1600" dirty="0"/>
                        <a:t>CR</a:t>
                      </a:r>
                    </a:p>
                  </a:txBody>
                  <a:tcPr marT="45712" marB="45712"/>
                </a:tc>
                <a:tc>
                  <a:txBody>
                    <a:bodyPr/>
                    <a:lstStyle/>
                    <a:p>
                      <a:r>
                        <a:rPr lang="en-US" sz="1600" baseline="0" dirty="0"/>
                        <a:t>8min</a:t>
                      </a:r>
                      <a:endParaRPr lang="en-US" sz="1600" dirty="0"/>
                    </a:p>
                  </a:txBody>
                  <a:tcPr marT="45712" marB="45712"/>
                </a:tc>
                <a:extLst>
                  <a:ext uri="{0D108BD9-81ED-4DB2-BD59-A6C34878D82A}">
                    <a16:rowId xmlns:a16="http://schemas.microsoft.com/office/drawing/2014/main" val="10002"/>
                  </a:ext>
                </a:extLst>
              </a:tr>
              <a:tr h="188277">
                <a:tc>
                  <a:txBody>
                    <a:bodyPr/>
                    <a:lstStyle/>
                    <a:p>
                      <a:r>
                        <a:rPr lang="en-US" sz="1600" dirty="0"/>
                        <a:t>11-19-1043</a:t>
                      </a:r>
                    </a:p>
                  </a:txBody>
                  <a:tcPr marT="45712" marB="45712"/>
                </a:tc>
                <a:tc>
                  <a:txBody>
                    <a:bodyPr/>
                    <a:lstStyle/>
                    <a:p>
                      <a:r>
                        <a:rPr lang="en-US" sz="16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Phase Shift TOA in Passive Location – Amendment text</a:t>
                      </a:r>
                      <a:endParaRPr lang="en-US" sz="1600" dirty="0"/>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188277">
                <a:tc>
                  <a:txBody>
                    <a:bodyPr/>
                    <a:lstStyle/>
                    <a:p>
                      <a:r>
                        <a:rPr lang="en-US" sz="1600" dirty="0"/>
                        <a:t>11-19-1507</a:t>
                      </a:r>
                    </a:p>
                  </a:txBody>
                  <a:tcPr marT="45712" marB="45712"/>
                </a:tc>
                <a:tc>
                  <a:txBody>
                    <a:bodyPr/>
                    <a:lstStyle/>
                    <a:p>
                      <a:r>
                        <a:rPr lang="en-US" sz="1600" dirty="0"/>
                        <a:t>Kasher</a:t>
                      </a:r>
                      <a:r>
                        <a:rPr lang="en-US" sz="1600" baseline="0" dirty="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Clause</a:t>
                      </a:r>
                      <a:r>
                        <a:rPr lang="en-US" sz="1600" baseline="0" dirty="0"/>
                        <a:t> </a:t>
                      </a:r>
                      <a:r>
                        <a:rPr lang="en-US" sz="1600" dirty="0"/>
                        <a:t>11.22.6.4.9</a:t>
                      </a:r>
                      <a:r>
                        <a:rPr lang="en-US" sz="1600" baseline="0" dirty="0"/>
                        <a:t> </a:t>
                      </a:r>
                      <a:r>
                        <a:rPr lang="en-US" sz="1600" dirty="0"/>
                        <a:t>CIDs</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88277">
                <a:tc>
                  <a:txBody>
                    <a:bodyPr/>
                    <a:lstStyle/>
                    <a:p>
                      <a:r>
                        <a:rPr lang="en-US" sz="1600" dirty="0"/>
                        <a:t>11-19-1537</a:t>
                      </a:r>
                    </a:p>
                  </a:txBody>
                  <a:tcPr marT="45712" marB="45712"/>
                </a:tc>
                <a:tc>
                  <a:txBody>
                    <a:bodyPr/>
                    <a:lstStyle/>
                    <a:p>
                      <a:r>
                        <a:rPr lang="en-US" sz="16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LB240 Resolution of CID1295</a:t>
                      </a:r>
                    </a:p>
                  </a:txBody>
                  <a:tcPr marT="45712" marB="45712"/>
                </a:tc>
                <a:tc>
                  <a:txBody>
                    <a:bodyPr/>
                    <a:lstStyle/>
                    <a:p>
                      <a:r>
                        <a:rPr lang="en-US" sz="1600" dirty="0"/>
                        <a:t>CR</a:t>
                      </a:r>
                    </a:p>
                  </a:txBody>
                  <a:tcPr marT="45712" marB="45712"/>
                </a:tc>
                <a:tc>
                  <a:txBody>
                    <a:bodyPr/>
                    <a:lstStyle/>
                    <a:p>
                      <a:r>
                        <a:rPr lang="en-US" sz="1600" kern="1200" dirty="0">
                          <a:solidFill>
                            <a:schemeClr val="dk1"/>
                          </a:solidFill>
                          <a:latin typeface="+mn-lt"/>
                          <a:ea typeface="+mn-ea"/>
                          <a:cs typeface="+mn-cs"/>
                        </a:rPr>
                        <a:t>As time</a:t>
                      </a:r>
                      <a:r>
                        <a:rPr lang="en-US" sz="1600" kern="1200" baseline="0" dirty="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118273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11-19-1491</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201909-24:</a:t>
            </a:r>
            <a:endParaRPr lang="en-US" sz="2000" dirty="0"/>
          </a:p>
          <a:p>
            <a:pPr marL="0" indent="0"/>
            <a:r>
              <a:rPr lang="en-US" sz="2000" b="0" dirty="0"/>
              <a:t>Move to adopt text changes in doc 11-19-1491r1, instruct the technical editor to incorporate it in the 802.11az draft amendment text and empower the editor to perform editorial changes.</a:t>
            </a:r>
          </a:p>
          <a:p>
            <a:pPr marL="0" indent="0"/>
            <a:endParaRPr lang="en-US" sz="1400" b="0" dirty="0"/>
          </a:p>
          <a:p>
            <a:pPr marL="0" indent="0"/>
            <a:r>
              <a:rPr lang="en-US" sz="2000" b="0" dirty="0"/>
              <a:t>Moved: Qi Wang </a:t>
            </a:r>
          </a:p>
          <a:p>
            <a:pPr marL="0" indent="0"/>
            <a:r>
              <a:rPr lang="en-US" sz="2000" b="0" dirty="0"/>
              <a:t>Second: Assaf Kasher</a:t>
            </a:r>
          </a:p>
          <a:p>
            <a:pPr marL="0" indent="0"/>
            <a:r>
              <a:rPr lang="en-US" sz="2000" b="0" dirty="0"/>
              <a:t>Results (Y/N/A): 8/0/0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61435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11-19-1043</a:t>
            </a:r>
          </a:p>
        </p:txBody>
      </p:sp>
      <p:sp>
        <p:nvSpPr>
          <p:cNvPr id="3" name="Content Placeholder 2"/>
          <p:cNvSpPr>
            <a:spLocks noGrp="1"/>
          </p:cNvSpPr>
          <p:nvPr>
            <p:ph idx="1"/>
          </p:nvPr>
        </p:nvSpPr>
        <p:spPr/>
        <p:txBody>
          <a:bodyPr/>
          <a:lstStyle/>
          <a:p>
            <a:r>
              <a:rPr lang="en-US" b="0" dirty="0" err="1"/>
              <a:t>Strawpoll</a:t>
            </a:r>
            <a:endParaRPr lang="en-US" b="0" dirty="0"/>
          </a:p>
          <a:p>
            <a:endParaRPr lang="en-US" b="0" dirty="0"/>
          </a:p>
          <a:p>
            <a:r>
              <a:rPr lang="en-US" b="0" dirty="0"/>
              <a:t>Do you support enabling phase shift feedback for passive location ranging?</a:t>
            </a:r>
          </a:p>
          <a:p>
            <a:r>
              <a:rPr lang="en-US" b="0" dirty="0"/>
              <a:t>Results (Y/N/A): 3/4/8</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11-19-1507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201909-25:</a:t>
            </a:r>
            <a:endParaRPr lang="en-US" sz="2000" dirty="0"/>
          </a:p>
          <a:p>
            <a:pPr marL="0" indent="0"/>
            <a:r>
              <a:rPr lang="en-US" sz="2000" b="0" dirty="0"/>
              <a:t>Move to adopt the resolutions depicted by document 11-19-1507r2   for CIDs </a:t>
            </a:r>
            <a:r>
              <a:rPr lang="en-GB" sz="2000" b="0" dirty="0"/>
              <a:t>2384, 1283, 1213, 1284, 2472, 1285, 2099, 2100, 2372, 2095, 1078, 1431, 1231, 1084, 1085, 1098, 1939, 1954, 1947, 1951, 1994, 1955, 2035, 2052, 2066, 2092, 2107, 1981, 2023, 2378, 2439, 2215, 1944, 1429, 1108, 1379, 1073, 1421 and 1199,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Alecsander Eitan</a:t>
            </a:r>
          </a:p>
          <a:p>
            <a:pPr marL="0" indent="0"/>
            <a:r>
              <a:rPr lang="en-US" sz="2000" b="0" dirty="0"/>
              <a:t>Results (Y/N/A): 10/0/0</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09993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29925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 as time permits. – rescheduled to Wed. morning. </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11-19-1537</a:t>
                      </a:r>
                    </a:p>
                  </a:txBody>
                  <a:tcPr marT="45712" marB="45712"/>
                </a:tc>
                <a:tc>
                  <a:txBody>
                    <a:bodyPr/>
                    <a:lstStyle/>
                    <a:p>
                      <a:r>
                        <a:rPr lang="en-US" sz="1400" dirty="0"/>
                        <a:t>Kasher Assaf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LB240 Resolution of CID1295</a:t>
                      </a:r>
                    </a:p>
                  </a:txBody>
                  <a:tcPr marT="45712" marB="45712"/>
                </a:tc>
                <a:tc>
                  <a:txBody>
                    <a:bodyPr/>
                    <a:lstStyle/>
                    <a:p>
                      <a:r>
                        <a:rPr lang="en-US" sz="1400" dirty="0"/>
                        <a:t>CR</a:t>
                      </a:r>
                    </a:p>
                  </a:txBody>
                  <a:tcPr marT="45712" marB="45712"/>
                </a:tc>
                <a:tc>
                  <a:txBody>
                    <a:bodyPr/>
                    <a:lstStyle/>
                    <a:p>
                      <a:r>
                        <a:rPr lang="en-US" sz="1600" kern="1200" baseline="0" dirty="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strike="sngStrike" dirty="0"/>
                        <a:t>11-19-1491</a:t>
                      </a:r>
                    </a:p>
                  </a:txBody>
                  <a:tcPr marT="45712" marB="45712"/>
                </a:tc>
                <a:tc>
                  <a:txBody>
                    <a:bodyPr/>
                    <a:lstStyle/>
                    <a:p>
                      <a:r>
                        <a:rPr lang="en-US" sz="1400" strike="sng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Text clarification for "ISTA2RSTA LMR Feedback Policy" bit in the Extended Capabilities element</a:t>
                      </a:r>
                    </a:p>
                  </a:txBody>
                  <a:tcPr marT="45712" marB="45712"/>
                </a:tc>
                <a:tc>
                  <a:txBody>
                    <a:bodyPr/>
                    <a:lstStyle/>
                    <a:p>
                      <a:r>
                        <a:rPr lang="en-US" sz="1400" strike="sngStrike" dirty="0"/>
                        <a:t>CR</a:t>
                      </a:r>
                    </a:p>
                  </a:txBody>
                  <a:tcPr marT="45712" marB="45712"/>
                </a:tc>
                <a:tc>
                  <a:txBody>
                    <a:bodyPr/>
                    <a:lstStyle/>
                    <a:p>
                      <a:r>
                        <a:rPr lang="en-US" sz="1600" strike="sngStrike" dirty="0"/>
                        <a:t>20min</a:t>
                      </a:r>
                      <a:endParaRPr lang="en-US" strike="sngStrike" dirty="0"/>
                    </a:p>
                  </a:txBody>
                  <a:tcPr marT="45712" marB="45712"/>
                </a:tc>
                <a:extLst>
                  <a:ext uri="{0D108BD9-81ED-4DB2-BD59-A6C34878D82A}">
                    <a16:rowId xmlns:a16="http://schemas.microsoft.com/office/drawing/2014/main" val="10003"/>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90min</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84979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201909-26:</a:t>
            </a:r>
            <a:endParaRPr lang="en-US" sz="2000" dirty="0"/>
          </a:p>
          <a:p>
            <a:pPr marL="0" indent="0"/>
            <a:r>
              <a:rPr lang="en-US" sz="2000" b="0" dirty="0"/>
              <a:t>Move to adopt the resolutions depicted by document 11-19-1537r1 for CIDs 1295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02121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09001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4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11-19-1559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 to a few LB240 Comments (Part-5)</a:t>
                      </a:r>
                    </a:p>
                  </a:txBody>
                  <a:tcPr marT="45712" marB="45712"/>
                </a:tc>
                <a:tc>
                  <a:txBody>
                    <a:bodyPr/>
                    <a:lstStyle/>
                    <a:p>
                      <a:r>
                        <a:rPr lang="en-US" sz="1400" dirty="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10min</a:t>
                      </a:r>
                      <a:r>
                        <a:rPr lang="en-US" sz="1600" kern="1200" baseline="0" dirty="0">
                          <a:solidFill>
                            <a:schemeClr val="dk1"/>
                          </a:solidFill>
                          <a:latin typeface="+mn-lt"/>
                          <a:ea typeface="+mn-ea"/>
                          <a:cs typeface="+mn-cs"/>
                        </a:rPr>
                        <a:t> – for completion</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2"/>
                  </a:ext>
                </a:extLst>
              </a:tr>
              <a:tr h="167632">
                <a:tc>
                  <a:txBody>
                    <a:bodyPr/>
                    <a:lstStyle/>
                    <a:p>
                      <a:r>
                        <a:rPr lang="en-US" sz="1400" dirty="0"/>
                        <a:t>11-19-1587</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3"/>
                  </a:ext>
                </a:extLst>
              </a:tr>
              <a:tr h="188277">
                <a:tc>
                  <a:txBody>
                    <a:bodyPr/>
                    <a:lstStyle/>
                    <a:p>
                      <a:r>
                        <a:rPr lang="en-US" sz="1400" dirty="0"/>
                        <a:t>11-19-1624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Secure ranging mode minor bug fix</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20 min </a:t>
                      </a:r>
                    </a:p>
                  </a:txBody>
                  <a:tcPr marT="45712" marB="45712"/>
                </a:tc>
                <a:extLst>
                  <a:ext uri="{0D108BD9-81ED-4DB2-BD59-A6C34878D82A}">
                    <a16:rowId xmlns:a16="http://schemas.microsoft.com/office/drawing/2014/main" val="10004"/>
                  </a:ext>
                </a:extLst>
              </a:tr>
              <a:tr h="188277">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time permits</a:t>
                      </a:r>
                    </a:p>
                  </a:txBody>
                  <a:tcPr marT="45712" marB="45712"/>
                </a:tc>
                <a:extLst>
                  <a:ext uri="{0D108BD9-81ED-4DB2-BD59-A6C34878D82A}">
                    <a16:rowId xmlns:a16="http://schemas.microsoft.com/office/drawing/2014/main" val="10005"/>
                  </a:ext>
                </a:extLst>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6594784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11-19-1559</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201909-27:</a:t>
            </a:r>
            <a:endParaRPr lang="en-US" sz="2000" dirty="0"/>
          </a:p>
          <a:p>
            <a:pPr marL="0" indent="0"/>
            <a:r>
              <a:rPr lang="en-US" sz="2000" b="0" dirty="0"/>
              <a:t>Move to adopt the resolutions depicted by document 11-19-1559r1 for CIDs </a:t>
            </a:r>
            <a:r>
              <a:rPr lang="en-GB" sz="2000" b="0" dirty="0"/>
              <a:t>1801, 1611, 1612, 1664, 2355, 2513, 1807, 1808, 1856, 1862, 1909, 1910, 2267, 2308, 2309, 2426, 2453, 2457, 2461, 2462, 2486, 2487 and 2488,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a:t>
            </a:r>
            <a:r>
              <a:rPr lang="en-US" sz="2000" b="0" dirty="0" err="1"/>
              <a:t>Venkatesan</a:t>
            </a:r>
            <a:endParaRPr lang="en-US" sz="2000" b="0" dirty="0"/>
          </a:p>
          <a:p>
            <a:pPr marL="0" indent="0"/>
            <a:r>
              <a:rPr lang="en-US" sz="2000" b="0" dirty="0"/>
              <a:t>Second: Assaf Kasher</a:t>
            </a:r>
          </a:p>
          <a:p>
            <a:pPr marL="0" indent="0"/>
            <a:r>
              <a:rPr lang="en-US" sz="2000" b="0" dirty="0"/>
              <a:t>Results (Y/N/A): 9/0/0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11-19-1587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201909-28:</a:t>
            </a:r>
            <a:endParaRPr lang="en-US" sz="2000" dirty="0"/>
          </a:p>
          <a:p>
            <a:pPr marL="0" indent="0"/>
            <a:r>
              <a:rPr lang="en-US" sz="2000" b="0" dirty="0"/>
              <a:t>Move to adopt the resolutions depicted by document 11-19-1587r1 for CIDs </a:t>
            </a:r>
            <a:r>
              <a:rPr lang="en-GB" sz="2000" b="0" dirty="0"/>
              <a:t>1885, 1884, 1918, 1308, 1886, 1919, 1924, 1925 and 1926,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Yongho Seok</a:t>
            </a:r>
          </a:p>
          <a:p>
            <a:pPr marL="0" indent="0"/>
            <a:r>
              <a:rPr lang="en-US" sz="2000" b="0" dirty="0"/>
              <a:t>Second: Ganesh </a:t>
            </a:r>
            <a:r>
              <a:rPr lang="en-US" sz="2000" b="0" dirty="0" err="1"/>
              <a:t>Venkatesan</a:t>
            </a:r>
            <a:endParaRPr lang="en-US" sz="2000" b="0" dirty="0"/>
          </a:p>
          <a:p>
            <a:pPr marL="0" indent="0"/>
            <a:r>
              <a:rPr lang="en-US" sz="2000" b="0" dirty="0"/>
              <a:t>Results (Y/N/A): 9/0/0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Submission 11-19-1624</a:t>
            </a:r>
          </a:p>
        </p:txBody>
      </p:sp>
      <p:sp>
        <p:nvSpPr>
          <p:cNvPr id="3" name="Content Placeholder 2"/>
          <p:cNvSpPr>
            <a:spLocks noGrp="1"/>
          </p:cNvSpPr>
          <p:nvPr>
            <p:ph idx="1"/>
          </p:nvPr>
        </p:nvSpPr>
        <p:spPr>
          <a:xfrm>
            <a:off x="407368" y="1700809"/>
            <a:ext cx="11521280" cy="4393606"/>
          </a:xfrm>
        </p:spPr>
        <p:txBody>
          <a:bodyPr/>
          <a:lstStyle/>
          <a:p>
            <a:r>
              <a:rPr lang="en-US" sz="2000" dirty="0"/>
              <a:t>Motion </a:t>
            </a:r>
            <a:r>
              <a:rPr lang="en-US" sz="2000" b="0" dirty="0"/>
              <a:t>201909-29:</a:t>
            </a:r>
            <a:endParaRPr lang="en-US" sz="2000" dirty="0"/>
          </a:p>
          <a:p>
            <a:pPr marL="0" indent="0"/>
            <a:r>
              <a:rPr lang="en-US" sz="2000" b="0" dirty="0"/>
              <a:t>Move to adopt text changes in doc 11-19-1624r1, instruct the technical editor to incorporate it in the 802.11az draft amendment text and empower the editor to perform editorial changes.</a:t>
            </a:r>
          </a:p>
          <a:p>
            <a:pPr marL="0" indent="0"/>
            <a:endParaRPr lang="en-US" sz="1400" b="0" dirty="0"/>
          </a:p>
          <a:p>
            <a:pPr marL="0" indent="0"/>
            <a:r>
              <a:rPr lang="en-US" sz="2000" b="0" dirty="0"/>
              <a:t>Moved: Yongho Seok</a:t>
            </a:r>
          </a:p>
          <a:p>
            <a:pPr marL="0" indent="0"/>
            <a:r>
              <a:rPr lang="en-US" sz="2000" b="0" dirty="0"/>
              <a:t>Second: Qinghua Li</a:t>
            </a:r>
          </a:p>
          <a:p>
            <a:pPr marL="0" indent="0"/>
            <a:r>
              <a:rPr lang="en-US" sz="2000" b="0" dirty="0"/>
              <a:t>Results (Y/N/A): 9/0/0</a:t>
            </a:r>
          </a:p>
          <a:p>
            <a:pPr marL="0" indent="0"/>
            <a:r>
              <a:rPr lang="en-US" sz="2000" b="0" dirty="0"/>
              <a:t>Motion passes.</a:t>
            </a:r>
          </a:p>
          <a:p>
            <a:pPr marL="0" indent="0"/>
            <a:endParaRPr lang="en-US" sz="1800" b="0" dirty="0"/>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159996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516876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59165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Alignment of identified discrepancies (15min)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43947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224466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status</a:t>
            </a:r>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Concerted effort to complete the CR this week:</a:t>
            </a:r>
          </a:p>
          <a:p>
            <a:pPr lvl="1">
              <a:buFont typeface="Arial" panose="020B0604020202020204" pitchFamily="34" charset="0"/>
              <a:buChar char="•"/>
            </a:pPr>
            <a:r>
              <a:rPr lang="en-US" b="0" dirty="0"/>
              <a:t>A total of 107 comments adopted from the </a:t>
            </a:r>
            <a:r>
              <a:rPr lang="en-US" b="0" dirty="0" err="1"/>
              <a:t>telecons</a:t>
            </a:r>
            <a:r>
              <a:rPr lang="en-US" b="0" dirty="0"/>
              <a:t> and ad hoc.</a:t>
            </a:r>
          </a:p>
          <a:p>
            <a:pPr lvl="1">
              <a:buFont typeface="Arial" panose="020B0604020202020204" pitchFamily="34" charset="0"/>
              <a:buChar char="•"/>
            </a:pPr>
            <a:r>
              <a:rPr lang="en-US" b="0" dirty="0"/>
              <a:t>A total of 226 comments are in process and to be considered (or already considered) this week.</a:t>
            </a:r>
          </a:p>
          <a:p>
            <a:pPr marL="457200" lvl="1" indent="0"/>
            <a:endParaRPr lang="en-US" b="0" dirty="0"/>
          </a:p>
          <a:p>
            <a:pPr>
              <a:buFont typeface="Arial" panose="020B0604020202020204" pitchFamily="34" charset="0"/>
              <a:buChar char="•"/>
            </a:pPr>
            <a:r>
              <a:rPr lang="en-US" b="0" dirty="0"/>
              <a:t>A total of  239 comments have not been worked on:</a:t>
            </a:r>
          </a:p>
          <a:p>
            <a:pPr lvl="1">
              <a:buFont typeface="Arial" panose="020B0604020202020204" pitchFamily="34" charset="0"/>
              <a:buChar char="•"/>
            </a:pPr>
            <a:r>
              <a:rPr lang="en-US" dirty="0"/>
              <a:t>140 assigned but no resolution developed as of now. </a:t>
            </a:r>
          </a:p>
          <a:p>
            <a:pPr lvl="1">
              <a:buFont typeface="Arial" panose="020B0604020202020204" pitchFamily="34" charset="0"/>
              <a:buChar char="•"/>
            </a:pPr>
            <a:r>
              <a:rPr lang="en-US" dirty="0"/>
              <a:t>55 editorial.</a:t>
            </a:r>
          </a:p>
          <a:p>
            <a:pPr lvl="1">
              <a:buFont typeface="Arial" panose="020B0604020202020204" pitchFamily="34" charset="0"/>
              <a:buChar char="•"/>
            </a:pPr>
            <a:r>
              <a:rPr lang="en-US" dirty="0"/>
              <a:t>44 unassigned.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a:t>Distribution of unresolved comments without resolution in the pipe: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Comment Resolution Status</a:t>
            </a:r>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Oct./Nov. ad hoc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continue comment resolution review for comments received during LB240.</a:t>
            </a:r>
          </a:p>
          <a:p>
            <a:pPr>
              <a:buFont typeface="Arial" panose="020B0604020202020204" pitchFamily="34" charset="0"/>
              <a:buChar char="•"/>
            </a:pPr>
            <a:r>
              <a:rPr lang="en-US" dirty="0"/>
              <a:t>Have a 3 day ad-hoc prior to the upcoming IEEE week:</a:t>
            </a:r>
          </a:p>
          <a:p>
            <a:pPr lvl="1">
              <a:buFont typeface="Arial" panose="020B0604020202020204" pitchFamily="34" charset="0"/>
              <a:buChar char="•"/>
            </a:pPr>
            <a:r>
              <a:rPr lang="en-US" sz="2400" dirty="0"/>
              <a:t>Oct. 30 – Nov. 1</a:t>
            </a:r>
            <a:r>
              <a:rPr lang="en-US" sz="2400" baseline="30000" dirty="0"/>
              <a:t>st</a:t>
            </a:r>
            <a:r>
              <a:rPr lang="en-US" sz="2400" dirty="0"/>
              <a:t> or week of Nov. 4</a:t>
            </a:r>
            <a:r>
              <a:rPr lang="en-US" sz="2400" baseline="30000" dirty="0"/>
              <a:t>th</a:t>
            </a:r>
            <a:r>
              <a:rPr lang="en-US" sz="2400" dirty="0"/>
              <a:t>  with exact dates TBA in accordance with venue availability in SF bay area, Ca.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a:t>
            </a:r>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 3 day ad-hoc meeting on Oct. 30 – Nov. 1</a:t>
            </a:r>
            <a:r>
              <a:rPr lang="en-US" b="0" baseline="30000" dirty="0"/>
              <a:t>st</a:t>
            </a:r>
            <a:r>
              <a:rPr lang="en-US" b="0" dirty="0"/>
              <a:t> or week of Nov. 4</a:t>
            </a:r>
            <a:r>
              <a:rPr lang="en-US" b="0" baseline="30000" dirty="0"/>
              <a:t>th</a:t>
            </a:r>
            <a:r>
              <a:rPr lang="en-US" b="0" dirty="0"/>
              <a:t>, 2019 (exact days to be announced) in the bay area Ca., for the purpose of comment resolution.</a:t>
            </a:r>
          </a:p>
          <a:p>
            <a:endParaRPr lang="en-US" b="0" dirty="0"/>
          </a:p>
          <a:p>
            <a:r>
              <a:rPr lang="en-US" b="0" dirty="0"/>
              <a:t>Move: Qinghua Li</a:t>
            </a:r>
          </a:p>
          <a:p>
            <a:r>
              <a:rPr lang="en-US" b="0" dirty="0"/>
              <a:t>Second: Roy Want</a:t>
            </a:r>
          </a:p>
          <a:p>
            <a:r>
              <a:rPr lang="en-US" b="0" dirty="0"/>
              <a:t>Results (Y/N/A): 12/1/0</a:t>
            </a:r>
          </a:p>
          <a:p>
            <a:r>
              <a:rPr lang="en-US" b="0" dirty="0"/>
              <a:t>Motion passes</a:t>
            </a:r>
          </a:p>
          <a:p>
            <a:br>
              <a:rPr lang="en-US" dirty="0"/>
            </a:b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1382145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804054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CR assignment and current status of open call for CR volunteers (11-19-431) (15min) </a:t>
            </a:r>
          </a:p>
          <a:p>
            <a:pPr algn="just">
              <a:spcBef>
                <a:spcPct val="20000"/>
              </a:spcBef>
              <a:buFontTx/>
              <a:buChar char="•"/>
            </a:pPr>
            <a:r>
              <a:rPr lang="en-US" altLang="en-US" sz="2000" b="0" dirty="0"/>
              <a:t>Consider need for an ad hoc meeting (5min)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281348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6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95463747"/>
              </p:ext>
            </p:extLst>
          </p:nvPr>
        </p:nvGraphicFramePr>
        <p:xfrm>
          <a:off x="929215" y="1484786"/>
          <a:ext cx="10460568" cy="3807295"/>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11-19-1608</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 240 CR for various unassigned</a:t>
                      </a:r>
                      <a:r>
                        <a:rPr lang="en-US" sz="1400" baseline="0" dirty="0"/>
                        <a:t> comments</a:t>
                      </a:r>
                      <a:endParaRPr lang="en-US" sz="1400" dirty="0"/>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100 min – as needed</a:t>
                      </a:r>
                    </a:p>
                  </a:txBody>
                  <a:tcPr marT="45712" marB="45712"/>
                </a:tc>
                <a:extLst>
                  <a:ext uri="{0D108BD9-81ED-4DB2-BD59-A6C34878D82A}">
                    <a16:rowId xmlns:a16="http://schemas.microsoft.com/office/drawing/2014/main" val="10002"/>
                  </a:ext>
                </a:extLst>
              </a:tr>
              <a:tr h="188277">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80min - As time</a:t>
                      </a:r>
                      <a:r>
                        <a:rPr lang="en-US" sz="1600" baseline="0" dirty="0"/>
                        <a:t> permits </a:t>
                      </a:r>
                      <a:endParaRPr lang="en-US" dirty="0"/>
                    </a:p>
                  </a:txBody>
                  <a:tcPr marT="45712" marB="45712"/>
                </a:tc>
                <a:extLst>
                  <a:ext uri="{0D108BD9-81ED-4DB2-BD59-A6C34878D82A}">
                    <a16:rowId xmlns:a16="http://schemas.microsoft.com/office/drawing/2014/main" val="10003"/>
                  </a:ext>
                </a:extLst>
              </a:tr>
              <a:tr h="188277">
                <a:tc>
                  <a:txBody>
                    <a:bodyPr/>
                    <a:lstStyle/>
                    <a:p>
                      <a:r>
                        <a:rPr lang="en-US" sz="1400" dirty="0"/>
                        <a:t>11-19-1587</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of Annex C </a:t>
                      </a:r>
                    </a:p>
                  </a:txBody>
                  <a:tcPr marT="45712" marB="45712"/>
                </a:tc>
                <a:tc>
                  <a:txBody>
                    <a:bodyPr/>
                    <a:lstStyle/>
                    <a:p>
                      <a:r>
                        <a:rPr lang="en-US" sz="1400" dirty="0"/>
                        <a:t>CR</a:t>
                      </a:r>
                    </a:p>
                  </a:txBody>
                  <a:tcPr marT="45712" marB="45712"/>
                </a:tc>
                <a:tc>
                  <a:txBody>
                    <a:bodyPr/>
                    <a:lstStyle/>
                    <a:p>
                      <a:r>
                        <a:rPr lang="en-US" sz="1400" dirty="0"/>
                        <a:t>15min - as time permits</a:t>
                      </a:r>
                    </a:p>
                  </a:txBody>
                  <a:tcPr marT="45712" marB="45712"/>
                </a:tc>
                <a:extLst>
                  <a:ext uri="{0D108BD9-81ED-4DB2-BD59-A6C34878D82A}">
                    <a16:rowId xmlns:a16="http://schemas.microsoft.com/office/drawing/2014/main" val="10004"/>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5"/>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a:p>
                  </a:txBody>
                  <a:tcPr marT="45712" marB="45712"/>
                </a:tc>
                <a:tc>
                  <a:txBody>
                    <a:bodyPr/>
                    <a:lstStyle/>
                    <a:p>
                      <a:endParaRPr lang="en-US" sz="1400"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42448164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11-19-1608</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201909-30:</a:t>
            </a:r>
            <a:endParaRPr lang="en-US" sz="2000" dirty="0"/>
          </a:p>
          <a:p>
            <a:pPr marL="0" indent="0"/>
            <a:r>
              <a:rPr lang="en-US" sz="2000" b="0" dirty="0"/>
              <a:t>Move to adopt the resolutions depicted by document 11-19-1608r1 for CIDs </a:t>
            </a:r>
            <a:r>
              <a:rPr lang="en-GB" sz="2000" b="0" dirty="0"/>
              <a:t>1003, 1130, 1244, 1413, 1448, 1452, 1453, 1463, 1682, 1713, 1714, 1721, 1812, 1815, 1848, 1855, 1885, 1889, 1896, 1920, 1938, 1988, 1991, 1998, 2000, 2001, 2002, 2003, 2005, 2014, 2015, 2020, 2022, 2030, 2031, 2036, 2037, 2060, 2062, 2075, 2080, 2084, 2086, 2087, 2089, 2097, 2098, 2111, 2119, 2122, 2131, 2137, 2138, 2142, 2143, 2144, 2154, 2155, 2211, 2224, 2314, 2316, 2317, 2326, 2386, 2398, 2400, 2402, 2411, 2443, 2458, 2459 and 2491,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Jonathan Segev </a:t>
            </a:r>
          </a:p>
          <a:p>
            <a:pPr marL="0" indent="0"/>
            <a:r>
              <a:rPr lang="en-US" sz="2000" b="0" dirty="0"/>
              <a:t>Second: Roy Want</a:t>
            </a:r>
          </a:p>
          <a:p>
            <a:pPr marL="0" indent="0"/>
            <a:r>
              <a:rPr lang="en-US" sz="2000" b="0" dirty="0"/>
              <a:t>Results (Y/N/A): 11/0/0</a:t>
            </a:r>
          </a:p>
          <a:p>
            <a:pPr marL="0" indent="0"/>
            <a:r>
              <a:rPr lang="en-US" sz="2000" b="0" dirty="0"/>
              <a:t>Motion passes.</a:t>
            </a:r>
          </a:p>
          <a:p>
            <a:pPr marL="0" indent="0"/>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931467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981784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4662139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(5 min)</a:t>
            </a:r>
          </a:p>
          <a:p>
            <a:pPr algn="just">
              <a:spcBef>
                <a:spcPct val="20000"/>
              </a:spcBef>
              <a:buFontTx/>
              <a:buChar char="•"/>
            </a:pPr>
            <a:r>
              <a:rPr lang="en-US" altLang="en-US" sz="2000" b="0" dirty="0"/>
              <a:t>Consider comment resolution submission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0889323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7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912391953"/>
              </p:ext>
            </p:extLst>
          </p:nvPr>
        </p:nvGraphicFramePr>
        <p:xfrm>
          <a:off x="929215" y="1484786"/>
          <a:ext cx="10460568" cy="3959679"/>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67632">
                <a:tc>
                  <a:txBody>
                    <a:bodyPr/>
                    <a:lstStyle/>
                    <a:p>
                      <a:r>
                        <a:rPr lang="en-US" sz="1400" dirty="0"/>
                        <a:t>11-19-1621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Addressing various LB 240 CIDs</a:t>
                      </a:r>
                    </a:p>
                  </a:txBody>
                  <a:tcPr marT="45712" marB="45712"/>
                </a:tc>
                <a:tc>
                  <a:txBody>
                    <a:bodyPr/>
                    <a:lstStyle/>
                    <a:p>
                      <a:r>
                        <a:rPr lang="en-US" sz="1400" dirty="0"/>
                        <a:t>CR</a:t>
                      </a:r>
                    </a:p>
                  </a:txBody>
                  <a:tcPr marT="45712" marB="45712"/>
                </a:tc>
                <a:tc>
                  <a:txBody>
                    <a:bodyPr/>
                    <a:lstStyle/>
                    <a:p>
                      <a:r>
                        <a:rPr lang="en-US" sz="1600" dirty="0"/>
                        <a:t>40min as needed</a:t>
                      </a:r>
                      <a:endParaRPr lang="en-US" dirty="0"/>
                    </a:p>
                  </a:txBody>
                  <a:tcPr marT="45712" marB="45712"/>
                </a:tc>
                <a:extLst>
                  <a:ext uri="{0D108BD9-81ED-4DB2-BD59-A6C34878D82A}">
                    <a16:rowId xmlns:a16="http://schemas.microsoft.com/office/drawing/2014/main" val="10002"/>
                  </a:ext>
                </a:extLst>
              </a:tr>
              <a:tr h="167632">
                <a:tc>
                  <a:txBody>
                    <a:bodyPr/>
                    <a:lstStyle/>
                    <a:p>
                      <a:r>
                        <a:rPr lang="en-US" sz="1400" dirty="0"/>
                        <a:t>11-19-1659</a:t>
                      </a:r>
                    </a:p>
                  </a:txBody>
                  <a:tcPr marT="45712" marB="45712"/>
                </a:tc>
                <a:tc>
                  <a:txBody>
                    <a:bodyPr/>
                    <a:lstStyle/>
                    <a:p>
                      <a:r>
                        <a:rPr lang="en-US" sz="1400" dirty="0"/>
                        <a:t>Ganesh </a:t>
                      </a:r>
                      <a:r>
                        <a:rPr lang="en-US" sz="1400" dirty="0" err="1"/>
                        <a:t>Venkatesan</a:t>
                      </a:r>
                      <a:endParaRPr lang="en-US" sz="1400" dirty="0"/>
                    </a:p>
                  </a:txBody>
                  <a:tcPr marT="45712" marB="45712"/>
                </a:tc>
                <a:tc>
                  <a:txBody>
                    <a:bodyPr/>
                    <a:lstStyle/>
                    <a:p>
                      <a:r>
                        <a:rPr lang="en-US" sz="1400" dirty="0"/>
                        <a:t>Resolution to a few LB240</a:t>
                      </a:r>
                      <a:r>
                        <a:rPr lang="en-US" sz="1400" baseline="0" dirty="0"/>
                        <a:t> CIDs - part 6</a:t>
                      </a:r>
                      <a:endParaRPr lang="en-US" sz="1400" dirty="0"/>
                    </a:p>
                  </a:txBody>
                  <a:tcPr marT="45712" marB="45712"/>
                </a:tc>
                <a:tc>
                  <a:txBody>
                    <a:bodyPr/>
                    <a:lstStyle/>
                    <a:p>
                      <a:r>
                        <a:rPr lang="en-US" sz="1400" dirty="0"/>
                        <a:t>CR</a:t>
                      </a:r>
                    </a:p>
                  </a:txBody>
                  <a:tcPr marT="45712" marB="45712"/>
                </a:tc>
                <a:tc>
                  <a:txBody>
                    <a:bodyPr/>
                    <a:lstStyle/>
                    <a:p>
                      <a:r>
                        <a:rPr lang="en-US" sz="1400" dirty="0"/>
                        <a:t>60min</a:t>
                      </a:r>
                    </a:p>
                  </a:txBody>
                  <a:tcPr marT="45712" marB="45712"/>
                </a:tc>
                <a:extLst>
                  <a:ext uri="{0D108BD9-81ED-4DB2-BD59-A6C34878D82A}">
                    <a16:rowId xmlns:a16="http://schemas.microsoft.com/office/drawing/2014/main" val="10003"/>
                  </a:ext>
                </a:extLst>
              </a:tr>
              <a:tr h="188277">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4"/>
                  </a:ext>
                </a:extLst>
              </a:tr>
              <a:tr h="188277">
                <a:tc>
                  <a:txBody>
                    <a:bodyPr/>
                    <a:lstStyle/>
                    <a:p>
                      <a:r>
                        <a:rPr lang="en-US" sz="1400" dirty="0"/>
                        <a:t>11-19-1437</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Security</a:t>
                      </a:r>
                      <a:r>
                        <a:rPr lang="en-US" sz="1400" baseline="0" dirty="0"/>
                        <a:t> </a:t>
                      </a:r>
                      <a:r>
                        <a:rPr lang="en-US" sz="1400" dirty="0"/>
                        <a:t>related comment</a:t>
                      </a:r>
                      <a:r>
                        <a:rPr lang="en-US" sz="1400" baseline="0" dirty="0"/>
                        <a:t> </a:t>
                      </a:r>
                      <a:r>
                        <a:rPr lang="en-US" sz="1400" dirty="0"/>
                        <a:t>from</a:t>
                      </a:r>
                      <a:r>
                        <a:rPr lang="en-US" sz="1400" baseline="0" dirty="0"/>
                        <a:t> </a:t>
                      </a:r>
                      <a:r>
                        <a:rPr lang="en-US" sz="1400" dirty="0"/>
                        <a:t>LB240</a:t>
                      </a:r>
                    </a:p>
                  </a:txBody>
                  <a:tcPr marT="45712" marB="45712"/>
                </a:tc>
                <a:tc>
                  <a:txBody>
                    <a:bodyPr/>
                    <a:lstStyle/>
                    <a:p>
                      <a:r>
                        <a:rPr lang="en-US" sz="1400" dirty="0"/>
                        <a:t>CR</a:t>
                      </a:r>
                    </a:p>
                  </a:txBody>
                  <a:tcPr marT="45712" marB="45712"/>
                </a:tc>
                <a:tc>
                  <a:txBody>
                    <a:bodyPr/>
                    <a:lstStyle/>
                    <a:p>
                      <a:r>
                        <a:rPr lang="en-US" sz="1600" kern="1200" dirty="0">
                          <a:solidFill>
                            <a:schemeClr val="dk1"/>
                          </a:solidFill>
                          <a:latin typeface="+mn-lt"/>
                          <a:ea typeface="+mn-ea"/>
                          <a:cs typeface="+mn-cs"/>
                        </a:rPr>
                        <a:t>15</a:t>
                      </a:r>
                      <a:r>
                        <a:rPr lang="en-US" sz="1600" kern="1200" baseline="0" dirty="0">
                          <a:solidFill>
                            <a:schemeClr val="dk1"/>
                          </a:solidFill>
                          <a:latin typeface="+mn-lt"/>
                          <a:ea typeface="+mn-ea"/>
                          <a:cs typeface="+mn-cs"/>
                        </a:rPr>
                        <a:t> </a:t>
                      </a:r>
                      <a:r>
                        <a:rPr lang="en-US" sz="1600" kern="1200" dirty="0">
                          <a:solidFill>
                            <a:schemeClr val="dk1"/>
                          </a:solidFill>
                          <a:latin typeface="+mn-lt"/>
                          <a:ea typeface="+mn-ea"/>
                          <a:cs typeface="+mn-cs"/>
                        </a:rPr>
                        <a:t>min as time permits</a:t>
                      </a:r>
                      <a:r>
                        <a:rPr lang="en-US" sz="1600" kern="1200" baseline="0" dirty="0">
                          <a:solidFill>
                            <a:schemeClr val="dk1"/>
                          </a:solidFill>
                          <a:latin typeface="+mn-lt"/>
                          <a:ea typeface="+mn-ea"/>
                          <a:cs typeface="+mn-cs"/>
                        </a:rPr>
                        <a:t> </a:t>
                      </a:r>
                      <a:endParaRPr lang="en-US" sz="16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188277">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0006"/>
                  </a:ext>
                </a:extLst>
              </a:tr>
              <a:tr h="188277">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As time</a:t>
                      </a:r>
                      <a:r>
                        <a:rPr lang="en-US" sz="1400" baseline="0" dirty="0"/>
                        <a:t> permits</a:t>
                      </a:r>
                      <a:endParaRPr lang="en-US" dirty="0"/>
                    </a:p>
                  </a:txBody>
                  <a:tcPr marT="45712" marB="45712"/>
                </a:tc>
                <a:extLst>
                  <a:ext uri="{0D108BD9-81ED-4DB2-BD59-A6C34878D82A}">
                    <a16:rowId xmlns:a16="http://schemas.microsoft.com/office/drawing/2014/main" val="10007"/>
                  </a:ext>
                </a:extLst>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42291183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11-19-1621</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201909-31:</a:t>
            </a:r>
            <a:endParaRPr lang="en-US" sz="2000" dirty="0"/>
          </a:p>
          <a:p>
            <a:pPr marL="0" indent="0"/>
            <a:r>
              <a:rPr lang="en-US" sz="2000" b="0" dirty="0"/>
              <a:t>Move to adopt the resolutions depicted by document 11-19-1621r2 for CIDs </a:t>
            </a:r>
            <a:r>
              <a:rPr lang="en-GB" sz="2000" b="0" dirty="0"/>
              <a:t>1503, 1375, 1287, 1679, 1754, 2438, 1168, 1169, 1483, 1980, 1523, 1524, 1528, and 1530,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p>
          <a:p>
            <a:pPr marL="0" indent="0"/>
            <a:r>
              <a:rPr lang="en-US" sz="2000" b="0" dirty="0"/>
              <a:t>Second: Dibakar Das</a:t>
            </a:r>
          </a:p>
          <a:p>
            <a:pPr marL="0" indent="0"/>
            <a:r>
              <a:rPr lang="en-US" sz="2000" b="0" dirty="0"/>
              <a:t>Results (Y/N/A): 10/0/0</a:t>
            </a:r>
          </a:p>
          <a:p>
            <a:pPr marL="0" indent="0"/>
            <a:r>
              <a:rPr lang="en-US" sz="2000" b="0" dirty="0"/>
              <a:t>Motion passes.</a:t>
            </a:r>
            <a:endParaRPr lang="en-US" sz="1800" b="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9109934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11-19-1437</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201909-32:</a:t>
            </a:r>
            <a:endParaRPr lang="en-US" sz="2000" dirty="0"/>
          </a:p>
          <a:p>
            <a:pPr marL="0" indent="0"/>
            <a:r>
              <a:rPr lang="en-US" sz="2000" b="0" dirty="0"/>
              <a:t>Move to adopt the resolutions depicted by document 11-19-1437r3 for CIDs </a:t>
            </a:r>
            <a:r>
              <a:rPr lang="en-GB" sz="2000" b="0" dirty="0"/>
              <a:t>1325 and 1461,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Ganesh </a:t>
            </a:r>
            <a:r>
              <a:rPr lang="en-US" sz="2000" b="0" dirty="0" err="1"/>
              <a:t>Venkatesan</a:t>
            </a:r>
            <a:r>
              <a:rPr lang="en-US" sz="2000" b="0" dirty="0"/>
              <a:t> </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66932998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11-19-1659</a:t>
            </a:r>
          </a:p>
        </p:txBody>
      </p:sp>
      <p:sp>
        <p:nvSpPr>
          <p:cNvPr id="3" name="Content Placeholder 2"/>
          <p:cNvSpPr>
            <a:spLocks noGrp="1"/>
          </p:cNvSpPr>
          <p:nvPr>
            <p:ph idx="1"/>
          </p:nvPr>
        </p:nvSpPr>
        <p:spPr>
          <a:xfrm>
            <a:off x="914401" y="1556792"/>
            <a:ext cx="10361084" cy="4537623"/>
          </a:xfrm>
        </p:spPr>
        <p:txBody>
          <a:bodyPr/>
          <a:lstStyle/>
          <a:p>
            <a:pPr marL="0" indent="0"/>
            <a:r>
              <a:rPr lang="en-US" dirty="0"/>
              <a:t>Motion </a:t>
            </a:r>
            <a:r>
              <a:rPr lang="en-US" b="0" dirty="0"/>
              <a:t>201909-33:</a:t>
            </a:r>
            <a:endParaRPr lang="en-US" dirty="0"/>
          </a:p>
          <a:p>
            <a:pPr marL="0" indent="0"/>
            <a:r>
              <a:rPr lang="en-US" b="0" dirty="0"/>
              <a:t>Move to adopt the resolutions depicted by document 11-19-1659r2 for CIDs </a:t>
            </a:r>
            <a:r>
              <a:rPr lang="en-GB" b="0" dirty="0"/>
              <a:t>2051, 2061, 2064, 2065, 2105, 2108, 2113, 2114, 2115, 2116, 2118, 2121, 2123, 2133 and 2135, </a:t>
            </a:r>
            <a:r>
              <a:rPr lang="en-US" b="0" dirty="0"/>
              <a:t>instruct the technical editor to incorporate it in the P802.11az draft and grant the editor editorial license. </a:t>
            </a:r>
          </a:p>
          <a:p>
            <a:pPr marL="0" indent="0"/>
            <a:endParaRPr lang="en-US" b="0" dirty="0"/>
          </a:p>
          <a:p>
            <a:pPr marL="0" indent="0"/>
            <a:r>
              <a:rPr lang="en-US" sz="2000" b="0" dirty="0"/>
              <a:t>Moved: Ganesh </a:t>
            </a:r>
            <a:r>
              <a:rPr lang="en-US" sz="2000" b="0" dirty="0" err="1"/>
              <a:t>Venkatesan</a:t>
            </a:r>
            <a:endParaRPr lang="en-US" sz="2000" b="0" dirty="0"/>
          </a:p>
          <a:p>
            <a:pPr marL="0" indent="0"/>
            <a:r>
              <a:rPr lang="en-US" sz="2000" b="0" dirty="0"/>
              <a:t>Second: Qinghua Li</a:t>
            </a:r>
          </a:p>
          <a:p>
            <a:pPr marL="0" indent="0"/>
            <a:r>
              <a:rPr lang="en-US" sz="2000" b="0" dirty="0"/>
              <a:t>Results (Y/N/A): 11/0/0</a:t>
            </a:r>
          </a:p>
          <a:p>
            <a:pPr marL="0" indent="0"/>
            <a:r>
              <a:rPr lang="en-US" sz="2000" b="0"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591533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74185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0782971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(7min)</a:t>
            </a:r>
          </a:p>
          <a:p>
            <a:pPr algn="just">
              <a:spcBef>
                <a:spcPct val="20000"/>
              </a:spcBef>
              <a:buFontTx/>
              <a:buChar char="•"/>
            </a:pPr>
            <a:r>
              <a:rPr lang="en-US" altLang="en-US" sz="2000" b="0" dirty="0"/>
              <a:t>Agenda setting and review submissions ordering for the meeting slot (8 min)</a:t>
            </a:r>
          </a:p>
          <a:p>
            <a:pPr algn="just">
              <a:spcBef>
                <a:spcPct val="20000"/>
              </a:spcBef>
              <a:buFontTx/>
              <a:buChar char="•"/>
            </a:pPr>
            <a:r>
              <a:rPr lang="en-US" altLang="en-US" sz="2000" b="0" dirty="0"/>
              <a:t>Review TG timelines and consider progress towards Nov. recirculation ballot (10 min)</a:t>
            </a:r>
          </a:p>
          <a:p>
            <a:pPr algn="just">
              <a:spcBef>
                <a:spcPct val="20000"/>
              </a:spcBef>
              <a:buFontTx/>
              <a:buChar char="•"/>
            </a:pPr>
            <a:r>
              <a:rPr lang="en-US" altLang="en-US" sz="2000" b="0" dirty="0"/>
              <a:t>Set conference calls till the Nov. meeting. (5min)</a:t>
            </a:r>
          </a:p>
          <a:p>
            <a:pPr algn="just">
              <a:spcBef>
                <a:spcPct val="20000"/>
              </a:spcBef>
              <a:buFontTx/>
              <a:buChar char="•"/>
            </a:pPr>
            <a:r>
              <a:rPr lang="en-US" altLang="en-US" sz="2000" b="0" dirty="0"/>
              <a:t>Set targets for the Nov. meeting. (5min)</a:t>
            </a:r>
          </a:p>
          <a:p>
            <a:pPr algn="just">
              <a:spcBef>
                <a:spcPct val="20000"/>
              </a:spcBef>
              <a:buFontTx/>
              <a:buChar char="•"/>
            </a:pPr>
            <a:r>
              <a:rPr lang="en-US" altLang="en-US" sz="2000" b="0" dirty="0"/>
              <a:t>Consider comment resolution submission (as time permits).</a:t>
            </a:r>
          </a:p>
          <a:p>
            <a:pPr algn="just">
              <a:spcBef>
                <a:spcPct val="20000"/>
              </a:spcBef>
              <a:buFontTx/>
              <a:buChar char="•"/>
            </a:pPr>
            <a:r>
              <a:rPr lang="en-US" altLang="en-US" sz="2000" b="0" dirty="0"/>
              <a:t>Technical submissions (as time permits).</a:t>
            </a:r>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5433690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8 discussion items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13319196"/>
              </p:ext>
            </p:extLst>
          </p:nvPr>
        </p:nvGraphicFramePr>
        <p:xfrm>
          <a:off x="929215" y="1484786"/>
          <a:ext cx="10460568" cy="3837743"/>
        </p:xfrm>
        <a:graphic>
          <a:graphicData uri="http://schemas.openxmlformats.org/drawingml/2006/table">
            <a:tbl>
              <a:tblPr firstRow="1" bandRow="1">
                <a:tableStyleId>{21E4AEA4-8DFA-4A89-87EB-49C32662AFE0}</a:tableStyleId>
              </a:tblPr>
              <a:tblGrid>
                <a:gridCol w="127835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593820">
                  <a:extLst>
                    <a:ext uri="{9D8B030D-6E8A-4147-A177-3AD203B41FA5}">
                      <a16:colId xmlns:a16="http://schemas.microsoft.com/office/drawing/2014/main" val="20003"/>
                    </a:ext>
                  </a:extLst>
                </a:gridCol>
                <a:gridCol w="1251691">
                  <a:extLst>
                    <a:ext uri="{9D8B030D-6E8A-4147-A177-3AD203B41FA5}">
                      <a16:colId xmlns:a16="http://schemas.microsoft.com/office/drawing/2014/main" val="20004"/>
                    </a:ext>
                  </a:extLst>
                </a:gridCol>
              </a:tblGrid>
              <a:tr h="596206">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11-19-1360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Jonathan Segev</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July 2019 Agenda</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Agenda Deck</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0001"/>
                  </a:ext>
                </a:extLst>
              </a:tr>
              <a:tr h="152392">
                <a:tc>
                  <a:txBody>
                    <a:bodyPr/>
                    <a:lstStyle/>
                    <a:p>
                      <a:r>
                        <a:rPr lang="en-US" sz="1400" dirty="0"/>
                        <a:t>11-19-1422</a:t>
                      </a:r>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Clause 11 PXDMG CIDs</a:t>
                      </a:r>
                    </a:p>
                  </a:txBody>
                  <a:tcPr marT="45712" marB="45712"/>
                </a:tc>
                <a:tc>
                  <a:txBody>
                    <a:bodyPr/>
                    <a:lstStyle/>
                    <a:p>
                      <a:r>
                        <a:rPr lang="en-US" sz="1400" dirty="0"/>
                        <a:t>CR</a:t>
                      </a:r>
                    </a:p>
                  </a:txBody>
                  <a:tcPr marT="45712" marB="45712"/>
                </a:tc>
                <a:tc>
                  <a:txBody>
                    <a:bodyPr/>
                    <a:lstStyle/>
                    <a:p>
                      <a:r>
                        <a:rPr lang="en-US" sz="1400" dirty="0"/>
                        <a:t>5min</a:t>
                      </a:r>
                      <a:endParaRPr lang="en-US" dirty="0"/>
                    </a:p>
                  </a:txBody>
                  <a:tcPr marT="45712" marB="45712"/>
                </a:tc>
                <a:extLst>
                  <a:ext uri="{0D108BD9-81ED-4DB2-BD59-A6C34878D82A}">
                    <a16:rowId xmlns:a16="http://schemas.microsoft.com/office/drawing/2014/main" val="10002"/>
                  </a:ext>
                </a:extLst>
              </a:tr>
              <a:tr h="152392">
                <a:tc>
                  <a:txBody>
                    <a:bodyPr/>
                    <a:lstStyle/>
                    <a:p>
                      <a:r>
                        <a:rPr lang="en-US" sz="1400" dirty="0"/>
                        <a:t>11-19-1365</a:t>
                      </a:r>
                    </a:p>
                  </a:txBody>
                  <a:tcPr marT="45712" marB="45712"/>
                </a:tc>
                <a:tc>
                  <a:txBody>
                    <a:bodyPr/>
                    <a:lstStyle/>
                    <a:p>
                      <a:r>
                        <a:rPr lang="en-US" sz="1400" dirty="0"/>
                        <a:t>Girish </a:t>
                      </a:r>
                      <a:r>
                        <a:rPr lang="en-US" sz="1400" dirty="0" err="1"/>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-comment-resolution</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25min </a:t>
                      </a:r>
                    </a:p>
                  </a:txBody>
                  <a:tcPr marT="45712" marB="45712"/>
                </a:tc>
                <a:extLst>
                  <a:ext uri="{0D108BD9-81ED-4DB2-BD59-A6C34878D82A}">
                    <a16:rowId xmlns:a16="http://schemas.microsoft.com/office/drawing/2014/main" val="10003"/>
                  </a:ext>
                </a:extLst>
              </a:tr>
              <a:tr h="152392">
                <a:tc>
                  <a:txBody>
                    <a:bodyPr/>
                    <a:lstStyle/>
                    <a:p>
                      <a:pPr marL="0" algn="l" defTabSz="914400" rtl="0" eaLnBrk="1" latinLnBrk="0" hangingPunct="1"/>
                      <a:r>
                        <a:rPr lang="en-US" sz="1400" kern="1200" dirty="0">
                          <a:solidFill>
                            <a:schemeClr val="dk1"/>
                          </a:solidFill>
                          <a:latin typeface="+mn-lt"/>
                          <a:ea typeface="+mn-ea"/>
                          <a:cs typeface="+mn-cs"/>
                        </a:rPr>
                        <a:t>11-19-1563</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for Miscellaneous CIDs in LB240_part 2</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167632">
                <a:tc>
                  <a:txBody>
                    <a:bodyPr/>
                    <a:lstStyle/>
                    <a:p>
                      <a:pPr marL="0" algn="l" defTabSz="914400" rtl="0" eaLnBrk="1" latinLnBrk="0" hangingPunct="1"/>
                      <a:r>
                        <a:rPr lang="en-US" sz="1400" kern="1200" dirty="0">
                          <a:solidFill>
                            <a:schemeClr val="dk1"/>
                          </a:solidFill>
                          <a:latin typeface="+mn-lt"/>
                          <a:ea typeface="+mn-ea"/>
                          <a:cs typeface="+mn-cs"/>
                        </a:rPr>
                        <a:t>11-19-1587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of Annex C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10005"/>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11-19-1584</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for Ranging Parameters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6"/>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11-19-1572</a:t>
                      </a:r>
                    </a:p>
                  </a:txBody>
                  <a:tcPr marT="45712" marB="45712"/>
                </a:tc>
                <a:tc>
                  <a:txBody>
                    <a:bodyPr/>
                    <a:lstStyle/>
                    <a:p>
                      <a:pPr marL="0" algn="l" defTabSz="914400" rtl="0" eaLnBrk="1" latinLnBrk="0" hangingPunct="1"/>
                      <a:r>
                        <a:rPr lang="en-US" sz="1400" kern="1200" dirty="0" err="1">
                          <a:solidFill>
                            <a:schemeClr val="dk1"/>
                          </a:solidFill>
                          <a:latin typeface="+mn-lt"/>
                          <a:ea typeface="+mn-ea"/>
                          <a:cs typeface="+mn-cs"/>
                        </a:rPr>
                        <a:t>Rethna</a:t>
                      </a:r>
                      <a:r>
                        <a:rPr lang="en-US" sz="1400" kern="1200" dirty="0">
                          <a:solidFill>
                            <a:schemeClr val="dk1"/>
                          </a:solidFill>
                          <a:latin typeface="+mn-lt"/>
                          <a:ea typeface="+mn-ea"/>
                          <a:cs typeface="+mn-cs"/>
                        </a:rPr>
                        <a:t> </a:t>
                      </a:r>
                      <a:r>
                        <a:rPr lang="en-US" sz="1400" kern="1200" dirty="0" err="1">
                          <a:solidFill>
                            <a:schemeClr val="dk1"/>
                          </a:solidFill>
                          <a:latin typeface="+mn-lt"/>
                          <a:ea typeface="+mn-ea"/>
                          <a:cs typeface="+mn-cs"/>
                        </a:rPr>
                        <a:t>Pulikkoonattu</a:t>
                      </a:r>
                      <a:r>
                        <a:rPr lang="en-US" sz="1400" kern="1200" dirty="0">
                          <a:solidFill>
                            <a:schemeClr val="dk1"/>
                          </a:solidFill>
                          <a:latin typeface="+mn-lt"/>
                          <a:ea typeface="+mn-ea"/>
                          <a:cs typeface="+mn-cs"/>
                        </a:rPr>
                        <a:t>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Secure-LTF: Unintentional Beamforming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Technical</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40min – as time permits </a:t>
                      </a:r>
                    </a:p>
                  </a:txBody>
                  <a:tcPr marT="45712" marB="45712"/>
                </a:tc>
                <a:extLst>
                  <a:ext uri="{0D108BD9-81ED-4DB2-BD59-A6C34878D82A}">
                    <a16:rowId xmlns:a16="http://schemas.microsoft.com/office/drawing/2014/main" val="10007"/>
                  </a:ext>
                </a:extLst>
              </a:tr>
              <a:tr h="188277">
                <a:tc>
                  <a:txBody>
                    <a:bodyPr/>
                    <a:lstStyle/>
                    <a:p>
                      <a:pPr marL="0" algn="l" defTabSz="914400" rtl="0" eaLnBrk="1" latinLnBrk="0" hangingPunct="1"/>
                      <a:r>
                        <a:rPr lang="en-US" sz="14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a:t>
                      </a:r>
                      <a:r>
                        <a:rPr lang="en-US" sz="1400" kern="1200" baseline="0" dirty="0">
                          <a:solidFill>
                            <a:schemeClr val="dk1"/>
                          </a:solidFill>
                          <a:latin typeface="+mn-lt"/>
                          <a:ea typeface="+mn-ea"/>
                          <a:cs typeface="+mn-cs"/>
                        </a:rPr>
                        <a:t> 240 resolution for miscellaneous CIDs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8"/>
                  </a:ext>
                </a:extLst>
              </a:tr>
              <a:tr h="188277">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25562016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3600" dirty="0"/>
              <a:t>TG Status And Work Completed</a:t>
            </a:r>
            <a:endParaRPr lang="en-US" sz="36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Adopted roughly ~230 technical comments.</a:t>
            </a:r>
          </a:p>
          <a:p>
            <a:pPr>
              <a:buFont typeface="Arial" panose="020B0604020202020204" pitchFamily="34" charset="0"/>
              <a:buChar char="•"/>
            </a:pPr>
            <a:r>
              <a:rPr lang="en-US" b="0" dirty="0"/>
              <a:t>Evaluated current status and plans for re-circulation ballot.</a:t>
            </a:r>
          </a:p>
          <a:p>
            <a:pPr>
              <a:buFont typeface="Arial" panose="020B0604020202020204" pitchFamily="34" charset="0"/>
              <a:buChar char="•"/>
            </a:pPr>
            <a:r>
              <a:rPr lang="en-US" b="0" dirty="0"/>
              <a:t>Group met for 8 meeting slots and reviewed a total of 29 submissions.</a:t>
            </a:r>
          </a:p>
          <a:p>
            <a:pPr>
              <a:buFont typeface="Arial" panose="020B0604020202020204" pitchFamily="34" charset="0"/>
              <a:buChar char="•"/>
            </a:pPr>
            <a:endParaRPr lang="en-US" b="0" dirty="0"/>
          </a:p>
          <a:p>
            <a:pPr marL="457200" lvl="1"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365539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Goals towards November meeting </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Complete LB240 comment resolution and initiate a recirculation ballot coming out of the Nov. meeting. </a:t>
            </a:r>
          </a:p>
          <a:p>
            <a:pPr>
              <a:buFont typeface="Arial" panose="020B0604020202020204" pitchFamily="34" charset="0"/>
              <a:buChar char="•"/>
            </a:pPr>
            <a:r>
              <a:rPr lang="en-US" b="0" dirty="0"/>
              <a:t>Publish a new baseline minor draft D1.5 coming out of the Sep. meeting for use by CRC, which includes all adopted CR from Sep. meeting.</a:t>
            </a:r>
          </a:p>
          <a:p>
            <a:pPr>
              <a:buFont typeface="Arial" panose="020B0604020202020204" pitchFamily="34" charset="0"/>
              <a:buChar char="•"/>
            </a:pPr>
            <a:r>
              <a:rPr lang="en-US" b="0" dirty="0"/>
              <a:t>Have a 3 day ad hoc for the purpose of comment resolution.</a:t>
            </a:r>
          </a:p>
          <a:p>
            <a:pPr>
              <a:buFont typeface="Arial" panose="020B0604020202020204" pitchFamily="34" charset="0"/>
              <a:buChar char="•"/>
            </a:pPr>
            <a:endParaRPr lang="en-US" b="0" dirty="0"/>
          </a:p>
          <a:p>
            <a:pPr marL="0" indent="0"/>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819401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Meeting Goals</a:t>
            </a:r>
          </a:p>
        </p:txBody>
      </p:sp>
      <p:sp>
        <p:nvSpPr>
          <p:cNvPr id="3" name="Content Placeholder 2"/>
          <p:cNvSpPr>
            <a:spLocks noGrp="1"/>
          </p:cNvSpPr>
          <p:nvPr>
            <p:ph idx="1"/>
          </p:nvPr>
        </p:nvSpPr>
        <p:spPr/>
        <p:txBody>
          <a:bodyPr/>
          <a:lstStyle/>
          <a:p>
            <a:pPr marL="0" indent="0"/>
            <a:r>
              <a:rPr lang="en-US" dirty="0"/>
              <a:t>Motion </a:t>
            </a:r>
            <a:r>
              <a:rPr lang="en-US" b="0" dirty="0"/>
              <a:t>201909-34</a:t>
            </a:r>
            <a:endParaRPr lang="en-US" dirty="0"/>
          </a:p>
          <a:p>
            <a:pPr marL="0" indent="0"/>
            <a:r>
              <a:rPr lang="en-US" b="0" dirty="0"/>
              <a:t>We commit to the </a:t>
            </a:r>
            <a:r>
              <a:rPr lang="en-US" b="0" dirty="0" err="1"/>
              <a:t>TGaz</a:t>
            </a:r>
            <a:r>
              <a:rPr lang="en-US" b="0" dirty="0"/>
              <a:t> meeting goals depicted in slide 90 of submission 11-19-1360r12.</a:t>
            </a:r>
          </a:p>
          <a:p>
            <a:pPr marL="0" indent="0"/>
            <a:endParaRPr lang="en-US" b="0" dirty="0"/>
          </a:p>
          <a:p>
            <a:pPr marL="0" indent="0"/>
            <a:r>
              <a:rPr lang="en-US" b="0" dirty="0"/>
              <a:t>Moved: Roy Want</a:t>
            </a:r>
          </a:p>
          <a:p>
            <a:pPr marL="0" indent="0"/>
            <a:r>
              <a:rPr lang="en-US" b="0" dirty="0"/>
              <a:t>Second: Erik Lindskog</a:t>
            </a:r>
          </a:p>
          <a:p>
            <a:pPr marL="0" indent="0"/>
            <a:r>
              <a:rPr lang="en-US" b="0" dirty="0"/>
              <a:t>Results (Y/N/A): 11/0/0</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7838460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Current Approved Timelines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WG approval</a:t>
            </a:r>
          </a:p>
          <a:p>
            <a:r>
              <a:rPr lang="en-US" altLang="en-US" b="0" dirty="0"/>
              <a:t>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896200"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079250"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0947" y="3377312"/>
            <a:ext cx="29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6546"/>
            <a:ext cx="1039262" cy="18552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8648114"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8847370"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258986"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7-2020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458242"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8" name="Rectangle 97"/>
          <p:cNvSpPr/>
          <p:nvPr/>
        </p:nvSpPr>
        <p:spPr>
          <a:xfrm>
            <a:off x="7157238" y="3179852"/>
            <a:ext cx="648000" cy="171871"/>
          </a:xfrm>
          <a:prstGeom prst="rect">
            <a:avLst/>
          </a:prstGeom>
          <a:solidFill>
            <a:schemeClr val="accent1">
              <a:alpha val="63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endParaRPr lang="en-US" sz="1100" dirty="0">
              <a:solidFill>
                <a:schemeClr val="tx1"/>
              </a:solidFill>
            </a:endParaRPr>
          </a:p>
        </p:txBody>
      </p:sp>
    </p:spTree>
    <p:extLst>
      <p:ext uri="{BB962C8B-B14F-4D97-AF65-F5344CB8AC3E}">
        <p14:creationId xmlns:p14="http://schemas.microsoft.com/office/powerpoint/2010/main" val="19865581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Revised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MDR and SA ballot 3-2021</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4697766" y="3784355"/>
            <a:ext cx="953900" cy="324478"/>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032448"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LB240 CR </a:t>
            </a:r>
          </a:p>
        </p:txBody>
      </p:sp>
      <p:sp>
        <p:nvSpPr>
          <p:cNvPr id="94" name="Oval Callout 93"/>
          <p:cNvSpPr/>
          <p:nvPr/>
        </p:nvSpPr>
        <p:spPr bwMode="auto">
          <a:xfrm>
            <a:off x="6907587" y="3763293"/>
            <a:ext cx="953900" cy="350050"/>
          </a:xfrm>
          <a:prstGeom prst="wedgeEllipseCallout">
            <a:avLst>
              <a:gd name="adj1" fmla="val -23881"/>
              <a:gd name="adj2" fmla="val -16501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Initial WG ballot LB240</a:t>
            </a:r>
            <a:endParaRPr kumimoji="0" lang="en-US" sz="900" b="1" i="0" u="none" strike="noStrike" cap="none" normalizeH="0" baseline="0" dirty="0">
              <a:ln>
                <a:noFill/>
              </a:ln>
              <a:solidFill>
                <a:schemeClr val="tx1"/>
              </a:solidFill>
              <a:effectLst/>
            </a:endParaRPr>
          </a:p>
        </p:txBody>
      </p:sp>
      <p:sp>
        <p:nvSpPr>
          <p:cNvPr id="62" name="Oval Callout 61"/>
          <p:cNvSpPr/>
          <p:nvPr/>
        </p:nvSpPr>
        <p:spPr bwMode="auto">
          <a:xfrm>
            <a:off x="5823938" y="3763293"/>
            <a:ext cx="953900" cy="350050"/>
          </a:xfrm>
          <a:prstGeom prst="wedgeEllipseCallout">
            <a:avLst>
              <a:gd name="adj1" fmla="val 9137"/>
              <a:gd name="adj2" fmla="val -215803"/>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a:solidFill>
                  <a:schemeClr val="tx1"/>
                </a:solidFill>
              </a:rPr>
              <a:t>SF</a:t>
            </a:r>
            <a:r>
              <a:rPr kumimoji="0" lang="en-US" sz="9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622315"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821571"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39230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a:t>
            </a:r>
            <a:r>
              <a:rPr lang="en-US" b="0" dirty="0"/>
              <a:t>201909-35</a:t>
            </a:r>
            <a:endParaRPr lang="en-US" dirty="0"/>
          </a:p>
          <a:p>
            <a:pPr marL="0" indent="0"/>
            <a:r>
              <a:rPr lang="en-US" b="0" dirty="0"/>
              <a:t>We commit to the </a:t>
            </a:r>
            <a:r>
              <a:rPr lang="en-US" b="0" dirty="0" err="1"/>
              <a:t>TGaz</a:t>
            </a:r>
            <a:r>
              <a:rPr lang="en-US" b="0" dirty="0"/>
              <a:t> timelines as depicted in slide 93 of submission 11-19-1360r12.</a:t>
            </a:r>
          </a:p>
          <a:p>
            <a:pPr marL="0" indent="0"/>
            <a:endParaRPr lang="en-US" b="0" dirty="0"/>
          </a:p>
          <a:p>
            <a:pPr marL="0" indent="0"/>
            <a:r>
              <a:rPr lang="en-US" b="0" dirty="0"/>
              <a:t>Moved: Assaf Kasher</a:t>
            </a:r>
          </a:p>
          <a:p>
            <a:pPr marL="0" indent="0"/>
            <a:r>
              <a:rPr lang="en-US" b="0" dirty="0"/>
              <a:t>Second: Qinghua Li </a:t>
            </a:r>
          </a:p>
          <a:p>
            <a:pPr marL="0" indent="0"/>
            <a:r>
              <a:rPr lang="en-US" b="0" dirty="0"/>
              <a:t>Results (Y/N/A): 10/0/0</a:t>
            </a:r>
          </a:p>
          <a:p>
            <a:pPr marL="0" indent="0"/>
            <a:r>
              <a:rPr lang="en-US"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6079986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process going forward</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CR submissions that are presented on </a:t>
            </a:r>
            <a:r>
              <a:rPr lang="en-US" b="0" dirty="0" err="1"/>
              <a:t>telecons</a:t>
            </a:r>
            <a:r>
              <a:rPr lang="en-US" b="0" dirty="0"/>
              <a:t> and ad hoc meetings and are brought to a </a:t>
            </a:r>
            <a:r>
              <a:rPr lang="en-US" b="0" dirty="0" err="1"/>
              <a:t>strawpoll</a:t>
            </a:r>
            <a:r>
              <a:rPr lang="en-US" b="0" dirty="0"/>
              <a:t> to adopt.</a:t>
            </a:r>
          </a:p>
          <a:p>
            <a:pPr>
              <a:buFont typeface="Arial" panose="020B0604020202020204" pitchFamily="34" charset="0"/>
              <a:buChar char="•"/>
            </a:pPr>
            <a:r>
              <a:rPr lang="en-US" b="0" dirty="0"/>
              <a:t>For such </a:t>
            </a:r>
            <a:r>
              <a:rPr lang="en-US" b="0" dirty="0" err="1"/>
              <a:t>strawpoll</a:t>
            </a:r>
            <a:r>
              <a:rPr lang="en-US" b="0" dirty="0"/>
              <a:t> that meets the approval requirement for a motion, the chair will prepare a batch motion for the first meeting slot of the upcoming session for formal approval, without additional review. </a:t>
            </a:r>
          </a:p>
          <a:p>
            <a:pPr>
              <a:buFont typeface="Arial" panose="020B0604020202020204" pitchFamily="34" charset="0"/>
              <a:buChar char="•"/>
            </a:pPr>
            <a:r>
              <a:rPr lang="en-US" b="0" dirty="0">
                <a:solidFill>
                  <a:srgbClr val="FF0000"/>
                </a:solidFill>
              </a:rPr>
              <a:t>All motioned submissions are required to align to latest available draft at time of motioning. </a:t>
            </a:r>
          </a:p>
          <a:p>
            <a:pPr>
              <a:buFont typeface="Arial" panose="020B0604020202020204" pitchFamily="34" charset="0"/>
              <a:buChar char="•"/>
            </a:pPr>
            <a:endParaRPr lang="en-US" b="0" dirty="0"/>
          </a:p>
          <a:p>
            <a:pPr marL="0" indent="0"/>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4051285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Oct. 2</a:t>
            </a:r>
            <a:r>
              <a:rPr lang="en-US" altLang="en-US" baseline="30000" dirty="0"/>
              <a:t>nd</a:t>
            </a:r>
            <a:r>
              <a:rPr lang="en-US" altLang="en-US" dirty="0"/>
              <a:t> 	(Wednesday), 13:00 ET – 14:30 ET</a:t>
            </a:r>
          </a:p>
          <a:p>
            <a:pPr>
              <a:buFont typeface="Arial" panose="020B0604020202020204" pitchFamily="34" charset="0"/>
              <a:buChar char="•"/>
            </a:pPr>
            <a:r>
              <a:rPr lang="en-US" altLang="en-US" dirty="0"/>
              <a:t>Oct. 9</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16</a:t>
            </a:r>
            <a:r>
              <a:rPr lang="en-US" altLang="en-US" baseline="30000" dirty="0"/>
              <a:t>th</a:t>
            </a:r>
            <a:r>
              <a:rPr lang="en-US" altLang="en-US" dirty="0"/>
              <a:t>  	(Wednesday), 13:00 ET – 14:30 ET</a:t>
            </a:r>
          </a:p>
          <a:p>
            <a:pPr>
              <a:buFont typeface="Arial" panose="020B0604020202020204" pitchFamily="34" charset="0"/>
              <a:buChar char="•"/>
            </a:pPr>
            <a:r>
              <a:rPr lang="en-US" altLang="en-US" dirty="0"/>
              <a:t>Oct. 30</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6</a:t>
            </a:r>
            <a:r>
              <a:rPr lang="en-US" altLang="en-US" baseline="30000" dirty="0"/>
              <a:t>th</a:t>
            </a:r>
            <a:r>
              <a:rPr lang="en-US" altLang="en-US" dirty="0"/>
              <a:t> 	 (Wednesday) , 13:00 ET – 14:30 ET – pending ad hoc</a:t>
            </a:r>
          </a:p>
          <a:p>
            <a:pPr>
              <a:buFont typeface="Arial" panose="020B0604020202020204" pitchFamily="34" charset="0"/>
              <a:buChar char="•"/>
            </a:pPr>
            <a:r>
              <a:rPr lang="en-US" altLang="en-US" dirty="0"/>
              <a:t>Nov. 20</a:t>
            </a:r>
            <a:r>
              <a:rPr lang="en-US" altLang="en-US" baseline="30000" dirty="0"/>
              <a:t>th</a:t>
            </a:r>
            <a:r>
              <a:rPr lang="en-US" altLang="en-US" dirty="0"/>
              <a:t> 	(Wednesday), 13:00 ET – 14:30 ET – as needed</a:t>
            </a:r>
          </a:p>
          <a:p>
            <a:pPr marL="0" indent="0"/>
            <a:endParaRPr lang="en-US" altLang="en-US" dirty="0"/>
          </a:p>
          <a:p>
            <a:pPr marL="0" indent="0"/>
            <a:endParaRPr lang="en-US" altLang="en-US" dirty="0"/>
          </a:p>
          <a:p>
            <a:pPr>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768099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[Previously this week:] Submission 11-19-1422r3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201909-10:</a:t>
            </a:r>
            <a:endParaRPr lang="en-US" sz="2000" dirty="0"/>
          </a:p>
          <a:p>
            <a:pPr marL="0" indent="0"/>
            <a:r>
              <a:rPr lang="en-US" sz="2000" b="0" dirty="0"/>
              <a:t>Move to adopt the resolutions depicted by document 11-19-1422r2  for CIDs 1270, 2344, 1083, 1079, 2021, 2011, 1861, 2380, 1280, 1239, 1080, 1240, 1432, 2379, 1434, 1437, 1435,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Dibakar Das</a:t>
            </a:r>
          </a:p>
          <a:p>
            <a:pPr marL="0" indent="0"/>
            <a:r>
              <a:rPr lang="en-US" sz="2000" b="0" dirty="0"/>
              <a:t>Results (Y/N/A): 12/0/0</a:t>
            </a:r>
          </a:p>
          <a:p>
            <a:pPr marL="0" indent="0"/>
            <a:r>
              <a:rPr lang="en-US" sz="2000" b="0" dirty="0"/>
              <a:t>Motion passes</a:t>
            </a:r>
          </a:p>
          <a:p>
            <a:pPr marL="0" indent="0"/>
            <a:endParaRPr lang="en-US" sz="1600" b="0" dirty="0"/>
          </a:p>
          <a:p>
            <a:pPr marL="0" indent="0"/>
            <a:r>
              <a:rPr lang="en-US" sz="1800" b="0" dirty="0"/>
              <a:t>Results from the Aug. 28</a:t>
            </a:r>
            <a:r>
              <a:rPr lang="en-US" sz="1800" b="0" baseline="30000" dirty="0"/>
              <a:t>th</a:t>
            </a:r>
            <a:r>
              <a:rPr lang="en-US" sz="1800" b="0" dirty="0"/>
              <a:t> </a:t>
            </a:r>
            <a:r>
              <a:rPr lang="en-US" sz="1800" b="0" dirty="0" err="1"/>
              <a:t>telecon</a:t>
            </a:r>
            <a:r>
              <a:rPr lang="en-US" sz="1800" b="0" dirty="0"/>
              <a:t> (Y/N/A): 8/0/0</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32131571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11-19-1422</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201909-36:</a:t>
            </a:r>
            <a:endParaRPr lang="en-US" sz="2000" dirty="0"/>
          </a:p>
          <a:p>
            <a:pPr marL="0" indent="0"/>
            <a:r>
              <a:rPr lang="en-US" sz="2000" b="0" dirty="0"/>
              <a:t>Move to adopt the resolutions depicted by document 11-19-1422r3 for CIDs 2352 and 2351, 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a:t>
            </a:r>
            <a:r>
              <a:rPr lang="en-US" sz="2000" b="0" dirty="0" err="1"/>
              <a:t>Venkatesan</a:t>
            </a:r>
            <a:endParaRPr lang="en-US" sz="2000" b="0" dirty="0"/>
          </a:p>
          <a:p>
            <a:pPr marL="0" indent="0"/>
            <a:r>
              <a:rPr lang="en-US" sz="2000" b="0" dirty="0"/>
              <a:t>Results (Y/N/A): 11/0/0 </a:t>
            </a:r>
          </a:p>
          <a:p>
            <a:pPr marL="0" indent="0"/>
            <a:r>
              <a:rPr lang="en-US" sz="2000" b="0" dirty="0"/>
              <a:t>Motion passes.</a:t>
            </a:r>
          </a:p>
          <a:p>
            <a:pPr marL="0" indent="0"/>
            <a:endParaRPr lang="en-US" sz="1800" b="0" dirty="0"/>
          </a:p>
          <a:p>
            <a:pPr marL="0" indent="0"/>
            <a:r>
              <a:rPr lang="en-US" sz="1800" b="0" dirty="0"/>
              <a:t>Note to </a:t>
            </a:r>
            <a:r>
              <a:rPr lang="en-US" sz="1800" b="0" dirty="0" err="1"/>
              <a:t>TGaz</a:t>
            </a:r>
            <a:r>
              <a:rPr lang="en-US" sz="1800" b="0" dirty="0"/>
              <a:t> Editor:</a:t>
            </a:r>
          </a:p>
          <a:p>
            <a:pPr marL="0" indent="0"/>
            <a:r>
              <a:rPr lang="en-US" sz="1800" b="0" dirty="0"/>
              <a:t>The remaining CIDs of document 11-19-1422 are motioned and adopted by the group in submission 11-19-1422r2. Submission 11-19-1422r3 is a re-basing of r2 to D1.4 for all CIDs.  </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03883436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11-19-1365</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201909-37:</a:t>
            </a:r>
            <a:endParaRPr lang="en-US" sz="2000" dirty="0"/>
          </a:p>
          <a:p>
            <a:pPr marL="0" indent="0"/>
            <a:r>
              <a:rPr lang="en-US" sz="2000" b="0" dirty="0"/>
              <a:t>Move to adopt the resolutions depicted by document 11-19-1365r4 for CIDs </a:t>
            </a:r>
            <a:r>
              <a:rPr lang="en-GB" sz="2000" b="0" dirty="0"/>
              <a:t>1559, 1892,</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Girish Madpuwar </a:t>
            </a:r>
          </a:p>
          <a:p>
            <a:pPr marL="0" indent="0"/>
            <a:r>
              <a:rPr lang="en-US" sz="2000" b="0" dirty="0"/>
              <a:t>Second: Assaf Kasher</a:t>
            </a:r>
          </a:p>
          <a:p>
            <a:pPr marL="0" indent="0"/>
            <a:r>
              <a:rPr lang="en-US" sz="2000" b="0" dirty="0"/>
              <a:t>Results (Y/N/A): 11/0/0</a:t>
            </a:r>
          </a:p>
          <a:p>
            <a:pPr marL="0" indent="0"/>
            <a:r>
              <a:rPr lang="en-US" sz="2000" b="0" dirty="0"/>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15178654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11-19-1563</a:t>
            </a:r>
          </a:p>
        </p:txBody>
      </p:sp>
      <p:sp>
        <p:nvSpPr>
          <p:cNvPr id="3" name="Content Placeholder 2"/>
          <p:cNvSpPr>
            <a:spLocks noGrp="1"/>
          </p:cNvSpPr>
          <p:nvPr>
            <p:ph idx="1"/>
          </p:nvPr>
        </p:nvSpPr>
        <p:spPr>
          <a:xfrm>
            <a:off x="914401" y="1556792"/>
            <a:ext cx="10361084" cy="4537623"/>
          </a:xfrm>
        </p:spPr>
        <p:txBody>
          <a:bodyPr/>
          <a:lstStyle/>
          <a:p>
            <a:pPr marL="0" indent="0"/>
            <a:r>
              <a:rPr lang="en-US" sz="2000" dirty="0"/>
              <a:t>Motion </a:t>
            </a:r>
            <a:r>
              <a:rPr lang="en-US" sz="2000" b="0" dirty="0"/>
              <a:t>201909-38:</a:t>
            </a:r>
            <a:endParaRPr lang="en-US" sz="2000" dirty="0"/>
          </a:p>
          <a:p>
            <a:pPr marL="0" indent="0"/>
            <a:r>
              <a:rPr lang="en-US" sz="2000" b="0" dirty="0"/>
              <a:t>Move to adopt the resolutions depicted by document 11-19-1563r1 for CIDs </a:t>
            </a:r>
            <a:r>
              <a:rPr lang="en-GB" sz="2000" b="0" dirty="0"/>
              <a:t>1825, 1338, 2209, 2479, 2244, 2484, 2482, 2481, 2480, 2478, 2371,</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Ganesh </a:t>
            </a:r>
            <a:r>
              <a:rPr lang="en-US" sz="2000" b="0" dirty="0" err="1"/>
              <a:t>Venkatesan</a:t>
            </a:r>
            <a:endParaRPr lang="en-US" sz="2000" b="0" dirty="0"/>
          </a:p>
          <a:p>
            <a:pPr marL="0" indent="0"/>
            <a:r>
              <a:rPr lang="en-US" sz="2000" b="0" dirty="0"/>
              <a:t>Results (Y/N/A): 8/0/1</a:t>
            </a:r>
          </a:p>
          <a:p>
            <a:pPr marL="0" indent="0"/>
            <a:r>
              <a:rPr lang="en-US" sz="2000" b="0"/>
              <a:t>Motion passes.</a:t>
            </a:r>
            <a:endParaRPr lang="en-US" sz="20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59400018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22882690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p>
          <a:p>
            <a:pPr algn="ctr"/>
            <a:r>
              <a:rPr lang="en-US" sz="5400" dirty="0">
                <a:solidFill>
                  <a:srgbClr val="FF0000"/>
                </a:solidFill>
              </a:rPr>
              <a:t>Thank you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37019902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11-19-xxxx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Jan.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Jan.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92897</TotalTime>
  <Words>6782</Words>
  <Application>Microsoft Office PowerPoint</Application>
  <PresentationFormat>Widescreen</PresentationFormat>
  <Paragraphs>1347</Paragraphs>
  <Slides>93</Slides>
  <Notes>25</Notes>
  <HiddenSlides>7</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93</vt:i4>
      </vt:variant>
    </vt:vector>
  </HeadingPairs>
  <TitlesOfParts>
    <vt:vector size="101" baseType="lpstr">
      <vt:lpstr>Arial</vt:lpstr>
      <vt:lpstr>Calibri</vt:lpstr>
      <vt:lpstr>Monotype Sorts</vt:lpstr>
      <vt:lpstr>Montserrat</vt:lpstr>
      <vt:lpstr>Times</vt:lpstr>
      <vt:lpstr>Times New Roman</vt:lpstr>
      <vt:lpstr>Office Theme</vt:lpstr>
      <vt:lpstr>Document</vt:lpstr>
      <vt:lpstr>TGaz Next Generation Positioning  January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Submissions</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3 discussion items</vt:lpstr>
      <vt:lpstr>Meeting Slot # 5 discussion items</vt:lpstr>
      <vt:lpstr>Comment Resolution status</vt:lpstr>
      <vt:lpstr>Comment Resolution Status</vt:lpstr>
      <vt:lpstr>Comment Resolution Status</vt:lpstr>
      <vt:lpstr>Oct./Nov. ad hoc meeting</vt:lpstr>
      <vt:lpstr>Ad Hoc</vt:lpstr>
      <vt:lpstr>Reminder to do attendance</vt:lpstr>
      <vt:lpstr>Recess</vt:lpstr>
      <vt:lpstr>Meeting Slot # 6 discussion items</vt:lpstr>
      <vt:lpstr>Meeting Slot # 6 discussion items</vt:lpstr>
      <vt:lpstr>Submission 11-19-1608</vt:lpstr>
      <vt:lpstr>Reminder to do attendance</vt:lpstr>
      <vt:lpstr>Recess</vt:lpstr>
      <vt:lpstr>Meeting Slot # 7 discussion items</vt:lpstr>
      <vt:lpstr>Meeting Slot # 7 discussion items</vt:lpstr>
      <vt:lpstr>Submission 11-19-1621</vt:lpstr>
      <vt:lpstr>Submission 11-19-1437</vt:lpstr>
      <vt:lpstr>Submission 11-19-1659</vt:lpstr>
      <vt:lpstr>Reminder to do attendance</vt:lpstr>
      <vt:lpstr>Recess</vt:lpstr>
      <vt:lpstr>Meeting Slot # 8 discussion items</vt:lpstr>
      <vt:lpstr>Meeting Slot # 8 discussion items</vt:lpstr>
      <vt:lpstr>TG Status And Work Completed</vt:lpstr>
      <vt:lpstr>Meeting Goals towards November meeting </vt:lpstr>
      <vt:lpstr>November Meeting Goals</vt:lpstr>
      <vt:lpstr>Current Approved Timelines </vt:lpstr>
      <vt:lpstr>Timelines - Revised</vt:lpstr>
      <vt:lpstr>TGaz Timeline</vt:lpstr>
      <vt:lpstr>TGaz process going forward</vt:lpstr>
      <vt:lpstr>Teleconference Schedule</vt:lpstr>
      <vt:lpstr>[Previously this week:] Submission 11-19-1422r3</vt:lpstr>
      <vt:lpstr>Submission 11-19-1422</vt:lpstr>
      <vt:lpstr>Submission 11-19-1365</vt:lpstr>
      <vt:lpstr>Submission 11-19-1563</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691</cp:revision>
  <cp:lastPrinted>1601-01-01T00:00:00Z</cp:lastPrinted>
  <dcterms:created xsi:type="dcterms:W3CDTF">2018-08-06T10:28:59Z</dcterms:created>
  <dcterms:modified xsi:type="dcterms:W3CDTF">2020-01-13T22:26:55Z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2020-01-13 22:26:53Z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