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416" r:id="rId30"/>
    <p:sldId id="348" r:id="rId31"/>
    <p:sldId id="349" r:id="rId32"/>
    <p:sldId id="350" r:id="rId33"/>
    <p:sldId id="351" r:id="rId34"/>
    <p:sldId id="360" r:id="rId35"/>
    <p:sldId id="374" r:id="rId36"/>
    <p:sldId id="375" r:id="rId37"/>
    <p:sldId id="352" r:id="rId38"/>
    <p:sldId id="353" r:id="rId39"/>
    <p:sldId id="373" r:id="rId40"/>
    <p:sldId id="354" r:id="rId41"/>
    <p:sldId id="376" r:id="rId42"/>
    <p:sldId id="361" r:id="rId43"/>
    <p:sldId id="362" r:id="rId44"/>
    <p:sldId id="355" r:id="rId45"/>
    <p:sldId id="377" r:id="rId46"/>
    <p:sldId id="378" r:id="rId47"/>
    <p:sldId id="379" r:id="rId48"/>
    <p:sldId id="363" r:id="rId49"/>
    <p:sldId id="364" r:id="rId50"/>
    <p:sldId id="386" r:id="rId51"/>
    <p:sldId id="356" r:id="rId52"/>
    <p:sldId id="385" r:id="rId53"/>
    <p:sldId id="381" r:id="rId54"/>
    <p:sldId id="380" r:id="rId55"/>
    <p:sldId id="383" r:id="rId56"/>
    <p:sldId id="384" r:id="rId57"/>
    <p:sldId id="365" r:id="rId58"/>
    <p:sldId id="366" r:id="rId59"/>
    <p:sldId id="387" r:id="rId60"/>
    <p:sldId id="389" r:id="rId61"/>
    <p:sldId id="388" r:id="rId62"/>
    <p:sldId id="367" r:id="rId63"/>
    <p:sldId id="368" r:id="rId64"/>
    <p:sldId id="390" r:id="rId65"/>
    <p:sldId id="358" r:id="rId66"/>
    <p:sldId id="394" r:id="rId67"/>
    <p:sldId id="395" r:id="rId68"/>
    <p:sldId id="402" r:id="rId69"/>
    <p:sldId id="369" r:id="rId70"/>
    <p:sldId id="370" r:id="rId71"/>
    <p:sldId id="392" r:id="rId72"/>
    <p:sldId id="359" r:id="rId73"/>
    <p:sldId id="393" r:id="rId74"/>
    <p:sldId id="396" r:id="rId75"/>
    <p:sldId id="397" r:id="rId76"/>
    <p:sldId id="391" r:id="rId77"/>
    <p:sldId id="398" r:id="rId78"/>
    <p:sldId id="399" r:id="rId79"/>
    <p:sldId id="400" r:id="rId80"/>
    <p:sldId id="401" r:id="rId81"/>
    <p:sldId id="404" r:id="rId82"/>
    <p:sldId id="403" r:id="rId83"/>
    <p:sldId id="405" r:id="rId84"/>
    <p:sldId id="406" r:id="rId85"/>
    <p:sldId id="371" r:id="rId86"/>
    <p:sldId id="372"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416"/>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6" d="100"/>
          <a:sy n="76" d="100"/>
        </p:scale>
        <p:origin x="35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5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92156814"/>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fr-FR" sz="1800" b="0" i="0" kern="1200" dirty="0" err="1">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8"/>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9"/>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0"/>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83783488"/>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11-19-1491</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Text clarification for "ISTA2RSTA LMR Feedback Policy" bit in the Extended Capabilities element</a:t>
                      </a:r>
                    </a:p>
                  </a:txBody>
                  <a:tcPr marT="45712" marB="45712"/>
                </a:tc>
                <a:tc>
                  <a:txBody>
                    <a:bodyPr/>
                    <a:lstStyle/>
                    <a:p>
                      <a:r>
                        <a:rPr lang="en-US" sz="1600" dirty="0"/>
                        <a:t>CR</a:t>
                      </a:r>
                    </a:p>
                  </a:txBody>
                  <a:tcPr marT="45712" marB="45712"/>
                </a:tc>
                <a:tc>
                  <a:txBody>
                    <a:bodyPr/>
                    <a:lstStyle/>
                    <a:p>
                      <a:r>
                        <a:rPr lang="en-US" sz="1600" baseline="0" dirty="0"/>
                        <a:t>8min</a:t>
                      </a:r>
                      <a:endParaRPr lang="en-US" sz="1600" dirty="0"/>
                    </a:p>
                  </a:txBody>
                  <a:tcPr marT="45712" marB="45712"/>
                </a:tc>
                <a:extLst>
                  <a:ext uri="{0D108BD9-81ED-4DB2-BD59-A6C34878D82A}">
                    <a16:rowId xmlns:a16="http://schemas.microsoft.com/office/drawing/2014/main" val="10002"/>
                  </a:ext>
                </a:extLst>
              </a:tr>
              <a:tr h="188277">
                <a:tc>
                  <a:txBody>
                    <a:bodyPr/>
                    <a:lstStyle/>
                    <a:p>
                      <a:r>
                        <a:rPr lang="en-US" sz="1600" dirty="0"/>
                        <a:t>11-19-1043</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Phase Shift TOA in Passive Location – Amendment text</a:t>
                      </a:r>
                      <a:endParaRPr lang="en-US" sz="1600" dirty="0"/>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188277">
                <a:tc>
                  <a:txBody>
                    <a:bodyPr/>
                    <a:lstStyle/>
                    <a:p>
                      <a:r>
                        <a:rPr lang="en-US" sz="1600" dirty="0"/>
                        <a:t>11-19-1507</a:t>
                      </a:r>
                    </a:p>
                  </a:txBody>
                  <a:tcPr marT="45712" marB="45712"/>
                </a:tc>
                <a:tc>
                  <a:txBody>
                    <a:bodyPr/>
                    <a:lstStyle/>
                    <a:p>
                      <a:r>
                        <a:rPr lang="en-US" sz="1600" dirty="0"/>
                        <a:t>Kasher</a:t>
                      </a:r>
                      <a:r>
                        <a:rPr lang="en-US" sz="1600" baseline="0" dirty="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Clause</a:t>
                      </a:r>
                      <a:r>
                        <a:rPr lang="en-US" sz="1600" baseline="0" dirty="0"/>
                        <a:t> </a:t>
                      </a:r>
                      <a:r>
                        <a:rPr lang="en-US" sz="1600" dirty="0"/>
                        <a:t>11.22.6.4.9</a:t>
                      </a:r>
                      <a:r>
                        <a:rPr lang="en-US" sz="1600" baseline="0" dirty="0"/>
                        <a:t> </a:t>
                      </a:r>
                      <a:r>
                        <a:rPr lang="en-US" sz="1600" dirty="0"/>
                        <a:t>CIDs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88277">
                <a:tc>
                  <a:txBody>
                    <a:bodyPr/>
                    <a:lstStyle/>
                    <a:p>
                      <a:r>
                        <a:rPr lang="en-US" sz="1600" dirty="0"/>
                        <a:t>11-19-1537</a:t>
                      </a:r>
                    </a:p>
                  </a:txBody>
                  <a:tcPr marT="45712" marB="45712"/>
                </a:tc>
                <a:tc>
                  <a:txBody>
                    <a:bodyPr/>
                    <a:lstStyle/>
                    <a:p>
                      <a:r>
                        <a:rPr lang="en-US" sz="16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of CID1295</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As time</a:t>
                      </a:r>
                      <a:r>
                        <a:rPr lang="en-US" sz="1600" kern="1200" baseline="0" dirty="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11-19-1491</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201909-24:</a:t>
            </a:r>
            <a:endParaRPr lang="en-US" sz="2000" dirty="0"/>
          </a:p>
          <a:p>
            <a:pPr marL="0" indent="0"/>
            <a:r>
              <a:rPr lang="en-US" sz="2000" b="0" dirty="0"/>
              <a:t>Move to adopt text changes in doc 11-19-1491r1, instruct the technical editor to incorporate it in the 802.11az draft amendment text and empower the editor to perform editorial changes.</a:t>
            </a:r>
          </a:p>
          <a:p>
            <a:pPr marL="0" indent="0"/>
            <a:endParaRPr lang="en-US" sz="1400" b="0" dirty="0"/>
          </a:p>
          <a:p>
            <a:pPr marL="0" indent="0"/>
            <a:r>
              <a:rPr lang="en-US" sz="2000" b="0" dirty="0"/>
              <a:t>Moved: Qi Wang </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11-19-1043</a:t>
            </a:r>
          </a:p>
        </p:txBody>
      </p:sp>
      <p:sp>
        <p:nvSpPr>
          <p:cNvPr id="3" name="Content Placeholder 2"/>
          <p:cNvSpPr>
            <a:spLocks noGrp="1"/>
          </p:cNvSpPr>
          <p:nvPr>
            <p:ph idx="1"/>
          </p:nvPr>
        </p:nvSpPr>
        <p:spPr/>
        <p:txBody>
          <a:bodyPr/>
          <a:lstStyle/>
          <a:p>
            <a:r>
              <a:rPr lang="en-US" b="0" dirty="0" err="1"/>
              <a:t>Strawpoll</a:t>
            </a:r>
            <a:endParaRPr lang="en-US" b="0" dirty="0"/>
          </a:p>
          <a:p>
            <a:endParaRPr lang="en-US" b="0" dirty="0"/>
          </a:p>
          <a:p>
            <a:r>
              <a:rPr lang="en-US" b="0" dirty="0"/>
              <a:t>Do you support enabling phase shift feedback for passive location ranging?</a:t>
            </a:r>
          </a:p>
          <a:p>
            <a:r>
              <a:rPr lang="en-US" b="0" dirty="0"/>
              <a:t>Results (Y/N/A): 3/4/8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11-19-1507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201909-25:</a:t>
            </a:r>
            <a:endParaRPr lang="en-US" sz="2000" dirty="0"/>
          </a:p>
          <a:p>
            <a:pPr marL="0" indent="0"/>
            <a:r>
              <a:rPr lang="en-US" sz="2000" b="0" dirty="0"/>
              <a:t>Move to adopt the resolutions depicted by document 11-19-1507r2   for CIDs </a:t>
            </a:r>
            <a:r>
              <a:rPr lang="en-GB" sz="2000" b="0" dirty="0"/>
              <a:t>2384, 1283, 1213, 1284, 2472, 1285, 2099, 2100, 2372, 2095, 1078, 1431, 1231, 1084, 1085, 1098, 1939, 1954, 1947, 1951, 1994, 1955, 2035, 2052, 2066, 2092, 2107, 1981, 2023, 2378, 2439, 2215, 1944, 1429, 1108, 1379, 1073, 1421 and 1199,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Alecsander Eitan</a:t>
            </a:r>
          </a:p>
          <a:p>
            <a:pPr marL="0" indent="0"/>
            <a:r>
              <a:rPr lang="en-US" sz="2000" b="0" dirty="0"/>
              <a:t>Results (Y/N/A): 10/0/0</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11-19-1537</a:t>
                      </a:r>
                    </a:p>
                  </a:txBody>
                  <a:tcPr marT="45712" marB="45712"/>
                </a:tc>
                <a:tc>
                  <a:txBody>
                    <a:bodyPr/>
                    <a:lstStyle/>
                    <a:p>
                      <a:r>
                        <a:rPr lang="en-US" sz="14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of CID1295</a:t>
                      </a:r>
                    </a:p>
                  </a:txBody>
                  <a:tcPr marT="45712" marB="45712"/>
                </a:tc>
                <a:tc>
                  <a:txBody>
                    <a:bodyPr/>
                    <a:lstStyle/>
                    <a:p>
                      <a:r>
                        <a:rPr lang="en-US" sz="1400" dirty="0"/>
                        <a:t>CR</a:t>
                      </a:r>
                    </a:p>
                  </a:txBody>
                  <a:tcPr marT="45712" marB="45712"/>
                </a:tc>
                <a:tc>
                  <a:txBody>
                    <a:bodyPr/>
                    <a:lstStyle/>
                    <a:p>
                      <a:r>
                        <a:rPr lang="en-US" sz="1600" kern="1200" baseline="0" dirty="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strike="sngStrike" dirty="0"/>
                        <a:t>11-19-1491</a:t>
                      </a:r>
                    </a:p>
                  </a:txBody>
                  <a:tcPr marT="45712" marB="45712"/>
                </a:tc>
                <a:tc>
                  <a:txBody>
                    <a:bodyPr/>
                    <a:lstStyle/>
                    <a:p>
                      <a:r>
                        <a:rPr lang="en-US" sz="1400" strike="sng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Text clarification for "ISTA2RSTA LMR Feedback Policy" bit in the Extended Capabilities element</a:t>
                      </a:r>
                    </a:p>
                  </a:txBody>
                  <a:tcPr marT="45712" marB="45712"/>
                </a:tc>
                <a:tc>
                  <a:txBody>
                    <a:bodyPr/>
                    <a:lstStyle/>
                    <a:p>
                      <a:r>
                        <a:rPr lang="en-US" sz="1400" strike="sngStrike" dirty="0"/>
                        <a:t>CR</a:t>
                      </a:r>
                    </a:p>
                  </a:txBody>
                  <a:tcPr marT="45712" marB="45712"/>
                </a:tc>
                <a:tc>
                  <a:txBody>
                    <a:bodyPr/>
                    <a:lstStyle/>
                    <a:p>
                      <a:r>
                        <a:rPr lang="en-US" sz="1600" strike="sngStrike" dirty="0"/>
                        <a:t>20min</a:t>
                      </a:r>
                      <a:endParaRPr lang="en-US" strike="sngStrike" dirty="0"/>
                    </a:p>
                  </a:txBody>
                  <a:tcPr marT="45712" marB="45712"/>
                </a:tc>
                <a:extLst>
                  <a:ext uri="{0D108BD9-81ED-4DB2-BD59-A6C34878D82A}">
                    <a16:rowId xmlns:a16="http://schemas.microsoft.com/office/drawing/2014/main" val="10003"/>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92895</TotalTime>
  <Words>6782</Words>
  <Application>Microsoft Office PowerPoint</Application>
  <PresentationFormat>Widescreen</PresentationFormat>
  <Paragraphs>1347</Paragraphs>
  <Slides>93</Slides>
  <Notes>25</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1"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Submissions</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690</cp:revision>
  <cp:lastPrinted>1601-01-01T00:00:00Z</cp:lastPrinted>
  <dcterms:created xsi:type="dcterms:W3CDTF">2018-08-06T10:28:59Z</dcterms:created>
  <dcterms:modified xsi:type="dcterms:W3CDTF">2020-01-13T22:25:18Z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2020-01-13 22:25:16Z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