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7"/>
  </p:notesMasterIdLst>
  <p:handoutMasterIdLst>
    <p:handoutMasterId r:id="rId11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77" r:id="rId22"/>
    <p:sldId id="280" r:id="rId23"/>
    <p:sldId id="316" r:id="rId24"/>
    <p:sldId id="345" r:id="rId25"/>
    <p:sldId id="346" r:id="rId26"/>
    <p:sldId id="347" r:id="rId27"/>
    <p:sldId id="318" r:id="rId28"/>
    <p:sldId id="324" r:id="rId29"/>
    <p:sldId id="323" r:id="rId30"/>
    <p:sldId id="322" r:id="rId31"/>
    <p:sldId id="321" r:id="rId32"/>
    <p:sldId id="320" r:id="rId33"/>
    <p:sldId id="319" r:id="rId34"/>
    <p:sldId id="325" r:id="rId35"/>
    <p:sldId id="327" r:id="rId36"/>
    <p:sldId id="328" r:id="rId37"/>
    <p:sldId id="329" r:id="rId38"/>
    <p:sldId id="330" r:id="rId39"/>
    <p:sldId id="331" r:id="rId40"/>
    <p:sldId id="332" r:id="rId41"/>
    <p:sldId id="338" r:id="rId42"/>
    <p:sldId id="333" r:id="rId43"/>
    <p:sldId id="335" r:id="rId44"/>
    <p:sldId id="336" r:id="rId45"/>
    <p:sldId id="337" r:id="rId46"/>
    <p:sldId id="317" r:id="rId47"/>
    <p:sldId id="339" r:id="rId48"/>
    <p:sldId id="340" r:id="rId49"/>
    <p:sldId id="342" r:id="rId50"/>
    <p:sldId id="344" r:id="rId51"/>
    <p:sldId id="343" r:id="rId52"/>
    <p:sldId id="348" r:id="rId53"/>
    <p:sldId id="349" r:id="rId54"/>
    <p:sldId id="350" r:id="rId55"/>
    <p:sldId id="351" r:id="rId56"/>
    <p:sldId id="360" r:id="rId57"/>
    <p:sldId id="374" r:id="rId58"/>
    <p:sldId id="375" r:id="rId59"/>
    <p:sldId id="352" r:id="rId60"/>
    <p:sldId id="353" r:id="rId61"/>
    <p:sldId id="373" r:id="rId62"/>
    <p:sldId id="354" r:id="rId63"/>
    <p:sldId id="376" r:id="rId64"/>
    <p:sldId id="361" r:id="rId65"/>
    <p:sldId id="362" r:id="rId66"/>
    <p:sldId id="355" r:id="rId67"/>
    <p:sldId id="377" r:id="rId68"/>
    <p:sldId id="378" r:id="rId69"/>
    <p:sldId id="379" r:id="rId70"/>
    <p:sldId id="363" r:id="rId71"/>
    <p:sldId id="364" r:id="rId72"/>
    <p:sldId id="386" r:id="rId73"/>
    <p:sldId id="356" r:id="rId74"/>
    <p:sldId id="385" r:id="rId75"/>
    <p:sldId id="381" r:id="rId76"/>
    <p:sldId id="380" r:id="rId77"/>
    <p:sldId id="383" r:id="rId78"/>
    <p:sldId id="384" r:id="rId79"/>
    <p:sldId id="365" r:id="rId80"/>
    <p:sldId id="366" r:id="rId81"/>
    <p:sldId id="387" r:id="rId82"/>
    <p:sldId id="389" r:id="rId83"/>
    <p:sldId id="388" r:id="rId84"/>
    <p:sldId id="367" r:id="rId85"/>
    <p:sldId id="368" r:id="rId86"/>
    <p:sldId id="390" r:id="rId87"/>
    <p:sldId id="358" r:id="rId88"/>
    <p:sldId id="394" r:id="rId89"/>
    <p:sldId id="395" r:id="rId90"/>
    <p:sldId id="402" r:id="rId91"/>
    <p:sldId id="369" r:id="rId92"/>
    <p:sldId id="370" r:id="rId93"/>
    <p:sldId id="392" r:id="rId94"/>
    <p:sldId id="359" r:id="rId95"/>
    <p:sldId id="393" r:id="rId96"/>
    <p:sldId id="396" r:id="rId97"/>
    <p:sldId id="397" r:id="rId98"/>
    <p:sldId id="391" r:id="rId99"/>
    <p:sldId id="398" r:id="rId100"/>
    <p:sldId id="399" r:id="rId101"/>
    <p:sldId id="400" r:id="rId102"/>
    <p:sldId id="401" r:id="rId103"/>
    <p:sldId id="404" r:id="rId104"/>
    <p:sldId id="403" r:id="rId105"/>
    <p:sldId id="405" r:id="rId106"/>
    <p:sldId id="406" r:id="rId107"/>
    <p:sldId id="371" r:id="rId108"/>
    <p:sldId id="372" r:id="rId109"/>
    <p:sldId id="312" r:id="rId110"/>
    <p:sldId id="259" r:id="rId111"/>
    <p:sldId id="260" r:id="rId112"/>
    <p:sldId id="261" r:id="rId113"/>
    <p:sldId id="262" r:id="rId114"/>
    <p:sldId id="263" r:id="rId115"/>
    <p:sldId id="264" r:id="rId1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99" autoAdjust="0"/>
    <p:restoredTop sz="94660"/>
  </p:normalViewPr>
  <p:slideViewPr>
    <p:cSldViewPr>
      <p:cViewPr varScale="1">
        <p:scale>
          <a:sx n="110" d="100"/>
          <a:sy n="110" d="100"/>
        </p:scale>
        <p:origin x="74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66</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69</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82</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93</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94</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98</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3260918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74160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4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Los Angeles, California</a:t>
            </a:r>
          </a:p>
          <a:p>
            <a:pPr algn="ctr">
              <a:lnSpc>
                <a:spcPct val="90000"/>
              </a:lnSpc>
              <a:buFontTx/>
              <a:buNone/>
            </a:pPr>
            <a:r>
              <a:rPr lang="en-US" altLang="en-US" sz="4400" dirty="0">
                <a:cs typeface="Times New Roman" panose="02020603050405020304" pitchFamily="18" charset="0"/>
              </a:rPr>
              <a:t>January 12</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17</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2020</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096157138"/>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Formalities:</a:t>
            </a:r>
          </a:p>
          <a:p>
            <a:pPr lvl="1" algn="just">
              <a:spcBef>
                <a:spcPct val="20000"/>
              </a:spcBef>
              <a:buFontTx/>
              <a:buChar char="•"/>
            </a:pPr>
            <a:r>
              <a:rPr lang="en-US" altLang="en-US" sz="1400" b="0" dirty="0"/>
              <a:t>Review IEEE-SA patent policy, duty to inform and call for potential essential patents</a:t>
            </a:r>
            <a:endParaRPr lang="en-US" altLang="en-US" sz="1400" dirty="0"/>
          </a:p>
          <a:p>
            <a:pPr lvl="1" algn="just">
              <a:spcBef>
                <a:spcPct val="20000"/>
              </a:spcBef>
              <a:buFontTx/>
              <a:buChar char="•"/>
            </a:pPr>
            <a:r>
              <a:rPr lang="en-US" altLang="en-US" sz="1400" b="0" dirty="0"/>
              <a:t>Review IEEE SA copyrights notice, </a:t>
            </a:r>
          </a:p>
          <a:p>
            <a:pPr lvl="1" algn="just">
              <a:spcBef>
                <a:spcPct val="20000"/>
              </a:spcBef>
              <a:buFontTx/>
              <a:buChar char="•"/>
            </a:pPr>
            <a:r>
              <a:rPr lang="en-US" altLang="en-US" sz="1400" dirty="0"/>
              <a:t>RE </a:t>
            </a:r>
            <a:r>
              <a:rPr lang="en-US" altLang="en-US" sz="1400" b="0" dirty="0"/>
              <a:t>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endParaRPr lang="en-US" sz="1400" dirty="0"/>
          </a:p>
          <a:p>
            <a:pPr algn="just">
              <a:spcBef>
                <a:spcPct val="20000"/>
              </a:spcBef>
              <a:buFontTx/>
              <a:buChar char="•"/>
            </a:pPr>
            <a:r>
              <a:rPr lang="en-US" altLang="en-US" sz="1800" b="0" dirty="0"/>
              <a:t>Consider comment resolution for adoption if any.</a:t>
            </a:r>
          </a:p>
          <a:p>
            <a:pPr algn="just">
              <a:spcBef>
                <a:spcPct val="20000"/>
              </a:spcBef>
              <a:buFontTx/>
              <a:buChar char="•"/>
            </a:pPr>
            <a:r>
              <a:rPr lang="en-US" altLang="en-US" sz="1800" b="0" dirty="0"/>
              <a:t>CR assignment status and call for volunteers from recirculation ballot.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Consider any other technical material.</a:t>
            </a:r>
          </a:p>
          <a:p>
            <a:pPr algn="just">
              <a:spcBef>
                <a:spcPct val="20000"/>
              </a:spcBef>
              <a:buFontTx/>
              <a:buChar char="•"/>
            </a:pPr>
            <a:r>
              <a:rPr lang="en-US" altLang="en-US" sz="1800" b="0" kern="0" dirty="0"/>
              <a:t>Consider January accomplishments and targets towards March meeting.</a:t>
            </a:r>
          </a:p>
          <a:p>
            <a:pPr algn="just">
              <a:spcBef>
                <a:spcPct val="20000"/>
              </a:spcBef>
              <a:buFontTx/>
              <a:buChar char="•"/>
            </a:pPr>
            <a:r>
              <a:rPr lang="en-US" altLang="en-US" sz="1800" b="0" kern="0" dirty="0"/>
              <a:t>Review spec development status and TG timelines.</a:t>
            </a:r>
          </a:p>
          <a:p>
            <a:pPr algn="just">
              <a:spcBef>
                <a:spcPct val="20000"/>
              </a:spcBef>
              <a:buFontTx/>
              <a:buChar char="•"/>
            </a:pPr>
            <a:r>
              <a:rPr lang="en-US" altLang="en-US" sz="1800" b="0" kern="0" dirty="0"/>
              <a:t>Set teleconference call times.</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96606355"/>
              </p:ext>
            </p:extLst>
          </p:nvPr>
        </p:nvGraphicFramePr>
        <p:xfrm>
          <a:off x="914401" y="1260086"/>
          <a:ext cx="10460567" cy="490702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400" kern="1200" dirty="0">
                          <a:solidFill>
                            <a:schemeClr val="dk1"/>
                          </a:solidFill>
                          <a:latin typeface="+mn-lt"/>
                          <a:ea typeface="+mn-ea"/>
                          <a:cs typeface="+mn-cs"/>
                        </a:rPr>
                        <a:t>11-19-2121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January 2019 Agenda</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2"/>
                  </a:ext>
                </a:extLst>
              </a:tr>
              <a:tr h="25432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b="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25432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25432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25432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25432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25432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1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1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12"/>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13"/>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1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063014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a:t>
            </a:r>
            <a:r>
              <a:rPr lang="en-US" altLang="en-US" sz="2000" b="0" dirty="0" err="1"/>
              <a:t>telecons</a:t>
            </a:r>
            <a:r>
              <a:rPr lang="en-US" altLang="en-US" sz="2000" b="0" dirty="0"/>
              <a:t> (65min)</a:t>
            </a:r>
          </a:p>
          <a:p>
            <a:pPr algn="just">
              <a:spcBef>
                <a:spcPct val="20000"/>
              </a:spcBef>
              <a:buFontTx/>
              <a:buChar char="•"/>
            </a:pPr>
            <a:r>
              <a:rPr lang="en-US" altLang="en-US" sz="2000" b="0" dirty="0" err="1"/>
              <a:t>Remotion</a:t>
            </a:r>
            <a:r>
              <a:rPr lang="en-US" altLang="en-US" sz="2000" b="0" dirty="0"/>
              <a:t> of submission 11-19-1062 and 11-19-579 (5min)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85min</a:t>
                      </a:r>
                    </a:p>
                  </a:txBody>
                  <a:tcPr marT="45712" marB="45712"/>
                </a:tc>
                <a:extLst>
                  <a:ext uri="{0D108BD9-81ED-4DB2-BD59-A6C34878D82A}">
                    <a16:rowId xmlns:a16="http://schemas.microsoft.com/office/drawing/2014/main" val="10001"/>
                  </a:ext>
                </a:extLst>
              </a:tr>
              <a:tr h="376545">
                <a:tc>
                  <a:txBody>
                    <a:bodyPr/>
                    <a:lstStyle/>
                    <a:p>
                      <a:r>
                        <a:rPr lang="en-US" sz="1400" kern="1200" dirty="0">
                          <a:solidFill>
                            <a:schemeClr val="dk1"/>
                          </a:solidFill>
                          <a:latin typeface="+mn-lt"/>
                          <a:ea typeface="+mn-ea"/>
                          <a:cs typeface="+mn-cs"/>
                        </a:rPr>
                        <a:t>11-19-1273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r>
                        <a:rPr lang="en-US" altLang="en-US" sz="1400" b="0" dirty="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Minutes</a:t>
                      </a:r>
                    </a:p>
                  </a:txBody>
                  <a:tcPr marT="45712" marB="45712"/>
                </a:tc>
                <a:tc>
                  <a:txBody>
                    <a:bodyPr/>
                    <a:lstStyle/>
                    <a:p>
                      <a:r>
                        <a:rPr lang="en-US" sz="1600" kern="1200" dirty="0">
                          <a:solidFill>
                            <a:schemeClr val="dk1"/>
                          </a:solidFill>
                          <a:latin typeface="+mn-lt"/>
                          <a:ea typeface="+mn-ea"/>
                          <a:cs typeface="+mn-cs"/>
                        </a:rPr>
                        <a:t>5</a:t>
                      </a:r>
                    </a:p>
                  </a:txBody>
                  <a:tcPr marT="45712" marB="45712"/>
                </a:tc>
                <a:extLst>
                  <a:ext uri="{0D108BD9-81ED-4DB2-BD59-A6C34878D82A}">
                    <a16:rowId xmlns:a16="http://schemas.microsoft.com/office/drawing/2014/main" val="10002"/>
                  </a:ext>
                </a:extLst>
              </a:tr>
              <a:tr h="376545">
                <a:tc>
                  <a:txBody>
                    <a:bodyPr/>
                    <a:lstStyle/>
                    <a:p>
                      <a:r>
                        <a:rPr lang="en-US" altLang="en-US" sz="1400" dirty="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a:t>Telecon</a:t>
                      </a:r>
                      <a:r>
                        <a:rPr lang="en-US" altLang="en-US" sz="1400" dirty="0"/>
                        <a:t> Minutes July 31st, 2019</a:t>
                      </a:r>
                      <a:endParaRPr lang="en-US" altLang="en-US" sz="1400" b="0" dirty="0"/>
                    </a:p>
                  </a:txBody>
                  <a:tcPr marT="45712" marB="45712"/>
                </a:tc>
                <a:tc>
                  <a:txBody>
                    <a:bodyPr/>
                    <a:lstStyle/>
                    <a:p>
                      <a:r>
                        <a:rPr lang="en-US" sz="1400" kern="1200" dirty="0">
                          <a:solidFill>
                            <a:schemeClr val="dk1"/>
                          </a:solidFill>
                          <a:latin typeface="+mn-lt"/>
                          <a:ea typeface="+mn-ea"/>
                          <a:cs typeface="+mn-cs"/>
                        </a:rPr>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5</a:t>
                      </a:r>
                    </a:p>
                  </a:txBody>
                  <a:tcPr marT="45712" marB="45712"/>
                </a:tc>
                <a:extLst>
                  <a:ext uri="{0D108BD9-81ED-4DB2-BD59-A6C34878D82A}">
                    <a16:rowId xmlns:a16="http://schemas.microsoft.com/office/drawing/2014/main" val="10003"/>
                  </a:ext>
                </a:extLst>
              </a:tr>
              <a:tr h="376545">
                <a:tc>
                  <a:txBody>
                    <a:bodyPr/>
                    <a:lstStyle/>
                    <a:p>
                      <a:r>
                        <a:rPr lang="en-US" sz="1400" kern="1200" dirty="0">
                          <a:solidFill>
                            <a:schemeClr val="dk1"/>
                          </a:solidFill>
                          <a:latin typeface="+mn-lt"/>
                          <a:ea typeface="+mn-ea"/>
                          <a:cs typeface="+mn-cs"/>
                        </a:rPr>
                        <a:t>11-19-1410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August 7th, 2019</a:t>
                      </a:r>
                      <a:endParaRPr lang="en-US" altLang="en-US" sz="1400" dirty="0"/>
                    </a:p>
                  </a:txBody>
                  <a:tcPr marT="45712" marB="45712"/>
                </a:tc>
                <a:tc>
                  <a:txBody>
                    <a:bodyPr/>
                    <a:lstStyle/>
                    <a:p>
                      <a:r>
                        <a:rPr lang="en-US" sz="1400" kern="120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5</a:t>
                      </a:r>
                    </a:p>
                  </a:txBody>
                  <a:tcPr marT="45712" marB="45712"/>
                </a:tc>
                <a:extLst>
                  <a:ext uri="{0D108BD9-81ED-4DB2-BD59-A6C34878D82A}">
                    <a16:rowId xmlns:a16="http://schemas.microsoft.com/office/drawing/2014/main" val="10004"/>
                  </a:ext>
                </a:extLst>
              </a:tr>
              <a:tr h="376553">
                <a:tc>
                  <a:txBody>
                    <a:bodyPr/>
                    <a:lstStyle/>
                    <a:p>
                      <a:r>
                        <a:rPr lang="en-US" sz="1400" dirty="0"/>
                        <a:t>11-19-1439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a:t>Telecon</a:t>
                      </a:r>
                      <a:r>
                        <a:rPr lang="en-US" altLang="en-US" sz="1400" dirty="0"/>
                        <a:t> minutes August 14</a:t>
                      </a:r>
                      <a:r>
                        <a:rPr lang="en-US" altLang="en-US" sz="1400" baseline="30000" dirty="0"/>
                        <a:t>th</a:t>
                      </a:r>
                      <a:r>
                        <a:rPr lang="en-US" altLang="en-US" sz="1400" dirty="0"/>
                        <a:t>, 2019</a:t>
                      </a:r>
                    </a:p>
                  </a:txBody>
                  <a:tcPr marT="45712" marB="45712"/>
                </a:tc>
                <a:tc>
                  <a:txBody>
                    <a:bodyPr/>
                    <a:lstStyle/>
                    <a:p>
                      <a:r>
                        <a:rPr lang="en-US" sz="1400" kern="120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5</a:t>
                      </a:r>
                    </a:p>
                  </a:txBody>
                  <a:tcPr marT="45712" marB="45712"/>
                </a:tc>
                <a:extLst>
                  <a:ext uri="{0D108BD9-81ED-4DB2-BD59-A6C34878D82A}">
                    <a16:rowId xmlns:a16="http://schemas.microsoft.com/office/drawing/2014/main" val="10005"/>
                  </a:ext>
                </a:extLst>
              </a:tr>
              <a:tr h="182872">
                <a:tc>
                  <a:txBody>
                    <a:bodyPr/>
                    <a:lstStyle/>
                    <a:p>
                      <a:r>
                        <a:rPr lang="en-US" sz="1400" dirty="0"/>
                        <a:t>11-19-1463</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a:t>TGaz</a:t>
                      </a:r>
                      <a:r>
                        <a:rPr lang="en-US" altLang="en-US" sz="1400" dirty="0"/>
                        <a:t> </a:t>
                      </a:r>
                      <a:r>
                        <a:rPr lang="en-US" altLang="en-US" sz="1400" dirty="0" err="1"/>
                        <a:t>telecon</a:t>
                      </a:r>
                      <a:r>
                        <a:rPr lang="en-US" altLang="en-US" sz="1400" dirty="0"/>
                        <a:t> minutes August 21</a:t>
                      </a:r>
                      <a:r>
                        <a:rPr lang="en-US" altLang="en-US" sz="1400" baseline="30000" dirty="0"/>
                        <a:t>st</a:t>
                      </a:r>
                      <a:r>
                        <a:rPr lang="en-US" altLang="en-US" sz="1400" dirty="0"/>
                        <a:t>, 2019</a:t>
                      </a:r>
                    </a:p>
                  </a:txBody>
                  <a:tcPr marT="45712" marB="45712"/>
                </a:tc>
                <a:tc>
                  <a:txBody>
                    <a:bodyPr/>
                    <a:lstStyle/>
                    <a:p>
                      <a:r>
                        <a:rPr lang="en-US" sz="1400" kern="1200">
                          <a:solidFill>
                            <a:schemeClr val="dk1"/>
                          </a:solidFill>
                          <a:latin typeface="+mn-lt"/>
                          <a:ea typeface="+mn-ea"/>
                          <a:cs typeface="+mn-cs"/>
                        </a:rPr>
                        <a:t>Minutes</a:t>
                      </a:r>
                      <a:endParaRPr lang="en-US" sz="1400" dirty="0"/>
                    </a:p>
                  </a:txBody>
                  <a:tcPr marT="45712" marB="45712"/>
                </a:tc>
                <a:tc>
                  <a:txBody>
                    <a:bodyPr/>
                    <a:lstStyle/>
                    <a:p>
                      <a:r>
                        <a:rPr lang="en-US" dirty="0"/>
                        <a:t>5</a:t>
                      </a:r>
                    </a:p>
                  </a:txBody>
                  <a:tcPr marT="45712" marB="45712"/>
                </a:tc>
                <a:extLst>
                  <a:ext uri="{0D108BD9-81ED-4DB2-BD59-A6C34878D82A}">
                    <a16:rowId xmlns:a16="http://schemas.microsoft.com/office/drawing/2014/main" val="10006"/>
                  </a:ext>
                </a:extLst>
              </a:tr>
              <a:tr h="182872">
                <a:tc>
                  <a:txBody>
                    <a:bodyPr/>
                    <a:lstStyle/>
                    <a:p>
                      <a:r>
                        <a:rPr lang="en-US" sz="1400" dirty="0"/>
                        <a:t>11-19-1464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a:t>TGaz</a:t>
                      </a:r>
                      <a:r>
                        <a:rPr lang="en-US" altLang="en-US" sz="1400" dirty="0"/>
                        <a:t> </a:t>
                      </a:r>
                      <a:r>
                        <a:rPr lang="en-US" altLang="en-US" sz="1400" dirty="0" err="1"/>
                        <a:t>telecon</a:t>
                      </a:r>
                      <a:r>
                        <a:rPr lang="en-US" altLang="en-US" sz="1400" dirty="0"/>
                        <a:t> minutes August 28</a:t>
                      </a:r>
                      <a:r>
                        <a:rPr lang="en-US" altLang="en-US" sz="1400" baseline="30000" dirty="0"/>
                        <a:t>th</a:t>
                      </a:r>
                      <a:endParaRPr lang="en-US" altLang="en-US" sz="1400" dirty="0"/>
                    </a:p>
                  </a:txBody>
                  <a:tcPr marT="45712" marB="45712"/>
                </a:tc>
                <a:tc>
                  <a:txBody>
                    <a:bodyPr/>
                    <a:lstStyle/>
                    <a:p>
                      <a:r>
                        <a:rPr lang="en-US" sz="1400" kern="1200">
                          <a:solidFill>
                            <a:schemeClr val="dk1"/>
                          </a:solidFill>
                          <a:latin typeface="+mn-lt"/>
                          <a:ea typeface="+mn-ea"/>
                          <a:cs typeface="+mn-cs"/>
                        </a:rPr>
                        <a:t>Minutes</a:t>
                      </a:r>
                      <a:endParaRPr lang="en-US" sz="1400" dirty="0"/>
                    </a:p>
                  </a:txBody>
                  <a:tcPr marT="45712" marB="45712"/>
                </a:tc>
                <a:tc>
                  <a:txBody>
                    <a:bodyPr/>
                    <a:lstStyle/>
                    <a:p>
                      <a:r>
                        <a:rPr lang="en-US" dirty="0"/>
                        <a:t>5</a:t>
                      </a:r>
                    </a:p>
                  </a:txBody>
                  <a:tcPr marT="45712" marB="45712"/>
                </a:tc>
                <a:extLst>
                  <a:ext uri="{0D108BD9-81ED-4DB2-BD59-A6C34878D82A}">
                    <a16:rowId xmlns:a16="http://schemas.microsoft.com/office/drawing/2014/main" val="10007"/>
                  </a:ext>
                </a:extLst>
              </a:tr>
              <a:tr h="167632">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dirty="0"/>
                        <a:t>5</a:t>
                      </a:r>
                    </a:p>
                  </a:txBody>
                  <a:tcPr marT="45712" marB="45712"/>
                </a:tc>
                <a:extLst>
                  <a:ext uri="{0D108BD9-81ED-4DB2-BD59-A6C34878D82A}">
                    <a16:rowId xmlns:a16="http://schemas.microsoft.com/office/drawing/2014/main" val="10008"/>
                  </a:ext>
                </a:extLst>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11-19-431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Chao Chun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assignment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 as time permits</a:t>
                      </a:r>
                    </a:p>
                  </a:txBody>
                  <a:tcPr marT="45712" marB="45712"/>
                </a:tc>
                <a:extLst>
                  <a:ext uri="{0D108BD9-81ED-4DB2-BD59-A6C34878D82A}">
                    <a16:rowId xmlns:a16="http://schemas.microsoft.com/office/drawing/2014/main" val="10009"/>
                  </a:ext>
                </a:extLst>
              </a:tr>
              <a:tr h="188277">
                <a:tc>
                  <a:txBody>
                    <a:bodyPr/>
                    <a:lstStyle/>
                    <a:p>
                      <a:r>
                        <a:rPr lang="en-US" sz="1400" dirty="0"/>
                        <a:t>11-19-1491</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clarification for "ISTA2RSTA LMR Feedback Policy" bit in the Extended Capabilities element</a:t>
                      </a:r>
                    </a:p>
                  </a:txBody>
                  <a:tcPr marT="45712" marB="45712"/>
                </a:tc>
                <a:tc>
                  <a:txBody>
                    <a:bodyPr/>
                    <a:lstStyle/>
                    <a:p>
                      <a:r>
                        <a:rPr lang="en-US" sz="1400" dirty="0"/>
                        <a:t>CR</a:t>
                      </a:r>
                    </a:p>
                  </a:txBody>
                  <a:tcPr marT="45712" marB="45712"/>
                </a:tc>
                <a:tc>
                  <a:txBody>
                    <a:bodyPr/>
                    <a:lstStyle/>
                    <a:p>
                      <a:r>
                        <a:rPr lang="en-US" sz="1600" dirty="0"/>
                        <a:t>As time permits</a:t>
                      </a:r>
                    </a:p>
                  </a:txBody>
                  <a:tcPr marT="45712" marB="45712"/>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11-19/1273 “</a:t>
            </a:r>
            <a:r>
              <a:rPr lang="en-US" b="0" dirty="0" err="1"/>
              <a:t>TGaz</a:t>
            </a:r>
            <a:r>
              <a:rPr lang="en-US" b="0" dirty="0"/>
              <a:t> July 2019 session” posted to Mentor on Aug. 5</a:t>
            </a:r>
            <a:r>
              <a:rPr lang="en-US" b="0" baseline="30000" dirty="0"/>
              <a:t>th</a:t>
            </a:r>
            <a:r>
              <a:rPr lang="en-US" b="0" dirty="0"/>
              <a:t> 2019. </a:t>
            </a:r>
          </a:p>
          <a:p>
            <a:endParaRPr lang="en-US" dirty="0"/>
          </a:p>
          <a:p>
            <a:r>
              <a:rPr lang="en-US" dirty="0"/>
              <a:t>Motion </a:t>
            </a:r>
            <a:r>
              <a:rPr lang="en-US" b="0" dirty="0"/>
              <a:t>201909-01:</a:t>
            </a:r>
          </a:p>
          <a:p>
            <a:pPr marL="0" indent="0"/>
            <a:r>
              <a:rPr lang="en-US" b="0" dirty="0"/>
              <a:t>Move to approve document 11-19/1273r0 as </a:t>
            </a:r>
            <a:r>
              <a:rPr lang="en-US" b="0" dirty="0" err="1"/>
              <a:t>TGaz</a:t>
            </a:r>
            <a:r>
              <a:rPr lang="en-US" b="0" dirty="0"/>
              <a:t> meeting minutes for the July 2019 session. </a:t>
            </a:r>
          </a:p>
          <a:p>
            <a:r>
              <a:rPr lang="en-US" b="0" dirty="0"/>
              <a:t>Moved by: Assaf Kasher</a:t>
            </a:r>
          </a:p>
          <a:p>
            <a:r>
              <a:rPr lang="en-US" b="0" dirty="0"/>
              <a:t>Seconded by: Ganesh </a:t>
            </a:r>
            <a:r>
              <a:rPr lang="en-US" b="0" dirty="0" err="1"/>
              <a:t>Venkatesan</a:t>
            </a:r>
            <a:endParaRPr lang="en-US" b="0" dirty="0"/>
          </a:p>
          <a:p>
            <a:r>
              <a:rPr lang="en-US" b="0" dirty="0"/>
              <a:t>Results (Y/N/A): 14/0/0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11-19/1403 “</a:t>
            </a:r>
            <a:r>
              <a:rPr lang="en-US" b="0" dirty="0" err="1"/>
              <a:t>TGaz</a:t>
            </a:r>
            <a:r>
              <a:rPr lang="en-US" b="0" dirty="0"/>
              <a:t> </a:t>
            </a:r>
            <a:r>
              <a:rPr lang="en-US" b="0" dirty="0" err="1"/>
              <a:t>telecon</a:t>
            </a:r>
            <a:r>
              <a:rPr lang="en-US" b="0" dirty="0"/>
              <a:t> minutes July 31</a:t>
            </a:r>
            <a:r>
              <a:rPr lang="en-US" b="0" baseline="30000" dirty="0"/>
              <a:t>st</a:t>
            </a:r>
            <a:r>
              <a:rPr lang="en-US" b="0" dirty="0"/>
              <a:t>” posted to Mentor on Aug. 5</a:t>
            </a:r>
            <a:r>
              <a:rPr lang="en-US" b="0" baseline="30000" dirty="0"/>
              <a:t>th</a:t>
            </a:r>
            <a:r>
              <a:rPr lang="en-US" b="0" dirty="0"/>
              <a:t> 2019. </a:t>
            </a:r>
          </a:p>
          <a:p>
            <a:endParaRPr lang="en-US" dirty="0"/>
          </a:p>
          <a:p>
            <a:r>
              <a:rPr lang="en-US" dirty="0"/>
              <a:t>Motion </a:t>
            </a:r>
            <a:r>
              <a:rPr lang="en-US" b="0" dirty="0"/>
              <a:t>201909-02:</a:t>
            </a:r>
            <a:endParaRPr lang="en-US" dirty="0"/>
          </a:p>
          <a:p>
            <a:pPr marL="0" indent="0"/>
            <a:r>
              <a:rPr lang="en-US" b="0" dirty="0"/>
              <a:t>Move to approve document 11-19/1403r0 as </a:t>
            </a:r>
            <a:r>
              <a:rPr lang="en-US" b="0" dirty="0" err="1"/>
              <a:t>TGaz</a:t>
            </a:r>
            <a:r>
              <a:rPr lang="en-US" b="0" dirty="0"/>
              <a:t> meeting minutes for the July 31</a:t>
            </a:r>
            <a:r>
              <a:rPr lang="en-US" b="0" baseline="30000" dirty="0"/>
              <a:t>st</a:t>
            </a:r>
            <a:r>
              <a:rPr lang="en-US" b="0" dirty="0"/>
              <a:t> </a:t>
            </a:r>
            <a:r>
              <a:rPr lang="en-US" b="0" dirty="0" err="1"/>
              <a:t>teleocn</a:t>
            </a:r>
            <a:r>
              <a:rPr lang="en-US" b="0" dirty="0"/>
              <a:t>. </a:t>
            </a:r>
          </a:p>
          <a:p>
            <a:pPr marL="0" indent="0"/>
            <a:endParaRPr lang="en-US" b="0" dirty="0"/>
          </a:p>
          <a:p>
            <a:r>
              <a:rPr lang="en-US" b="0" dirty="0"/>
              <a:t>Moved by: Assaf Kasher</a:t>
            </a:r>
          </a:p>
          <a:p>
            <a:r>
              <a:rPr lang="en-US" b="0" dirty="0"/>
              <a:t>Seconded by: Ganesh </a:t>
            </a:r>
            <a:r>
              <a:rPr lang="en-US" b="0" dirty="0" err="1"/>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11-19/1410r1 “</a:t>
            </a:r>
            <a:r>
              <a:rPr lang="en-US" b="0" dirty="0" err="1"/>
              <a:t>TGaz</a:t>
            </a:r>
            <a:r>
              <a:rPr lang="en-US" b="0" dirty="0"/>
              <a:t> </a:t>
            </a:r>
            <a:r>
              <a:rPr lang="en-US" b="0" dirty="0" err="1"/>
              <a:t>telecon</a:t>
            </a:r>
            <a:r>
              <a:rPr lang="en-US" b="0" dirty="0"/>
              <a:t> minutes August 7</a:t>
            </a:r>
            <a:r>
              <a:rPr lang="en-US" b="0" baseline="30000" dirty="0"/>
              <a:t>th</a:t>
            </a:r>
            <a:r>
              <a:rPr lang="en-US" b="0" dirty="0"/>
              <a:t>” posted to Mentor on Aug. 13</a:t>
            </a:r>
            <a:r>
              <a:rPr lang="en-US" b="0" baseline="30000" dirty="0"/>
              <a:t>th</a:t>
            </a:r>
            <a:r>
              <a:rPr lang="en-US" b="0" dirty="0"/>
              <a:t> 2019. </a:t>
            </a:r>
          </a:p>
          <a:p>
            <a:endParaRPr lang="en-US" dirty="0"/>
          </a:p>
          <a:p>
            <a:r>
              <a:rPr lang="en-US" dirty="0"/>
              <a:t>Motion </a:t>
            </a:r>
            <a:r>
              <a:rPr lang="en-US" b="0" dirty="0"/>
              <a:t>201909-03:</a:t>
            </a:r>
            <a:endParaRPr lang="en-US" dirty="0"/>
          </a:p>
          <a:p>
            <a:pPr marL="0" indent="0"/>
            <a:r>
              <a:rPr lang="en-US" b="0" dirty="0"/>
              <a:t>Move to approve document 11-19/1410r1 as </a:t>
            </a:r>
            <a:r>
              <a:rPr lang="en-US" b="0" dirty="0" err="1"/>
              <a:t>TGaz</a:t>
            </a:r>
            <a:r>
              <a:rPr lang="en-US" b="0" dirty="0"/>
              <a:t> meeting minutes for the Aug. 7</a:t>
            </a:r>
            <a:r>
              <a:rPr lang="en-US" b="0" baseline="30000" dirty="0"/>
              <a:t>th</a:t>
            </a:r>
            <a:r>
              <a:rPr lang="en-US" b="0" dirty="0"/>
              <a:t> </a:t>
            </a:r>
            <a:r>
              <a:rPr lang="en-US" b="0" dirty="0" err="1"/>
              <a:t>teleocn</a:t>
            </a:r>
            <a:r>
              <a:rPr lang="en-US" b="0" dirty="0"/>
              <a:t>. </a:t>
            </a:r>
          </a:p>
          <a:p>
            <a:pPr marL="0" indent="0"/>
            <a:endParaRPr lang="en-US" b="0" dirty="0"/>
          </a:p>
          <a:p>
            <a:r>
              <a:rPr lang="en-US" b="0" dirty="0"/>
              <a:t>Moved by:</a:t>
            </a:r>
          </a:p>
          <a:p>
            <a:r>
              <a:rPr lang="en-US" b="0" dirty="0"/>
              <a:t>Seconded by:</a:t>
            </a:r>
          </a:p>
          <a:p>
            <a:r>
              <a:rPr lang="en-US" b="0" dirty="0"/>
              <a:t>Results (Y/N/A): 14/0/0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January 2020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11-19/1439 “</a:t>
            </a:r>
            <a:r>
              <a:rPr lang="en-US" b="0" dirty="0" err="1"/>
              <a:t>TGaz</a:t>
            </a:r>
            <a:r>
              <a:rPr lang="en-US" b="0" dirty="0"/>
              <a:t> </a:t>
            </a:r>
            <a:r>
              <a:rPr lang="en-US" b="0" dirty="0" err="1"/>
              <a:t>telecon</a:t>
            </a:r>
            <a:r>
              <a:rPr lang="en-US" b="0" dirty="0"/>
              <a:t> minutes August 14</a:t>
            </a:r>
            <a:r>
              <a:rPr lang="en-US" b="0" baseline="30000" dirty="0"/>
              <a:t>th</a:t>
            </a:r>
            <a:r>
              <a:rPr lang="en-US" b="0" dirty="0"/>
              <a:t>” posted to Mentor on Aug. 15</a:t>
            </a:r>
            <a:r>
              <a:rPr lang="en-US" b="0" baseline="30000" dirty="0"/>
              <a:t>th</a:t>
            </a:r>
            <a:r>
              <a:rPr lang="en-US" b="0" dirty="0"/>
              <a:t> 2019. </a:t>
            </a:r>
          </a:p>
          <a:p>
            <a:endParaRPr lang="en-US" dirty="0"/>
          </a:p>
          <a:p>
            <a:r>
              <a:rPr lang="en-US" dirty="0"/>
              <a:t>Motion </a:t>
            </a:r>
            <a:r>
              <a:rPr lang="en-US" b="0" dirty="0"/>
              <a:t>201909-04:</a:t>
            </a:r>
            <a:endParaRPr lang="en-US" dirty="0"/>
          </a:p>
          <a:p>
            <a:pPr marL="0" indent="0"/>
            <a:r>
              <a:rPr lang="en-US" b="0" dirty="0"/>
              <a:t>Move to approve document 11-19/1439r0 as </a:t>
            </a:r>
            <a:r>
              <a:rPr lang="en-US" b="0" dirty="0" err="1"/>
              <a:t>TGaz</a:t>
            </a:r>
            <a:r>
              <a:rPr lang="en-US" b="0" dirty="0"/>
              <a:t> meeting minutes for the Aug. 14</a:t>
            </a:r>
            <a:r>
              <a:rPr lang="en-US" b="0" baseline="30000" dirty="0"/>
              <a:t>th</a:t>
            </a:r>
            <a:r>
              <a:rPr lang="en-US" b="0" dirty="0"/>
              <a:t> </a:t>
            </a:r>
            <a:r>
              <a:rPr lang="en-US" b="0" dirty="0" err="1"/>
              <a:t>teleocn</a:t>
            </a:r>
            <a:r>
              <a:rPr lang="en-US" b="0" dirty="0"/>
              <a:t>. </a:t>
            </a:r>
          </a:p>
          <a:p>
            <a:pPr marL="0" indent="0"/>
            <a:endParaRPr lang="en-US" b="0" dirty="0"/>
          </a:p>
          <a:p>
            <a:r>
              <a:rPr lang="en-US" b="0" dirty="0"/>
              <a:t>Moved by: Assaf Kasher</a:t>
            </a:r>
          </a:p>
          <a:p>
            <a:r>
              <a:rPr lang="en-US" b="0" dirty="0"/>
              <a:t>Seconded by: Dibakar Das</a:t>
            </a:r>
          </a:p>
          <a:p>
            <a:r>
              <a:rPr lang="en-US" b="0" dirty="0"/>
              <a:t>Results (Y/N/A): unanimous.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11-19/1463 “</a:t>
            </a:r>
            <a:r>
              <a:rPr lang="en-US" b="0" dirty="0" err="1"/>
              <a:t>TGaz</a:t>
            </a:r>
            <a:r>
              <a:rPr lang="en-US" b="0" dirty="0"/>
              <a:t> </a:t>
            </a:r>
            <a:r>
              <a:rPr lang="en-US" b="0" dirty="0" err="1"/>
              <a:t>telecon</a:t>
            </a:r>
            <a:r>
              <a:rPr lang="en-US" b="0" dirty="0"/>
              <a:t> minutes August 21</a:t>
            </a:r>
            <a:r>
              <a:rPr lang="en-US" b="0" baseline="30000" dirty="0"/>
              <a:t>st</a:t>
            </a:r>
            <a:r>
              <a:rPr lang="en-US" b="0" dirty="0"/>
              <a:t>” posted to Mentor on Aug. 29</a:t>
            </a:r>
            <a:r>
              <a:rPr lang="en-US" b="0" baseline="30000" dirty="0"/>
              <a:t>th</a:t>
            </a:r>
            <a:r>
              <a:rPr lang="en-US" b="0" dirty="0"/>
              <a:t> 2019. </a:t>
            </a:r>
          </a:p>
          <a:p>
            <a:endParaRPr lang="en-US" dirty="0"/>
          </a:p>
          <a:p>
            <a:r>
              <a:rPr lang="en-US" dirty="0"/>
              <a:t>Motion </a:t>
            </a:r>
            <a:r>
              <a:rPr lang="en-US" b="0" dirty="0"/>
              <a:t>201909-05:</a:t>
            </a:r>
            <a:endParaRPr lang="en-US" dirty="0"/>
          </a:p>
          <a:p>
            <a:pPr marL="0" indent="0"/>
            <a:r>
              <a:rPr lang="en-US" b="0" dirty="0"/>
              <a:t>Move to approve document 11-19/1463r0 as </a:t>
            </a:r>
            <a:r>
              <a:rPr lang="en-US" b="0" dirty="0" err="1"/>
              <a:t>TGaz</a:t>
            </a:r>
            <a:r>
              <a:rPr lang="en-US" b="0" dirty="0"/>
              <a:t> meeting minutes for the Aug. 21</a:t>
            </a:r>
            <a:r>
              <a:rPr lang="en-US" b="0" baseline="30000" dirty="0"/>
              <a:t>st</a:t>
            </a:r>
            <a:r>
              <a:rPr lang="en-US" b="0" dirty="0"/>
              <a:t> </a:t>
            </a:r>
            <a:r>
              <a:rPr lang="en-US" b="0" dirty="0" err="1"/>
              <a:t>teleocn</a:t>
            </a:r>
            <a:r>
              <a:rPr lang="en-US" b="0" dirty="0"/>
              <a:t>. </a:t>
            </a:r>
          </a:p>
          <a:p>
            <a:pPr marL="0" indent="0"/>
            <a:endParaRPr lang="en-US" b="0" dirty="0"/>
          </a:p>
          <a:p>
            <a:r>
              <a:rPr lang="en-US" b="0" dirty="0"/>
              <a:t>Moved by: Assaf Kasher</a:t>
            </a:r>
          </a:p>
          <a:p>
            <a:r>
              <a:rPr lang="en-US" b="0" dirty="0"/>
              <a:t>Seconded by: Ganesh </a:t>
            </a:r>
            <a:r>
              <a:rPr lang="en-US" b="0" dirty="0" err="1"/>
              <a:t>Venkatesan</a:t>
            </a:r>
            <a:endParaRPr lang="en-US" b="0" dirty="0"/>
          </a:p>
          <a:p>
            <a:r>
              <a:rPr lang="en-US" b="0" dirty="0"/>
              <a:t>Results (Y/N/A): unanimous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11-19/1464 “</a:t>
            </a:r>
            <a:r>
              <a:rPr lang="en-US" b="0" dirty="0" err="1"/>
              <a:t>TGaz</a:t>
            </a:r>
            <a:r>
              <a:rPr lang="en-US" b="0" dirty="0"/>
              <a:t> </a:t>
            </a:r>
            <a:r>
              <a:rPr lang="en-US" b="0" dirty="0" err="1"/>
              <a:t>telecon</a:t>
            </a:r>
            <a:r>
              <a:rPr lang="en-US" b="0" dirty="0"/>
              <a:t> minutes August 28</a:t>
            </a:r>
            <a:r>
              <a:rPr lang="en-US" b="0" baseline="30000" dirty="0"/>
              <a:t>th</a:t>
            </a:r>
            <a:r>
              <a:rPr lang="en-US" b="0" dirty="0"/>
              <a:t>” posted to Mentor on Aug. 29</a:t>
            </a:r>
            <a:r>
              <a:rPr lang="en-US" b="0" baseline="30000" dirty="0"/>
              <a:t>th</a:t>
            </a:r>
            <a:r>
              <a:rPr lang="en-US" b="0" dirty="0"/>
              <a:t> 2019. </a:t>
            </a:r>
          </a:p>
          <a:p>
            <a:endParaRPr lang="en-US" dirty="0"/>
          </a:p>
          <a:p>
            <a:r>
              <a:rPr lang="en-US" dirty="0"/>
              <a:t>Motion </a:t>
            </a:r>
            <a:r>
              <a:rPr lang="en-US" b="0" dirty="0"/>
              <a:t>201909-06:</a:t>
            </a:r>
          </a:p>
          <a:p>
            <a:pPr marL="0" indent="0"/>
            <a:r>
              <a:rPr lang="en-US" b="0" dirty="0"/>
              <a:t>Move to approve document 11-19/1464r0 as </a:t>
            </a:r>
            <a:r>
              <a:rPr lang="en-US" b="0" dirty="0" err="1"/>
              <a:t>TGaz</a:t>
            </a:r>
            <a:r>
              <a:rPr lang="en-US" b="0" dirty="0"/>
              <a:t> meeting minutes for the Aug. 28</a:t>
            </a:r>
            <a:r>
              <a:rPr lang="en-US" b="0" baseline="30000" dirty="0"/>
              <a:t>th</a:t>
            </a:r>
            <a:r>
              <a:rPr lang="en-US" b="0" dirty="0"/>
              <a:t> </a:t>
            </a:r>
            <a:r>
              <a:rPr lang="en-US" b="0" dirty="0" err="1"/>
              <a:t>telecon</a:t>
            </a:r>
            <a:r>
              <a:rPr lang="en-US" b="0" dirty="0"/>
              <a:t>. </a:t>
            </a:r>
          </a:p>
          <a:p>
            <a:pPr marL="0" indent="0"/>
            <a:endParaRPr lang="en-US" b="0" dirty="0"/>
          </a:p>
          <a:p>
            <a:r>
              <a:rPr lang="en-US" b="0" dirty="0"/>
              <a:t>Moved by: Ganesh </a:t>
            </a:r>
            <a:r>
              <a:rPr lang="en-US" b="0" dirty="0" err="1"/>
              <a:t>Venkatesan</a:t>
            </a:r>
            <a:endParaRPr lang="en-US" b="0" dirty="0"/>
          </a:p>
          <a:p>
            <a:r>
              <a:rPr lang="en-US" b="0" dirty="0"/>
              <a:t>Seconded by: Dibakar Das </a:t>
            </a:r>
          </a:p>
          <a:p>
            <a:r>
              <a:rPr lang="en-US" b="0" dirty="0"/>
              <a:t>Results (Y/N/A): Unanimous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“Ad Hoc Meeting Minutes Sep 2019 Session” posted to Mentor on Sep. 12th 2019. </a:t>
            </a:r>
          </a:p>
          <a:p>
            <a:endParaRPr lang="en-US" dirty="0"/>
          </a:p>
          <a:p>
            <a:r>
              <a:rPr lang="en-US" dirty="0"/>
              <a:t>Motion </a:t>
            </a:r>
            <a:r>
              <a:rPr lang="en-US" b="0" dirty="0"/>
              <a:t>201909-07: - to be considered during the Nov. meeting. </a:t>
            </a:r>
          </a:p>
          <a:p>
            <a:pPr marL="0" indent="0"/>
            <a:r>
              <a:rPr lang="en-US" b="0" dirty="0"/>
              <a:t>Move to approve document 11-19/1490r0 as </a:t>
            </a:r>
            <a:r>
              <a:rPr lang="en-US" b="0" dirty="0" err="1"/>
              <a:t>TGaz</a:t>
            </a:r>
            <a:r>
              <a:rPr lang="en-US" b="0" dirty="0"/>
              <a:t> meeting minutes for the Sep. Ad 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11-19-662 </a:t>
            </a:r>
            <a:r>
              <a:rPr lang="fr-FR" sz="2000" dirty="0"/>
              <a:t>comment </a:t>
            </a:r>
            <a:r>
              <a:rPr lang="fr-FR" sz="2000" dirty="0" err="1"/>
              <a:t>resolution</a:t>
            </a:r>
            <a:r>
              <a:rPr lang="fr-FR" sz="2000" dirty="0"/>
              <a:t> LB240 - Section 9.3.1.19</a:t>
            </a:r>
            <a:endParaRPr lang="en-US" sz="2000" dirty="0"/>
          </a:p>
          <a:p>
            <a:pPr marL="0" indent="0"/>
            <a:endParaRPr lang="en-US" sz="2000" dirty="0"/>
          </a:p>
          <a:p>
            <a:pPr marL="0" indent="0"/>
            <a:r>
              <a:rPr lang="en-US" sz="2000" dirty="0"/>
              <a:t>Motion </a:t>
            </a:r>
            <a:r>
              <a:rPr lang="en-US" sz="2000" b="0" dirty="0"/>
              <a:t>201909-07:</a:t>
            </a:r>
            <a:endParaRPr lang="en-US" sz="2000" dirty="0"/>
          </a:p>
          <a:p>
            <a:pPr marL="0" indent="0"/>
            <a:r>
              <a:rPr lang="en-US" sz="2000" b="0" dirty="0"/>
              <a:t>Move to adopt the resolutions depicted by document 11-19-662r2 for CIDs 1100, 1102, 1113, 1192, 1194, 1329, 1330, 1389, 1500, 1531, 1532, 1608, 1610, 1704, 1705, 1706, 1732, 1767, 1768, 1769, 1770, 1771, 1785, 1917, 2282, 2416, 2418 and 2419,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14/0/0 </a:t>
            </a:r>
          </a:p>
          <a:p>
            <a:pPr marL="0" indent="0"/>
            <a:r>
              <a:rPr lang="en-US" sz="2000" b="0" dirty="0"/>
              <a:t>Motion passes.</a:t>
            </a:r>
            <a:endParaRPr lang="en-US" sz="1600" b="0" dirty="0"/>
          </a:p>
          <a:p>
            <a:pPr marL="0" indent="0"/>
            <a:r>
              <a:rPr lang="en-US" sz="1800" b="0" dirty="0"/>
              <a:t>Results from the July 31</a:t>
            </a:r>
            <a:r>
              <a:rPr lang="en-US" sz="1800" b="0" baseline="30000" dirty="0"/>
              <a:t>st</a:t>
            </a:r>
            <a:r>
              <a:rPr lang="en-US" sz="1800" b="0" dirty="0"/>
              <a:t> </a:t>
            </a:r>
            <a:r>
              <a:rPr lang="en-US" sz="1800" b="0" dirty="0" err="1"/>
              <a:t>telecon</a:t>
            </a:r>
            <a:r>
              <a:rPr lang="en-US" sz="1800" b="0" dirty="0"/>
              <a:t> (Y/N/A): 9/0/0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p>
          <a:p>
            <a:pPr marL="0" indent="0"/>
            <a:endParaRPr lang="en-US" sz="2000" dirty="0"/>
          </a:p>
          <a:p>
            <a:pPr marL="0" indent="0"/>
            <a:r>
              <a:rPr lang="en-US" sz="2000" dirty="0"/>
              <a:t>Motion </a:t>
            </a:r>
            <a:r>
              <a:rPr lang="en-US" sz="2000" b="0" dirty="0"/>
              <a:t>201909-08:</a:t>
            </a:r>
            <a:endParaRPr lang="en-US" sz="2000" dirty="0"/>
          </a:p>
          <a:p>
            <a:pPr marL="0" indent="0"/>
            <a:r>
              <a:rPr lang="en-US" sz="2000" b="0" dirty="0"/>
              <a:t>Move to adopt the resolutions depicted by document 11-19-1436r1 for CIDs 1693, 1766 and 1777, 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14/0/0</a:t>
            </a:r>
          </a:p>
          <a:p>
            <a:pPr marL="0" indent="0"/>
            <a:r>
              <a:rPr lang="en-US" sz="2000" b="0" dirty="0"/>
              <a:t>Motion passes</a:t>
            </a:r>
          </a:p>
          <a:p>
            <a:pPr marL="0" indent="0"/>
            <a:endParaRPr lang="en-US" sz="1600" b="0" dirty="0"/>
          </a:p>
          <a:p>
            <a:pPr marL="0" indent="0"/>
            <a:r>
              <a:rPr lang="en-US" sz="1800" b="0" dirty="0"/>
              <a:t>Results from the Aug. 14</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LB240-part3</a:t>
            </a:r>
          </a:p>
          <a:p>
            <a:pPr marL="0" indent="0"/>
            <a:endParaRPr lang="en-US" sz="2000" dirty="0"/>
          </a:p>
          <a:p>
            <a:pPr marL="0" indent="0"/>
            <a:r>
              <a:rPr lang="en-US" sz="2000" dirty="0"/>
              <a:t>Motion </a:t>
            </a:r>
            <a:r>
              <a:rPr lang="en-US" sz="2000" b="0" dirty="0"/>
              <a:t>201909-09:</a:t>
            </a:r>
            <a:endParaRPr lang="en-US" sz="2000" dirty="0"/>
          </a:p>
          <a:p>
            <a:pPr marL="0" indent="0"/>
            <a:r>
              <a:rPr lang="en-US" sz="2000" b="0" dirty="0"/>
              <a:t>Move to adopt the resolutions depicted by document 11-19-1438r1 for CIDs 1369, 1584, 1587, 1656 and 1337, instruct the technical editor to incorporate it in the P802.11az draft and grant the editor editorial license. </a:t>
            </a:r>
          </a:p>
          <a:p>
            <a:pPr marL="0" indent="0"/>
            <a:endParaRPr lang="en-US" sz="2000" b="0" dirty="0"/>
          </a:p>
          <a:p>
            <a:pPr marL="0" indent="0"/>
            <a:r>
              <a:rPr lang="en-US" sz="2000" b="0" dirty="0"/>
              <a:t>Moved: Assaf Kasher </a:t>
            </a:r>
          </a:p>
          <a:p>
            <a:pPr marL="0" indent="0"/>
            <a:r>
              <a:rPr lang="en-US" sz="2000" b="0" dirty="0"/>
              <a:t>Second: Ganesh </a:t>
            </a:r>
            <a:r>
              <a:rPr lang="en-US" sz="2000" b="0" dirty="0" err="1"/>
              <a:t>Venkatesan</a:t>
            </a:r>
            <a:endParaRPr lang="en-US" sz="2000" b="0" dirty="0"/>
          </a:p>
          <a:p>
            <a:pPr marL="0" indent="0"/>
            <a:r>
              <a:rPr lang="en-US" sz="2000" b="0" dirty="0"/>
              <a:t>Results (Y/N/A): 13/0/0</a:t>
            </a:r>
          </a:p>
          <a:p>
            <a:pPr marL="0" indent="0"/>
            <a:r>
              <a:rPr lang="en-US" sz="2000" b="0" dirty="0"/>
              <a:t>Motion passes.</a:t>
            </a:r>
            <a:endParaRPr lang="en-US" sz="1600" b="0" dirty="0"/>
          </a:p>
          <a:p>
            <a:pPr marL="0" indent="0"/>
            <a:r>
              <a:rPr lang="en-US" sz="1800" b="0" dirty="0"/>
              <a:t>Results from the Aug. 21</a:t>
            </a:r>
            <a:r>
              <a:rPr lang="en-US" sz="1800" b="0" baseline="30000" dirty="0"/>
              <a:t>st</a:t>
            </a:r>
            <a:r>
              <a:rPr lang="en-US" sz="1800" b="0" dirty="0"/>
              <a:t> </a:t>
            </a:r>
            <a:r>
              <a:rPr lang="en-US" sz="1800" b="0" dirty="0" err="1"/>
              <a:t>telecon</a:t>
            </a:r>
            <a:r>
              <a:rPr lang="en-US" sz="1800" b="0" dirty="0"/>
              <a:t> (Y/N/A): 7/0/0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11-19-1422 </a:t>
            </a:r>
            <a:r>
              <a:rPr lang="en-US" sz="2000" b="0" dirty="0"/>
              <a:t>LB240-Clause-11-PXDMG-CIDs</a:t>
            </a:r>
            <a:endParaRPr lang="en-US" sz="2000" dirty="0"/>
          </a:p>
          <a:p>
            <a:pPr marL="0" indent="0"/>
            <a:endParaRPr lang="en-US" sz="2000" dirty="0"/>
          </a:p>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11-19-1455 </a:t>
            </a:r>
            <a:r>
              <a:rPr lang="en-US" sz="2000" b="0" dirty="0"/>
              <a:t>Resolution to LB240 CID 1118, 1129, and 1324</a:t>
            </a:r>
          </a:p>
          <a:p>
            <a:pPr marL="0" indent="0"/>
            <a:endParaRPr lang="en-US" sz="2000" dirty="0"/>
          </a:p>
          <a:p>
            <a:pPr marL="0" indent="0"/>
            <a:r>
              <a:rPr lang="en-US" sz="2000" dirty="0"/>
              <a:t>Motion </a:t>
            </a:r>
            <a:r>
              <a:rPr lang="en-US" sz="2000" b="0" dirty="0"/>
              <a:t>201909-11:</a:t>
            </a:r>
            <a:endParaRPr lang="en-US" sz="2000" dirty="0"/>
          </a:p>
          <a:p>
            <a:pPr marL="0" indent="0"/>
            <a:r>
              <a:rPr lang="en-US" sz="2000" b="0" dirty="0"/>
              <a:t>Move to adopt the resolutions depicted by document 11-19-1455r2  for CIDs 1118, 1129 and 1324, 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7/0/1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11-19-1504 </a:t>
            </a:r>
            <a:r>
              <a:rPr lang="en-US" sz="2000" b="0" dirty="0"/>
              <a:t>Proposed resolution to LB240 CID-1058</a:t>
            </a:r>
          </a:p>
          <a:p>
            <a:pPr marL="0" indent="0"/>
            <a:endParaRPr lang="en-US" sz="2000" dirty="0"/>
          </a:p>
          <a:p>
            <a:pPr marL="0" indent="0"/>
            <a:r>
              <a:rPr lang="en-US" sz="2000" dirty="0"/>
              <a:t>Motion </a:t>
            </a:r>
            <a:r>
              <a:rPr lang="en-US" sz="2000" b="0" dirty="0"/>
              <a:t>201909-12:</a:t>
            </a:r>
            <a:endParaRPr lang="en-US" sz="2000" dirty="0"/>
          </a:p>
          <a:p>
            <a:pPr marL="0" indent="0"/>
            <a:r>
              <a:rPr lang="en-US" sz="2000" b="0" dirty="0"/>
              <a:t>Move to adopt the resolutions depicted by document 11-19-1504r0 for CIDs 1058,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10/0/0</a:t>
            </a:r>
          </a:p>
          <a:p>
            <a:pPr marL="0" indent="0"/>
            <a:r>
              <a:rPr lang="en-US" sz="2000" b="0" dirty="0"/>
              <a:t>Motion passes.</a:t>
            </a:r>
          </a:p>
          <a:p>
            <a:pPr marL="0" indent="0"/>
            <a:endParaRPr lang="en-US" sz="1600" b="0" dirty="0"/>
          </a:p>
          <a:p>
            <a:pPr marL="0" indent="0"/>
            <a:r>
              <a:rPr lang="en-US" sz="1800" b="0" dirty="0"/>
              <a:t>Results from the Sep. ad hoc (Y/N/A): 12/0/0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11-19-1466 </a:t>
            </a:r>
            <a:r>
              <a:rPr lang="en-US" sz="2000" b="0" dirty="0"/>
              <a:t>Various editorial CIDs</a:t>
            </a:r>
          </a:p>
          <a:p>
            <a:pPr marL="0" indent="0"/>
            <a:endParaRPr lang="en-US" sz="2000" dirty="0"/>
          </a:p>
          <a:p>
            <a:pPr marL="0" indent="0"/>
            <a:r>
              <a:rPr lang="en-US" sz="2000" dirty="0"/>
              <a:t>Motion </a:t>
            </a:r>
            <a:r>
              <a:rPr lang="en-US" sz="2000" b="0" dirty="0"/>
              <a:t>201909-13:</a:t>
            </a:r>
            <a:endParaRPr lang="en-US" sz="2000" dirty="0"/>
          </a:p>
          <a:p>
            <a:pPr marL="0" indent="0"/>
            <a:r>
              <a:rPr lang="en-US" sz="2000" b="0" dirty="0"/>
              <a:t>Move to adopt the resolutions depicted by document 11-19-1466r1 for CIDs 1789, 1790, 1958, 1966, 1967, 1969 and 1974, 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11/0/0 </a:t>
            </a:r>
          </a:p>
          <a:p>
            <a:pPr marL="0" indent="0"/>
            <a:r>
              <a:rPr lang="en-US" sz="2000" b="0" dirty="0"/>
              <a:t>Motion passes.</a:t>
            </a:r>
          </a:p>
          <a:p>
            <a:pPr marL="0" indent="0"/>
            <a:endParaRPr lang="en-US" sz="1600" b="0" dirty="0"/>
          </a:p>
          <a:p>
            <a:pPr marL="0" indent="0"/>
            <a:r>
              <a:rPr lang="en-US" sz="1800" b="0" dirty="0"/>
              <a:t>Results from the Sep. ad hoc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11-19-1454 </a:t>
            </a:r>
            <a:r>
              <a:rPr lang="en-US" sz="2000" b="0" dirty="0"/>
              <a:t>CR for </a:t>
            </a:r>
            <a:r>
              <a:rPr lang="en-US" sz="2000" b="0" dirty="0" err="1"/>
              <a:t>Misc</a:t>
            </a:r>
            <a:r>
              <a:rPr lang="en-US" sz="2000" b="0" dirty="0"/>
              <a:t> CIDs</a:t>
            </a:r>
            <a:r>
              <a:rPr lang="en-US" sz="2000" dirty="0"/>
              <a:t> </a:t>
            </a:r>
          </a:p>
          <a:p>
            <a:pPr marL="0" indent="0"/>
            <a:endParaRPr lang="en-US" sz="2000" dirty="0"/>
          </a:p>
          <a:p>
            <a:pPr marL="0" indent="0"/>
            <a:r>
              <a:rPr lang="en-US" sz="2000" dirty="0"/>
              <a:t>Motion </a:t>
            </a:r>
            <a:r>
              <a:rPr lang="en-US" sz="2000" b="0" dirty="0"/>
              <a:t>201909-14:</a:t>
            </a:r>
            <a:endParaRPr lang="en-US" sz="2000" dirty="0"/>
          </a:p>
          <a:p>
            <a:pPr marL="0" indent="0"/>
            <a:r>
              <a:rPr lang="en-US" sz="2000" b="0" dirty="0"/>
              <a:t>Move to adopt the resolutions depicted by document 11-19-1454r1 for CIDs 1104, 1366, 2310, 2281, 2303, 1560, 1545, 1536, 1537, 1538, 1539, 1540, 2156, 2204, 2256  and 1984,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Ganesh </a:t>
            </a:r>
            <a:r>
              <a:rPr lang="en-US" sz="2000" b="0" dirty="0" err="1"/>
              <a:t>Venkatesan</a:t>
            </a:r>
            <a:endParaRPr lang="en-US" sz="2000" b="0" dirty="0"/>
          </a:p>
          <a:p>
            <a:pPr marL="0" indent="0"/>
            <a:r>
              <a:rPr lang="en-US" sz="2000" b="0" dirty="0"/>
              <a:t>Results (Y/N/A): 11/0/0</a:t>
            </a:r>
          </a:p>
          <a:p>
            <a:pPr marL="0" indent="0"/>
            <a:r>
              <a:rPr lang="en-US" sz="2000" b="0" dirty="0"/>
              <a:t>Motion passes.</a:t>
            </a:r>
          </a:p>
          <a:p>
            <a:pPr marL="0" indent="0"/>
            <a:endParaRPr lang="en-US" sz="1600" b="0" dirty="0"/>
          </a:p>
          <a:p>
            <a:pPr marL="0" indent="0"/>
            <a:r>
              <a:rPr lang="en-US" sz="1800" b="0" dirty="0"/>
              <a:t>Results from the Sep. ad hoc (Y/N/A): 9/0/0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11-19-1460 </a:t>
            </a:r>
            <a:r>
              <a:rPr lang="en-US" sz="2000" b="0" dirty="0"/>
              <a:t>Proposed resolution to a few LB#240 CIDs on DMG/EDMG ranging</a:t>
            </a:r>
          </a:p>
          <a:p>
            <a:pPr marL="0" indent="0"/>
            <a:endParaRPr lang="en-US" sz="2000" dirty="0"/>
          </a:p>
          <a:p>
            <a:pPr marL="0" indent="0"/>
            <a:r>
              <a:rPr lang="en-US" sz="2000" dirty="0"/>
              <a:t>Motion </a:t>
            </a:r>
            <a:r>
              <a:rPr lang="en-US" sz="2000" b="0" dirty="0"/>
              <a:t>201909-15:</a:t>
            </a:r>
            <a:endParaRPr lang="en-US" sz="2000" dirty="0"/>
          </a:p>
          <a:p>
            <a:pPr marL="0" indent="0"/>
            <a:r>
              <a:rPr lang="en-US" sz="2000" b="0" dirty="0"/>
              <a:t>Move to adopt the resolutions depicted by document 11-19-1460r1 for CIDs 2145 and 2146,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11/0/0</a:t>
            </a:r>
          </a:p>
          <a:p>
            <a:pPr marL="0" indent="0"/>
            <a:r>
              <a:rPr lang="en-US" sz="2000" b="0" dirty="0"/>
              <a:t>Motion passes</a:t>
            </a:r>
          </a:p>
          <a:p>
            <a:pPr marL="0" indent="0"/>
            <a:endParaRPr lang="en-US" sz="1600" b="0" dirty="0"/>
          </a:p>
          <a:p>
            <a:pPr marL="0" indent="0"/>
            <a:r>
              <a:rPr lang="en-US" sz="1800" b="0" dirty="0"/>
              <a:t>Results from the Sep. ad hoc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11-19-1461 </a:t>
            </a:r>
            <a:r>
              <a:rPr lang="en-US" sz="2000" b="0" dirty="0"/>
              <a:t>CR for </a:t>
            </a:r>
            <a:r>
              <a:rPr lang="en-US" sz="2000" b="0" dirty="0" err="1"/>
              <a:t>Misc</a:t>
            </a:r>
            <a:r>
              <a:rPr lang="en-US" sz="2000" b="0" dirty="0"/>
              <a:t> CIDs on Ranging Parameters field</a:t>
            </a:r>
          </a:p>
          <a:p>
            <a:pPr marL="0" indent="0"/>
            <a:endParaRPr lang="en-US" sz="2000" dirty="0"/>
          </a:p>
          <a:p>
            <a:pPr marL="0" indent="0"/>
            <a:r>
              <a:rPr lang="en-US" sz="2000" dirty="0"/>
              <a:t>Motion </a:t>
            </a:r>
            <a:r>
              <a:rPr lang="en-US" sz="2000" b="0" dirty="0"/>
              <a:t>201909-16:</a:t>
            </a:r>
            <a:endParaRPr lang="en-US" sz="2000" dirty="0"/>
          </a:p>
          <a:p>
            <a:r>
              <a:rPr lang="en-US" sz="2000" b="0" dirty="0"/>
              <a:t>Move to adopt the resolutions depicted by document 11-19-1461r3 for CIDs 1123, 1125, </a:t>
            </a:r>
          </a:p>
          <a:p>
            <a:pPr marL="0" indent="0"/>
            <a:r>
              <a:rPr lang="en-US" sz="2000" b="0" dirty="0"/>
              <a:t>1127, 1386, 1462, 1648, 1709, 2437, 1581, 1658 and 1711,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Ganesh </a:t>
            </a:r>
            <a:r>
              <a:rPr lang="en-US" sz="2000" b="0" dirty="0" err="1"/>
              <a:t>Venkatesan</a:t>
            </a:r>
            <a:endParaRPr lang="en-US" sz="2000" b="0" dirty="0"/>
          </a:p>
          <a:p>
            <a:pPr marL="0" indent="0"/>
            <a:r>
              <a:rPr lang="en-US" sz="2000" b="0" dirty="0"/>
              <a:t>Results (Y/N/A): 9/0/0 motion passes.</a:t>
            </a:r>
          </a:p>
          <a:p>
            <a:pPr marL="0" indent="0"/>
            <a:endParaRPr lang="en-US" sz="1600" b="0" dirty="0"/>
          </a:p>
          <a:p>
            <a:pPr marL="0" indent="0"/>
            <a:r>
              <a:rPr lang="en-US" sz="1800" b="0" dirty="0"/>
              <a:t>Results from the Sep. ad hoc (Y/N/A): 5/0/2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11-19-1402 </a:t>
            </a:r>
            <a:r>
              <a:rPr lang="en-US" sz="2000" b="0" dirty="0"/>
              <a:t>lb40-sec-res-aug</a:t>
            </a:r>
          </a:p>
          <a:p>
            <a:pPr marL="0" indent="0"/>
            <a:endParaRPr lang="en-US" sz="2000" dirty="0"/>
          </a:p>
          <a:p>
            <a:pPr marL="0" indent="0"/>
            <a:r>
              <a:rPr lang="en-US" sz="2000" dirty="0"/>
              <a:t>Motion </a:t>
            </a:r>
            <a:r>
              <a:rPr lang="en-US" sz="2000" b="0" dirty="0"/>
              <a:t>201909-17:</a:t>
            </a:r>
            <a:endParaRPr lang="en-US" sz="2000" dirty="0"/>
          </a:p>
          <a:p>
            <a:pPr marL="0" indent="0"/>
            <a:r>
              <a:rPr lang="en-US" sz="2000" b="0" dirty="0"/>
              <a:t>Move to adopt the resolutions depicted by document 11-19-1402r2 for CIDs 1853, 1918, 1447, 1107 and 2016, 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Ali Raissinia </a:t>
            </a:r>
          </a:p>
          <a:p>
            <a:pPr marL="0" indent="0"/>
            <a:r>
              <a:rPr lang="en-US" sz="2000" b="0" dirty="0"/>
              <a:t>Results (Y/N/A): 11/0/0</a:t>
            </a:r>
          </a:p>
          <a:p>
            <a:pPr marL="0" indent="0"/>
            <a:r>
              <a:rPr lang="en-US" sz="2000" b="0" dirty="0"/>
              <a:t>Motion passes</a:t>
            </a:r>
            <a:endParaRPr lang="en-US" sz="1600" b="0" dirty="0"/>
          </a:p>
          <a:p>
            <a:pPr marL="0" indent="0"/>
            <a:r>
              <a:rPr lang="en-US" sz="1800" b="0" dirty="0"/>
              <a:t>Results from the Sep. ad hoc (Y/N/A): 7/0/0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a:t>11-19-1402 </a:t>
            </a:r>
            <a:r>
              <a:rPr lang="en-US" sz="2000" b="0" dirty="0"/>
              <a:t>lb40-sec-res-aug</a:t>
            </a:r>
          </a:p>
          <a:p>
            <a:endParaRPr lang="en-US" sz="2000" dirty="0"/>
          </a:p>
          <a:p>
            <a:r>
              <a:rPr lang="en-US" sz="2000" dirty="0"/>
              <a:t>Motion </a:t>
            </a:r>
            <a:r>
              <a:rPr lang="en-US" sz="2000" b="0" dirty="0"/>
              <a:t>201909-18:</a:t>
            </a:r>
            <a:endParaRPr lang="en-US" sz="2000" dirty="0"/>
          </a:p>
          <a:p>
            <a:r>
              <a:rPr lang="en-US" sz="2000" b="0" dirty="0"/>
              <a:t>Move to adopt text changes in doc 11-19-1402r2 under clause identified by </a:t>
            </a:r>
          </a:p>
          <a:p>
            <a:pPr marL="0" indent="0"/>
            <a:r>
              <a:rPr lang="en-US" sz="2000" b="0" dirty="0"/>
              <a:t>“D1402-02 discussion” to resolve inconsistencies and fixes to example key derivations, instruct the technical editor to incorporate it in the 802.11az draft amendment text and empower the editor to perform editorial changes.</a:t>
            </a:r>
          </a:p>
          <a:p>
            <a:pPr marL="0" indent="0"/>
            <a:endParaRPr lang="en-US" sz="1400" b="0" dirty="0"/>
          </a:p>
          <a:p>
            <a:pPr marL="0" indent="0"/>
            <a:r>
              <a:rPr lang="en-US" sz="2000" b="0" dirty="0"/>
              <a:t>Moved: Girish Madpuwar </a:t>
            </a:r>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pPr marL="0" indent="0"/>
            <a:r>
              <a:rPr lang="en-US" sz="1800" b="0" dirty="0"/>
              <a:t>Results from the Sep. ad hoc (Y/N/A):7/0/0</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412825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a:t>11-19-1483 </a:t>
            </a:r>
            <a:r>
              <a:rPr lang="en-US" sz="2000" b="0" dirty="0"/>
              <a:t>Changes to D1.2 for consistent use of terminology</a:t>
            </a:r>
          </a:p>
          <a:p>
            <a:endParaRPr lang="en-US" sz="2000" dirty="0"/>
          </a:p>
          <a:p>
            <a:r>
              <a:rPr lang="en-US" sz="2000" dirty="0"/>
              <a:t>Motion </a:t>
            </a:r>
            <a:r>
              <a:rPr lang="en-US" sz="2000" b="0" dirty="0"/>
              <a:t>201909-19:</a:t>
            </a:r>
            <a:endParaRPr lang="en-US" sz="2000" dirty="0"/>
          </a:p>
          <a:p>
            <a:pPr marL="0" indent="0"/>
            <a:r>
              <a:rPr lang="en-US" sz="2000" b="0" dirty="0"/>
              <a:t>Move to adopt text changes identified in doc 11-19-1483r2, instruct the technical editor to incorporate it in the P802.11az draft amendment text and empower the editor to perform editorial changes.</a:t>
            </a:r>
          </a:p>
          <a:p>
            <a:pPr marL="0" indent="0"/>
            <a:endParaRPr lang="en-US" sz="1400" b="0" dirty="0"/>
          </a:p>
          <a:p>
            <a:pPr marL="0" indent="0"/>
            <a:r>
              <a:rPr lang="en-US" sz="2000" b="0" dirty="0"/>
              <a:t>Moved: Ganesh </a:t>
            </a:r>
            <a:r>
              <a:rPr lang="en-US" sz="2000" b="0" dirty="0" err="1"/>
              <a:t>Venkatesan</a:t>
            </a:r>
            <a:endParaRPr lang="en-US" sz="2000" b="0" dirty="0"/>
          </a:p>
          <a:p>
            <a:pPr marL="0" indent="0"/>
            <a:r>
              <a:rPr lang="en-US" sz="2000" b="0" dirty="0"/>
              <a:t>Second: Girish Madpuwar </a:t>
            </a:r>
          </a:p>
          <a:p>
            <a:pPr marL="0" indent="0"/>
            <a:r>
              <a:rPr lang="en-US" sz="2000" b="0" dirty="0"/>
              <a:t>Results (Y/N/A): 9/0/1</a:t>
            </a:r>
          </a:p>
          <a:p>
            <a:pPr marL="0" indent="0"/>
            <a:r>
              <a:rPr lang="en-US" sz="2000" b="0" dirty="0"/>
              <a:t>Motion passes.</a:t>
            </a:r>
            <a:endParaRPr lang="en-US" sz="1800" b="0" dirty="0"/>
          </a:p>
          <a:p>
            <a:pPr marL="0" indent="0"/>
            <a:r>
              <a:rPr lang="en-US" sz="1800" b="0" dirty="0"/>
              <a:t>Results from the Sep. ad hoc (Y/N/A):11/0/0</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414026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11-19-1479 </a:t>
            </a:r>
            <a:r>
              <a:rPr lang="en-US" sz="2000" b="0" dirty="0"/>
              <a:t>CR for Miscellaneous CIDs in LB240</a:t>
            </a:r>
          </a:p>
          <a:p>
            <a:pPr marL="0" indent="0"/>
            <a:endParaRPr lang="en-US" sz="2000" dirty="0"/>
          </a:p>
          <a:p>
            <a:pPr marL="0" indent="0"/>
            <a:r>
              <a:rPr lang="en-US" sz="2000" dirty="0"/>
              <a:t>Motion </a:t>
            </a:r>
            <a:r>
              <a:rPr lang="en-US" sz="2000" b="0" dirty="0"/>
              <a:t>201909-20:</a:t>
            </a:r>
            <a:endParaRPr lang="en-US" sz="2000" dirty="0"/>
          </a:p>
          <a:p>
            <a:pPr marL="0" indent="0"/>
            <a:r>
              <a:rPr lang="en-US" sz="2000" b="0" dirty="0"/>
              <a:t>Move to adopt the resolutions depicted by document 11-19-1479r2 for CIDs 1922, 1055, 2274, 1339, 2363, 1700, 2501 and 2500,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dirty="0"/>
              <a:t>Motion passes.</a:t>
            </a:r>
            <a:endParaRPr lang="en-US" sz="1600" b="0" dirty="0"/>
          </a:p>
          <a:p>
            <a:pPr marL="0" indent="0"/>
            <a:r>
              <a:rPr lang="en-US" sz="1800" b="0" dirty="0"/>
              <a:t>Results from the Sep. ad hoc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11-19-1438 </a:t>
            </a:r>
            <a:r>
              <a:rPr lang="en-US" sz="2000" b="0" dirty="0"/>
              <a:t>CR for PHY related comments for LB240-part3</a:t>
            </a:r>
          </a:p>
          <a:p>
            <a:pPr marL="0" indent="0"/>
            <a:endParaRPr lang="en-US" sz="2000" dirty="0"/>
          </a:p>
          <a:p>
            <a:pPr marL="0" indent="0"/>
            <a:r>
              <a:rPr lang="en-US" sz="2000" dirty="0"/>
              <a:t>Motion </a:t>
            </a:r>
            <a:r>
              <a:rPr lang="en-US" sz="2000" b="0" dirty="0"/>
              <a:t>201909-21:</a:t>
            </a:r>
          </a:p>
          <a:p>
            <a:pPr marL="0" indent="0"/>
            <a:r>
              <a:rPr lang="en-US" sz="2000" b="0" dirty="0"/>
              <a:t>Move to adopt the resolutions depicted by document 11-19-1438r3 for CIDs 2499, 2435, and 2436, 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Vankatesan</a:t>
            </a:r>
            <a:endParaRPr lang="en-US" sz="2000" b="0" dirty="0"/>
          </a:p>
          <a:p>
            <a:pPr marL="0" indent="0"/>
            <a:r>
              <a:rPr lang="en-US" sz="2000" b="0" dirty="0"/>
              <a:t>Second: Girish Madpuwar </a:t>
            </a:r>
          </a:p>
          <a:p>
            <a:pPr marL="0" indent="0"/>
            <a:r>
              <a:rPr lang="en-US" sz="2000" b="0" dirty="0"/>
              <a:t>Results (Y/N/A): 7/0/0</a:t>
            </a:r>
          </a:p>
          <a:p>
            <a:pPr marL="0" indent="0"/>
            <a:r>
              <a:rPr lang="en-US" sz="2000" b="0" dirty="0"/>
              <a:t>Motion passes.</a:t>
            </a:r>
          </a:p>
          <a:p>
            <a:pPr marL="0" indent="0"/>
            <a:endParaRPr lang="en-US" sz="1600" b="0" dirty="0"/>
          </a:p>
          <a:p>
            <a:pPr marL="0" indent="0"/>
            <a:r>
              <a:rPr lang="en-US" sz="1800" b="0" dirty="0"/>
              <a:t>Results from the Sep. ad hoc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Re-motion of 11-19-1062</a:t>
            </a:r>
          </a:p>
        </p:txBody>
      </p:sp>
      <p:sp>
        <p:nvSpPr>
          <p:cNvPr id="3" name="Content Placeholder 2"/>
          <p:cNvSpPr>
            <a:spLocks noGrp="1"/>
          </p:cNvSpPr>
          <p:nvPr>
            <p:ph idx="1"/>
          </p:nvPr>
        </p:nvSpPr>
        <p:spPr/>
        <p:txBody>
          <a:bodyPr/>
          <a:lstStyle/>
          <a:p>
            <a:pPr marL="0" indent="0"/>
            <a:r>
              <a:rPr lang="en-US" sz="2000" dirty="0"/>
              <a:t>11-19-1062 </a:t>
            </a:r>
            <a:r>
              <a:rPr lang="en-US" sz="2000" b="0" dirty="0"/>
              <a:t>EDCA-FTM Negotiations</a:t>
            </a:r>
          </a:p>
          <a:p>
            <a:pPr marL="0" indent="0"/>
            <a:endParaRPr lang="en-US" sz="2000" dirty="0"/>
          </a:p>
          <a:p>
            <a:pPr marL="0" indent="0"/>
            <a:r>
              <a:rPr lang="en-US" sz="2000" dirty="0"/>
              <a:t>Motion </a:t>
            </a:r>
            <a:r>
              <a:rPr lang="en-US" sz="2000" b="0" dirty="0"/>
              <a:t>201909-22: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11-19-1062r7 for CID 1516, instruct the technical editor to incorporate it in the P802.11az draft and grant the editor editorial license.</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10/0/0</a:t>
            </a:r>
          </a:p>
          <a:p>
            <a:pPr marL="0" indent="0"/>
            <a:r>
              <a:rPr lang="en-US" sz="2000" b="0" dirty="0"/>
              <a:t>Motion passes.</a:t>
            </a:r>
          </a:p>
          <a:p>
            <a:pPr marL="0" indent="0"/>
            <a:endParaRPr lang="en-US" sz="1600" b="0" dirty="0"/>
          </a:p>
          <a:p>
            <a:pPr marL="0" indent="0"/>
            <a:r>
              <a:rPr lang="en-US" sz="1800" b="0" dirty="0"/>
              <a:t>Results from the July meeting (Y/N/A): 8/0/2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Re-motion of 11-19-579 – incorrect CID#s</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11-19-579 </a:t>
            </a:r>
            <a:r>
              <a:rPr lang="en-US" sz="2000" b="0" dirty="0"/>
              <a:t>LB240-Secure-TRN-CIDs</a:t>
            </a:r>
          </a:p>
          <a:p>
            <a:pPr marL="0" indent="0"/>
            <a:endParaRPr lang="en-US" sz="2000" dirty="0"/>
          </a:p>
          <a:p>
            <a:pPr marL="0" indent="0"/>
            <a:r>
              <a:rPr lang="en-US" sz="2000" dirty="0"/>
              <a:t>Motion </a:t>
            </a:r>
            <a:r>
              <a:rPr lang="en-US" sz="2000" b="0" dirty="0"/>
              <a:t>: (original motion from May meeting)</a:t>
            </a:r>
          </a:p>
          <a:p>
            <a:pPr marL="0" indent="0"/>
            <a:r>
              <a:rPr lang="en-US" sz="2000" b="0" dirty="0"/>
              <a:t>Move 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a:t>Moved: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Re-motion of 11-19-579</a:t>
            </a:r>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a:p>
          <a:p>
            <a:pPr marL="0" indent="0"/>
            <a:r>
              <a:rPr lang="en-US" sz="2000" dirty="0"/>
              <a:t>Motion </a:t>
            </a:r>
            <a:r>
              <a:rPr lang="en-US" sz="2000" b="0" dirty="0"/>
              <a:t>201909-23:</a:t>
            </a:r>
            <a:endParaRPr lang="en-US" sz="2000" dirty="0"/>
          </a:p>
          <a:p>
            <a:pPr marL="0" indent="0"/>
            <a:r>
              <a:rPr lang="en-US" sz="2000" b="0" dirty="0"/>
              <a:t>Move to adopt the resolutions depicted by document 11-19-579r3 for CIDs 2390, 2373, 1306 and 1051, instruct the technical editor to incorporate it in the P802.11az draft and grant the editor editorial license. </a:t>
            </a:r>
          </a:p>
          <a:p>
            <a:pPr marL="0" indent="0"/>
            <a:endParaRPr lang="en-US" sz="2000" b="0" dirty="0"/>
          </a:p>
          <a:p>
            <a:pPr marL="0" indent="0"/>
            <a:r>
              <a:rPr lang="en-US" sz="2000" b="0" dirty="0"/>
              <a:t>Moved: Assaf Kasher </a:t>
            </a:r>
          </a:p>
          <a:p>
            <a:pPr marL="0" indent="0"/>
            <a:r>
              <a:rPr lang="en-US" sz="2000" b="0" dirty="0"/>
              <a:t>Second: Alecsander Eitan</a:t>
            </a:r>
          </a:p>
          <a:p>
            <a:pPr marL="0" indent="0"/>
            <a:r>
              <a:rPr lang="en-US" sz="2000" b="0" dirty="0"/>
              <a:t>Results (Y/N/A): 10/0/0</a:t>
            </a:r>
          </a:p>
          <a:p>
            <a:pPr marL="0" indent="0"/>
            <a:r>
              <a:rPr lang="en-US" sz="2000" b="0" dirty="0"/>
              <a:t>Motion passes.</a:t>
            </a:r>
          </a:p>
          <a:p>
            <a:pPr marL="0" indent="0"/>
            <a:endParaRPr lang="en-US" sz="1600" b="0" dirty="0"/>
          </a:p>
          <a:p>
            <a:pPr marL="0" indent="0"/>
            <a:r>
              <a:rPr lang="en-US" sz="1800" b="0" dirty="0"/>
              <a:t>Results from the July meeting (Y/N/A): 14/0/2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11-19-1491</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Text clarification for "ISTA2RSTA LMR Feedback Policy" bit in the Extended Capabilities element</a:t>
                      </a:r>
                    </a:p>
                  </a:txBody>
                  <a:tcPr marT="45712" marB="45712"/>
                </a:tc>
                <a:tc>
                  <a:txBody>
                    <a:bodyPr/>
                    <a:lstStyle/>
                    <a:p>
                      <a:r>
                        <a:rPr lang="en-US" sz="1600" dirty="0"/>
                        <a:t>CR</a:t>
                      </a:r>
                    </a:p>
                  </a:txBody>
                  <a:tcPr marT="45712" marB="45712"/>
                </a:tc>
                <a:tc>
                  <a:txBody>
                    <a:bodyPr/>
                    <a:lstStyle/>
                    <a:p>
                      <a:r>
                        <a:rPr lang="en-US" sz="1600" baseline="0" dirty="0"/>
                        <a:t>8min</a:t>
                      </a:r>
                      <a:endParaRPr lang="en-US" sz="1600" dirty="0"/>
                    </a:p>
                  </a:txBody>
                  <a:tcPr marT="45712" marB="45712"/>
                </a:tc>
                <a:extLst>
                  <a:ext uri="{0D108BD9-81ED-4DB2-BD59-A6C34878D82A}">
                    <a16:rowId xmlns:a16="http://schemas.microsoft.com/office/drawing/2014/main" val="10002"/>
                  </a:ext>
                </a:extLst>
              </a:tr>
              <a:tr h="188277">
                <a:tc>
                  <a:txBody>
                    <a:bodyPr/>
                    <a:lstStyle/>
                    <a:p>
                      <a:r>
                        <a:rPr lang="en-US" sz="1600" dirty="0"/>
                        <a:t>11-19-1043</a:t>
                      </a:r>
                    </a:p>
                  </a:txBody>
                  <a:tcPr marT="45712" marB="45712"/>
                </a:tc>
                <a:tc>
                  <a:txBody>
                    <a:bodyPr/>
                    <a:lstStyle/>
                    <a:p>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Phase Shift TOA in Passive Location – Amendment text</a:t>
                      </a:r>
                      <a:endParaRPr lang="en-US" sz="1600" dirty="0"/>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188277">
                <a:tc>
                  <a:txBody>
                    <a:bodyPr/>
                    <a:lstStyle/>
                    <a:p>
                      <a:r>
                        <a:rPr lang="en-US" sz="1600" dirty="0"/>
                        <a:t>11-19-1507</a:t>
                      </a:r>
                    </a:p>
                  </a:txBody>
                  <a:tcPr marT="45712" marB="45712"/>
                </a:tc>
                <a:tc>
                  <a:txBody>
                    <a:bodyPr/>
                    <a:lstStyle/>
                    <a:p>
                      <a:r>
                        <a:rPr lang="en-US" sz="1600" dirty="0"/>
                        <a:t>Kasher</a:t>
                      </a:r>
                      <a:r>
                        <a:rPr lang="en-US" sz="1600" baseline="0" dirty="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Clause</a:t>
                      </a:r>
                      <a:r>
                        <a:rPr lang="en-US" sz="1600" baseline="0" dirty="0"/>
                        <a:t> </a:t>
                      </a:r>
                      <a:r>
                        <a:rPr lang="en-US" sz="1600" dirty="0"/>
                        <a:t>11.22.6.4.9</a:t>
                      </a:r>
                      <a:r>
                        <a:rPr lang="en-US" sz="1600" baseline="0" dirty="0"/>
                        <a:t> </a:t>
                      </a:r>
                      <a:r>
                        <a:rPr lang="en-US" sz="1600" dirty="0"/>
                        <a:t>CIDs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88277">
                <a:tc>
                  <a:txBody>
                    <a:bodyPr/>
                    <a:lstStyle/>
                    <a:p>
                      <a:r>
                        <a:rPr lang="en-US" sz="1600" dirty="0"/>
                        <a:t>11-19-1537</a:t>
                      </a:r>
                    </a:p>
                  </a:txBody>
                  <a:tcPr marT="45712" marB="45712"/>
                </a:tc>
                <a:tc>
                  <a:txBody>
                    <a:bodyPr/>
                    <a:lstStyle/>
                    <a:p>
                      <a:r>
                        <a:rPr lang="en-US" sz="16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of CID1295</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As time</a:t>
                      </a:r>
                      <a:r>
                        <a:rPr lang="en-US" sz="1600" kern="1200" baseline="0" dirty="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11-19-1491</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201909-24:</a:t>
            </a:r>
            <a:endParaRPr lang="en-US" sz="2000" dirty="0"/>
          </a:p>
          <a:p>
            <a:pPr marL="0" indent="0"/>
            <a:r>
              <a:rPr lang="en-US" sz="2000" b="0" dirty="0"/>
              <a:t>Move to adopt text changes in doc 11-19-1491r1, instruct the technical editor to incorporate it in the 802.11az draft amendment text and empower the editor to perform editorial changes.</a:t>
            </a:r>
          </a:p>
          <a:p>
            <a:pPr marL="0" indent="0"/>
            <a:endParaRPr lang="en-US" sz="1400" b="0" dirty="0"/>
          </a:p>
          <a:p>
            <a:pPr marL="0" indent="0"/>
            <a:r>
              <a:rPr lang="en-US" sz="2000" b="0" dirty="0"/>
              <a:t>Moved: Qi Wang </a:t>
            </a:r>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614352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11-19-1043</a:t>
            </a:r>
          </a:p>
        </p:txBody>
      </p:sp>
      <p:sp>
        <p:nvSpPr>
          <p:cNvPr id="3" name="Content Placeholder 2"/>
          <p:cNvSpPr>
            <a:spLocks noGrp="1"/>
          </p:cNvSpPr>
          <p:nvPr>
            <p:ph idx="1"/>
          </p:nvPr>
        </p:nvSpPr>
        <p:spPr/>
        <p:txBody>
          <a:bodyPr/>
          <a:lstStyle/>
          <a:p>
            <a:r>
              <a:rPr lang="en-US" b="0" dirty="0" err="1"/>
              <a:t>Strawpoll</a:t>
            </a:r>
            <a:endParaRPr lang="en-US" b="0" dirty="0"/>
          </a:p>
          <a:p>
            <a:endParaRPr lang="en-US" b="0" dirty="0"/>
          </a:p>
          <a:p>
            <a:r>
              <a:rPr lang="en-US" b="0" dirty="0"/>
              <a:t>Do you support enabling phase shift feedback for passive location ranging?</a:t>
            </a:r>
          </a:p>
          <a:p>
            <a:r>
              <a:rPr lang="en-US" b="0" dirty="0"/>
              <a:t>Results (Y/N/A): 3/4/8</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11-19-1507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201909-25:</a:t>
            </a:r>
            <a:endParaRPr lang="en-US" sz="2000" dirty="0"/>
          </a:p>
          <a:p>
            <a:pPr marL="0" indent="0"/>
            <a:r>
              <a:rPr lang="en-US" sz="2000" b="0" dirty="0"/>
              <a:t>Move to adopt the resolutions depicted by document 11-19-1507r2   for CIDs </a:t>
            </a:r>
            <a:r>
              <a:rPr lang="en-GB" sz="2000" b="0" dirty="0"/>
              <a:t>2384, 1283, 1213, 1284, 2472, 1285, 2099, 2100, 2372, 2095, 1078, 1431, 1231, 1084, 1085, 1098, 1939, 1954, 1947, 1951, 1994, 1955, 2035, 2052, 2066, 2092, 2107, 1981, 2023, 2378, 2439, 2215, 1944, 1429, 1108, 1379, 1073, 1421 and 1199,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Alecsander Eitan</a:t>
            </a:r>
          </a:p>
          <a:p>
            <a:pPr marL="0" indent="0"/>
            <a:r>
              <a:rPr lang="en-US" sz="2000" b="0" dirty="0"/>
              <a:t>Results (Y/N/A): 10/0/0</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11-19-1537</a:t>
                      </a:r>
                    </a:p>
                  </a:txBody>
                  <a:tcPr marT="45712" marB="45712"/>
                </a:tc>
                <a:tc>
                  <a:txBody>
                    <a:bodyPr/>
                    <a:lstStyle/>
                    <a:p>
                      <a:r>
                        <a:rPr lang="en-US" sz="14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of CID1295</a:t>
                      </a:r>
                    </a:p>
                  </a:txBody>
                  <a:tcPr marT="45712" marB="45712"/>
                </a:tc>
                <a:tc>
                  <a:txBody>
                    <a:bodyPr/>
                    <a:lstStyle/>
                    <a:p>
                      <a:r>
                        <a:rPr lang="en-US" sz="1400" dirty="0"/>
                        <a:t>CR</a:t>
                      </a:r>
                    </a:p>
                  </a:txBody>
                  <a:tcPr marT="45712" marB="45712"/>
                </a:tc>
                <a:tc>
                  <a:txBody>
                    <a:bodyPr/>
                    <a:lstStyle/>
                    <a:p>
                      <a:r>
                        <a:rPr lang="en-US" sz="1600" kern="1200" baseline="0" dirty="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strike="sngStrike" dirty="0"/>
                        <a:t>11-19-1491</a:t>
                      </a:r>
                    </a:p>
                  </a:txBody>
                  <a:tcPr marT="45712" marB="45712"/>
                </a:tc>
                <a:tc>
                  <a:txBody>
                    <a:bodyPr/>
                    <a:lstStyle/>
                    <a:p>
                      <a:r>
                        <a:rPr lang="en-US" sz="1400" strike="sng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Text clarification for "ISTA2RSTA LMR Feedback Policy" bit in the Extended Capabilities element</a:t>
                      </a:r>
                    </a:p>
                  </a:txBody>
                  <a:tcPr marT="45712" marB="45712"/>
                </a:tc>
                <a:tc>
                  <a:txBody>
                    <a:bodyPr/>
                    <a:lstStyle/>
                    <a:p>
                      <a:r>
                        <a:rPr lang="en-US" sz="1400" strike="sngStrike" dirty="0"/>
                        <a:t>CR</a:t>
                      </a:r>
                    </a:p>
                  </a:txBody>
                  <a:tcPr marT="45712" marB="45712"/>
                </a:tc>
                <a:tc>
                  <a:txBody>
                    <a:bodyPr/>
                    <a:lstStyle/>
                    <a:p>
                      <a:r>
                        <a:rPr lang="en-US" sz="1600" strike="sngStrike" dirty="0"/>
                        <a:t>20min</a:t>
                      </a:r>
                      <a:endParaRPr lang="en-US" strike="sngStrike" dirty="0"/>
                    </a:p>
                  </a:txBody>
                  <a:tcPr marT="45712" marB="45712"/>
                </a:tc>
                <a:extLst>
                  <a:ext uri="{0D108BD9-81ED-4DB2-BD59-A6C34878D82A}">
                    <a16:rowId xmlns:a16="http://schemas.microsoft.com/office/drawing/2014/main" val="10003"/>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201909-26:</a:t>
            </a:r>
            <a:endParaRPr lang="en-US" sz="2000" dirty="0"/>
          </a:p>
          <a:p>
            <a:pPr marL="0" indent="0"/>
            <a:r>
              <a:rPr lang="en-US" sz="2000" b="0" dirty="0"/>
              <a:t>Move to adopt the resolutions depicted by document 11-19-1537r1 for CIDs 1295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10min</a:t>
                      </a:r>
                      <a:r>
                        <a:rPr lang="en-US" sz="1600" kern="1200" baseline="0" dirty="0">
                          <a:solidFill>
                            <a:schemeClr val="dk1"/>
                          </a:solidFill>
                          <a:latin typeface="+mn-lt"/>
                          <a:ea typeface="+mn-ea"/>
                          <a:cs typeface="+mn-cs"/>
                        </a:rPr>
                        <a:t> – for completion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dirty="0"/>
                        <a:t>11-19-1587</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3"/>
                  </a:ext>
                </a:extLst>
              </a:tr>
              <a:tr h="188277">
                <a:tc>
                  <a:txBody>
                    <a:bodyPr/>
                    <a:lstStyle/>
                    <a:p>
                      <a:r>
                        <a:rPr lang="en-US" sz="1400" dirty="0"/>
                        <a:t>11-19-1624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ranging mode minor bug fix</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11-19-1587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201909-28:</a:t>
            </a:r>
            <a:endParaRPr lang="en-US" sz="2000" dirty="0"/>
          </a:p>
          <a:p>
            <a:pPr marL="0" indent="0"/>
            <a:r>
              <a:rPr lang="en-US" sz="2000" b="0" dirty="0"/>
              <a:t>Move to adopt the resolutions depicted by document 11-19-1587r1 for CIDs </a:t>
            </a:r>
            <a:r>
              <a:rPr lang="en-GB" sz="2000" b="0" dirty="0"/>
              <a:t>1885, 1884, 1918, 1308, 1886, 1919, 1924, 1925 and 1926,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Yongho Seok</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11-19-1624</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201909-29:</a:t>
            </a:r>
            <a:endParaRPr lang="en-US" sz="2000" dirty="0"/>
          </a:p>
          <a:p>
            <a:pPr marL="0" indent="0"/>
            <a:r>
              <a:rPr lang="en-US" sz="2000" b="0" dirty="0"/>
              <a:t>Move to adopt text changes in doc 11-19-1624r1, instruct the technical editor to incorporate it in the 802.11az draft amendment text and empower the editor to perform editorial changes.</a:t>
            </a:r>
          </a:p>
          <a:p>
            <a:pPr marL="0" indent="0"/>
            <a:endParaRPr lang="en-US" sz="1400" b="0" dirty="0"/>
          </a:p>
          <a:p>
            <a:pPr marL="0" indent="0"/>
            <a:r>
              <a:rPr lang="en-US" sz="2000" b="0" dirty="0"/>
              <a:t>Moved: Yongho Seok</a:t>
            </a:r>
          </a:p>
          <a:p>
            <a:pPr marL="0" indent="0"/>
            <a:r>
              <a:rPr lang="en-US" sz="2000" b="0" dirty="0"/>
              <a:t>Second: Qinghua Li</a:t>
            </a:r>
          </a:p>
          <a:p>
            <a:pPr marL="0" indent="0"/>
            <a:r>
              <a:rPr lang="en-US" sz="2000" b="0" dirty="0"/>
              <a:t>Results (Y/N/A): 9/0/0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15999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40min as needed</a:t>
                      </a:r>
                      <a:endParaRPr lang="en-US" dirty="0"/>
                    </a:p>
                  </a:txBody>
                  <a:tcPr marT="45712" marB="45712"/>
                </a:tc>
                <a:extLst>
                  <a:ext uri="{0D108BD9-81ED-4DB2-BD59-A6C34878D82A}">
                    <a16:rowId xmlns:a16="http://schemas.microsoft.com/office/drawing/2014/main" val="10002"/>
                  </a:ext>
                </a:extLst>
              </a:tr>
              <a:tr h="167632">
                <a:tc>
                  <a:txBody>
                    <a:bodyPr/>
                    <a:lstStyle/>
                    <a:p>
                      <a:r>
                        <a:rPr lang="en-US" sz="1400" dirty="0"/>
                        <a:t>11-19-1659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r>
                        <a:rPr lang="en-US" sz="1400" dirty="0"/>
                        <a:t>Resolution to a few LB240</a:t>
                      </a:r>
                      <a:r>
                        <a:rPr lang="en-US" sz="1400" baseline="0" dirty="0"/>
                        <a:t> CIDs - part 6</a:t>
                      </a:r>
                      <a:endParaRPr lang="en-US" sz="1400" dirty="0"/>
                    </a:p>
                  </a:txBody>
                  <a:tcPr marT="45712" marB="45712"/>
                </a:tc>
                <a:tc>
                  <a:txBody>
                    <a:bodyPr/>
                    <a:lstStyle/>
                    <a:p>
                      <a:r>
                        <a:rPr lang="en-US" sz="1400" dirty="0"/>
                        <a:t>CR</a:t>
                      </a:r>
                    </a:p>
                  </a:txBody>
                  <a:tcPr marT="45712" marB="45712"/>
                </a:tc>
                <a:tc>
                  <a:txBody>
                    <a:bodyPr/>
                    <a:lstStyle/>
                    <a:p>
                      <a:r>
                        <a:rPr lang="en-US" sz="1400" dirty="0"/>
                        <a:t>60min</a:t>
                      </a:r>
                    </a:p>
                  </a:txBody>
                  <a:tcPr marT="45712" marB="45712"/>
                </a:tc>
                <a:extLst>
                  <a:ext uri="{0D108BD9-81ED-4DB2-BD59-A6C34878D82A}">
                    <a16:rowId xmlns:a16="http://schemas.microsoft.com/office/drawing/2014/main" val="10003"/>
                  </a:ext>
                </a:extLst>
              </a:tr>
              <a:tr h="188277">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4"/>
                  </a:ext>
                </a:extLst>
              </a:tr>
              <a:tr h="188277">
                <a:tc>
                  <a:txBody>
                    <a:bodyPr/>
                    <a:lstStyle/>
                    <a:p>
                      <a:r>
                        <a:rPr lang="en-US" sz="1400" dirty="0"/>
                        <a:t>11-19-1437</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a:t>
                      </a:r>
                      <a:r>
                        <a:rPr lang="en-US" sz="1400" baseline="0" dirty="0"/>
                        <a:t> </a:t>
                      </a:r>
                      <a:r>
                        <a:rPr lang="en-US" sz="1400" dirty="0"/>
                        <a:t>related comment</a:t>
                      </a:r>
                      <a:r>
                        <a:rPr lang="en-US" sz="1400" baseline="0" dirty="0"/>
                        <a:t> </a:t>
                      </a:r>
                      <a:r>
                        <a:rPr lang="en-US" sz="1400" dirty="0"/>
                        <a:t>from</a:t>
                      </a:r>
                      <a:r>
                        <a:rPr lang="en-US" sz="1400" baseline="0" dirty="0"/>
                        <a:t> </a:t>
                      </a:r>
                      <a:r>
                        <a:rPr lang="en-US" sz="1400" dirty="0"/>
                        <a:t>LB240</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15</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min as time permits</a:t>
                      </a:r>
                      <a:r>
                        <a:rPr lang="en-US" sz="1600" kern="1200" baseline="0" dirty="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92583</TotalTime>
  <Words>8768</Words>
  <Application>Microsoft Office PowerPoint</Application>
  <PresentationFormat>Widescreen</PresentationFormat>
  <Paragraphs>1675</Paragraphs>
  <Slides>115</Slides>
  <Notes>27</Notes>
  <HiddenSlides>7</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115</vt:i4>
      </vt:variant>
    </vt:vector>
  </HeadingPairs>
  <TitlesOfParts>
    <vt:vector size="123" baseType="lpstr">
      <vt:lpstr>Arial</vt:lpstr>
      <vt:lpstr>Calibri</vt:lpstr>
      <vt:lpstr>Monotype Sorts</vt:lpstr>
      <vt:lpstr>Montserrat</vt:lpstr>
      <vt:lpstr>Times</vt:lpstr>
      <vt:lpstr>Times New Roman</vt:lpstr>
      <vt:lpstr>Office Theme</vt:lpstr>
      <vt:lpstr>Document</vt:lpstr>
      <vt:lpstr>TGaz Next Generation Positioning  January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674</cp:revision>
  <cp:lastPrinted>1601-01-01T00:00:00Z</cp:lastPrinted>
  <dcterms:created xsi:type="dcterms:W3CDTF">2018-08-06T10:28:59Z</dcterms:created>
  <dcterms:modified xsi:type="dcterms:W3CDTF">2019-12-06T19:48:19Z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2019-12-06 19:48:19Z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