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92" r:id="rId3"/>
    <p:sldId id="340" r:id="rId4"/>
    <p:sldId id="341" r:id="rId5"/>
    <p:sldId id="343" r:id="rId6"/>
    <p:sldId id="342" r:id="rId7"/>
    <p:sldId id="346" r:id="rId8"/>
    <p:sldId id="322" r:id="rId9"/>
    <p:sldId id="349" r:id="rId10"/>
    <p:sldId id="347" r:id="rId11"/>
    <p:sldId id="348" r:id="rId12"/>
    <p:sldId id="344" r:id="rId13"/>
    <p:sldId id="35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3" autoAdjust="0"/>
    <p:restoredTop sz="99548" autoAdjust="0"/>
  </p:normalViewPr>
  <p:slideViewPr>
    <p:cSldViewPr>
      <p:cViewPr varScale="1">
        <p:scale>
          <a:sx n="116" d="100"/>
          <a:sy n="116" d="100"/>
        </p:scale>
        <p:origin x="146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802.11-19/2120r0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dirty="0"/>
              <a:t>Wook Bong Lee, Samsung</a:t>
            </a:r>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Link Adaptation Improvement</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smtClean="0"/>
              <a:t>:</a:t>
            </a:r>
            <a:r>
              <a:rPr lang="en-US" sz="2000" b="0" smtClean="0"/>
              <a:t> </a:t>
            </a:r>
            <a:r>
              <a:rPr lang="en-US" sz="2000" b="0" smtClean="0"/>
              <a:t>2020-01-09</a:t>
            </a:r>
            <a:endParaRPr lang="en-US" sz="2000" b="0" dirty="0" smtClean="0"/>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1403597352"/>
              </p:ext>
            </p:extLst>
          </p:nvPr>
        </p:nvGraphicFramePr>
        <p:xfrm>
          <a:off x="522288" y="2751138"/>
          <a:ext cx="7994650" cy="3719512"/>
        </p:xfrm>
        <a:graphic>
          <a:graphicData uri="http://schemas.openxmlformats.org/presentationml/2006/ole">
            <mc:AlternateContent xmlns:mc="http://schemas.openxmlformats.org/markup-compatibility/2006">
              <mc:Choice xmlns:v="urn:schemas-microsoft-com:vml" Requires="v">
                <p:oleObj spid="_x0000_s2212" name="Document" r:id="rId4" imgW="9526421" imgH="4420072" progId="Word.Document.8">
                  <p:embed/>
                </p:oleObj>
              </mc:Choice>
              <mc:Fallback>
                <p:oleObj name="Document" r:id="rId4" imgW="9526421" imgH="4420072" progId="Word.Document.8">
                  <p:embed/>
                  <p:pic>
                    <p:nvPicPr>
                      <p:cNvPr id="0" name=""/>
                      <p:cNvPicPr>
                        <a:picLocks noChangeAspect="1" noChangeArrowheads="1"/>
                      </p:cNvPicPr>
                      <p:nvPr/>
                    </p:nvPicPr>
                    <p:blipFill>
                      <a:blip r:embed="rId5"/>
                      <a:srcRect/>
                      <a:stretch>
                        <a:fillRect/>
                      </a:stretch>
                    </p:blipFill>
                    <p:spPr bwMode="auto">
                      <a:xfrm>
                        <a:off x="522288" y="2751138"/>
                        <a:ext cx="7994650" cy="3719512"/>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a:t>Do you support </a:t>
            </a:r>
            <a:r>
              <a:rPr lang="en-US" dirty="0" smtClean="0"/>
              <a:t>the new MCS </a:t>
            </a:r>
            <a:r>
              <a:rPr lang="en-US" dirty="0"/>
              <a:t>levels between MCS0 – MCS11 for LDPC in </a:t>
            </a:r>
            <a:r>
              <a:rPr lang="en-US" dirty="0" smtClean="0"/>
              <a:t>11be are based on puncturing of MCS0-MCS11?</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spTree>
    <p:extLst>
      <p:ext uri="{BB962C8B-B14F-4D97-AF65-F5344CB8AC3E}">
        <p14:creationId xmlns:p14="http://schemas.microsoft.com/office/powerpoint/2010/main" val="3901090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#4</a:t>
            </a:r>
            <a:endParaRPr lang="en-US" dirty="0"/>
          </a:p>
        </p:txBody>
      </p:sp>
      <p:sp>
        <p:nvSpPr>
          <p:cNvPr id="3" name="Content Placeholder 2"/>
          <p:cNvSpPr>
            <a:spLocks noGrp="1"/>
          </p:cNvSpPr>
          <p:nvPr>
            <p:ph idx="1"/>
          </p:nvPr>
        </p:nvSpPr>
        <p:spPr/>
        <p:txBody>
          <a:bodyPr/>
          <a:lstStyle/>
          <a:p>
            <a:r>
              <a:rPr lang="en-US" dirty="0"/>
              <a:t>Do you support </a:t>
            </a:r>
            <a:r>
              <a:rPr lang="en-US" dirty="0" smtClean="0"/>
              <a:t>to relax LDPC Extra Symbol Segment conditions for the new MCS </a:t>
            </a:r>
            <a:r>
              <a:rPr lang="en-US" dirty="0"/>
              <a:t>levels between MCS0 – MCS11 for LDPC in </a:t>
            </a:r>
            <a:r>
              <a:rPr lang="en-US" dirty="0" smtClean="0"/>
              <a:t>11be?</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spTree>
    <p:extLst>
      <p:ext uri="{BB962C8B-B14F-4D97-AF65-F5344CB8AC3E}">
        <p14:creationId xmlns:p14="http://schemas.microsoft.com/office/powerpoint/2010/main" val="591635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non ideal link adaptation</a:t>
            </a:r>
            <a:endParaRPr lang="en-US" dirty="0"/>
          </a:p>
        </p:txBody>
      </p:sp>
      <p:sp>
        <p:nvSpPr>
          <p:cNvPr id="3" name="Content Placeholder 2"/>
          <p:cNvSpPr>
            <a:spLocks noGrp="1"/>
          </p:cNvSpPr>
          <p:nvPr>
            <p:ph idx="1"/>
          </p:nvPr>
        </p:nvSpPr>
        <p:spPr>
          <a:xfrm>
            <a:off x="5410200" y="1981200"/>
            <a:ext cx="3048000" cy="4114800"/>
          </a:xfrm>
        </p:spPr>
        <p:txBody>
          <a:bodyPr/>
          <a:lstStyle/>
          <a:p>
            <a:r>
              <a:rPr lang="en-US" dirty="0" smtClean="0"/>
              <a:t>Non ideal link adaptation case</a:t>
            </a:r>
          </a:p>
          <a:p>
            <a:r>
              <a:rPr lang="en-US" dirty="0" smtClean="0"/>
              <a:t>Assume U[-3,3] SNR error at receiver side </a:t>
            </a:r>
            <a:endParaRPr lang="en-US" dirty="0"/>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pic>
        <p:nvPicPr>
          <p:cNvPr id="8" name="Picture 7"/>
          <p:cNvPicPr>
            <a:picLocks noChangeAspect="1"/>
          </p:cNvPicPr>
          <p:nvPr/>
        </p:nvPicPr>
        <p:blipFill>
          <a:blip r:embed="rId2"/>
          <a:stretch>
            <a:fillRect/>
          </a:stretch>
        </p:blipFill>
        <p:spPr>
          <a:xfrm>
            <a:off x="10297" y="1828800"/>
            <a:ext cx="5575501" cy="4186000"/>
          </a:xfrm>
          <a:prstGeom prst="rect">
            <a:avLst/>
          </a:prstGeom>
        </p:spPr>
      </p:pic>
    </p:spTree>
    <p:extLst>
      <p:ext uri="{BB962C8B-B14F-4D97-AF65-F5344CB8AC3E}">
        <p14:creationId xmlns:p14="http://schemas.microsoft.com/office/powerpoint/2010/main" val="376506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with different new MCS levels</a:t>
            </a:r>
            <a:endParaRPr lang="en-US" dirty="0"/>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pic>
        <p:nvPicPr>
          <p:cNvPr id="10" name="Picture 9"/>
          <p:cNvPicPr>
            <a:picLocks noChangeAspect="1"/>
          </p:cNvPicPr>
          <p:nvPr/>
        </p:nvPicPr>
        <p:blipFill>
          <a:blip r:embed="rId2"/>
          <a:stretch>
            <a:fillRect/>
          </a:stretch>
        </p:blipFill>
        <p:spPr>
          <a:xfrm>
            <a:off x="0" y="2322305"/>
            <a:ext cx="4572000" cy="3432587"/>
          </a:xfrm>
          <a:prstGeom prst="rect">
            <a:avLst/>
          </a:prstGeom>
        </p:spPr>
      </p:pic>
      <p:pic>
        <p:nvPicPr>
          <p:cNvPr id="11" name="Picture 10"/>
          <p:cNvPicPr>
            <a:picLocks noChangeAspect="1"/>
          </p:cNvPicPr>
          <p:nvPr/>
        </p:nvPicPr>
        <p:blipFill>
          <a:blip r:embed="rId3"/>
          <a:stretch>
            <a:fillRect/>
          </a:stretch>
        </p:blipFill>
        <p:spPr>
          <a:xfrm>
            <a:off x="4572000" y="2322304"/>
            <a:ext cx="4572000" cy="3432587"/>
          </a:xfrm>
          <a:prstGeom prst="rect">
            <a:avLst/>
          </a:prstGeom>
        </p:spPr>
      </p:pic>
      <p:sp>
        <p:nvSpPr>
          <p:cNvPr id="12" name="TextBox 11"/>
          <p:cNvSpPr txBox="1"/>
          <p:nvPr/>
        </p:nvSpPr>
        <p:spPr>
          <a:xfrm>
            <a:off x="380999" y="5647038"/>
            <a:ext cx="8162925" cy="830997"/>
          </a:xfrm>
          <a:prstGeom prst="rect">
            <a:avLst/>
          </a:prstGeom>
          <a:noFill/>
        </p:spPr>
        <p:txBody>
          <a:bodyPr wrap="square" rtlCol="0">
            <a:spAutoFit/>
          </a:bodyPr>
          <a:lstStyle/>
          <a:p>
            <a:r>
              <a:rPr lang="en-US" dirty="0" smtClean="0"/>
              <a:t>Proposal is in slide 4. </a:t>
            </a:r>
          </a:p>
          <a:p>
            <a:r>
              <a:rPr lang="en-US" dirty="0" smtClean="0"/>
              <a:t>Proposal with 16QAM 5/6 is same as proposal except replacing 64QAM 7/12 with 16QAM 5/6.</a:t>
            </a:r>
          </a:p>
          <a:p>
            <a:r>
              <a:rPr lang="en-US" dirty="0"/>
              <a:t>Proposal with 16QAM </a:t>
            </a:r>
            <a:r>
              <a:rPr lang="en-US" dirty="0" smtClean="0"/>
              <a:t>5/6, without 1024QAM 7/10 </a:t>
            </a:r>
            <a:r>
              <a:rPr lang="en-US" dirty="0"/>
              <a:t>is same as proposal except replacing 64QAM 7/12 with 16QAM </a:t>
            </a:r>
            <a:r>
              <a:rPr lang="en-US" dirty="0" smtClean="0"/>
              <a:t>5/6 and without 1024QAM 7/10.</a:t>
            </a:r>
            <a:endParaRPr lang="en-US" dirty="0"/>
          </a:p>
        </p:txBody>
      </p:sp>
    </p:spTree>
    <p:extLst>
      <p:ext uri="{BB962C8B-B14F-4D97-AF65-F5344CB8AC3E}">
        <p14:creationId xmlns:p14="http://schemas.microsoft.com/office/powerpoint/2010/main" val="48807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From IEEE 802.11a to 11ax, we have MCS levels based on code rates 1/2, 2/3, 3/4, and 5/6 where we have well known puncturing pattern for convolutional code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also have LDPC H matrices based on these code rates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Due to these limited number of code rates, there are some cases where we observed big gap between two MCS levels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a:t>
            </a:r>
            <a:r>
              <a:rPr lang="en-GB" dirty="0"/>
              <a:t>we </a:t>
            </a:r>
            <a:r>
              <a:rPr lang="en-GB" dirty="0" smtClean="0"/>
              <a:t>showed how to improve </a:t>
            </a:r>
            <a:r>
              <a:rPr lang="en-GB" dirty="0" err="1" smtClean="0"/>
              <a:t>RvR</a:t>
            </a:r>
            <a:r>
              <a:rPr lang="en-GB" dirty="0" smtClean="0"/>
              <a:t> (Rate vs. Range) by adding few more MCS levels for LDPC without adding new H matrix</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2020</a:t>
            </a:r>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dirty="0"/>
              <a:t>Wook Bong Lee, Samsung</a:t>
            </a:r>
          </a:p>
        </p:txBody>
      </p:sp>
    </p:spTree>
    <p:extLst>
      <p:ext uri="{BB962C8B-B14F-4D97-AF65-F5344CB8AC3E}">
        <p14:creationId xmlns:p14="http://schemas.microsoft.com/office/powerpoint/2010/main" val="3805906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MCS levels</a:t>
            </a:r>
            <a:endParaRPr lang="en-US" dirty="0"/>
          </a:p>
        </p:txBody>
      </p:sp>
      <p:sp>
        <p:nvSpPr>
          <p:cNvPr id="3" name="Content Placeholder 2"/>
          <p:cNvSpPr>
            <a:spLocks noGrp="1"/>
          </p:cNvSpPr>
          <p:nvPr>
            <p:ph idx="1"/>
          </p:nvPr>
        </p:nvSpPr>
        <p:spPr>
          <a:xfrm>
            <a:off x="685800" y="1981200"/>
            <a:ext cx="4953000" cy="2441270"/>
          </a:xfrm>
        </p:spPr>
        <p:txBody>
          <a:bodyPr>
            <a:normAutofit fontScale="6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Due to limited code rates, there are some MCS levels have big gap</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For example, gap between MCS0 and 1 is 3.0dB while gap between MCS5 and 6 is 1.3dB</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Less gap results in better spectral efficiency with proper link adaptation</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For example, if SNR of link is 12dB, then link adaptation algorithm will stay at MCS4 and once in a while goes to MCS5 to check whether it can support it. In this case, MCS5 will fail 100%.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If there is an intermediate MCS level between them, then there is chance to have better throughput</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2020</a:t>
            </a:r>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dirty="0"/>
              <a:t>Wook Bong Lee, Samsung</a:t>
            </a:r>
          </a:p>
        </p:txBody>
      </p:sp>
      <p:pic>
        <p:nvPicPr>
          <p:cNvPr id="7" name="Picture 6"/>
          <p:cNvPicPr>
            <a:picLocks noChangeAspect="1"/>
          </p:cNvPicPr>
          <p:nvPr/>
        </p:nvPicPr>
        <p:blipFill>
          <a:blip r:embed="rId2"/>
          <a:stretch>
            <a:fillRect/>
          </a:stretch>
        </p:blipFill>
        <p:spPr>
          <a:xfrm>
            <a:off x="5486400" y="1676400"/>
            <a:ext cx="3657600" cy="274607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665834109"/>
              </p:ext>
            </p:extLst>
          </p:nvPr>
        </p:nvGraphicFramePr>
        <p:xfrm>
          <a:off x="609601" y="4531360"/>
          <a:ext cx="7934320" cy="1564640"/>
        </p:xfrm>
        <a:graphic>
          <a:graphicData uri="http://schemas.openxmlformats.org/drawingml/2006/table">
            <a:tbl>
              <a:tblPr firstRow="1" bandRow="1">
                <a:tableStyleId>{5940675A-B579-460E-94D1-54222C63F5DA}</a:tableStyleId>
              </a:tblPr>
              <a:tblGrid>
                <a:gridCol w="918628"/>
                <a:gridCol w="584641"/>
                <a:gridCol w="584641"/>
                <a:gridCol w="584641"/>
                <a:gridCol w="584641"/>
                <a:gridCol w="584641"/>
                <a:gridCol w="584641"/>
                <a:gridCol w="584641"/>
                <a:gridCol w="584641"/>
                <a:gridCol w="584641"/>
                <a:gridCol w="584641"/>
                <a:gridCol w="584641"/>
                <a:gridCol w="584641"/>
              </a:tblGrid>
              <a:tr h="370840">
                <a:tc>
                  <a:txBody>
                    <a:bodyPr/>
                    <a:lstStyle/>
                    <a:p>
                      <a:pPr algn="ctr"/>
                      <a:endParaRPr lang="en-US" sz="1050" dirty="0"/>
                    </a:p>
                  </a:txBody>
                  <a:tcPr anchor="ctr"/>
                </a:tc>
                <a:tc>
                  <a:txBody>
                    <a:bodyPr/>
                    <a:lstStyle/>
                    <a:p>
                      <a:pPr algn="ctr"/>
                      <a:r>
                        <a:rPr lang="en-US" sz="1050" dirty="0" smtClean="0"/>
                        <a:t>0</a:t>
                      </a:r>
                      <a:endParaRPr lang="en-US" sz="1050" dirty="0"/>
                    </a:p>
                  </a:txBody>
                  <a:tcPr anchor="ctr"/>
                </a:tc>
                <a:tc>
                  <a:txBody>
                    <a:bodyPr/>
                    <a:lstStyle/>
                    <a:p>
                      <a:pPr algn="ctr"/>
                      <a:r>
                        <a:rPr lang="en-US" sz="1050" dirty="0" smtClean="0"/>
                        <a:t>1</a:t>
                      </a:r>
                      <a:endParaRPr lang="en-US" sz="1050" dirty="0"/>
                    </a:p>
                  </a:txBody>
                  <a:tcPr anchor="ctr"/>
                </a:tc>
                <a:tc>
                  <a:txBody>
                    <a:bodyPr/>
                    <a:lstStyle/>
                    <a:p>
                      <a:pPr algn="ctr"/>
                      <a:r>
                        <a:rPr lang="en-US" sz="1050" dirty="0" smtClean="0"/>
                        <a:t>2</a:t>
                      </a:r>
                      <a:endParaRPr lang="en-US" sz="1050" dirty="0"/>
                    </a:p>
                  </a:txBody>
                  <a:tcPr anchor="ctr"/>
                </a:tc>
                <a:tc>
                  <a:txBody>
                    <a:bodyPr/>
                    <a:lstStyle/>
                    <a:p>
                      <a:pPr algn="ctr"/>
                      <a:r>
                        <a:rPr lang="en-US" sz="1050" dirty="0" smtClean="0"/>
                        <a:t>3</a:t>
                      </a:r>
                      <a:endParaRPr lang="en-US" sz="1050" dirty="0"/>
                    </a:p>
                  </a:txBody>
                  <a:tcPr anchor="ctr"/>
                </a:tc>
                <a:tc>
                  <a:txBody>
                    <a:bodyPr/>
                    <a:lstStyle/>
                    <a:p>
                      <a:pPr algn="ctr"/>
                      <a:r>
                        <a:rPr lang="en-US" sz="1050" dirty="0" smtClean="0"/>
                        <a:t>4</a:t>
                      </a:r>
                      <a:endParaRPr lang="en-US" sz="1050" dirty="0"/>
                    </a:p>
                  </a:txBody>
                  <a:tcPr anchor="ctr"/>
                </a:tc>
                <a:tc>
                  <a:txBody>
                    <a:bodyPr/>
                    <a:lstStyle/>
                    <a:p>
                      <a:pPr algn="ctr"/>
                      <a:r>
                        <a:rPr lang="en-US" sz="1050" dirty="0" smtClean="0"/>
                        <a:t>5</a:t>
                      </a:r>
                      <a:endParaRPr lang="en-US" sz="1050" dirty="0"/>
                    </a:p>
                  </a:txBody>
                  <a:tcPr anchor="ctr"/>
                </a:tc>
                <a:tc>
                  <a:txBody>
                    <a:bodyPr/>
                    <a:lstStyle/>
                    <a:p>
                      <a:pPr algn="ctr"/>
                      <a:r>
                        <a:rPr lang="en-US" sz="1050" dirty="0" smtClean="0"/>
                        <a:t>6</a:t>
                      </a:r>
                      <a:endParaRPr lang="en-US" sz="1050" dirty="0"/>
                    </a:p>
                  </a:txBody>
                  <a:tcPr anchor="ctr"/>
                </a:tc>
                <a:tc>
                  <a:txBody>
                    <a:bodyPr/>
                    <a:lstStyle/>
                    <a:p>
                      <a:pPr algn="ctr"/>
                      <a:r>
                        <a:rPr lang="en-US" sz="1050" dirty="0" smtClean="0"/>
                        <a:t>7</a:t>
                      </a:r>
                      <a:endParaRPr lang="en-US" sz="1050" dirty="0"/>
                    </a:p>
                  </a:txBody>
                  <a:tcPr anchor="ctr"/>
                </a:tc>
                <a:tc>
                  <a:txBody>
                    <a:bodyPr/>
                    <a:lstStyle/>
                    <a:p>
                      <a:pPr algn="ctr"/>
                      <a:r>
                        <a:rPr lang="en-US" sz="1050" dirty="0" smtClean="0"/>
                        <a:t>8</a:t>
                      </a:r>
                      <a:endParaRPr lang="en-US" sz="1050" dirty="0"/>
                    </a:p>
                  </a:txBody>
                  <a:tcPr anchor="ctr"/>
                </a:tc>
                <a:tc>
                  <a:txBody>
                    <a:bodyPr/>
                    <a:lstStyle/>
                    <a:p>
                      <a:pPr algn="ctr"/>
                      <a:r>
                        <a:rPr lang="en-US" sz="1050" dirty="0" smtClean="0"/>
                        <a:t>9</a:t>
                      </a:r>
                      <a:endParaRPr lang="en-US" sz="1050" dirty="0"/>
                    </a:p>
                  </a:txBody>
                  <a:tcPr anchor="ctr"/>
                </a:tc>
                <a:tc>
                  <a:txBody>
                    <a:bodyPr/>
                    <a:lstStyle/>
                    <a:p>
                      <a:pPr algn="ctr"/>
                      <a:r>
                        <a:rPr lang="en-US" sz="1050" dirty="0" smtClean="0"/>
                        <a:t>10</a:t>
                      </a:r>
                      <a:endParaRPr lang="en-US" sz="1050" dirty="0"/>
                    </a:p>
                  </a:txBody>
                  <a:tcPr anchor="ctr"/>
                </a:tc>
                <a:tc>
                  <a:txBody>
                    <a:bodyPr/>
                    <a:lstStyle/>
                    <a:p>
                      <a:pPr algn="ctr"/>
                      <a:r>
                        <a:rPr lang="en-US" sz="1050" dirty="0" smtClean="0"/>
                        <a:t>11</a:t>
                      </a:r>
                      <a:endParaRPr lang="en-US" sz="1050" dirty="0"/>
                    </a:p>
                  </a:txBody>
                  <a:tcPr anchor="ctr"/>
                </a:tc>
              </a:tr>
              <a:tr h="370840">
                <a:tc>
                  <a:txBody>
                    <a:bodyPr/>
                    <a:lstStyle/>
                    <a:p>
                      <a:pPr algn="ctr"/>
                      <a:r>
                        <a:rPr lang="en-US" sz="1050" dirty="0" smtClean="0"/>
                        <a:t>Spectral</a:t>
                      </a:r>
                      <a:r>
                        <a:rPr lang="en-US" sz="1050" baseline="0" dirty="0" smtClean="0"/>
                        <a:t> Efficiency</a:t>
                      </a:r>
                      <a:endParaRPr lang="en-US" sz="1050" dirty="0"/>
                    </a:p>
                  </a:txBody>
                  <a:tcPr anchor="ctr"/>
                </a:tc>
                <a:tc>
                  <a:txBody>
                    <a:bodyPr/>
                    <a:lstStyle/>
                    <a:p>
                      <a:pPr algn="ctr"/>
                      <a:r>
                        <a:rPr lang="en-US" sz="1050" dirty="0" smtClean="0"/>
                        <a:t>0.5</a:t>
                      </a:r>
                      <a:endParaRPr lang="en-US" sz="1050" dirty="0"/>
                    </a:p>
                  </a:txBody>
                  <a:tcPr anchor="ctr"/>
                </a:tc>
                <a:tc>
                  <a:txBody>
                    <a:bodyPr/>
                    <a:lstStyle/>
                    <a:p>
                      <a:pPr algn="ctr"/>
                      <a:r>
                        <a:rPr lang="en-US" sz="1050" dirty="0" smtClean="0"/>
                        <a:t>1</a:t>
                      </a:r>
                      <a:endParaRPr lang="en-US" sz="1050" dirty="0"/>
                    </a:p>
                  </a:txBody>
                  <a:tcPr anchor="ctr"/>
                </a:tc>
                <a:tc>
                  <a:txBody>
                    <a:bodyPr/>
                    <a:lstStyle/>
                    <a:p>
                      <a:pPr algn="ctr"/>
                      <a:r>
                        <a:rPr lang="en-US" sz="1050" dirty="0" smtClean="0"/>
                        <a:t>1.5</a:t>
                      </a:r>
                      <a:endParaRPr lang="en-US" sz="1050" dirty="0"/>
                    </a:p>
                  </a:txBody>
                  <a:tcPr anchor="ctr"/>
                </a:tc>
                <a:tc>
                  <a:txBody>
                    <a:bodyPr/>
                    <a:lstStyle/>
                    <a:p>
                      <a:pPr algn="ctr"/>
                      <a:r>
                        <a:rPr lang="en-US" sz="1050" dirty="0" smtClean="0"/>
                        <a:t>2</a:t>
                      </a:r>
                      <a:endParaRPr lang="en-US" sz="1050" dirty="0"/>
                    </a:p>
                  </a:txBody>
                  <a:tcPr anchor="ctr"/>
                </a:tc>
                <a:tc>
                  <a:txBody>
                    <a:bodyPr/>
                    <a:lstStyle/>
                    <a:p>
                      <a:pPr algn="ctr"/>
                      <a:r>
                        <a:rPr lang="en-US" sz="1050" dirty="0" smtClean="0"/>
                        <a:t>3</a:t>
                      </a:r>
                      <a:endParaRPr lang="en-US" sz="1050" dirty="0"/>
                    </a:p>
                  </a:txBody>
                  <a:tcPr anchor="ctr"/>
                </a:tc>
                <a:tc>
                  <a:txBody>
                    <a:bodyPr/>
                    <a:lstStyle/>
                    <a:p>
                      <a:pPr algn="ctr"/>
                      <a:r>
                        <a:rPr lang="en-US" sz="1050" dirty="0" smtClean="0"/>
                        <a:t>4</a:t>
                      </a:r>
                      <a:endParaRPr lang="en-US" sz="1050" dirty="0"/>
                    </a:p>
                  </a:txBody>
                  <a:tcPr anchor="ctr"/>
                </a:tc>
                <a:tc>
                  <a:txBody>
                    <a:bodyPr/>
                    <a:lstStyle/>
                    <a:p>
                      <a:pPr algn="ctr"/>
                      <a:r>
                        <a:rPr lang="en-US" sz="1050" dirty="0" smtClean="0"/>
                        <a:t>4.5</a:t>
                      </a:r>
                      <a:endParaRPr lang="en-US" sz="1050" dirty="0"/>
                    </a:p>
                  </a:txBody>
                  <a:tcPr anchor="ctr"/>
                </a:tc>
                <a:tc>
                  <a:txBody>
                    <a:bodyPr/>
                    <a:lstStyle/>
                    <a:p>
                      <a:pPr algn="ctr"/>
                      <a:r>
                        <a:rPr lang="en-US" sz="1050" dirty="0" smtClean="0"/>
                        <a:t>5</a:t>
                      </a:r>
                      <a:endParaRPr lang="en-US" sz="1050" dirty="0"/>
                    </a:p>
                  </a:txBody>
                  <a:tcPr anchor="ctr"/>
                </a:tc>
                <a:tc>
                  <a:txBody>
                    <a:bodyPr/>
                    <a:lstStyle/>
                    <a:p>
                      <a:pPr algn="ctr"/>
                      <a:r>
                        <a:rPr lang="en-US" sz="1050" dirty="0" smtClean="0"/>
                        <a:t>6</a:t>
                      </a:r>
                      <a:endParaRPr lang="en-US" sz="1050" dirty="0"/>
                    </a:p>
                  </a:txBody>
                  <a:tcPr anchor="ctr"/>
                </a:tc>
                <a:tc>
                  <a:txBody>
                    <a:bodyPr/>
                    <a:lstStyle/>
                    <a:p>
                      <a:pPr algn="ctr"/>
                      <a:r>
                        <a:rPr lang="en-US" sz="1050" dirty="0" smtClean="0"/>
                        <a:t>6.7</a:t>
                      </a:r>
                      <a:endParaRPr lang="en-US" sz="1050" dirty="0"/>
                    </a:p>
                  </a:txBody>
                  <a:tcPr anchor="ctr"/>
                </a:tc>
                <a:tc>
                  <a:txBody>
                    <a:bodyPr/>
                    <a:lstStyle/>
                    <a:p>
                      <a:pPr algn="ctr"/>
                      <a:r>
                        <a:rPr lang="en-US" sz="1050" dirty="0" smtClean="0"/>
                        <a:t>7.5</a:t>
                      </a:r>
                      <a:endParaRPr lang="en-US" sz="1050" dirty="0"/>
                    </a:p>
                  </a:txBody>
                  <a:tcPr anchor="ctr"/>
                </a:tc>
                <a:tc>
                  <a:txBody>
                    <a:bodyPr/>
                    <a:lstStyle/>
                    <a:p>
                      <a:pPr algn="ctr"/>
                      <a:r>
                        <a:rPr lang="en-US" sz="1050" dirty="0" smtClean="0"/>
                        <a:t>8.3</a:t>
                      </a:r>
                      <a:endParaRPr lang="en-US" sz="1050" dirty="0"/>
                    </a:p>
                  </a:txBody>
                  <a:tcPr anchor="ctr"/>
                </a:tc>
              </a:tr>
              <a:tr h="370840">
                <a:tc>
                  <a:txBody>
                    <a:bodyPr/>
                    <a:lstStyle/>
                    <a:p>
                      <a:pPr algn="ctr"/>
                      <a:r>
                        <a:rPr lang="en-US" sz="1050" dirty="0" smtClean="0"/>
                        <a:t>Required SNR*</a:t>
                      </a:r>
                      <a:endParaRPr lang="en-US" sz="1050" dirty="0"/>
                    </a:p>
                  </a:txBody>
                  <a:tcPr anchor="ctr"/>
                </a:tc>
                <a:tc>
                  <a:txBody>
                    <a:bodyPr/>
                    <a:lstStyle/>
                    <a:p>
                      <a:pPr algn="ctr"/>
                      <a:r>
                        <a:rPr lang="en-US" sz="1050" dirty="0" smtClean="0"/>
                        <a:t>-1.3</a:t>
                      </a:r>
                      <a:endParaRPr lang="en-US" sz="1050" dirty="0"/>
                    </a:p>
                  </a:txBody>
                  <a:tcPr anchor="ctr"/>
                </a:tc>
                <a:tc>
                  <a:txBody>
                    <a:bodyPr/>
                    <a:lstStyle/>
                    <a:p>
                      <a:pPr algn="ctr"/>
                      <a:r>
                        <a:rPr lang="en-US" sz="1050" dirty="0" smtClean="0"/>
                        <a:t>1.7</a:t>
                      </a:r>
                      <a:endParaRPr lang="en-US" sz="1050" dirty="0"/>
                    </a:p>
                  </a:txBody>
                  <a:tcPr anchor="ctr"/>
                </a:tc>
                <a:tc>
                  <a:txBody>
                    <a:bodyPr/>
                    <a:lstStyle/>
                    <a:p>
                      <a:pPr algn="ctr"/>
                      <a:r>
                        <a:rPr lang="en-US" sz="1050" dirty="0" smtClean="0"/>
                        <a:t>4.6</a:t>
                      </a:r>
                      <a:endParaRPr lang="en-US" sz="1050" dirty="0"/>
                    </a:p>
                  </a:txBody>
                  <a:tcPr anchor="ctr"/>
                </a:tc>
                <a:tc>
                  <a:txBody>
                    <a:bodyPr/>
                    <a:lstStyle/>
                    <a:p>
                      <a:pPr algn="ctr"/>
                      <a:r>
                        <a:rPr lang="en-US" sz="1050" dirty="0" smtClean="0"/>
                        <a:t>7.2</a:t>
                      </a:r>
                      <a:endParaRPr lang="en-US" sz="1050" dirty="0"/>
                    </a:p>
                  </a:txBody>
                  <a:tcPr anchor="ctr"/>
                </a:tc>
                <a:tc>
                  <a:txBody>
                    <a:bodyPr/>
                    <a:lstStyle/>
                    <a:p>
                      <a:pPr algn="ctr"/>
                      <a:r>
                        <a:rPr lang="en-US" sz="1050" dirty="0" smtClean="0"/>
                        <a:t>11.1</a:t>
                      </a:r>
                      <a:endParaRPr lang="en-US" sz="1050" dirty="0"/>
                    </a:p>
                  </a:txBody>
                  <a:tcPr anchor="ctr"/>
                </a:tc>
                <a:tc>
                  <a:txBody>
                    <a:bodyPr/>
                    <a:lstStyle/>
                    <a:p>
                      <a:pPr algn="ctr"/>
                      <a:r>
                        <a:rPr lang="en-US" sz="1050" dirty="0" smtClean="0"/>
                        <a:t>15.2</a:t>
                      </a:r>
                      <a:endParaRPr lang="en-US" sz="1050" dirty="0"/>
                    </a:p>
                  </a:txBody>
                  <a:tcPr anchor="ctr"/>
                </a:tc>
                <a:tc>
                  <a:txBody>
                    <a:bodyPr/>
                    <a:lstStyle/>
                    <a:p>
                      <a:pPr algn="ctr"/>
                      <a:r>
                        <a:rPr lang="en-US" sz="1050" dirty="0" smtClean="0"/>
                        <a:t>16.5</a:t>
                      </a:r>
                      <a:endParaRPr lang="en-US" sz="1050" dirty="0"/>
                    </a:p>
                  </a:txBody>
                  <a:tcPr anchor="ctr"/>
                </a:tc>
                <a:tc>
                  <a:txBody>
                    <a:bodyPr/>
                    <a:lstStyle/>
                    <a:p>
                      <a:pPr algn="ctr"/>
                      <a:r>
                        <a:rPr lang="en-US" sz="1050" dirty="0" smtClean="0"/>
                        <a:t>17.9</a:t>
                      </a:r>
                      <a:endParaRPr lang="en-US" sz="1050" dirty="0"/>
                    </a:p>
                  </a:txBody>
                  <a:tcPr anchor="ctr"/>
                </a:tc>
                <a:tc>
                  <a:txBody>
                    <a:bodyPr/>
                    <a:lstStyle/>
                    <a:p>
                      <a:pPr algn="ctr"/>
                      <a:r>
                        <a:rPr lang="en-US" sz="1050" dirty="0" smtClean="0"/>
                        <a:t>21.7</a:t>
                      </a:r>
                      <a:endParaRPr lang="en-US" sz="1050" dirty="0"/>
                    </a:p>
                  </a:txBody>
                  <a:tcPr anchor="ctr"/>
                </a:tc>
                <a:tc>
                  <a:txBody>
                    <a:bodyPr/>
                    <a:lstStyle/>
                    <a:p>
                      <a:pPr algn="ctr"/>
                      <a:r>
                        <a:rPr lang="en-US" sz="1050" dirty="0" smtClean="0"/>
                        <a:t>23.3</a:t>
                      </a:r>
                      <a:endParaRPr lang="en-US" sz="1050" dirty="0"/>
                    </a:p>
                  </a:txBody>
                  <a:tcPr anchor="ctr"/>
                </a:tc>
                <a:tc>
                  <a:txBody>
                    <a:bodyPr/>
                    <a:lstStyle/>
                    <a:p>
                      <a:pPr algn="ctr"/>
                      <a:r>
                        <a:rPr lang="en-US" sz="1050" dirty="0" smtClean="0"/>
                        <a:t>26.9</a:t>
                      </a:r>
                      <a:endParaRPr lang="en-US" sz="1050" dirty="0"/>
                    </a:p>
                  </a:txBody>
                  <a:tcPr anchor="ctr"/>
                </a:tc>
                <a:tc>
                  <a:txBody>
                    <a:bodyPr/>
                    <a:lstStyle/>
                    <a:p>
                      <a:pPr algn="ctr"/>
                      <a:r>
                        <a:rPr lang="en-US" sz="1050" dirty="0" smtClean="0"/>
                        <a:t>28.8</a:t>
                      </a:r>
                      <a:endParaRPr lang="en-US" sz="1050" dirty="0"/>
                    </a:p>
                  </a:txBody>
                  <a:tcPr anchor="ctr"/>
                </a:tc>
              </a:tr>
              <a:tr h="370840">
                <a:tc>
                  <a:txBody>
                    <a:bodyPr/>
                    <a:lstStyle/>
                    <a:p>
                      <a:pPr algn="ctr"/>
                      <a:r>
                        <a:rPr lang="en-US" sz="1050" dirty="0" smtClean="0"/>
                        <a:t>Gap</a:t>
                      </a:r>
                      <a:endParaRPr lang="en-US" sz="1050" dirty="0"/>
                    </a:p>
                  </a:txBody>
                  <a:tcPr anchor="ctr"/>
                </a:tc>
                <a:tc>
                  <a:txBody>
                    <a:bodyPr/>
                    <a:lstStyle/>
                    <a:p>
                      <a:pPr algn="ctr"/>
                      <a:endParaRPr lang="en-US" sz="1050" dirty="0"/>
                    </a:p>
                  </a:txBody>
                  <a:tcPr anchor="ctr"/>
                </a:tc>
                <a:tc>
                  <a:txBody>
                    <a:bodyPr/>
                    <a:lstStyle/>
                    <a:p>
                      <a:pPr algn="ctr"/>
                      <a:r>
                        <a:rPr lang="en-US" sz="1050" dirty="0" smtClean="0">
                          <a:solidFill>
                            <a:srgbClr val="FF0000"/>
                          </a:solidFill>
                        </a:rPr>
                        <a:t>3.0</a:t>
                      </a:r>
                      <a:endParaRPr lang="en-US" sz="1050" dirty="0">
                        <a:solidFill>
                          <a:srgbClr val="FF0000"/>
                        </a:solidFill>
                      </a:endParaRPr>
                    </a:p>
                  </a:txBody>
                  <a:tcPr anchor="ctr"/>
                </a:tc>
                <a:tc>
                  <a:txBody>
                    <a:bodyPr/>
                    <a:lstStyle/>
                    <a:p>
                      <a:pPr algn="ctr"/>
                      <a:r>
                        <a:rPr lang="en-US" sz="1050" dirty="0" smtClean="0">
                          <a:solidFill>
                            <a:srgbClr val="FF0000"/>
                          </a:solidFill>
                        </a:rPr>
                        <a:t> 2.9</a:t>
                      </a:r>
                      <a:endParaRPr lang="en-US" sz="1050" dirty="0">
                        <a:solidFill>
                          <a:srgbClr val="FF0000"/>
                        </a:solidFill>
                      </a:endParaRPr>
                    </a:p>
                  </a:txBody>
                  <a:tcPr anchor="ctr"/>
                </a:tc>
                <a:tc>
                  <a:txBody>
                    <a:bodyPr/>
                    <a:lstStyle/>
                    <a:p>
                      <a:pPr algn="ctr"/>
                      <a:r>
                        <a:rPr lang="en-US" sz="1050" dirty="0" smtClean="0">
                          <a:solidFill>
                            <a:srgbClr val="FF0000"/>
                          </a:solidFill>
                        </a:rPr>
                        <a:t> 2.6</a:t>
                      </a:r>
                      <a:endParaRPr lang="en-US" sz="1050" dirty="0">
                        <a:solidFill>
                          <a:srgbClr val="FF0000"/>
                        </a:solidFill>
                      </a:endParaRPr>
                    </a:p>
                  </a:txBody>
                  <a:tcPr anchor="ctr"/>
                </a:tc>
                <a:tc>
                  <a:txBody>
                    <a:bodyPr/>
                    <a:lstStyle/>
                    <a:p>
                      <a:pPr algn="ctr"/>
                      <a:r>
                        <a:rPr lang="en-US" sz="1050" dirty="0" smtClean="0">
                          <a:solidFill>
                            <a:srgbClr val="FF0000"/>
                          </a:solidFill>
                        </a:rPr>
                        <a:t> 3.9</a:t>
                      </a:r>
                      <a:endParaRPr lang="en-US" sz="1050" dirty="0">
                        <a:solidFill>
                          <a:srgbClr val="FF0000"/>
                        </a:solidFill>
                      </a:endParaRPr>
                    </a:p>
                  </a:txBody>
                  <a:tcPr anchor="ctr"/>
                </a:tc>
                <a:tc>
                  <a:txBody>
                    <a:bodyPr/>
                    <a:lstStyle/>
                    <a:p>
                      <a:pPr algn="ctr"/>
                      <a:r>
                        <a:rPr lang="en-US" sz="1050" dirty="0" smtClean="0">
                          <a:solidFill>
                            <a:srgbClr val="FF0000"/>
                          </a:solidFill>
                        </a:rPr>
                        <a:t> 4.1</a:t>
                      </a:r>
                      <a:endParaRPr lang="en-US" sz="1050" dirty="0">
                        <a:solidFill>
                          <a:srgbClr val="FF0000"/>
                        </a:solidFill>
                      </a:endParaRPr>
                    </a:p>
                  </a:txBody>
                  <a:tcPr anchor="ctr"/>
                </a:tc>
                <a:tc>
                  <a:txBody>
                    <a:bodyPr/>
                    <a:lstStyle/>
                    <a:p>
                      <a:pPr algn="ctr"/>
                      <a:r>
                        <a:rPr lang="en-US" sz="1050" dirty="0" smtClean="0"/>
                        <a:t> 1.3</a:t>
                      </a:r>
                      <a:endParaRPr lang="en-US" sz="1050" dirty="0"/>
                    </a:p>
                  </a:txBody>
                  <a:tcPr anchor="ctr"/>
                </a:tc>
                <a:tc>
                  <a:txBody>
                    <a:bodyPr/>
                    <a:lstStyle/>
                    <a:p>
                      <a:pPr algn="ctr"/>
                      <a:r>
                        <a:rPr lang="en-US" sz="1050" dirty="0" smtClean="0"/>
                        <a:t> 1.4</a:t>
                      </a:r>
                      <a:endParaRPr lang="en-US" sz="1050" dirty="0"/>
                    </a:p>
                  </a:txBody>
                  <a:tcPr anchor="ctr"/>
                </a:tc>
                <a:tc>
                  <a:txBody>
                    <a:bodyPr/>
                    <a:lstStyle/>
                    <a:p>
                      <a:pPr algn="ctr"/>
                      <a:r>
                        <a:rPr lang="en-US" sz="1050" dirty="0" smtClean="0">
                          <a:solidFill>
                            <a:srgbClr val="FF0000"/>
                          </a:solidFill>
                        </a:rPr>
                        <a:t> 3.9</a:t>
                      </a:r>
                      <a:endParaRPr lang="en-US" sz="1050" dirty="0">
                        <a:solidFill>
                          <a:srgbClr val="FF0000"/>
                        </a:solidFill>
                      </a:endParaRPr>
                    </a:p>
                  </a:txBody>
                  <a:tcPr anchor="ctr"/>
                </a:tc>
                <a:tc>
                  <a:txBody>
                    <a:bodyPr/>
                    <a:lstStyle/>
                    <a:p>
                      <a:pPr algn="ctr"/>
                      <a:r>
                        <a:rPr lang="en-US" sz="1050" dirty="0" smtClean="0"/>
                        <a:t> 1.6</a:t>
                      </a:r>
                      <a:endParaRPr lang="en-US" sz="1050" dirty="0"/>
                    </a:p>
                  </a:txBody>
                  <a:tcPr anchor="ctr"/>
                </a:tc>
                <a:tc>
                  <a:txBody>
                    <a:bodyPr/>
                    <a:lstStyle/>
                    <a:p>
                      <a:pPr algn="ctr"/>
                      <a:r>
                        <a:rPr lang="en-US" sz="1050" dirty="0" smtClean="0"/>
                        <a:t> </a:t>
                      </a:r>
                      <a:r>
                        <a:rPr lang="en-US" sz="1050" dirty="0" smtClean="0">
                          <a:solidFill>
                            <a:srgbClr val="FF0000"/>
                          </a:solidFill>
                        </a:rPr>
                        <a:t>3.6</a:t>
                      </a:r>
                      <a:endParaRPr lang="en-US" sz="1050" dirty="0">
                        <a:solidFill>
                          <a:srgbClr val="FF0000"/>
                        </a:solidFill>
                      </a:endParaRPr>
                    </a:p>
                  </a:txBody>
                  <a:tcPr anchor="ctr"/>
                </a:tc>
                <a:tc>
                  <a:txBody>
                    <a:bodyPr/>
                    <a:lstStyle/>
                    <a:p>
                      <a:pPr algn="ctr"/>
                      <a:r>
                        <a:rPr lang="en-US" sz="1050" dirty="0" smtClean="0"/>
                        <a:t> 1.8</a:t>
                      </a:r>
                      <a:endParaRPr lang="en-US" sz="1050" dirty="0"/>
                    </a:p>
                  </a:txBody>
                  <a:tcPr anchor="ctr"/>
                </a:tc>
              </a:tr>
            </a:tbl>
          </a:graphicData>
        </a:graphic>
      </p:graphicFrame>
      <p:sp>
        <p:nvSpPr>
          <p:cNvPr id="9" name="TextBox 8"/>
          <p:cNvSpPr txBox="1"/>
          <p:nvPr/>
        </p:nvSpPr>
        <p:spPr>
          <a:xfrm>
            <a:off x="685800" y="6172200"/>
            <a:ext cx="4343400" cy="276999"/>
          </a:xfrm>
          <a:prstGeom prst="rect">
            <a:avLst/>
          </a:prstGeom>
          <a:noFill/>
        </p:spPr>
        <p:txBody>
          <a:bodyPr wrap="square" rtlCol="0">
            <a:spAutoFit/>
          </a:bodyPr>
          <a:lstStyle/>
          <a:p>
            <a:r>
              <a:rPr lang="en-US" dirty="0" smtClean="0"/>
              <a:t>* Required SNR is based on 10% PER of 1458B LDPC</a:t>
            </a:r>
            <a:endParaRPr lang="en-US" dirty="0"/>
          </a:p>
        </p:txBody>
      </p:sp>
    </p:spTree>
    <p:extLst>
      <p:ext uri="{BB962C8B-B14F-4D97-AF65-F5344CB8AC3E}">
        <p14:creationId xmlns:p14="http://schemas.microsoft.com/office/powerpoint/2010/main" val="4238735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more MCS levels </a:t>
            </a:r>
            <a:endParaRPr lang="en-US" dirty="0"/>
          </a:p>
        </p:txBody>
      </p:sp>
      <p:sp>
        <p:nvSpPr>
          <p:cNvPr id="3" name="Content Placeholder 2"/>
          <p:cNvSpPr>
            <a:spLocks noGrp="1"/>
          </p:cNvSpPr>
          <p:nvPr>
            <p:ph idx="1"/>
          </p:nvPr>
        </p:nvSpPr>
        <p:spPr>
          <a:xfrm>
            <a:off x="685800" y="1981200"/>
            <a:ext cx="3886200" cy="4107180"/>
          </a:xfrm>
        </p:spPr>
        <p:txBody>
          <a:bodyPr>
            <a:normAutofit fontScale="925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order to mitigate this problem or improve performance, we propose to have more MCS levels where there is big gap</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Note that we try to use existing code rate as much as possible and also try to avoid extremely high code rate as it may cause more errors in frequency selective channel</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2020</a:t>
            </a:r>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dirty="0"/>
              <a:t>Wook Bong Lee, Samsung</a:t>
            </a:r>
          </a:p>
        </p:txBody>
      </p:sp>
      <p:graphicFrame>
        <p:nvGraphicFramePr>
          <p:cNvPr id="8" name="Table 7"/>
          <p:cNvGraphicFramePr>
            <a:graphicFrameLocks noGrp="1"/>
          </p:cNvGraphicFramePr>
          <p:nvPr>
            <p:extLst>
              <p:ext uri="{D42A27DB-BD31-4B8C-83A1-F6EECF244321}">
                <p14:modId xmlns:p14="http://schemas.microsoft.com/office/powerpoint/2010/main" val="2229656155"/>
              </p:ext>
            </p:extLst>
          </p:nvPr>
        </p:nvGraphicFramePr>
        <p:xfrm>
          <a:off x="4875213" y="1680210"/>
          <a:ext cx="3890320" cy="4709160"/>
        </p:xfrm>
        <a:graphic>
          <a:graphicData uri="http://schemas.openxmlformats.org/drawingml/2006/table">
            <a:tbl>
              <a:tblPr firstRow="1" bandRow="1">
                <a:tableStyleId>{5940675A-B579-460E-94D1-54222C63F5DA}</a:tableStyleId>
              </a:tblPr>
              <a:tblGrid>
                <a:gridCol w="972580"/>
                <a:gridCol w="972580"/>
                <a:gridCol w="972580"/>
                <a:gridCol w="972580"/>
              </a:tblGrid>
              <a:tr h="165006">
                <a:tc>
                  <a:txBody>
                    <a:bodyPr/>
                    <a:lstStyle/>
                    <a:p>
                      <a:pPr algn="ctr"/>
                      <a:r>
                        <a:rPr lang="en-US" sz="900" dirty="0" smtClean="0"/>
                        <a:t>MCS</a:t>
                      </a:r>
                      <a:endParaRPr lang="en-US" sz="900" dirty="0"/>
                    </a:p>
                  </a:txBody>
                  <a:tcPr anchor="ctr"/>
                </a:tc>
                <a:tc>
                  <a:txBody>
                    <a:bodyPr/>
                    <a:lstStyle/>
                    <a:p>
                      <a:pPr algn="ctr"/>
                      <a:r>
                        <a:rPr lang="en-US" sz="900" dirty="0" smtClean="0"/>
                        <a:t>Spectral Efficiency</a:t>
                      </a:r>
                      <a:endParaRPr lang="en-US" sz="900" dirty="0"/>
                    </a:p>
                  </a:txBody>
                  <a:tcPr anchor="ctr"/>
                </a:tc>
                <a:tc>
                  <a:txBody>
                    <a:bodyPr/>
                    <a:lstStyle/>
                    <a:p>
                      <a:pPr algn="ctr"/>
                      <a:r>
                        <a:rPr lang="en-US" sz="900" dirty="0" smtClean="0"/>
                        <a:t>Modulation</a:t>
                      </a:r>
                      <a:endParaRPr lang="en-US" sz="900" dirty="0"/>
                    </a:p>
                  </a:txBody>
                  <a:tcPr anchor="ctr"/>
                </a:tc>
                <a:tc>
                  <a:txBody>
                    <a:bodyPr/>
                    <a:lstStyle/>
                    <a:p>
                      <a:pPr algn="ctr"/>
                      <a:r>
                        <a:rPr lang="en-US" sz="900" dirty="0" smtClean="0"/>
                        <a:t>R (Coding Rate)</a:t>
                      </a:r>
                      <a:endParaRPr lang="en-US" sz="900" dirty="0"/>
                    </a:p>
                  </a:txBody>
                  <a:tcPr anchor="ctr"/>
                </a:tc>
              </a:tr>
              <a:tr h="0">
                <a:tc>
                  <a:txBody>
                    <a:bodyPr/>
                    <a:lstStyle/>
                    <a:p>
                      <a:pPr algn="ctr"/>
                      <a:r>
                        <a:rPr lang="en-US" sz="900" dirty="0" smtClean="0"/>
                        <a:t>0</a:t>
                      </a:r>
                      <a:endParaRPr lang="en-US" sz="900" dirty="0"/>
                    </a:p>
                  </a:txBody>
                  <a:tcPr anchor="ctr"/>
                </a:tc>
                <a:tc>
                  <a:txBody>
                    <a:bodyPr/>
                    <a:lstStyle/>
                    <a:p>
                      <a:pPr algn="ctr"/>
                      <a:r>
                        <a:rPr lang="en-US" sz="900" dirty="0" smtClean="0"/>
                        <a:t>0.5000</a:t>
                      </a:r>
                      <a:endParaRPr lang="en-US" sz="900" dirty="0"/>
                    </a:p>
                  </a:txBody>
                  <a:tcPr anchor="ctr"/>
                </a:tc>
                <a:tc>
                  <a:txBody>
                    <a:bodyPr/>
                    <a:lstStyle/>
                    <a:p>
                      <a:pPr algn="ctr"/>
                      <a:r>
                        <a:rPr lang="en-US" sz="900" dirty="0" smtClean="0"/>
                        <a:t>BPSK</a:t>
                      </a:r>
                      <a:endParaRPr lang="en-US" sz="900" dirty="0"/>
                    </a:p>
                  </a:txBody>
                  <a:tcPr anchor="ctr"/>
                </a:tc>
                <a:tc>
                  <a:txBody>
                    <a:bodyPr/>
                    <a:lstStyle/>
                    <a:p>
                      <a:pPr algn="ctr"/>
                      <a:r>
                        <a:rPr lang="en-US" sz="900" dirty="0" smtClean="0"/>
                        <a:t>1/2</a:t>
                      </a:r>
                      <a:endParaRPr lang="en-US" sz="900" dirty="0"/>
                    </a:p>
                  </a:txBody>
                  <a:tcPr anchor="ctr"/>
                </a:tc>
              </a:tr>
              <a:tr h="0">
                <a:tc>
                  <a:txBody>
                    <a:bodyPr/>
                    <a:lstStyle/>
                    <a:p>
                      <a:pPr algn="ctr"/>
                      <a:r>
                        <a:rPr lang="en-GB" sz="900" dirty="0" smtClean="0">
                          <a:solidFill>
                            <a:schemeClr val="accent2"/>
                          </a:solidFill>
                        </a:rPr>
                        <a:t>MCS0-1</a:t>
                      </a:r>
                      <a:endParaRPr lang="en-US" sz="900" dirty="0">
                        <a:solidFill>
                          <a:schemeClr val="accent2"/>
                        </a:solidFill>
                      </a:endParaRPr>
                    </a:p>
                  </a:txBody>
                  <a:tcPr anchor="ctr"/>
                </a:tc>
                <a:tc>
                  <a:txBody>
                    <a:bodyPr/>
                    <a:lstStyle/>
                    <a:p>
                      <a:pPr algn="ctr"/>
                      <a:r>
                        <a:rPr lang="en-US" sz="900" dirty="0" smtClean="0">
                          <a:solidFill>
                            <a:schemeClr val="accent2"/>
                          </a:solidFill>
                        </a:rPr>
                        <a:t>0.6667</a:t>
                      </a:r>
                      <a:endParaRPr lang="en-US" sz="900" dirty="0">
                        <a:solidFill>
                          <a:schemeClr val="accent2"/>
                        </a:solidFill>
                      </a:endParaRPr>
                    </a:p>
                  </a:txBody>
                  <a:tcPr anchor="ctr"/>
                </a:tc>
                <a:tc>
                  <a:txBody>
                    <a:bodyPr/>
                    <a:lstStyle/>
                    <a:p>
                      <a:pPr algn="ctr"/>
                      <a:r>
                        <a:rPr lang="en-GB" sz="900" dirty="0" smtClean="0">
                          <a:solidFill>
                            <a:schemeClr val="accent2"/>
                          </a:solidFill>
                        </a:rPr>
                        <a:t>BPSK</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1</a:t>
                      </a:r>
                      <a:endParaRPr lang="en-US" sz="900" dirty="0"/>
                    </a:p>
                  </a:txBody>
                  <a:tcPr anchor="ctr"/>
                </a:tc>
                <a:tc>
                  <a:txBody>
                    <a:bodyPr/>
                    <a:lstStyle/>
                    <a:p>
                      <a:pPr algn="ctr"/>
                      <a:r>
                        <a:rPr lang="en-US" sz="900" dirty="0" smtClean="0"/>
                        <a:t>1.0000</a:t>
                      </a:r>
                      <a:endParaRPr lang="en-US" sz="900" dirty="0"/>
                    </a:p>
                  </a:txBody>
                  <a:tcPr anchor="ctr"/>
                </a:tc>
                <a:tc>
                  <a:txBody>
                    <a:bodyPr/>
                    <a:lstStyle/>
                    <a:p>
                      <a:pPr algn="ctr"/>
                      <a:r>
                        <a:rPr lang="en-US" sz="900" dirty="0" smtClean="0"/>
                        <a:t>QPSK</a:t>
                      </a:r>
                      <a:endParaRPr lang="en-US" sz="900" dirty="0"/>
                    </a:p>
                  </a:txBody>
                  <a:tcPr anchor="ctr"/>
                </a:tc>
                <a:tc>
                  <a:txBody>
                    <a:bodyPr/>
                    <a:lstStyle/>
                    <a:p>
                      <a:pPr algn="ctr"/>
                      <a:r>
                        <a:rPr lang="en-US" sz="900" dirty="0" smtClean="0"/>
                        <a:t>1/2</a:t>
                      </a:r>
                      <a:endParaRPr lang="en-US" sz="900" dirty="0"/>
                    </a:p>
                  </a:txBody>
                  <a:tcPr anchor="ctr"/>
                </a:tc>
              </a:tr>
              <a:tr h="0">
                <a:tc>
                  <a:txBody>
                    <a:bodyPr/>
                    <a:lstStyle/>
                    <a:p>
                      <a:pPr algn="ctr"/>
                      <a:r>
                        <a:rPr lang="en-GB" sz="900" dirty="0" smtClean="0">
                          <a:solidFill>
                            <a:schemeClr val="accent2"/>
                          </a:solidFill>
                        </a:rPr>
                        <a:t>MCS1-2</a:t>
                      </a:r>
                      <a:endParaRPr lang="en-US" sz="900" dirty="0">
                        <a:solidFill>
                          <a:schemeClr val="accent2"/>
                        </a:solidFill>
                      </a:endParaRPr>
                    </a:p>
                  </a:txBody>
                  <a:tcPr anchor="ctr"/>
                </a:tc>
                <a:tc>
                  <a:txBody>
                    <a:bodyPr/>
                    <a:lstStyle/>
                    <a:p>
                      <a:pPr algn="ctr"/>
                      <a:r>
                        <a:rPr lang="en-GB" sz="900" dirty="0" smtClean="0">
                          <a:solidFill>
                            <a:schemeClr val="accent2"/>
                          </a:solidFill>
                        </a:rPr>
                        <a:t>1.3333</a:t>
                      </a:r>
                      <a:endParaRPr lang="en-US" sz="900" dirty="0">
                        <a:solidFill>
                          <a:schemeClr val="accent2"/>
                        </a:solidFill>
                      </a:endParaRPr>
                    </a:p>
                  </a:txBody>
                  <a:tcPr anchor="ctr"/>
                </a:tc>
                <a:tc>
                  <a:txBody>
                    <a:bodyPr/>
                    <a:lstStyle/>
                    <a:p>
                      <a:pPr algn="ctr"/>
                      <a:r>
                        <a:rPr lang="en-GB" sz="900" dirty="0" smtClean="0">
                          <a:solidFill>
                            <a:schemeClr val="accent2"/>
                          </a:solidFill>
                        </a:rPr>
                        <a:t>QPSK </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2</a:t>
                      </a:r>
                      <a:endParaRPr lang="en-US" sz="900" dirty="0"/>
                    </a:p>
                  </a:txBody>
                  <a:tcPr anchor="ctr"/>
                </a:tc>
                <a:tc>
                  <a:txBody>
                    <a:bodyPr/>
                    <a:lstStyle/>
                    <a:p>
                      <a:pPr algn="ctr"/>
                      <a:r>
                        <a:rPr lang="en-US" sz="900" dirty="0" smtClean="0"/>
                        <a:t>1.5000</a:t>
                      </a:r>
                      <a:endParaRPr lang="en-US" sz="900" dirty="0"/>
                    </a:p>
                  </a:txBody>
                  <a:tcPr anchor="ctr"/>
                </a:tc>
                <a:tc>
                  <a:txBody>
                    <a:bodyPr/>
                    <a:lstStyle/>
                    <a:p>
                      <a:pPr algn="ctr"/>
                      <a:r>
                        <a:rPr lang="en-US" sz="900" dirty="0" smtClean="0"/>
                        <a:t>QPSK</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GB" sz="900" dirty="0" smtClean="0">
                          <a:solidFill>
                            <a:schemeClr val="accent2"/>
                          </a:solidFill>
                        </a:rPr>
                        <a:t>MCS2-3</a:t>
                      </a:r>
                      <a:endParaRPr lang="en-US" sz="900" dirty="0">
                        <a:solidFill>
                          <a:schemeClr val="accent2"/>
                        </a:solidFill>
                      </a:endParaRPr>
                    </a:p>
                  </a:txBody>
                  <a:tcPr anchor="ctr"/>
                </a:tc>
                <a:tc>
                  <a:txBody>
                    <a:bodyPr/>
                    <a:lstStyle/>
                    <a:p>
                      <a:pPr algn="ctr"/>
                      <a:r>
                        <a:rPr lang="en-US" sz="900" dirty="0" smtClean="0">
                          <a:solidFill>
                            <a:schemeClr val="accent2"/>
                          </a:solidFill>
                        </a:rPr>
                        <a:t>1.6667</a:t>
                      </a:r>
                      <a:endParaRPr lang="en-US" sz="900" dirty="0">
                        <a:solidFill>
                          <a:schemeClr val="accent2"/>
                        </a:solidFill>
                      </a:endParaRPr>
                    </a:p>
                  </a:txBody>
                  <a:tcPr anchor="ctr"/>
                </a:tc>
                <a:tc>
                  <a:txBody>
                    <a:bodyPr/>
                    <a:lstStyle/>
                    <a:p>
                      <a:pPr algn="ctr"/>
                      <a:r>
                        <a:rPr lang="en-GB" sz="900" dirty="0" smtClean="0">
                          <a:solidFill>
                            <a:schemeClr val="accent2"/>
                          </a:solidFill>
                        </a:rPr>
                        <a:t>QPSK </a:t>
                      </a:r>
                      <a:endParaRPr lang="en-US" sz="900" dirty="0">
                        <a:solidFill>
                          <a:schemeClr val="accent2"/>
                        </a:solidFill>
                      </a:endParaRPr>
                    </a:p>
                  </a:txBody>
                  <a:tcPr anchor="ctr"/>
                </a:tc>
                <a:tc>
                  <a:txBody>
                    <a:bodyPr/>
                    <a:lstStyle/>
                    <a:p>
                      <a:pPr algn="ctr"/>
                      <a:r>
                        <a:rPr lang="en-GB" sz="900" dirty="0" smtClean="0">
                          <a:solidFill>
                            <a:schemeClr val="accent2"/>
                          </a:solidFill>
                        </a:rPr>
                        <a:t>5/6</a:t>
                      </a:r>
                      <a:endParaRPr lang="en-US" sz="900" dirty="0">
                        <a:solidFill>
                          <a:schemeClr val="accent2"/>
                        </a:solidFill>
                      </a:endParaRPr>
                    </a:p>
                  </a:txBody>
                  <a:tcPr anchor="ctr"/>
                </a:tc>
              </a:tr>
              <a:tr h="0">
                <a:tc>
                  <a:txBody>
                    <a:bodyPr/>
                    <a:lstStyle/>
                    <a:p>
                      <a:pPr algn="ctr"/>
                      <a:r>
                        <a:rPr lang="en-US" sz="900" dirty="0" smtClean="0"/>
                        <a:t>3</a:t>
                      </a:r>
                      <a:endParaRPr lang="en-US" sz="900" dirty="0"/>
                    </a:p>
                  </a:txBody>
                  <a:tcPr anchor="ctr"/>
                </a:tc>
                <a:tc>
                  <a:txBody>
                    <a:bodyPr/>
                    <a:lstStyle/>
                    <a:p>
                      <a:pPr algn="ctr"/>
                      <a:r>
                        <a:rPr lang="en-US" sz="900" dirty="0" smtClean="0"/>
                        <a:t>2.0000</a:t>
                      </a:r>
                      <a:endParaRPr lang="en-US" sz="900" dirty="0"/>
                    </a:p>
                  </a:txBody>
                  <a:tcPr anchor="ctr"/>
                </a:tc>
                <a:tc>
                  <a:txBody>
                    <a:bodyPr/>
                    <a:lstStyle/>
                    <a:p>
                      <a:pPr algn="ctr"/>
                      <a:r>
                        <a:rPr lang="en-US" sz="900" dirty="0" smtClean="0"/>
                        <a:t>16-QAM</a:t>
                      </a:r>
                      <a:endParaRPr lang="en-US" sz="900" dirty="0"/>
                    </a:p>
                  </a:txBody>
                  <a:tcPr anchor="ctr"/>
                </a:tc>
                <a:tc>
                  <a:txBody>
                    <a:bodyPr/>
                    <a:lstStyle/>
                    <a:p>
                      <a:pPr algn="ctr"/>
                      <a:r>
                        <a:rPr lang="en-US" sz="900" dirty="0" smtClean="0"/>
                        <a:t>1/2</a:t>
                      </a:r>
                      <a:endParaRPr lang="en-US" sz="900" dirty="0"/>
                    </a:p>
                  </a:txBody>
                  <a:tcPr anchor="ctr"/>
                </a:tc>
              </a:tr>
              <a:tr h="0">
                <a:tc>
                  <a:txBody>
                    <a:bodyPr/>
                    <a:lstStyle/>
                    <a:p>
                      <a:pPr algn="ctr"/>
                      <a:r>
                        <a:rPr lang="en-GB" sz="900" dirty="0" smtClean="0">
                          <a:solidFill>
                            <a:schemeClr val="accent2"/>
                          </a:solidFill>
                        </a:rPr>
                        <a:t>MCS3-4</a:t>
                      </a:r>
                      <a:endParaRPr lang="en-US" sz="900" dirty="0">
                        <a:solidFill>
                          <a:schemeClr val="accent2"/>
                        </a:solidFill>
                      </a:endParaRPr>
                    </a:p>
                  </a:txBody>
                  <a:tcPr anchor="ctr"/>
                </a:tc>
                <a:tc>
                  <a:txBody>
                    <a:bodyPr/>
                    <a:lstStyle/>
                    <a:p>
                      <a:pPr algn="ctr"/>
                      <a:r>
                        <a:rPr lang="en-US" sz="900" dirty="0" smtClean="0">
                          <a:solidFill>
                            <a:schemeClr val="accent2"/>
                          </a:solidFill>
                        </a:rPr>
                        <a:t>2.6667</a:t>
                      </a:r>
                      <a:endParaRPr lang="en-US" sz="900" dirty="0">
                        <a:solidFill>
                          <a:schemeClr val="accent2"/>
                        </a:solidFill>
                      </a:endParaRPr>
                    </a:p>
                  </a:txBody>
                  <a:tcPr anchor="ctr"/>
                </a:tc>
                <a:tc>
                  <a:txBody>
                    <a:bodyPr/>
                    <a:lstStyle/>
                    <a:p>
                      <a:pPr algn="ctr"/>
                      <a:r>
                        <a:rPr lang="en-GB" sz="900" dirty="0" smtClean="0">
                          <a:solidFill>
                            <a:schemeClr val="accent2"/>
                          </a:solidFill>
                        </a:rPr>
                        <a:t>16-QAM </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4</a:t>
                      </a:r>
                      <a:endParaRPr lang="en-US" sz="900" dirty="0"/>
                    </a:p>
                  </a:txBody>
                  <a:tcPr anchor="ctr"/>
                </a:tc>
                <a:tc>
                  <a:txBody>
                    <a:bodyPr/>
                    <a:lstStyle/>
                    <a:p>
                      <a:pPr algn="ctr"/>
                      <a:r>
                        <a:rPr lang="en-US" sz="900" dirty="0" smtClean="0"/>
                        <a:t>3.0000</a:t>
                      </a:r>
                      <a:endParaRPr lang="en-US" sz="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smtClean="0"/>
                        <a:t>16-QAM</a:t>
                      </a:r>
                    </a:p>
                  </a:txBody>
                  <a:tcPr anchor="ctr"/>
                </a:tc>
                <a:tc>
                  <a:txBody>
                    <a:bodyPr/>
                    <a:lstStyle/>
                    <a:p>
                      <a:pPr algn="ctr"/>
                      <a:r>
                        <a:rPr lang="en-US" sz="900" dirty="0" smtClean="0"/>
                        <a:t>3/4</a:t>
                      </a:r>
                      <a:endParaRPr lang="en-US" sz="900" dirty="0"/>
                    </a:p>
                  </a:txBody>
                  <a:tcPr anchor="ctr"/>
                </a:tc>
              </a:tr>
              <a:tr h="0">
                <a:tc>
                  <a:txBody>
                    <a:bodyPr/>
                    <a:lstStyle/>
                    <a:p>
                      <a:pPr algn="ctr"/>
                      <a:r>
                        <a:rPr lang="en-GB" sz="900" dirty="0" smtClean="0">
                          <a:solidFill>
                            <a:schemeClr val="accent2"/>
                          </a:solidFill>
                        </a:rPr>
                        <a:t>MCS4-5</a:t>
                      </a:r>
                      <a:endParaRPr lang="en-US" sz="900" dirty="0">
                        <a:solidFill>
                          <a:schemeClr val="accent2"/>
                        </a:solidFill>
                      </a:endParaRPr>
                    </a:p>
                  </a:txBody>
                  <a:tcPr anchor="ctr"/>
                </a:tc>
                <a:tc>
                  <a:txBody>
                    <a:bodyPr/>
                    <a:lstStyle/>
                    <a:p>
                      <a:pPr algn="ctr"/>
                      <a:r>
                        <a:rPr lang="en-GB" sz="900" dirty="0" smtClean="0">
                          <a:solidFill>
                            <a:schemeClr val="accent2"/>
                          </a:solidFill>
                        </a:rPr>
                        <a:t>3.5000</a:t>
                      </a:r>
                      <a:endParaRPr lang="en-US" sz="900" dirty="0">
                        <a:solidFill>
                          <a:schemeClr val="accent2"/>
                        </a:solidFill>
                      </a:endParaRPr>
                    </a:p>
                  </a:txBody>
                  <a:tcPr anchor="ctr"/>
                </a:tc>
                <a:tc>
                  <a:txBody>
                    <a:bodyPr/>
                    <a:lstStyle/>
                    <a:p>
                      <a:pPr algn="ctr"/>
                      <a:r>
                        <a:rPr lang="en-GB" sz="900" dirty="0" smtClean="0">
                          <a:solidFill>
                            <a:schemeClr val="accent2"/>
                          </a:solidFill>
                        </a:rPr>
                        <a:t>64-QAM </a:t>
                      </a:r>
                      <a:endParaRPr lang="en-US" sz="900" dirty="0">
                        <a:solidFill>
                          <a:schemeClr val="accent2"/>
                        </a:solidFill>
                      </a:endParaRPr>
                    </a:p>
                  </a:txBody>
                  <a:tcPr anchor="ctr"/>
                </a:tc>
                <a:tc>
                  <a:txBody>
                    <a:bodyPr/>
                    <a:lstStyle/>
                    <a:p>
                      <a:pPr algn="ctr"/>
                      <a:r>
                        <a:rPr lang="en-GB" sz="900" dirty="0" smtClean="0">
                          <a:solidFill>
                            <a:schemeClr val="accent2"/>
                          </a:solidFill>
                        </a:rPr>
                        <a:t>7/12</a:t>
                      </a:r>
                      <a:endParaRPr lang="en-US" sz="900" dirty="0">
                        <a:solidFill>
                          <a:schemeClr val="accent2"/>
                        </a:solidFill>
                      </a:endParaRPr>
                    </a:p>
                  </a:txBody>
                  <a:tcPr anchor="ctr"/>
                </a:tc>
              </a:tr>
              <a:tr h="0">
                <a:tc>
                  <a:txBody>
                    <a:bodyPr/>
                    <a:lstStyle/>
                    <a:p>
                      <a:pPr algn="ctr"/>
                      <a:r>
                        <a:rPr lang="en-US" sz="900" dirty="0" smtClean="0"/>
                        <a:t>5</a:t>
                      </a:r>
                      <a:endParaRPr lang="en-US" sz="900" dirty="0"/>
                    </a:p>
                  </a:txBody>
                  <a:tcPr anchor="ctr"/>
                </a:tc>
                <a:tc>
                  <a:txBody>
                    <a:bodyPr/>
                    <a:lstStyle/>
                    <a:p>
                      <a:pPr algn="ctr"/>
                      <a:r>
                        <a:rPr lang="en-US" sz="900" dirty="0" smtClean="0"/>
                        <a:t>4.0000</a:t>
                      </a:r>
                      <a:endParaRPr lang="en-US" sz="900" dirty="0"/>
                    </a:p>
                  </a:txBody>
                  <a:tcPr anchor="ctr"/>
                </a:tc>
                <a:tc>
                  <a:txBody>
                    <a:bodyPr/>
                    <a:lstStyle/>
                    <a:p>
                      <a:pPr algn="ctr"/>
                      <a:r>
                        <a:rPr lang="en-US" sz="900" dirty="0" smtClean="0"/>
                        <a:t>64-QAM</a:t>
                      </a:r>
                      <a:endParaRPr lang="en-US" sz="900" dirty="0"/>
                    </a:p>
                  </a:txBody>
                  <a:tcPr anchor="ctr"/>
                </a:tc>
                <a:tc>
                  <a:txBody>
                    <a:bodyPr/>
                    <a:lstStyle/>
                    <a:p>
                      <a:pPr algn="ctr"/>
                      <a:r>
                        <a:rPr lang="en-US" sz="900" dirty="0" smtClean="0"/>
                        <a:t>2/3</a:t>
                      </a:r>
                      <a:endParaRPr lang="en-US" sz="900" dirty="0"/>
                    </a:p>
                  </a:txBody>
                  <a:tcPr anchor="ctr"/>
                </a:tc>
              </a:tr>
              <a:tr h="0">
                <a:tc>
                  <a:txBody>
                    <a:bodyPr/>
                    <a:lstStyle/>
                    <a:p>
                      <a:pPr algn="ctr"/>
                      <a:r>
                        <a:rPr lang="en-US" sz="900" dirty="0" smtClean="0"/>
                        <a:t>6</a:t>
                      </a:r>
                      <a:endParaRPr lang="en-US" sz="900" dirty="0"/>
                    </a:p>
                  </a:txBody>
                  <a:tcPr anchor="ctr"/>
                </a:tc>
                <a:tc>
                  <a:txBody>
                    <a:bodyPr/>
                    <a:lstStyle/>
                    <a:p>
                      <a:pPr algn="ctr"/>
                      <a:r>
                        <a:rPr lang="en-US" sz="900" dirty="0" smtClean="0"/>
                        <a:t>4.5000</a:t>
                      </a:r>
                      <a:endParaRPr lang="en-US" sz="900" dirty="0"/>
                    </a:p>
                  </a:txBody>
                  <a:tcPr anchor="ctr"/>
                </a:tc>
                <a:tc>
                  <a:txBody>
                    <a:bodyPr/>
                    <a:lstStyle/>
                    <a:p>
                      <a:pPr algn="ctr"/>
                      <a:r>
                        <a:rPr lang="en-US" sz="900" dirty="0" smtClean="0"/>
                        <a:t>64-QAM</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US" sz="900" dirty="0" smtClean="0"/>
                        <a:t>7</a:t>
                      </a:r>
                      <a:endParaRPr lang="en-US" sz="900" dirty="0"/>
                    </a:p>
                  </a:txBody>
                  <a:tcPr anchor="ctr"/>
                </a:tc>
                <a:tc>
                  <a:txBody>
                    <a:bodyPr/>
                    <a:lstStyle/>
                    <a:p>
                      <a:pPr algn="ctr"/>
                      <a:r>
                        <a:rPr lang="en-US" sz="900" dirty="0" smtClean="0"/>
                        <a:t>5.0000</a:t>
                      </a:r>
                      <a:endParaRPr lang="en-US" sz="900" dirty="0"/>
                    </a:p>
                  </a:txBody>
                  <a:tcPr anchor="ctr"/>
                </a:tc>
                <a:tc>
                  <a:txBody>
                    <a:bodyPr/>
                    <a:lstStyle/>
                    <a:p>
                      <a:pPr algn="ctr"/>
                      <a:r>
                        <a:rPr lang="en-US" sz="900" dirty="0" smtClean="0"/>
                        <a:t>64-QAM</a:t>
                      </a:r>
                      <a:endParaRPr lang="en-US" sz="900" dirty="0"/>
                    </a:p>
                  </a:txBody>
                  <a:tcPr anchor="ctr"/>
                </a:tc>
                <a:tc>
                  <a:txBody>
                    <a:bodyPr/>
                    <a:lstStyle/>
                    <a:p>
                      <a:pPr algn="ctr"/>
                      <a:r>
                        <a:rPr lang="en-US" sz="900" dirty="0" smtClean="0"/>
                        <a:t>5/6</a:t>
                      </a:r>
                      <a:endParaRPr lang="en-US" sz="900" dirty="0"/>
                    </a:p>
                  </a:txBody>
                  <a:tcPr anchor="ctr"/>
                </a:tc>
              </a:tr>
              <a:tr h="0">
                <a:tc>
                  <a:txBody>
                    <a:bodyPr/>
                    <a:lstStyle/>
                    <a:p>
                      <a:pPr algn="ctr"/>
                      <a:r>
                        <a:rPr lang="en-GB" sz="900" dirty="0" smtClean="0">
                          <a:solidFill>
                            <a:schemeClr val="accent2"/>
                          </a:solidFill>
                        </a:rPr>
                        <a:t>MCS7-8</a:t>
                      </a:r>
                      <a:endParaRPr lang="en-US" sz="900" dirty="0">
                        <a:solidFill>
                          <a:schemeClr val="accent2"/>
                        </a:solidFill>
                      </a:endParaRPr>
                    </a:p>
                  </a:txBody>
                  <a:tcPr anchor="ctr"/>
                </a:tc>
                <a:tc>
                  <a:txBody>
                    <a:bodyPr/>
                    <a:lstStyle/>
                    <a:p>
                      <a:pPr algn="ctr"/>
                      <a:r>
                        <a:rPr lang="en-US" sz="900" dirty="0" smtClean="0">
                          <a:solidFill>
                            <a:schemeClr val="accent2"/>
                          </a:solidFill>
                        </a:rPr>
                        <a:t>5.3333</a:t>
                      </a:r>
                      <a:endParaRPr lang="en-US" sz="900" dirty="0">
                        <a:solidFill>
                          <a:schemeClr val="accent2"/>
                        </a:solidFill>
                      </a:endParaRPr>
                    </a:p>
                  </a:txBody>
                  <a:tcPr anchor="ctr"/>
                </a:tc>
                <a:tc>
                  <a:txBody>
                    <a:bodyPr/>
                    <a:lstStyle/>
                    <a:p>
                      <a:pPr algn="ctr"/>
                      <a:r>
                        <a:rPr lang="en-GB" sz="900" dirty="0" smtClean="0">
                          <a:solidFill>
                            <a:schemeClr val="accent2"/>
                          </a:solidFill>
                        </a:rPr>
                        <a:t>256-QAM </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8</a:t>
                      </a:r>
                      <a:endParaRPr lang="en-US" sz="900" dirty="0"/>
                    </a:p>
                  </a:txBody>
                  <a:tcPr anchor="ctr"/>
                </a:tc>
                <a:tc>
                  <a:txBody>
                    <a:bodyPr/>
                    <a:lstStyle/>
                    <a:p>
                      <a:pPr algn="ctr"/>
                      <a:r>
                        <a:rPr lang="en-US" sz="900" dirty="0" smtClean="0"/>
                        <a:t>6.0000</a:t>
                      </a:r>
                      <a:endParaRPr lang="en-US" sz="900" dirty="0"/>
                    </a:p>
                  </a:txBody>
                  <a:tcPr anchor="ctr"/>
                </a:tc>
                <a:tc>
                  <a:txBody>
                    <a:bodyPr/>
                    <a:lstStyle/>
                    <a:p>
                      <a:pPr algn="ctr"/>
                      <a:r>
                        <a:rPr lang="en-US" sz="900" dirty="0" smtClean="0"/>
                        <a:t>256-QAM</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US" sz="900" dirty="0" smtClean="0"/>
                        <a:t>9</a:t>
                      </a:r>
                      <a:endParaRPr lang="en-US" sz="900" dirty="0"/>
                    </a:p>
                  </a:txBody>
                  <a:tcPr anchor="ctr"/>
                </a:tc>
                <a:tc>
                  <a:txBody>
                    <a:bodyPr/>
                    <a:lstStyle/>
                    <a:p>
                      <a:pPr algn="ctr"/>
                      <a:r>
                        <a:rPr lang="en-US" sz="900" dirty="0" smtClean="0"/>
                        <a:t>6.6667</a:t>
                      </a:r>
                      <a:endParaRPr lang="en-US" sz="900" dirty="0"/>
                    </a:p>
                  </a:txBody>
                  <a:tcPr anchor="ctr"/>
                </a:tc>
                <a:tc>
                  <a:txBody>
                    <a:bodyPr/>
                    <a:lstStyle/>
                    <a:p>
                      <a:pPr algn="ctr"/>
                      <a:r>
                        <a:rPr lang="en-US" sz="900" dirty="0" smtClean="0"/>
                        <a:t>256-QAM</a:t>
                      </a:r>
                      <a:endParaRPr lang="en-US" sz="900" dirty="0"/>
                    </a:p>
                  </a:txBody>
                  <a:tcPr anchor="ctr"/>
                </a:tc>
                <a:tc>
                  <a:txBody>
                    <a:bodyPr/>
                    <a:lstStyle/>
                    <a:p>
                      <a:pPr algn="ctr"/>
                      <a:r>
                        <a:rPr lang="en-US" sz="900" dirty="0" smtClean="0"/>
                        <a:t>5/6</a:t>
                      </a:r>
                      <a:endParaRPr lang="en-US" sz="900" dirty="0"/>
                    </a:p>
                  </a:txBody>
                  <a:tcPr anchor="ctr"/>
                </a:tc>
              </a:tr>
              <a:tr h="0">
                <a:tc>
                  <a:txBody>
                    <a:bodyPr/>
                    <a:lstStyle/>
                    <a:p>
                      <a:pPr algn="ctr"/>
                      <a:r>
                        <a:rPr lang="en-GB" sz="900" dirty="0" smtClean="0">
                          <a:solidFill>
                            <a:schemeClr val="accent2"/>
                          </a:solidFill>
                        </a:rPr>
                        <a:t>MCS9-10</a:t>
                      </a:r>
                      <a:endParaRPr lang="en-US" sz="900" dirty="0">
                        <a:solidFill>
                          <a:schemeClr val="accent2"/>
                        </a:solidFill>
                      </a:endParaRPr>
                    </a:p>
                  </a:txBody>
                  <a:tcPr anchor="ctr"/>
                </a:tc>
                <a:tc>
                  <a:txBody>
                    <a:bodyPr/>
                    <a:lstStyle/>
                    <a:p>
                      <a:pPr algn="ctr"/>
                      <a:r>
                        <a:rPr lang="en-US" sz="900" dirty="0" smtClean="0">
                          <a:solidFill>
                            <a:schemeClr val="accent2"/>
                          </a:solidFill>
                        </a:rPr>
                        <a:t>7.0000</a:t>
                      </a:r>
                      <a:endParaRPr lang="en-US" sz="900" dirty="0">
                        <a:solidFill>
                          <a:schemeClr val="accent2"/>
                        </a:solidFill>
                      </a:endParaRPr>
                    </a:p>
                  </a:txBody>
                  <a:tcPr anchor="ctr"/>
                </a:tc>
                <a:tc>
                  <a:txBody>
                    <a:bodyPr/>
                    <a:lstStyle/>
                    <a:p>
                      <a:pPr algn="ctr"/>
                      <a:r>
                        <a:rPr lang="en-GB" sz="900" dirty="0" smtClean="0">
                          <a:solidFill>
                            <a:schemeClr val="accent2"/>
                          </a:solidFill>
                        </a:rPr>
                        <a:t>1024-QAM </a:t>
                      </a:r>
                      <a:endParaRPr lang="en-US" sz="900" dirty="0">
                        <a:solidFill>
                          <a:schemeClr val="accent2"/>
                        </a:solidFill>
                      </a:endParaRPr>
                    </a:p>
                  </a:txBody>
                  <a:tcPr anchor="ctr"/>
                </a:tc>
                <a:tc>
                  <a:txBody>
                    <a:bodyPr/>
                    <a:lstStyle/>
                    <a:p>
                      <a:pPr algn="ctr"/>
                      <a:r>
                        <a:rPr lang="en-GB" sz="900" dirty="0" smtClean="0">
                          <a:solidFill>
                            <a:schemeClr val="accent2"/>
                          </a:solidFill>
                        </a:rPr>
                        <a:t>7/10</a:t>
                      </a:r>
                      <a:endParaRPr lang="en-US" sz="900" dirty="0">
                        <a:solidFill>
                          <a:schemeClr val="accent2"/>
                        </a:solidFill>
                      </a:endParaRPr>
                    </a:p>
                  </a:txBody>
                  <a:tcPr anchor="ctr"/>
                </a:tc>
              </a:tr>
              <a:tr h="0">
                <a:tc>
                  <a:txBody>
                    <a:bodyPr/>
                    <a:lstStyle/>
                    <a:p>
                      <a:pPr algn="ctr"/>
                      <a:r>
                        <a:rPr lang="en-US" sz="900" dirty="0" smtClean="0"/>
                        <a:t>10</a:t>
                      </a:r>
                      <a:endParaRPr lang="en-US" sz="900" dirty="0"/>
                    </a:p>
                  </a:txBody>
                  <a:tcPr anchor="ctr"/>
                </a:tc>
                <a:tc>
                  <a:txBody>
                    <a:bodyPr/>
                    <a:lstStyle/>
                    <a:p>
                      <a:pPr algn="ctr"/>
                      <a:r>
                        <a:rPr lang="en-US" sz="900" dirty="0" smtClean="0"/>
                        <a:t>7.5000</a:t>
                      </a:r>
                      <a:endParaRPr lang="en-US" sz="900" dirty="0"/>
                    </a:p>
                  </a:txBody>
                  <a:tcPr anchor="ctr"/>
                </a:tc>
                <a:tc>
                  <a:txBody>
                    <a:bodyPr/>
                    <a:lstStyle/>
                    <a:p>
                      <a:pPr algn="ctr"/>
                      <a:r>
                        <a:rPr lang="en-US" sz="900" dirty="0" smtClean="0"/>
                        <a:t>1024-QAM</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US" sz="900" dirty="0" smtClean="0"/>
                        <a:t>11</a:t>
                      </a:r>
                      <a:endParaRPr lang="en-US" sz="900" dirty="0"/>
                    </a:p>
                  </a:txBody>
                  <a:tcPr anchor="ctr"/>
                </a:tc>
                <a:tc>
                  <a:txBody>
                    <a:bodyPr/>
                    <a:lstStyle/>
                    <a:p>
                      <a:pPr algn="ctr"/>
                      <a:r>
                        <a:rPr lang="en-US" sz="900" dirty="0" smtClean="0"/>
                        <a:t>8.3333</a:t>
                      </a:r>
                      <a:endParaRPr lang="en-US" sz="900" dirty="0"/>
                    </a:p>
                  </a:txBody>
                  <a:tcPr anchor="ctr"/>
                </a:tc>
                <a:tc>
                  <a:txBody>
                    <a:bodyPr/>
                    <a:lstStyle/>
                    <a:p>
                      <a:pPr algn="ctr"/>
                      <a:r>
                        <a:rPr lang="en-US" sz="900" dirty="0" smtClean="0"/>
                        <a:t>1024-QAM</a:t>
                      </a:r>
                      <a:endParaRPr lang="en-US" sz="900" dirty="0"/>
                    </a:p>
                  </a:txBody>
                  <a:tcPr anchor="ctr"/>
                </a:tc>
                <a:tc>
                  <a:txBody>
                    <a:bodyPr/>
                    <a:lstStyle/>
                    <a:p>
                      <a:pPr algn="ctr"/>
                      <a:r>
                        <a:rPr lang="en-US" sz="900" dirty="0" smtClean="0"/>
                        <a:t>5/6</a:t>
                      </a:r>
                      <a:endParaRPr lang="en-US" sz="900" dirty="0"/>
                    </a:p>
                  </a:txBody>
                  <a:tcPr anchor="ctr"/>
                </a:tc>
              </a:tr>
            </a:tbl>
          </a:graphicData>
        </a:graphic>
      </p:graphicFrame>
    </p:spTree>
    <p:extLst>
      <p:ext uri="{BB962C8B-B14F-4D97-AF65-F5344CB8AC3E}">
        <p14:creationId xmlns:p14="http://schemas.microsoft.com/office/powerpoint/2010/main" val="3263024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Code Rate</a:t>
            </a:r>
            <a:endParaRPr lang="en-US" dirty="0"/>
          </a:p>
        </p:txBody>
      </p:sp>
      <p:sp>
        <p:nvSpPr>
          <p:cNvPr id="3" name="Content Placeholder 2"/>
          <p:cNvSpPr>
            <a:spLocks noGrp="1"/>
          </p:cNvSpPr>
          <p:nvPr>
            <p:ph idx="1"/>
          </p:nvPr>
        </p:nvSpPr>
        <p:spPr>
          <a:xfrm>
            <a:off x="685800" y="1981200"/>
            <a:ext cx="7772400" cy="2667000"/>
          </a:xfrm>
        </p:spPr>
        <p:txBody>
          <a:bodyPr>
            <a:normAutofit fontScale="850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the proposal, we have additional code rate of 7/12 and 7/10</a:t>
            </a:r>
          </a:p>
          <a:p>
            <a:r>
              <a:rPr lang="en-US" dirty="0" smtClean="0"/>
              <a:t>In order not to have more H matrix, we propose to use puncturing to make these code rate</a:t>
            </a:r>
          </a:p>
          <a:p>
            <a:pPr lvl="1"/>
            <a:r>
              <a:rPr lang="en-US" dirty="0" smtClean="0"/>
              <a:t>7/12 code rate is punctured from 1/2 code</a:t>
            </a:r>
          </a:p>
          <a:p>
            <a:pPr lvl="1"/>
            <a:r>
              <a:rPr lang="en-US" dirty="0" smtClean="0"/>
              <a:t>7/10 code rate is punctured from 2/3 code</a:t>
            </a:r>
          </a:p>
          <a:p>
            <a:r>
              <a:rPr lang="en-US" dirty="0" smtClean="0"/>
              <a:t>Overall procedure is same as IEEE 802.11n LDPC mechanism, but we want to modify puncturing pattern</a:t>
            </a:r>
          </a:p>
          <a:p>
            <a:pPr lvl="1"/>
            <a:r>
              <a:rPr lang="en-US" dirty="0" smtClean="0"/>
              <a:t>Current puncturing mechanism is not designed to have new </a:t>
            </a:r>
            <a:r>
              <a:rPr lang="en-US" smtClean="0"/>
              <a:t>code rate</a:t>
            </a:r>
            <a:endParaRPr lang="en-US" dirty="0"/>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pic>
        <p:nvPicPr>
          <p:cNvPr id="7" name="Picture 6"/>
          <p:cNvPicPr>
            <a:picLocks noChangeAspect="1"/>
          </p:cNvPicPr>
          <p:nvPr/>
        </p:nvPicPr>
        <p:blipFill>
          <a:blip r:embed="rId2"/>
          <a:stretch>
            <a:fillRect/>
          </a:stretch>
        </p:blipFill>
        <p:spPr>
          <a:xfrm>
            <a:off x="2141872" y="4572000"/>
            <a:ext cx="4792328" cy="2265411"/>
          </a:xfrm>
          <a:prstGeom prst="rect">
            <a:avLst/>
          </a:prstGeom>
        </p:spPr>
      </p:pic>
      <p:sp>
        <p:nvSpPr>
          <p:cNvPr id="8" name="Oval 7"/>
          <p:cNvSpPr/>
          <p:nvPr/>
        </p:nvSpPr>
        <p:spPr bwMode="auto">
          <a:xfrm>
            <a:off x="3886200" y="5562600"/>
            <a:ext cx="1219200" cy="2286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 name="Straight Arrow Connector 9"/>
          <p:cNvCxnSpPr/>
          <p:nvPr/>
        </p:nvCxnSpPr>
        <p:spPr bwMode="auto">
          <a:xfrm flipV="1">
            <a:off x="5105400" y="5562600"/>
            <a:ext cx="457200" cy="142105"/>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1" name="TextBox 10"/>
          <p:cNvSpPr txBox="1"/>
          <p:nvPr/>
        </p:nvSpPr>
        <p:spPr>
          <a:xfrm>
            <a:off x="5494672" y="5331767"/>
            <a:ext cx="2895600" cy="461665"/>
          </a:xfrm>
          <a:prstGeom prst="rect">
            <a:avLst/>
          </a:prstGeom>
          <a:noFill/>
        </p:spPr>
        <p:txBody>
          <a:bodyPr wrap="square" rtlCol="0">
            <a:spAutoFit/>
          </a:bodyPr>
          <a:lstStyle/>
          <a:p>
            <a:r>
              <a:rPr lang="en-US" dirty="0" smtClean="0">
                <a:solidFill>
                  <a:srgbClr val="FF0000"/>
                </a:solidFill>
              </a:rPr>
              <a:t>Update puncturing pattern to improve performance</a:t>
            </a:r>
            <a:endParaRPr lang="en-US" dirty="0">
              <a:solidFill>
                <a:srgbClr val="FF0000"/>
              </a:solidFill>
            </a:endParaRPr>
          </a:p>
        </p:txBody>
      </p:sp>
    </p:spTree>
    <p:extLst>
      <p:ext uri="{BB962C8B-B14F-4D97-AF65-F5344CB8AC3E}">
        <p14:creationId xmlns:p14="http://schemas.microsoft.com/office/powerpoint/2010/main" val="271085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Results</a:t>
            </a:r>
            <a:endParaRPr lang="en-US" dirty="0"/>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pic>
        <p:nvPicPr>
          <p:cNvPr id="8" name="Picture 7"/>
          <p:cNvPicPr>
            <a:picLocks noChangeAspect="1"/>
          </p:cNvPicPr>
          <p:nvPr/>
        </p:nvPicPr>
        <p:blipFill>
          <a:blip r:embed="rId2"/>
          <a:stretch>
            <a:fillRect/>
          </a:stretch>
        </p:blipFill>
        <p:spPr>
          <a:xfrm>
            <a:off x="5486400" y="1219200"/>
            <a:ext cx="3657600" cy="2746070"/>
          </a:xfrm>
          <a:prstGeom prst="rect">
            <a:avLst/>
          </a:prstGeom>
        </p:spPr>
      </p:pic>
      <p:pic>
        <p:nvPicPr>
          <p:cNvPr id="10" name="Picture 9"/>
          <p:cNvPicPr>
            <a:picLocks noChangeAspect="1"/>
          </p:cNvPicPr>
          <p:nvPr/>
        </p:nvPicPr>
        <p:blipFill>
          <a:blip r:embed="rId3"/>
          <a:stretch>
            <a:fillRect/>
          </a:stretch>
        </p:blipFill>
        <p:spPr>
          <a:xfrm>
            <a:off x="5486400" y="3810000"/>
            <a:ext cx="3657600" cy="2746070"/>
          </a:xfrm>
          <a:prstGeom prst="rect">
            <a:avLst/>
          </a:prstGeom>
        </p:spPr>
      </p:pic>
      <p:pic>
        <p:nvPicPr>
          <p:cNvPr id="11" name="Picture 10"/>
          <p:cNvPicPr>
            <a:picLocks noChangeAspect="1"/>
          </p:cNvPicPr>
          <p:nvPr/>
        </p:nvPicPr>
        <p:blipFill>
          <a:blip r:embed="rId4"/>
          <a:stretch>
            <a:fillRect/>
          </a:stretch>
        </p:blipFill>
        <p:spPr>
          <a:xfrm>
            <a:off x="0" y="1845821"/>
            <a:ext cx="5575501" cy="4186000"/>
          </a:xfrm>
          <a:prstGeom prst="rect">
            <a:avLst/>
          </a:prstGeom>
        </p:spPr>
      </p:pic>
    </p:spTree>
    <p:extLst>
      <p:ext uri="{BB962C8B-B14F-4D97-AF65-F5344CB8AC3E}">
        <p14:creationId xmlns:p14="http://schemas.microsoft.com/office/powerpoint/2010/main" val="82032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LDPC Extra Symbol Segment for New MCS level</a:t>
            </a:r>
            <a:endParaRPr lang="en-US" dirty="0"/>
          </a:p>
        </p:txBody>
      </p:sp>
      <p:sp>
        <p:nvSpPr>
          <p:cNvPr id="3" name="Content Placeholder 2"/>
          <p:cNvSpPr>
            <a:spLocks noGrp="1"/>
          </p:cNvSpPr>
          <p:nvPr>
            <p:ph idx="1"/>
          </p:nvPr>
        </p:nvSpPr>
        <p:spPr>
          <a:xfrm>
            <a:off x="685800" y="1981200"/>
            <a:ext cx="7772400" cy="1219200"/>
          </a:xfrm>
        </p:spPr>
        <p:txBody>
          <a:bodyPr>
            <a:normAutofit fontScale="85000" lnSpcReduction="10000"/>
          </a:bodyPr>
          <a:lstStyle/>
          <a:p>
            <a:r>
              <a:rPr lang="en-US" sz="1800" dirty="0" smtClean="0"/>
              <a:t>Need to relax LDPC extra symbol segment condition</a:t>
            </a:r>
          </a:p>
          <a:p>
            <a:r>
              <a:rPr lang="en-US" sz="1800" dirty="0" smtClean="0"/>
              <a:t>Below figure is smallest puncturing </a:t>
            </a:r>
            <a:r>
              <a:rPr lang="en-US" sz="1800" dirty="0"/>
              <a:t>case </a:t>
            </a:r>
            <a:r>
              <a:rPr lang="en-US" sz="1800" dirty="0" smtClean="0"/>
              <a:t>vs. largest without LDPC extra symbol segment</a:t>
            </a:r>
          </a:p>
          <a:p>
            <a:r>
              <a:rPr lang="en-US" sz="1800" dirty="0" smtClean="0"/>
              <a:t>Largest puncturing gives only 0.4dB performance degradation with optimized puncturing pattern</a:t>
            </a:r>
            <a:endParaRPr lang="en-US" sz="1800" dirty="0"/>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pic>
        <p:nvPicPr>
          <p:cNvPr id="7" name="Picture 6"/>
          <p:cNvPicPr>
            <a:picLocks noChangeAspect="1"/>
          </p:cNvPicPr>
          <p:nvPr/>
        </p:nvPicPr>
        <p:blipFill>
          <a:blip r:embed="rId2"/>
          <a:stretch>
            <a:fillRect/>
          </a:stretch>
        </p:blipFill>
        <p:spPr>
          <a:xfrm>
            <a:off x="-20377" y="3044413"/>
            <a:ext cx="4572000" cy="3432587"/>
          </a:xfrm>
          <a:prstGeom prst="rect">
            <a:avLst/>
          </a:prstGeom>
        </p:spPr>
      </p:pic>
      <p:pic>
        <p:nvPicPr>
          <p:cNvPr id="8" name="Picture 7"/>
          <p:cNvPicPr>
            <a:picLocks noChangeAspect="1"/>
          </p:cNvPicPr>
          <p:nvPr/>
        </p:nvPicPr>
        <p:blipFill>
          <a:blip r:embed="rId3"/>
          <a:stretch>
            <a:fillRect/>
          </a:stretch>
        </p:blipFill>
        <p:spPr>
          <a:xfrm>
            <a:off x="4344988" y="3044413"/>
            <a:ext cx="4572000" cy="3432587"/>
          </a:xfrm>
          <a:prstGeom prst="rect">
            <a:avLst/>
          </a:prstGeom>
        </p:spPr>
      </p:pic>
    </p:spTree>
    <p:extLst>
      <p:ext uri="{BB962C8B-B14F-4D97-AF65-F5344CB8AC3E}">
        <p14:creationId xmlns:p14="http://schemas.microsoft.com/office/powerpoint/2010/main" val="2023022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to have more MCS levels between MCS0 – MCS11 for LDPC in 11be?</a:t>
            </a:r>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dirty="0"/>
              <a:t>November 2019</a:t>
            </a:r>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spTree>
    <p:extLst>
      <p:ext uri="{BB962C8B-B14F-4D97-AF65-F5344CB8AC3E}">
        <p14:creationId xmlns:p14="http://schemas.microsoft.com/office/powerpoint/2010/main" val="198962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smtClean="0"/>
              <a:t>Do you support to have following MCS levels for LDPC in 11be?</a:t>
            </a:r>
          </a:p>
          <a:p>
            <a:pPr lvl="1"/>
            <a:r>
              <a:rPr lang="en-US" dirty="0" smtClean="0"/>
              <a:t>Note: MCS for 4096QAM is TBD</a:t>
            </a:r>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dirty="0"/>
              <a:t>November 2019</a:t>
            </a:r>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Wook Bong Lee, Samsung</a:t>
            </a:r>
            <a:endParaRPr lang="en-US" altLang="ko-KR" dirty="0"/>
          </a:p>
        </p:txBody>
      </p:sp>
      <p:graphicFrame>
        <p:nvGraphicFramePr>
          <p:cNvPr id="7" name="Table 6"/>
          <p:cNvGraphicFramePr>
            <a:graphicFrameLocks noGrp="1"/>
          </p:cNvGraphicFramePr>
          <p:nvPr>
            <p:extLst>
              <p:ext uri="{D42A27DB-BD31-4B8C-83A1-F6EECF244321}">
                <p14:modId xmlns:p14="http://schemas.microsoft.com/office/powerpoint/2010/main" val="466039251"/>
              </p:ext>
            </p:extLst>
          </p:nvPr>
        </p:nvGraphicFramePr>
        <p:xfrm>
          <a:off x="4875213" y="1680210"/>
          <a:ext cx="3890320" cy="4709160"/>
        </p:xfrm>
        <a:graphic>
          <a:graphicData uri="http://schemas.openxmlformats.org/drawingml/2006/table">
            <a:tbl>
              <a:tblPr firstRow="1" bandRow="1">
                <a:tableStyleId>{5940675A-B579-460E-94D1-54222C63F5DA}</a:tableStyleId>
              </a:tblPr>
              <a:tblGrid>
                <a:gridCol w="972580"/>
                <a:gridCol w="972580"/>
                <a:gridCol w="972580"/>
                <a:gridCol w="972580"/>
              </a:tblGrid>
              <a:tr h="165006">
                <a:tc>
                  <a:txBody>
                    <a:bodyPr/>
                    <a:lstStyle/>
                    <a:p>
                      <a:pPr algn="ctr"/>
                      <a:r>
                        <a:rPr lang="en-US" sz="900" dirty="0" smtClean="0"/>
                        <a:t>MCS</a:t>
                      </a:r>
                      <a:endParaRPr lang="en-US" sz="900" dirty="0"/>
                    </a:p>
                  </a:txBody>
                  <a:tcPr anchor="ctr"/>
                </a:tc>
                <a:tc>
                  <a:txBody>
                    <a:bodyPr/>
                    <a:lstStyle/>
                    <a:p>
                      <a:pPr algn="ctr"/>
                      <a:r>
                        <a:rPr lang="en-US" sz="900" dirty="0" smtClean="0"/>
                        <a:t>Spectral Efficiency</a:t>
                      </a:r>
                      <a:endParaRPr lang="en-US" sz="900" dirty="0"/>
                    </a:p>
                  </a:txBody>
                  <a:tcPr anchor="ctr"/>
                </a:tc>
                <a:tc>
                  <a:txBody>
                    <a:bodyPr/>
                    <a:lstStyle/>
                    <a:p>
                      <a:pPr algn="ctr"/>
                      <a:r>
                        <a:rPr lang="en-US" sz="900" dirty="0" smtClean="0"/>
                        <a:t>Modulation</a:t>
                      </a:r>
                      <a:endParaRPr lang="en-US" sz="900" dirty="0"/>
                    </a:p>
                  </a:txBody>
                  <a:tcPr anchor="ctr"/>
                </a:tc>
                <a:tc>
                  <a:txBody>
                    <a:bodyPr/>
                    <a:lstStyle/>
                    <a:p>
                      <a:pPr algn="ctr"/>
                      <a:r>
                        <a:rPr lang="en-US" sz="900" dirty="0" smtClean="0"/>
                        <a:t>R (Coding Rate)</a:t>
                      </a:r>
                      <a:endParaRPr lang="en-US" sz="900" dirty="0"/>
                    </a:p>
                  </a:txBody>
                  <a:tcPr anchor="ctr"/>
                </a:tc>
              </a:tr>
              <a:tr h="0">
                <a:tc>
                  <a:txBody>
                    <a:bodyPr/>
                    <a:lstStyle/>
                    <a:p>
                      <a:pPr algn="ctr"/>
                      <a:r>
                        <a:rPr lang="en-US" sz="900" dirty="0" smtClean="0"/>
                        <a:t>0</a:t>
                      </a:r>
                      <a:endParaRPr lang="en-US" sz="900" dirty="0"/>
                    </a:p>
                  </a:txBody>
                  <a:tcPr anchor="ctr"/>
                </a:tc>
                <a:tc>
                  <a:txBody>
                    <a:bodyPr/>
                    <a:lstStyle/>
                    <a:p>
                      <a:pPr algn="ctr"/>
                      <a:r>
                        <a:rPr lang="en-US" sz="900" dirty="0" smtClean="0"/>
                        <a:t>0.5000</a:t>
                      </a:r>
                      <a:endParaRPr lang="en-US" sz="900" dirty="0"/>
                    </a:p>
                  </a:txBody>
                  <a:tcPr anchor="ctr"/>
                </a:tc>
                <a:tc>
                  <a:txBody>
                    <a:bodyPr/>
                    <a:lstStyle/>
                    <a:p>
                      <a:pPr algn="ctr"/>
                      <a:r>
                        <a:rPr lang="en-US" sz="900" dirty="0" smtClean="0"/>
                        <a:t>BPSK</a:t>
                      </a:r>
                      <a:endParaRPr lang="en-US" sz="900" dirty="0"/>
                    </a:p>
                  </a:txBody>
                  <a:tcPr anchor="ctr"/>
                </a:tc>
                <a:tc>
                  <a:txBody>
                    <a:bodyPr/>
                    <a:lstStyle/>
                    <a:p>
                      <a:pPr algn="ctr"/>
                      <a:r>
                        <a:rPr lang="en-US" sz="900" dirty="0" smtClean="0"/>
                        <a:t>1/2</a:t>
                      </a:r>
                      <a:endParaRPr lang="en-US" sz="900" dirty="0"/>
                    </a:p>
                  </a:txBody>
                  <a:tcPr anchor="ctr"/>
                </a:tc>
              </a:tr>
              <a:tr h="0">
                <a:tc>
                  <a:txBody>
                    <a:bodyPr/>
                    <a:lstStyle/>
                    <a:p>
                      <a:pPr algn="ctr"/>
                      <a:r>
                        <a:rPr lang="en-GB" sz="900" dirty="0" smtClean="0">
                          <a:solidFill>
                            <a:schemeClr val="accent2"/>
                          </a:solidFill>
                        </a:rPr>
                        <a:t>1</a:t>
                      </a:r>
                      <a:endParaRPr lang="en-US" sz="900" dirty="0">
                        <a:solidFill>
                          <a:schemeClr val="accent2"/>
                        </a:solidFill>
                      </a:endParaRPr>
                    </a:p>
                  </a:txBody>
                  <a:tcPr anchor="ctr"/>
                </a:tc>
                <a:tc>
                  <a:txBody>
                    <a:bodyPr/>
                    <a:lstStyle/>
                    <a:p>
                      <a:pPr algn="ctr"/>
                      <a:r>
                        <a:rPr lang="en-US" sz="900" dirty="0" smtClean="0">
                          <a:solidFill>
                            <a:schemeClr val="accent2"/>
                          </a:solidFill>
                        </a:rPr>
                        <a:t>0.6667</a:t>
                      </a:r>
                      <a:endParaRPr lang="en-US" sz="900" dirty="0">
                        <a:solidFill>
                          <a:schemeClr val="accent2"/>
                        </a:solidFill>
                      </a:endParaRPr>
                    </a:p>
                  </a:txBody>
                  <a:tcPr anchor="ctr"/>
                </a:tc>
                <a:tc>
                  <a:txBody>
                    <a:bodyPr/>
                    <a:lstStyle/>
                    <a:p>
                      <a:pPr algn="ctr"/>
                      <a:r>
                        <a:rPr lang="en-GB" sz="900" dirty="0" smtClean="0">
                          <a:solidFill>
                            <a:schemeClr val="accent2"/>
                          </a:solidFill>
                        </a:rPr>
                        <a:t>BPSK</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2</a:t>
                      </a:r>
                      <a:endParaRPr lang="en-US" sz="900" dirty="0"/>
                    </a:p>
                  </a:txBody>
                  <a:tcPr anchor="ctr"/>
                </a:tc>
                <a:tc>
                  <a:txBody>
                    <a:bodyPr/>
                    <a:lstStyle/>
                    <a:p>
                      <a:pPr algn="ctr"/>
                      <a:r>
                        <a:rPr lang="en-US" sz="900" dirty="0" smtClean="0"/>
                        <a:t>1.0000</a:t>
                      </a:r>
                      <a:endParaRPr lang="en-US" sz="900" dirty="0"/>
                    </a:p>
                  </a:txBody>
                  <a:tcPr anchor="ctr"/>
                </a:tc>
                <a:tc>
                  <a:txBody>
                    <a:bodyPr/>
                    <a:lstStyle/>
                    <a:p>
                      <a:pPr algn="ctr"/>
                      <a:r>
                        <a:rPr lang="en-US" sz="900" dirty="0" smtClean="0"/>
                        <a:t>QPSK</a:t>
                      </a:r>
                      <a:endParaRPr lang="en-US" sz="900" dirty="0"/>
                    </a:p>
                  </a:txBody>
                  <a:tcPr anchor="ctr"/>
                </a:tc>
                <a:tc>
                  <a:txBody>
                    <a:bodyPr/>
                    <a:lstStyle/>
                    <a:p>
                      <a:pPr algn="ctr"/>
                      <a:r>
                        <a:rPr lang="en-US" sz="900" dirty="0" smtClean="0"/>
                        <a:t>1/2</a:t>
                      </a:r>
                      <a:endParaRPr lang="en-US" sz="900" dirty="0"/>
                    </a:p>
                  </a:txBody>
                  <a:tcPr anchor="ctr"/>
                </a:tc>
              </a:tr>
              <a:tr h="0">
                <a:tc>
                  <a:txBody>
                    <a:bodyPr/>
                    <a:lstStyle/>
                    <a:p>
                      <a:pPr algn="ctr"/>
                      <a:r>
                        <a:rPr lang="en-GB" sz="900" dirty="0" smtClean="0">
                          <a:solidFill>
                            <a:schemeClr val="accent2"/>
                          </a:solidFill>
                        </a:rPr>
                        <a:t>3</a:t>
                      </a:r>
                      <a:endParaRPr lang="en-US" sz="900" dirty="0">
                        <a:solidFill>
                          <a:schemeClr val="accent2"/>
                        </a:solidFill>
                      </a:endParaRPr>
                    </a:p>
                  </a:txBody>
                  <a:tcPr anchor="ctr"/>
                </a:tc>
                <a:tc>
                  <a:txBody>
                    <a:bodyPr/>
                    <a:lstStyle/>
                    <a:p>
                      <a:pPr algn="ctr"/>
                      <a:r>
                        <a:rPr lang="en-GB" sz="900" dirty="0" smtClean="0">
                          <a:solidFill>
                            <a:schemeClr val="accent2"/>
                          </a:solidFill>
                        </a:rPr>
                        <a:t>1.3333</a:t>
                      </a:r>
                      <a:endParaRPr lang="en-US" sz="900" dirty="0">
                        <a:solidFill>
                          <a:schemeClr val="accent2"/>
                        </a:solidFill>
                      </a:endParaRPr>
                    </a:p>
                  </a:txBody>
                  <a:tcPr anchor="ctr"/>
                </a:tc>
                <a:tc>
                  <a:txBody>
                    <a:bodyPr/>
                    <a:lstStyle/>
                    <a:p>
                      <a:pPr algn="ctr"/>
                      <a:r>
                        <a:rPr lang="en-GB" sz="900" dirty="0" smtClean="0">
                          <a:solidFill>
                            <a:schemeClr val="accent2"/>
                          </a:solidFill>
                        </a:rPr>
                        <a:t>QPSK </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4</a:t>
                      </a:r>
                      <a:endParaRPr lang="en-US" sz="900" dirty="0"/>
                    </a:p>
                  </a:txBody>
                  <a:tcPr anchor="ctr"/>
                </a:tc>
                <a:tc>
                  <a:txBody>
                    <a:bodyPr/>
                    <a:lstStyle/>
                    <a:p>
                      <a:pPr algn="ctr"/>
                      <a:r>
                        <a:rPr lang="en-US" sz="900" dirty="0" smtClean="0"/>
                        <a:t>1.5000</a:t>
                      </a:r>
                      <a:endParaRPr lang="en-US" sz="900" dirty="0"/>
                    </a:p>
                  </a:txBody>
                  <a:tcPr anchor="ctr"/>
                </a:tc>
                <a:tc>
                  <a:txBody>
                    <a:bodyPr/>
                    <a:lstStyle/>
                    <a:p>
                      <a:pPr algn="ctr"/>
                      <a:r>
                        <a:rPr lang="en-US" sz="900" dirty="0" smtClean="0"/>
                        <a:t>QPSK</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GB" sz="900" dirty="0" smtClean="0">
                          <a:solidFill>
                            <a:schemeClr val="accent2"/>
                          </a:solidFill>
                        </a:rPr>
                        <a:t>5</a:t>
                      </a:r>
                      <a:endParaRPr lang="en-US" sz="900" dirty="0">
                        <a:solidFill>
                          <a:schemeClr val="accent2"/>
                        </a:solidFill>
                      </a:endParaRPr>
                    </a:p>
                  </a:txBody>
                  <a:tcPr anchor="ctr"/>
                </a:tc>
                <a:tc>
                  <a:txBody>
                    <a:bodyPr/>
                    <a:lstStyle/>
                    <a:p>
                      <a:pPr algn="ctr"/>
                      <a:r>
                        <a:rPr lang="en-US" sz="900" dirty="0" smtClean="0">
                          <a:solidFill>
                            <a:schemeClr val="accent2"/>
                          </a:solidFill>
                        </a:rPr>
                        <a:t>1.6667</a:t>
                      </a:r>
                      <a:endParaRPr lang="en-US" sz="900" dirty="0">
                        <a:solidFill>
                          <a:schemeClr val="accent2"/>
                        </a:solidFill>
                      </a:endParaRPr>
                    </a:p>
                  </a:txBody>
                  <a:tcPr anchor="ctr"/>
                </a:tc>
                <a:tc>
                  <a:txBody>
                    <a:bodyPr/>
                    <a:lstStyle/>
                    <a:p>
                      <a:pPr algn="ctr"/>
                      <a:r>
                        <a:rPr lang="en-GB" sz="900" dirty="0" smtClean="0">
                          <a:solidFill>
                            <a:schemeClr val="accent2"/>
                          </a:solidFill>
                        </a:rPr>
                        <a:t>QPSK </a:t>
                      </a:r>
                      <a:endParaRPr lang="en-US" sz="900" dirty="0">
                        <a:solidFill>
                          <a:schemeClr val="accent2"/>
                        </a:solidFill>
                      </a:endParaRPr>
                    </a:p>
                  </a:txBody>
                  <a:tcPr anchor="ctr"/>
                </a:tc>
                <a:tc>
                  <a:txBody>
                    <a:bodyPr/>
                    <a:lstStyle/>
                    <a:p>
                      <a:pPr algn="ctr"/>
                      <a:r>
                        <a:rPr lang="en-GB" sz="900" dirty="0" smtClean="0">
                          <a:solidFill>
                            <a:schemeClr val="accent2"/>
                          </a:solidFill>
                        </a:rPr>
                        <a:t>5/6</a:t>
                      </a:r>
                      <a:endParaRPr lang="en-US" sz="900" dirty="0">
                        <a:solidFill>
                          <a:schemeClr val="accent2"/>
                        </a:solidFill>
                      </a:endParaRPr>
                    </a:p>
                  </a:txBody>
                  <a:tcPr anchor="ctr"/>
                </a:tc>
              </a:tr>
              <a:tr h="0">
                <a:tc>
                  <a:txBody>
                    <a:bodyPr/>
                    <a:lstStyle/>
                    <a:p>
                      <a:pPr algn="ctr"/>
                      <a:r>
                        <a:rPr lang="en-US" sz="900" dirty="0" smtClean="0"/>
                        <a:t>6</a:t>
                      </a:r>
                      <a:endParaRPr lang="en-US" sz="900" dirty="0"/>
                    </a:p>
                  </a:txBody>
                  <a:tcPr anchor="ctr"/>
                </a:tc>
                <a:tc>
                  <a:txBody>
                    <a:bodyPr/>
                    <a:lstStyle/>
                    <a:p>
                      <a:pPr algn="ctr"/>
                      <a:r>
                        <a:rPr lang="en-US" sz="900" dirty="0" smtClean="0"/>
                        <a:t>2.0000</a:t>
                      </a:r>
                      <a:endParaRPr lang="en-US" sz="900" dirty="0"/>
                    </a:p>
                  </a:txBody>
                  <a:tcPr anchor="ctr"/>
                </a:tc>
                <a:tc>
                  <a:txBody>
                    <a:bodyPr/>
                    <a:lstStyle/>
                    <a:p>
                      <a:pPr algn="ctr"/>
                      <a:r>
                        <a:rPr lang="en-US" sz="900" dirty="0" smtClean="0"/>
                        <a:t>16-QAM</a:t>
                      </a:r>
                      <a:endParaRPr lang="en-US" sz="900" dirty="0"/>
                    </a:p>
                  </a:txBody>
                  <a:tcPr anchor="ctr"/>
                </a:tc>
                <a:tc>
                  <a:txBody>
                    <a:bodyPr/>
                    <a:lstStyle/>
                    <a:p>
                      <a:pPr algn="ctr"/>
                      <a:r>
                        <a:rPr lang="en-US" sz="900" dirty="0" smtClean="0"/>
                        <a:t>1/2</a:t>
                      </a:r>
                      <a:endParaRPr lang="en-US" sz="900" dirty="0"/>
                    </a:p>
                  </a:txBody>
                  <a:tcPr anchor="ctr"/>
                </a:tc>
              </a:tr>
              <a:tr h="0">
                <a:tc>
                  <a:txBody>
                    <a:bodyPr/>
                    <a:lstStyle/>
                    <a:p>
                      <a:pPr algn="ctr"/>
                      <a:r>
                        <a:rPr lang="en-GB" sz="900" dirty="0" smtClean="0">
                          <a:solidFill>
                            <a:schemeClr val="accent2"/>
                          </a:solidFill>
                        </a:rPr>
                        <a:t>7</a:t>
                      </a:r>
                      <a:endParaRPr lang="en-US" sz="900" dirty="0">
                        <a:solidFill>
                          <a:schemeClr val="accent2"/>
                        </a:solidFill>
                      </a:endParaRPr>
                    </a:p>
                  </a:txBody>
                  <a:tcPr anchor="ctr"/>
                </a:tc>
                <a:tc>
                  <a:txBody>
                    <a:bodyPr/>
                    <a:lstStyle/>
                    <a:p>
                      <a:pPr algn="ctr"/>
                      <a:r>
                        <a:rPr lang="en-US" sz="900" dirty="0" smtClean="0">
                          <a:solidFill>
                            <a:schemeClr val="accent2"/>
                          </a:solidFill>
                        </a:rPr>
                        <a:t>2.6667</a:t>
                      </a:r>
                      <a:endParaRPr lang="en-US" sz="900" dirty="0">
                        <a:solidFill>
                          <a:schemeClr val="accent2"/>
                        </a:solidFill>
                      </a:endParaRPr>
                    </a:p>
                  </a:txBody>
                  <a:tcPr anchor="ctr"/>
                </a:tc>
                <a:tc>
                  <a:txBody>
                    <a:bodyPr/>
                    <a:lstStyle/>
                    <a:p>
                      <a:pPr algn="ctr"/>
                      <a:r>
                        <a:rPr lang="en-GB" sz="900" dirty="0" smtClean="0">
                          <a:solidFill>
                            <a:schemeClr val="accent2"/>
                          </a:solidFill>
                        </a:rPr>
                        <a:t>16-QAM </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8</a:t>
                      </a:r>
                      <a:endParaRPr lang="en-US" sz="900" dirty="0"/>
                    </a:p>
                  </a:txBody>
                  <a:tcPr anchor="ctr"/>
                </a:tc>
                <a:tc>
                  <a:txBody>
                    <a:bodyPr/>
                    <a:lstStyle/>
                    <a:p>
                      <a:pPr algn="ctr"/>
                      <a:r>
                        <a:rPr lang="en-US" sz="900" dirty="0" smtClean="0"/>
                        <a:t>3.0000</a:t>
                      </a:r>
                      <a:endParaRPr lang="en-US" sz="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smtClean="0"/>
                        <a:t>16-QAM</a:t>
                      </a:r>
                    </a:p>
                  </a:txBody>
                  <a:tcPr anchor="ctr"/>
                </a:tc>
                <a:tc>
                  <a:txBody>
                    <a:bodyPr/>
                    <a:lstStyle/>
                    <a:p>
                      <a:pPr algn="ctr"/>
                      <a:r>
                        <a:rPr lang="en-US" sz="900" dirty="0" smtClean="0"/>
                        <a:t>3/4</a:t>
                      </a:r>
                      <a:endParaRPr lang="en-US" sz="900" dirty="0"/>
                    </a:p>
                  </a:txBody>
                  <a:tcPr anchor="ctr"/>
                </a:tc>
              </a:tr>
              <a:tr h="0">
                <a:tc>
                  <a:txBody>
                    <a:bodyPr/>
                    <a:lstStyle/>
                    <a:p>
                      <a:pPr algn="ctr"/>
                      <a:r>
                        <a:rPr lang="en-GB" sz="900" dirty="0" smtClean="0">
                          <a:solidFill>
                            <a:schemeClr val="accent2"/>
                          </a:solidFill>
                        </a:rPr>
                        <a:t>9</a:t>
                      </a:r>
                      <a:endParaRPr lang="en-US" sz="900" dirty="0">
                        <a:solidFill>
                          <a:schemeClr val="accent2"/>
                        </a:solidFill>
                      </a:endParaRPr>
                    </a:p>
                  </a:txBody>
                  <a:tcPr anchor="ctr"/>
                </a:tc>
                <a:tc>
                  <a:txBody>
                    <a:bodyPr/>
                    <a:lstStyle/>
                    <a:p>
                      <a:pPr algn="ctr"/>
                      <a:r>
                        <a:rPr lang="en-GB" sz="900" dirty="0" smtClean="0">
                          <a:solidFill>
                            <a:schemeClr val="accent2"/>
                          </a:solidFill>
                        </a:rPr>
                        <a:t>3.5000</a:t>
                      </a:r>
                      <a:endParaRPr lang="en-US" sz="900" dirty="0">
                        <a:solidFill>
                          <a:schemeClr val="accent2"/>
                        </a:solidFill>
                      </a:endParaRPr>
                    </a:p>
                  </a:txBody>
                  <a:tcPr anchor="ctr"/>
                </a:tc>
                <a:tc>
                  <a:txBody>
                    <a:bodyPr/>
                    <a:lstStyle/>
                    <a:p>
                      <a:pPr algn="ctr"/>
                      <a:r>
                        <a:rPr lang="en-GB" sz="900" dirty="0" smtClean="0">
                          <a:solidFill>
                            <a:schemeClr val="accent2"/>
                          </a:solidFill>
                        </a:rPr>
                        <a:t>64-QAM </a:t>
                      </a:r>
                      <a:endParaRPr lang="en-US" sz="900" dirty="0">
                        <a:solidFill>
                          <a:schemeClr val="accent2"/>
                        </a:solidFill>
                      </a:endParaRPr>
                    </a:p>
                  </a:txBody>
                  <a:tcPr anchor="ctr"/>
                </a:tc>
                <a:tc>
                  <a:txBody>
                    <a:bodyPr/>
                    <a:lstStyle/>
                    <a:p>
                      <a:pPr algn="ctr"/>
                      <a:r>
                        <a:rPr lang="en-GB" sz="900" dirty="0" smtClean="0">
                          <a:solidFill>
                            <a:schemeClr val="accent2"/>
                          </a:solidFill>
                        </a:rPr>
                        <a:t>7/12</a:t>
                      </a:r>
                      <a:endParaRPr lang="en-US" sz="900" dirty="0">
                        <a:solidFill>
                          <a:schemeClr val="accent2"/>
                        </a:solidFill>
                      </a:endParaRPr>
                    </a:p>
                  </a:txBody>
                  <a:tcPr anchor="ctr"/>
                </a:tc>
              </a:tr>
              <a:tr h="0">
                <a:tc>
                  <a:txBody>
                    <a:bodyPr/>
                    <a:lstStyle/>
                    <a:p>
                      <a:pPr algn="ctr"/>
                      <a:r>
                        <a:rPr lang="en-US" sz="900" dirty="0" smtClean="0"/>
                        <a:t>10</a:t>
                      </a:r>
                      <a:endParaRPr lang="en-US" sz="900" dirty="0"/>
                    </a:p>
                  </a:txBody>
                  <a:tcPr anchor="ctr"/>
                </a:tc>
                <a:tc>
                  <a:txBody>
                    <a:bodyPr/>
                    <a:lstStyle/>
                    <a:p>
                      <a:pPr algn="ctr"/>
                      <a:r>
                        <a:rPr lang="en-US" sz="900" dirty="0" smtClean="0"/>
                        <a:t>4.0000</a:t>
                      </a:r>
                      <a:endParaRPr lang="en-US" sz="900" dirty="0"/>
                    </a:p>
                  </a:txBody>
                  <a:tcPr anchor="ctr"/>
                </a:tc>
                <a:tc>
                  <a:txBody>
                    <a:bodyPr/>
                    <a:lstStyle/>
                    <a:p>
                      <a:pPr algn="ctr"/>
                      <a:r>
                        <a:rPr lang="en-US" sz="900" dirty="0" smtClean="0"/>
                        <a:t>64-QAM</a:t>
                      </a:r>
                      <a:endParaRPr lang="en-US" sz="900" dirty="0"/>
                    </a:p>
                  </a:txBody>
                  <a:tcPr anchor="ctr"/>
                </a:tc>
                <a:tc>
                  <a:txBody>
                    <a:bodyPr/>
                    <a:lstStyle/>
                    <a:p>
                      <a:pPr algn="ctr"/>
                      <a:r>
                        <a:rPr lang="en-US" sz="900" dirty="0" smtClean="0"/>
                        <a:t>2/3</a:t>
                      </a:r>
                      <a:endParaRPr lang="en-US" sz="900" dirty="0"/>
                    </a:p>
                  </a:txBody>
                  <a:tcPr anchor="ctr"/>
                </a:tc>
              </a:tr>
              <a:tr h="0">
                <a:tc>
                  <a:txBody>
                    <a:bodyPr/>
                    <a:lstStyle/>
                    <a:p>
                      <a:pPr algn="ctr"/>
                      <a:r>
                        <a:rPr lang="en-US" sz="900" dirty="0" smtClean="0"/>
                        <a:t>11</a:t>
                      </a:r>
                      <a:endParaRPr lang="en-US" sz="900" dirty="0"/>
                    </a:p>
                  </a:txBody>
                  <a:tcPr anchor="ctr"/>
                </a:tc>
                <a:tc>
                  <a:txBody>
                    <a:bodyPr/>
                    <a:lstStyle/>
                    <a:p>
                      <a:pPr algn="ctr"/>
                      <a:r>
                        <a:rPr lang="en-US" sz="900" dirty="0" smtClean="0"/>
                        <a:t>4.5000</a:t>
                      </a:r>
                      <a:endParaRPr lang="en-US" sz="900" dirty="0"/>
                    </a:p>
                  </a:txBody>
                  <a:tcPr anchor="ctr"/>
                </a:tc>
                <a:tc>
                  <a:txBody>
                    <a:bodyPr/>
                    <a:lstStyle/>
                    <a:p>
                      <a:pPr algn="ctr"/>
                      <a:r>
                        <a:rPr lang="en-US" sz="900" dirty="0" smtClean="0"/>
                        <a:t>64-QAM</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US" sz="900" dirty="0" smtClean="0"/>
                        <a:t>12</a:t>
                      </a:r>
                      <a:endParaRPr lang="en-US" sz="900" dirty="0"/>
                    </a:p>
                  </a:txBody>
                  <a:tcPr anchor="ctr"/>
                </a:tc>
                <a:tc>
                  <a:txBody>
                    <a:bodyPr/>
                    <a:lstStyle/>
                    <a:p>
                      <a:pPr algn="ctr"/>
                      <a:r>
                        <a:rPr lang="en-US" sz="900" dirty="0" smtClean="0"/>
                        <a:t>5.0000</a:t>
                      </a:r>
                      <a:endParaRPr lang="en-US" sz="900" dirty="0"/>
                    </a:p>
                  </a:txBody>
                  <a:tcPr anchor="ctr"/>
                </a:tc>
                <a:tc>
                  <a:txBody>
                    <a:bodyPr/>
                    <a:lstStyle/>
                    <a:p>
                      <a:pPr algn="ctr"/>
                      <a:r>
                        <a:rPr lang="en-US" sz="900" dirty="0" smtClean="0"/>
                        <a:t>64-QAM</a:t>
                      </a:r>
                      <a:endParaRPr lang="en-US" sz="900" dirty="0"/>
                    </a:p>
                  </a:txBody>
                  <a:tcPr anchor="ctr"/>
                </a:tc>
                <a:tc>
                  <a:txBody>
                    <a:bodyPr/>
                    <a:lstStyle/>
                    <a:p>
                      <a:pPr algn="ctr"/>
                      <a:r>
                        <a:rPr lang="en-US" sz="900" dirty="0" smtClean="0"/>
                        <a:t>5/6</a:t>
                      </a:r>
                      <a:endParaRPr lang="en-US" sz="900" dirty="0"/>
                    </a:p>
                  </a:txBody>
                  <a:tcPr anchor="ctr"/>
                </a:tc>
              </a:tr>
              <a:tr h="0">
                <a:tc>
                  <a:txBody>
                    <a:bodyPr/>
                    <a:lstStyle/>
                    <a:p>
                      <a:pPr algn="ctr"/>
                      <a:r>
                        <a:rPr lang="en-GB" sz="900" dirty="0" smtClean="0">
                          <a:solidFill>
                            <a:schemeClr val="accent2"/>
                          </a:solidFill>
                        </a:rPr>
                        <a:t>13</a:t>
                      </a:r>
                      <a:endParaRPr lang="en-US" sz="900" dirty="0">
                        <a:solidFill>
                          <a:schemeClr val="accent2"/>
                        </a:solidFill>
                      </a:endParaRPr>
                    </a:p>
                  </a:txBody>
                  <a:tcPr anchor="ctr"/>
                </a:tc>
                <a:tc>
                  <a:txBody>
                    <a:bodyPr/>
                    <a:lstStyle/>
                    <a:p>
                      <a:pPr algn="ctr"/>
                      <a:r>
                        <a:rPr lang="en-US" sz="900" dirty="0" smtClean="0">
                          <a:solidFill>
                            <a:schemeClr val="accent2"/>
                          </a:solidFill>
                        </a:rPr>
                        <a:t>5.3333</a:t>
                      </a:r>
                      <a:endParaRPr lang="en-US" sz="900" dirty="0">
                        <a:solidFill>
                          <a:schemeClr val="accent2"/>
                        </a:solidFill>
                      </a:endParaRPr>
                    </a:p>
                  </a:txBody>
                  <a:tcPr anchor="ctr"/>
                </a:tc>
                <a:tc>
                  <a:txBody>
                    <a:bodyPr/>
                    <a:lstStyle/>
                    <a:p>
                      <a:pPr algn="ctr"/>
                      <a:r>
                        <a:rPr lang="en-GB" sz="900" dirty="0" smtClean="0">
                          <a:solidFill>
                            <a:schemeClr val="accent2"/>
                          </a:solidFill>
                        </a:rPr>
                        <a:t>256-QAM </a:t>
                      </a:r>
                      <a:endParaRPr lang="en-US" sz="900" dirty="0">
                        <a:solidFill>
                          <a:schemeClr val="accent2"/>
                        </a:solidFill>
                      </a:endParaRPr>
                    </a:p>
                  </a:txBody>
                  <a:tcPr anchor="ctr"/>
                </a:tc>
                <a:tc>
                  <a:txBody>
                    <a:bodyPr/>
                    <a:lstStyle/>
                    <a:p>
                      <a:pPr algn="ctr"/>
                      <a:r>
                        <a:rPr lang="en-GB" sz="900" dirty="0" smtClean="0">
                          <a:solidFill>
                            <a:schemeClr val="accent2"/>
                          </a:solidFill>
                        </a:rPr>
                        <a:t>2/3</a:t>
                      </a:r>
                      <a:endParaRPr lang="en-US" sz="900" dirty="0">
                        <a:solidFill>
                          <a:schemeClr val="accent2"/>
                        </a:solidFill>
                      </a:endParaRPr>
                    </a:p>
                  </a:txBody>
                  <a:tcPr anchor="ctr"/>
                </a:tc>
              </a:tr>
              <a:tr h="0">
                <a:tc>
                  <a:txBody>
                    <a:bodyPr/>
                    <a:lstStyle/>
                    <a:p>
                      <a:pPr algn="ctr"/>
                      <a:r>
                        <a:rPr lang="en-US" sz="900" dirty="0" smtClean="0"/>
                        <a:t>14</a:t>
                      </a:r>
                      <a:endParaRPr lang="en-US" sz="900" dirty="0"/>
                    </a:p>
                  </a:txBody>
                  <a:tcPr anchor="ctr"/>
                </a:tc>
                <a:tc>
                  <a:txBody>
                    <a:bodyPr/>
                    <a:lstStyle/>
                    <a:p>
                      <a:pPr algn="ctr"/>
                      <a:r>
                        <a:rPr lang="en-US" sz="900" dirty="0" smtClean="0"/>
                        <a:t>6.0000</a:t>
                      </a:r>
                      <a:endParaRPr lang="en-US" sz="900" dirty="0"/>
                    </a:p>
                  </a:txBody>
                  <a:tcPr anchor="ctr"/>
                </a:tc>
                <a:tc>
                  <a:txBody>
                    <a:bodyPr/>
                    <a:lstStyle/>
                    <a:p>
                      <a:pPr algn="ctr"/>
                      <a:r>
                        <a:rPr lang="en-US" sz="900" dirty="0" smtClean="0"/>
                        <a:t>256-QAM</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US" sz="900" dirty="0" smtClean="0"/>
                        <a:t>15</a:t>
                      </a:r>
                      <a:endParaRPr lang="en-US" sz="900" dirty="0"/>
                    </a:p>
                  </a:txBody>
                  <a:tcPr anchor="ctr"/>
                </a:tc>
                <a:tc>
                  <a:txBody>
                    <a:bodyPr/>
                    <a:lstStyle/>
                    <a:p>
                      <a:pPr algn="ctr"/>
                      <a:r>
                        <a:rPr lang="en-US" sz="900" dirty="0" smtClean="0"/>
                        <a:t>6.6667</a:t>
                      </a:r>
                      <a:endParaRPr lang="en-US" sz="900" dirty="0"/>
                    </a:p>
                  </a:txBody>
                  <a:tcPr anchor="ctr"/>
                </a:tc>
                <a:tc>
                  <a:txBody>
                    <a:bodyPr/>
                    <a:lstStyle/>
                    <a:p>
                      <a:pPr algn="ctr"/>
                      <a:r>
                        <a:rPr lang="en-US" sz="900" dirty="0" smtClean="0"/>
                        <a:t>256-QAM</a:t>
                      </a:r>
                      <a:endParaRPr lang="en-US" sz="900" dirty="0"/>
                    </a:p>
                  </a:txBody>
                  <a:tcPr anchor="ctr"/>
                </a:tc>
                <a:tc>
                  <a:txBody>
                    <a:bodyPr/>
                    <a:lstStyle/>
                    <a:p>
                      <a:pPr algn="ctr"/>
                      <a:r>
                        <a:rPr lang="en-US" sz="900" dirty="0" smtClean="0"/>
                        <a:t>5/6</a:t>
                      </a:r>
                      <a:endParaRPr lang="en-US" sz="900" dirty="0"/>
                    </a:p>
                  </a:txBody>
                  <a:tcPr anchor="ctr"/>
                </a:tc>
              </a:tr>
              <a:tr h="0">
                <a:tc>
                  <a:txBody>
                    <a:bodyPr/>
                    <a:lstStyle/>
                    <a:p>
                      <a:pPr algn="ctr"/>
                      <a:r>
                        <a:rPr lang="en-GB" sz="900" dirty="0" smtClean="0">
                          <a:solidFill>
                            <a:schemeClr val="accent2"/>
                          </a:solidFill>
                        </a:rPr>
                        <a:t>16</a:t>
                      </a:r>
                      <a:endParaRPr lang="en-US" sz="900" dirty="0">
                        <a:solidFill>
                          <a:schemeClr val="accent2"/>
                        </a:solidFill>
                      </a:endParaRPr>
                    </a:p>
                  </a:txBody>
                  <a:tcPr anchor="ctr"/>
                </a:tc>
                <a:tc>
                  <a:txBody>
                    <a:bodyPr/>
                    <a:lstStyle/>
                    <a:p>
                      <a:pPr algn="ctr"/>
                      <a:r>
                        <a:rPr lang="en-US" sz="900" dirty="0" smtClean="0">
                          <a:solidFill>
                            <a:schemeClr val="accent2"/>
                          </a:solidFill>
                        </a:rPr>
                        <a:t>7.0000</a:t>
                      </a:r>
                      <a:endParaRPr lang="en-US" sz="900" dirty="0">
                        <a:solidFill>
                          <a:schemeClr val="accent2"/>
                        </a:solidFill>
                      </a:endParaRPr>
                    </a:p>
                  </a:txBody>
                  <a:tcPr anchor="ctr"/>
                </a:tc>
                <a:tc>
                  <a:txBody>
                    <a:bodyPr/>
                    <a:lstStyle/>
                    <a:p>
                      <a:pPr algn="ctr"/>
                      <a:r>
                        <a:rPr lang="en-GB" sz="900" dirty="0" smtClean="0">
                          <a:solidFill>
                            <a:schemeClr val="accent2"/>
                          </a:solidFill>
                        </a:rPr>
                        <a:t>1024-QAM </a:t>
                      </a:r>
                      <a:endParaRPr lang="en-US" sz="900" dirty="0">
                        <a:solidFill>
                          <a:schemeClr val="accent2"/>
                        </a:solidFill>
                      </a:endParaRPr>
                    </a:p>
                  </a:txBody>
                  <a:tcPr anchor="ctr"/>
                </a:tc>
                <a:tc>
                  <a:txBody>
                    <a:bodyPr/>
                    <a:lstStyle/>
                    <a:p>
                      <a:pPr algn="ctr"/>
                      <a:r>
                        <a:rPr lang="en-GB" sz="900" dirty="0" smtClean="0">
                          <a:solidFill>
                            <a:schemeClr val="accent2"/>
                          </a:solidFill>
                        </a:rPr>
                        <a:t>7/10</a:t>
                      </a:r>
                      <a:endParaRPr lang="en-US" sz="900" dirty="0">
                        <a:solidFill>
                          <a:schemeClr val="accent2"/>
                        </a:solidFill>
                      </a:endParaRPr>
                    </a:p>
                  </a:txBody>
                  <a:tcPr anchor="ctr"/>
                </a:tc>
              </a:tr>
              <a:tr h="0">
                <a:tc>
                  <a:txBody>
                    <a:bodyPr/>
                    <a:lstStyle/>
                    <a:p>
                      <a:pPr algn="ctr"/>
                      <a:r>
                        <a:rPr lang="en-US" sz="900" dirty="0" smtClean="0"/>
                        <a:t>17</a:t>
                      </a:r>
                      <a:endParaRPr lang="en-US" sz="900" dirty="0"/>
                    </a:p>
                  </a:txBody>
                  <a:tcPr anchor="ctr"/>
                </a:tc>
                <a:tc>
                  <a:txBody>
                    <a:bodyPr/>
                    <a:lstStyle/>
                    <a:p>
                      <a:pPr algn="ctr"/>
                      <a:r>
                        <a:rPr lang="en-US" sz="900" dirty="0" smtClean="0"/>
                        <a:t>7.5000</a:t>
                      </a:r>
                      <a:endParaRPr lang="en-US" sz="900" dirty="0"/>
                    </a:p>
                  </a:txBody>
                  <a:tcPr anchor="ctr"/>
                </a:tc>
                <a:tc>
                  <a:txBody>
                    <a:bodyPr/>
                    <a:lstStyle/>
                    <a:p>
                      <a:pPr algn="ctr"/>
                      <a:r>
                        <a:rPr lang="en-US" sz="900" dirty="0" smtClean="0"/>
                        <a:t>1024-QAM</a:t>
                      </a:r>
                      <a:endParaRPr lang="en-US" sz="900" dirty="0"/>
                    </a:p>
                  </a:txBody>
                  <a:tcPr anchor="ctr"/>
                </a:tc>
                <a:tc>
                  <a:txBody>
                    <a:bodyPr/>
                    <a:lstStyle/>
                    <a:p>
                      <a:pPr algn="ctr"/>
                      <a:r>
                        <a:rPr lang="en-US" sz="900" dirty="0" smtClean="0"/>
                        <a:t>3/4</a:t>
                      </a:r>
                      <a:endParaRPr lang="en-US" sz="900" dirty="0"/>
                    </a:p>
                  </a:txBody>
                  <a:tcPr anchor="ctr"/>
                </a:tc>
              </a:tr>
              <a:tr h="0">
                <a:tc>
                  <a:txBody>
                    <a:bodyPr/>
                    <a:lstStyle/>
                    <a:p>
                      <a:pPr algn="ctr"/>
                      <a:r>
                        <a:rPr lang="en-US" sz="900" dirty="0" smtClean="0"/>
                        <a:t>18</a:t>
                      </a:r>
                      <a:endParaRPr lang="en-US" sz="900" dirty="0"/>
                    </a:p>
                  </a:txBody>
                  <a:tcPr anchor="ctr"/>
                </a:tc>
                <a:tc>
                  <a:txBody>
                    <a:bodyPr/>
                    <a:lstStyle/>
                    <a:p>
                      <a:pPr algn="ctr"/>
                      <a:r>
                        <a:rPr lang="en-US" sz="900" dirty="0" smtClean="0"/>
                        <a:t>8.3333</a:t>
                      </a:r>
                      <a:endParaRPr lang="en-US" sz="900" dirty="0"/>
                    </a:p>
                  </a:txBody>
                  <a:tcPr anchor="ctr"/>
                </a:tc>
                <a:tc>
                  <a:txBody>
                    <a:bodyPr/>
                    <a:lstStyle/>
                    <a:p>
                      <a:pPr algn="ctr"/>
                      <a:r>
                        <a:rPr lang="en-US" sz="900" dirty="0" smtClean="0"/>
                        <a:t>1024-QAM</a:t>
                      </a:r>
                      <a:endParaRPr lang="en-US" sz="900" dirty="0"/>
                    </a:p>
                  </a:txBody>
                  <a:tcPr anchor="ctr"/>
                </a:tc>
                <a:tc>
                  <a:txBody>
                    <a:bodyPr/>
                    <a:lstStyle/>
                    <a:p>
                      <a:pPr algn="ctr"/>
                      <a:r>
                        <a:rPr lang="en-US" sz="900" dirty="0" smtClean="0"/>
                        <a:t>5/6</a:t>
                      </a:r>
                      <a:endParaRPr lang="en-US" sz="900" dirty="0"/>
                    </a:p>
                  </a:txBody>
                  <a:tcPr anchor="ctr"/>
                </a:tc>
              </a:tr>
            </a:tbl>
          </a:graphicData>
        </a:graphic>
      </p:graphicFrame>
    </p:spTree>
    <p:extLst>
      <p:ext uri="{BB962C8B-B14F-4D97-AF65-F5344CB8AC3E}">
        <p14:creationId xmlns:p14="http://schemas.microsoft.com/office/powerpoint/2010/main" val="1699717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132832</TotalTime>
  <Words>944</Words>
  <Application>Microsoft Office PowerPoint</Application>
  <PresentationFormat>On-screen Show (4:3)</PresentationFormat>
  <Paragraphs>300</Paragraphs>
  <Slides>13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802-11-Submission</vt:lpstr>
      <vt:lpstr>Document</vt:lpstr>
      <vt:lpstr>Link Adaptation Improvement</vt:lpstr>
      <vt:lpstr>Introduction</vt:lpstr>
      <vt:lpstr>Current MCS levels</vt:lpstr>
      <vt:lpstr>Proposal: more MCS levels </vt:lpstr>
      <vt:lpstr>New Code Rate</vt:lpstr>
      <vt:lpstr>Performance Results</vt:lpstr>
      <vt:lpstr>LDPC Extra Symbol Segment for New MCS level</vt:lpstr>
      <vt:lpstr>Straw Poll #1</vt:lpstr>
      <vt:lpstr>Straw Poll #2</vt:lpstr>
      <vt:lpstr>Straw Poll #3</vt:lpstr>
      <vt:lpstr>Straw Poll #4</vt:lpstr>
      <vt:lpstr>Appendix- non ideal link adaptation</vt:lpstr>
      <vt:lpstr>Appendix- with different new MCS levels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2044</cp:revision>
  <cp:lastPrinted>1998-02-10T13:28:06Z</cp:lastPrinted>
  <dcterms:created xsi:type="dcterms:W3CDTF">2007-05-21T21:00:37Z</dcterms:created>
  <dcterms:modified xsi:type="dcterms:W3CDTF">2020-01-09T19:03:25Z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