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2" r:id="rId19"/>
    <p:sldId id="300" r:id="rId20"/>
    <p:sldId id="301" r:id="rId21"/>
    <p:sldId id="303" r:id="rId22"/>
    <p:sldId id="304" r:id="rId23"/>
    <p:sldId id="302" r:id="rId24"/>
    <p:sldId id="293" r:id="rId25"/>
    <p:sldId id="29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114" d="100"/>
          <a:sy n="114" d="100"/>
        </p:scale>
        <p:origin x="50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2152-00-00ax-minutes-of-tgax-teleconference-on-december-13th.docx" TargetMode="External"/><Relationship Id="rId2" Type="http://schemas.openxmlformats.org/officeDocument/2006/relationships/hyperlink" Target="https://mentor.ieee.org/802.11/dcn/19/11-19-2012-01-00ax-tgax-november-2019-waikoloa-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2148-01-00ax-comments-on-d6-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4/11-14-0629-22-0000-802-11-operations-manual.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4/11-14-0629-22-0000-802-11-operations-manual.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2020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2019-12-05</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November 2019.</a:t>
            </a:r>
          </a:p>
          <a:p>
            <a:pPr>
              <a:buFont typeface="Arial" panose="020B0604020202020204" pitchFamily="34" charset="0"/>
              <a:buChar char="•"/>
            </a:pPr>
            <a:r>
              <a:rPr lang="en-US" dirty="0"/>
              <a:t>Set the TG teleconference schedule</a:t>
            </a:r>
          </a:p>
          <a:p>
            <a:pPr>
              <a:buFont typeface="Arial" panose="020B0604020202020204" pitchFamily="34" charset="0"/>
              <a:buChar char="•"/>
            </a:pPr>
            <a:r>
              <a:rPr lang="en-US" dirty="0"/>
              <a:t>Discuss the need for an ad hoc meeting in March.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January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strike="sngStrike" dirty="0"/>
              <a:t>Tuesday January 14, 10:30 – 12:30 </a:t>
            </a:r>
          </a:p>
          <a:p>
            <a:pPr lvl="1">
              <a:lnSpc>
                <a:spcPct val="80000"/>
              </a:lnSpc>
            </a:pPr>
            <a:r>
              <a:rPr lang="en-US" altLang="en-US" sz="1200" strike="sngStrike" dirty="0"/>
              <a:t>Call Meeting to order</a:t>
            </a:r>
          </a:p>
          <a:p>
            <a:pPr lvl="1">
              <a:lnSpc>
                <a:spcPct val="80000"/>
              </a:lnSpc>
            </a:pPr>
            <a:r>
              <a:rPr lang="en-US" altLang="en-US" sz="1200" strike="sngStrike" dirty="0"/>
              <a:t>IEEE-SA IPR Policy and procedure.</a:t>
            </a:r>
          </a:p>
          <a:p>
            <a:pPr lvl="1">
              <a:lnSpc>
                <a:spcPct val="80000"/>
              </a:lnSpc>
            </a:pPr>
            <a:r>
              <a:rPr lang="en-US" altLang="en-US" sz="1200" strike="sngStrike" dirty="0"/>
              <a:t>Call for Submissions</a:t>
            </a:r>
          </a:p>
          <a:p>
            <a:pPr lvl="1">
              <a:lnSpc>
                <a:spcPct val="80000"/>
              </a:lnSpc>
            </a:pPr>
            <a:r>
              <a:rPr lang="en-US" altLang="en-US" sz="1200" strike="sngStrike" dirty="0"/>
              <a:t>Ad hoc groups schedule</a:t>
            </a:r>
          </a:p>
          <a:p>
            <a:pPr lvl="1">
              <a:lnSpc>
                <a:spcPct val="80000"/>
              </a:lnSpc>
            </a:pPr>
            <a:r>
              <a:rPr lang="en-US" altLang="en-US" sz="1200" strike="sngStrike" dirty="0"/>
              <a:t>Comment resolution and submissions</a:t>
            </a:r>
          </a:p>
          <a:p>
            <a:pPr lvl="1">
              <a:lnSpc>
                <a:spcPct val="80000"/>
              </a:lnSpc>
            </a:pPr>
            <a:r>
              <a:rPr lang="en-US" altLang="en-US" sz="1200" strike="sngStrike" dirty="0"/>
              <a:t>Recess</a:t>
            </a:r>
          </a:p>
          <a:p>
            <a:pPr lvl="1">
              <a:lnSpc>
                <a:spcPct val="80000"/>
              </a:lnSpc>
            </a:pPr>
            <a:r>
              <a:rPr lang="en-US" altLang="en-US" sz="1200" strike="sngStrike"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a:lnSpc>
                <a:spcPct val="80000"/>
              </a:lnSpc>
            </a:pPr>
            <a:r>
              <a:rPr lang="en-US" altLang="en-US" sz="1400" strike="sngStrike" dirty="0"/>
              <a:t>Thursday January 16, 10:30 – 12:30 </a:t>
            </a:r>
          </a:p>
          <a:p>
            <a:pPr lvl="1">
              <a:lnSpc>
                <a:spcPct val="80000"/>
              </a:lnSpc>
            </a:pPr>
            <a:r>
              <a:rPr lang="en-US" altLang="en-US" sz="1200" strike="sngStrike" dirty="0"/>
              <a:t>Call Meeting to order</a:t>
            </a:r>
          </a:p>
          <a:p>
            <a:pPr lvl="1">
              <a:lnSpc>
                <a:spcPct val="80000"/>
              </a:lnSpc>
            </a:pPr>
            <a:r>
              <a:rPr lang="en-US" altLang="en-US" sz="1200" strike="sngStrike" dirty="0"/>
              <a:t>IEEE-SA IPR Policy and procedure.</a:t>
            </a:r>
          </a:p>
          <a:p>
            <a:pPr lvl="1">
              <a:lnSpc>
                <a:spcPct val="80000"/>
              </a:lnSpc>
            </a:pPr>
            <a:r>
              <a:rPr lang="en-US" altLang="en-US" sz="1200" strike="sngStrike" dirty="0"/>
              <a:t>Call for Submissions</a:t>
            </a:r>
          </a:p>
          <a:p>
            <a:pPr lvl="1">
              <a:lnSpc>
                <a:spcPct val="80000"/>
              </a:lnSpc>
            </a:pPr>
            <a:r>
              <a:rPr lang="en-US" altLang="en-US" sz="1200" strike="sngStrike" dirty="0"/>
              <a:t>Ad hoc groups schedule</a:t>
            </a:r>
          </a:p>
          <a:p>
            <a:pPr lvl="1">
              <a:lnSpc>
                <a:spcPct val="80000"/>
              </a:lnSpc>
            </a:pPr>
            <a:r>
              <a:rPr lang="en-US" altLang="en-US" sz="1200" strike="sngStrike" dirty="0"/>
              <a:t>Comment resolution and submissions</a:t>
            </a:r>
          </a:p>
          <a:p>
            <a:pPr lvl="1">
              <a:lnSpc>
                <a:spcPct val="80000"/>
              </a:lnSpc>
            </a:pPr>
            <a:r>
              <a:rPr lang="en-US" altLang="en-US" sz="1200" strike="sngStrike" dirty="0"/>
              <a:t>Recess</a:t>
            </a:r>
          </a:p>
        </p:txBody>
      </p:sp>
      <p:sp>
        <p:nvSpPr>
          <p:cNvPr id="6" name="Date Placeholder 5"/>
          <p:cNvSpPr>
            <a:spLocks noGrp="1"/>
          </p:cNvSpPr>
          <p:nvPr>
            <p:ph type="dt" idx="10"/>
          </p:nvPr>
        </p:nvSpPr>
        <p:spPr/>
        <p:txBody>
          <a:bodyPr/>
          <a:lstStyle/>
          <a:p>
            <a:r>
              <a:rPr lang="en-US"/>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67516973"/>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r>
                        <a:rPr lang="en-US" b="1" strike="sngStrike" dirty="0" err="1"/>
                        <a:t>TGax</a:t>
                      </a:r>
                      <a:endParaRPr lang="en-US" b="1" strike="sngStrike"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strike="sngStrike" dirty="0" err="1"/>
                        <a:t>TGax</a:t>
                      </a:r>
                      <a:endParaRPr lang="en-US" b="1" strike="sngStrike"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January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2019 meeting.</a:t>
            </a:r>
            <a:endParaRPr lang="en-US" altLang="en-US" dirty="0"/>
          </a:p>
          <a:p>
            <a:pPr lvl="0">
              <a:lnSpc>
                <a:spcPct val="80000"/>
              </a:lnSpc>
              <a:buFont typeface="Arial" panose="020B0604020202020204" pitchFamily="34" charset="0"/>
              <a:buChar char="•"/>
            </a:pPr>
            <a:r>
              <a:rPr lang="en-US" altLang="en-US" dirty="0"/>
              <a:t>Summary of WG LB 247 Results</a:t>
            </a:r>
          </a:p>
          <a:p>
            <a:pPr lvl="0">
              <a:lnSpc>
                <a:spcPct val="80000"/>
              </a:lnSpc>
              <a:buFont typeface="Arial" panose="020B0604020202020204" pitchFamily="34" charset="0"/>
              <a:buChar char="•"/>
            </a:pPr>
            <a:r>
              <a:rPr lang="en-US" altLang="en-US" dirty="0"/>
              <a:t>IEEE-SA Ballot Reminder</a:t>
            </a:r>
          </a:p>
          <a:p>
            <a:pPr lvl="0">
              <a:lnSpc>
                <a:spcPct val="80000"/>
              </a:lnSpc>
              <a:buFont typeface="Arial" panose="020B0604020202020204" pitchFamily="34" charset="0"/>
              <a:buChar char="•"/>
            </a:pPr>
            <a:r>
              <a:rPr lang="en-US" altLang="en-US" dirty="0"/>
              <a:t>The Need for Ad Hoc Meeting in March</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2019 Interim meeting to today:  </a:t>
            </a:r>
          </a:p>
          <a:p>
            <a:pPr>
              <a:buFont typeface="Arial" panose="020B0604020202020204" pitchFamily="34" charset="0"/>
              <a:buChar char="•"/>
            </a:pPr>
            <a:endParaRPr lang="en-US" altLang="en-US" sz="2000" dirty="0"/>
          </a:p>
          <a:p>
            <a:pPr lvl="1">
              <a:buFont typeface="Arial" panose="020B0604020202020204" pitchFamily="34" charset="0"/>
              <a:buChar char="•"/>
            </a:pPr>
            <a:r>
              <a:rPr lang="en-US" altLang="en-US" sz="1800" dirty="0">
                <a:hlinkClick r:id="rId2"/>
              </a:rPr>
              <a:t>https://mentor.ieee.org/802.11/dcn/19/11-19-2012-01-00ax-tgax-november-2019-waikoloa-meeting-minutes.docx</a:t>
            </a:r>
            <a:r>
              <a:rPr lang="en-US" altLang="en-US" sz="1800" dirty="0"/>
              <a:t> </a:t>
            </a:r>
          </a:p>
          <a:p>
            <a:pPr lvl="1">
              <a:buFont typeface="Arial" panose="020B0604020202020204" pitchFamily="34" charset="0"/>
              <a:buChar char="•"/>
            </a:pPr>
            <a:r>
              <a:rPr lang="en-US" altLang="en-US" sz="1800" dirty="0">
                <a:hlinkClick r:id="rId3"/>
              </a:rPr>
              <a:t>https://mentor.ieee.org/802.11/dcn/19/11-19-2152-00-00ax-minutes-of-tgax-teleconference-on-december-13th.docx</a:t>
            </a:r>
            <a:r>
              <a:rPr lang="en-US" altLang="en-US" sz="18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247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US" dirty="0"/>
              <a:t>WG LB 247 on draft 6.0 achieved 97% approval ratio.</a:t>
            </a:r>
          </a:p>
          <a:p>
            <a:pPr>
              <a:buFont typeface="Arial" panose="020B0604020202020204" pitchFamily="34" charset="0"/>
              <a:buChar char="•"/>
            </a:pPr>
            <a:r>
              <a:rPr lang="en-US" dirty="0"/>
              <a:t>3 comments were received and were resolved during the </a:t>
            </a:r>
            <a:r>
              <a:rPr lang="en-US" dirty="0" err="1"/>
              <a:t>TGax</a:t>
            </a:r>
            <a:r>
              <a:rPr lang="en-US" dirty="0"/>
              <a:t> teleconference on December 13, 2019.</a:t>
            </a:r>
          </a:p>
          <a:p>
            <a:pPr lvl="1">
              <a:buFont typeface="Arial" panose="020B0604020202020204" pitchFamily="34" charset="0"/>
              <a:buChar char="•"/>
            </a:pPr>
            <a:r>
              <a:rPr lang="en-US" dirty="0">
                <a:hlinkClick r:id="rId2"/>
              </a:rPr>
              <a:t>https://mentor.ieee.org/802.11/dcn/19/11-19-2148-01-00ax-comments-on-d6-0.xlsx</a:t>
            </a:r>
            <a:r>
              <a:rPr lang="en-US" dirty="0"/>
              <a:t> </a:t>
            </a:r>
          </a:p>
          <a:p>
            <a:pPr>
              <a:buFont typeface="Arial" panose="020B0604020202020204" pitchFamily="34" charset="0"/>
              <a:buChar char="•"/>
            </a:pPr>
            <a:r>
              <a:rPr lang="en-US" dirty="0"/>
              <a:t>No changes to draft 6.0 as result of comment resolution.</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12-17, 2020</a:t>
            </a:r>
          </a:p>
          <a:p>
            <a:pPr algn="ctr">
              <a:lnSpc>
                <a:spcPct val="90000"/>
              </a:lnSpc>
              <a:buFontTx/>
              <a:buNone/>
            </a:pPr>
            <a:r>
              <a:rPr lang="en-US" sz="4000" dirty="0">
                <a:latin typeface="Arial" panose="020B0604020202020204" pitchFamily="34" charset="0"/>
              </a:rPr>
              <a:t>Irvine,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8381-8B1B-294D-8E66-076A5530A7E5}"/>
              </a:ext>
            </a:extLst>
          </p:cNvPr>
          <p:cNvSpPr>
            <a:spLocks noGrp="1"/>
          </p:cNvSpPr>
          <p:nvPr>
            <p:ph type="title"/>
          </p:nvPr>
        </p:nvSpPr>
        <p:spPr/>
        <p:txBody>
          <a:bodyPr/>
          <a:lstStyle/>
          <a:p>
            <a:r>
              <a:rPr lang="en-US" dirty="0"/>
              <a:t>IEEE-SA Ballot Reminder</a:t>
            </a:r>
          </a:p>
        </p:txBody>
      </p:sp>
      <p:sp>
        <p:nvSpPr>
          <p:cNvPr id="3" name="Content Placeholder 2">
            <a:extLst>
              <a:ext uri="{FF2B5EF4-FFF2-40B4-BE49-F238E27FC236}">
                <a16:creationId xmlns:a16="http://schemas.microsoft.com/office/drawing/2014/main" id="{0B990D56-EA9C-3545-9D63-C1FA9D328B25}"/>
              </a:ext>
            </a:extLst>
          </p:cNvPr>
          <p:cNvSpPr>
            <a:spLocks noGrp="1"/>
          </p:cNvSpPr>
          <p:nvPr>
            <p:ph idx="1"/>
          </p:nvPr>
        </p:nvSpPr>
        <p:spPr/>
        <p:txBody>
          <a:bodyPr/>
          <a:lstStyle/>
          <a:p>
            <a:pPr>
              <a:buFont typeface="Arial" panose="020B0604020202020204" pitchFamily="34" charset="0"/>
              <a:buChar char="•"/>
            </a:pPr>
            <a:r>
              <a:rPr lang="en-US" sz="3200" dirty="0"/>
              <a:t>The IEEE-SA Ballot closes on January 24</a:t>
            </a:r>
          </a:p>
          <a:p>
            <a:pPr lvl="1">
              <a:buFont typeface="Arial" panose="020B0604020202020204" pitchFamily="34" charset="0"/>
              <a:buChar char="•"/>
            </a:pPr>
            <a:r>
              <a:rPr lang="en-US" sz="2800" dirty="0"/>
              <a:t>Please vote by the deadline if you are in the SA Ballot pool</a:t>
            </a:r>
          </a:p>
          <a:p>
            <a:pPr lvl="1">
              <a:buFont typeface="Arial" panose="020B0604020202020204" pitchFamily="34" charset="0"/>
              <a:buChar char="•"/>
            </a:pPr>
            <a:r>
              <a:rPr lang="en-US" sz="2800" dirty="0"/>
              <a:t>Please let me know if you are not in the pool and have comments. I can upload your comments on your behalf.</a:t>
            </a:r>
          </a:p>
        </p:txBody>
      </p:sp>
      <p:sp>
        <p:nvSpPr>
          <p:cNvPr id="4" name="Slide Number Placeholder 3">
            <a:extLst>
              <a:ext uri="{FF2B5EF4-FFF2-40B4-BE49-F238E27FC236}">
                <a16:creationId xmlns:a16="http://schemas.microsoft.com/office/drawing/2014/main" id="{1B7CBD41-4506-0940-88FC-282E8E450D2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C6C824-657F-9D4D-AA67-A8720EDD69B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1A466C3-E646-8640-9B49-0CA67330743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87740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A6E3-C785-EC45-9D10-40B5C128EA64}"/>
              </a:ext>
            </a:extLst>
          </p:cNvPr>
          <p:cNvSpPr>
            <a:spLocks noGrp="1"/>
          </p:cNvSpPr>
          <p:nvPr>
            <p:ph type="title"/>
          </p:nvPr>
        </p:nvSpPr>
        <p:spPr/>
        <p:txBody>
          <a:bodyPr/>
          <a:lstStyle/>
          <a:p>
            <a:r>
              <a:rPr lang="en-US" dirty="0"/>
              <a:t>CRC Rules</a:t>
            </a:r>
          </a:p>
        </p:txBody>
      </p:sp>
      <p:sp>
        <p:nvSpPr>
          <p:cNvPr id="4" name="Slide Number Placeholder 3">
            <a:extLst>
              <a:ext uri="{FF2B5EF4-FFF2-40B4-BE49-F238E27FC236}">
                <a16:creationId xmlns:a16="http://schemas.microsoft.com/office/drawing/2014/main" id="{7D216BCA-8473-624A-AAF9-B02EB88A91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86BEA55-6F59-FB49-A9F2-93CE1DF2ED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72E3BFB-B10F-1B48-9C17-B53151ACC762}"/>
              </a:ext>
            </a:extLst>
          </p:cNvPr>
          <p:cNvSpPr>
            <a:spLocks noGrp="1"/>
          </p:cNvSpPr>
          <p:nvPr>
            <p:ph type="dt" idx="15"/>
          </p:nvPr>
        </p:nvSpPr>
        <p:spPr/>
        <p:txBody>
          <a:bodyPr/>
          <a:lstStyle/>
          <a:p>
            <a:r>
              <a:rPr lang="en-US"/>
              <a:t>January 2020</a:t>
            </a:r>
            <a:endParaRPr lang="en-GB" dirty="0"/>
          </a:p>
        </p:txBody>
      </p:sp>
      <p:sp>
        <p:nvSpPr>
          <p:cNvPr id="7" name="Rectangle 1">
            <a:extLst>
              <a:ext uri="{FF2B5EF4-FFF2-40B4-BE49-F238E27FC236}">
                <a16:creationId xmlns:a16="http://schemas.microsoft.com/office/drawing/2014/main" id="{53346D58-65C4-BC43-99E7-DFABB1334E2A}"/>
              </a:ext>
            </a:extLst>
          </p:cNvPr>
          <p:cNvSpPr>
            <a:spLocks noGrp="1" noChangeArrowheads="1"/>
          </p:cNvSpPr>
          <p:nvPr>
            <p:ph idx="1"/>
          </p:nvPr>
        </p:nvSpPr>
        <p:spPr bwMode="auto">
          <a:xfrm>
            <a:off x="897655" y="2764087"/>
            <a:ext cx="1072601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WG (and subgroup) teleconferences are not permitted to make formal motions, with the exception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when a TG is operating under the accelerated process and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when it is a sponsor ballot comment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resolution committee (CRC).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TG operating under the accelerated process follows the rules in section 3.9.4 of this document which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permit voting on formal motions on teleconferences.</a:t>
            </a:r>
            <a:r>
              <a:rPr lang="en-US" altLang="en-US" sz="1800" b="0" dirty="0">
                <a:solidFill>
                  <a:schemeClr val="tx1"/>
                </a:solidFill>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Sponsor ballot CRC teleconferences, albeit announced in the WG and consisting of WG participants,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operate under the authority of the sponsor, and are therefore permitted to vote on formal motions</a:t>
            </a:r>
            <a:r>
              <a:rPr kumimoji="0" lang="en-US" altLang="en-US" sz="1800" b="0" i="0" u="none" strike="noStrike" cap="none" normalizeH="0" baseline="0" dirty="0">
                <a:ln>
                  <a:noFill/>
                </a:ln>
                <a:solidFill>
                  <a:schemeClr val="tx1"/>
                </a:solidFill>
                <a:effectLst/>
                <a:highlight>
                  <a:srgbClr val="FFFF00"/>
                </a:highlight>
              </a:rPr>
              <a:t> </a:t>
            </a:r>
            <a:endPar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ndParaRPr>
          </a:p>
        </p:txBody>
      </p:sp>
      <p:sp>
        <p:nvSpPr>
          <p:cNvPr id="8" name="TextBox 7">
            <a:extLst>
              <a:ext uri="{FF2B5EF4-FFF2-40B4-BE49-F238E27FC236}">
                <a16:creationId xmlns:a16="http://schemas.microsoft.com/office/drawing/2014/main" id="{9369A8EB-A9BB-894C-A7DA-E3F8EC831A1A}"/>
              </a:ext>
            </a:extLst>
          </p:cNvPr>
          <p:cNvSpPr txBox="1"/>
          <p:nvPr/>
        </p:nvSpPr>
        <p:spPr>
          <a:xfrm>
            <a:off x="1143000" y="1751014"/>
            <a:ext cx="9144000" cy="369332"/>
          </a:xfrm>
          <a:prstGeom prst="rect">
            <a:avLst/>
          </a:prstGeom>
          <a:noFill/>
        </p:spPr>
        <p:txBody>
          <a:bodyPr wrap="square" rtlCol="0">
            <a:spAutoFit/>
          </a:bodyPr>
          <a:lstStyle/>
          <a:p>
            <a:r>
              <a:rPr lang="en-US" sz="1800" dirty="0">
                <a:hlinkClick r:id="rId2"/>
              </a:rPr>
              <a:t>https://mentor.ieee.org/802.11/dcn/14/11-14-0629-22-0000-802-11-operations-manual.docx</a:t>
            </a:r>
            <a:r>
              <a:rPr lang="en-US" sz="1800" dirty="0"/>
              <a:t> </a:t>
            </a:r>
          </a:p>
        </p:txBody>
      </p:sp>
    </p:spTree>
    <p:extLst>
      <p:ext uri="{BB962C8B-B14F-4D97-AF65-F5344CB8AC3E}">
        <p14:creationId xmlns:p14="http://schemas.microsoft.com/office/powerpoint/2010/main" val="291509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5CE4-ADA2-A640-9F89-CC82A175BA52}"/>
              </a:ext>
            </a:extLst>
          </p:cNvPr>
          <p:cNvSpPr>
            <a:spLocks noGrp="1"/>
          </p:cNvSpPr>
          <p:nvPr>
            <p:ph type="title"/>
          </p:nvPr>
        </p:nvSpPr>
        <p:spPr/>
        <p:txBody>
          <a:bodyPr/>
          <a:lstStyle/>
          <a:p>
            <a:r>
              <a:rPr lang="en-US" dirty="0"/>
              <a:t>CRC </a:t>
            </a:r>
            <a:r>
              <a:rPr lang="en-US" dirty="0" err="1"/>
              <a:t>Resposibilities</a:t>
            </a:r>
            <a:endParaRPr lang="en-US" dirty="0"/>
          </a:p>
        </p:txBody>
      </p:sp>
      <p:sp>
        <p:nvSpPr>
          <p:cNvPr id="3" name="Content Placeholder 2">
            <a:extLst>
              <a:ext uri="{FF2B5EF4-FFF2-40B4-BE49-F238E27FC236}">
                <a16:creationId xmlns:a16="http://schemas.microsoft.com/office/drawing/2014/main" id="{34502F87-98C0-0D45-9B05-CD00B01BCE2E}"/>
              </a:ext>
            </a:extLst>
          </p:cNvPr>
          <p:cNvSpPr>
            <a:spLocks noGrp="1"/>
          </p:cNvSpPr>
          <p:nvPr>
            <p:ph idx="1"/>
          </p:nvPr>
        </p:nvSpPr>
        <p:spPr>
          <a:xfrm>
            <a:off x="914401" y="2362201"/>
            <a:ext cx="10361084" cy="4113213"/>
          </a:xfrm>
        </p:spPr>
        <p:txBody>
          <a:bodyPr/>
          <a:lstStyle/>
          <a:p>
            <a:r>
              <a:rPr lang="en-US" dirty="0"/>
              <a:t>An 802.11 Sponsor Ballot CRC shall make available on the 802.11 member’s area any drafts it sends to sponsor ballot.</a:t>
            </a:r>
            <a:endParaRPr lang="en-CA" dirty="0"/>
          </a:p>
          <a:p>
            <a:r>
              <a:rPr lang="en-US" dirty="0"/>
              <a:t> </a:t>
            </a:r>
            <a:endParaRPr lang="en-CA" dirty="0"/>
          </a:p>
          <a:p>
            <a:r>
              <a:rPr lang="en-US" dirty="0"/>
              <a:t>An 802.11 Sponsor Ballot CRC shall make available on the 802.11 document server all sponsor ballot comments received and any comment resolutions that it approves.</a:t>
            </a:r>
            <a:endParaRPr lang="en-CA" dirty="0"/>
          </a:p>
          <a:p>
            <a:r>
              <a:rPr lang="en-US" dirty="0"/>
              <a:t> </a:t>
            </a:r>
            <a:endParaRPr lang="en-CA" dirty="0"/>
          </a:p>
          <a:p>
            <a:r>
              <a:rPr lang="en-US" dirty="0"/>
              <a:t>All submissions presented to and all minutes of an 802.11 Sponsor Ballot CRC shall be posted to the 802.11 document server.</a:t>
            </a:r>
            <a:endParaRPr lang="en-CA" dirty="0"/>
          </a:p>
          <a:p>
            <a:endParaRPr lang="en-US" dirty="0"/>
          </a:p>
        </p:txBody>
      </p:sp>
      <p:sp>
        <p:nvSpPr>
          <p:cNvPr id="4" name="Slide Number Placeholder 3">
            <a:extLst>
              <a:ext uri="{FF2B5EF4-FFF2-40B4-BE49-F238E27FC236}">
                <a16:creationId xmlns:a16="http://schemas.microsoft.com/office/drawing/2014/main" id="{3748100D-87A8-B042-9FEA-0986D53623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3687B69-D143-6A4F-93D2-7972A95692A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0440A9-526A-7746-902C-FBAD8ADDE8A7}"/>
              </a:ext>
            </a:extLst>
          </p:cNvPr>
          <p:cNvSpPr>
            <a:spLocks noGrp="1"/>
          </p:cNvSpPr>
          <p:nvPr>
            <p:ph type="dt" idx="15"/>
          </p:nvPr>
        </p:nvSpPr>
        <p:spPr/>
        <p:txBody>
          <a:bodyPr/>
          <a:lstStyle/>
          <a:p>
            <a:r>
              <a:rPr lang="en-US"/>
              <a:t>January 2020</a:t>
            </a:r>
            <a:endParaRPr lang="en-GB" dirty="0"/>
          </a:p>
        </p:txBody>
      </p:sp>
      <p:sp>
        <p:nvSpPr>
          <p:cNvPr id="7" name="TextBox 6">
            <a:extLst>
              <a:ext uri="{FF2B5EF4-FFF2-40B4-BE49-F238E27FC236}">
                <a16:creationId xmlns:a16="http://schemas.microsoft.com/office/drawing/2014/main" id="{478ABEB4-5192-5D41-A2B1-023E0D0F3B26}"/>
              </a:ext>
            </a:extLst>
          </p:cNvPr>
          <p:cNvSpPr txBox="1"/>
          <p:nvPr/>
        </p:nvSpPr>
        <p:spPr>
          <a:xfrm>
            <a:off x="1066800" y="1676400"/>
            <a:ext cx="9144000" cy="369332"/>
          </a:xfrm>
          <a:prstGeom prst="rect">
            <a:avLst/>
          </a:prstGeom>
          <a:noFill/>
        </p:spPr>
        <p:txBody>
          <a:bodyPr wrap="square" rtlCol="0">
            <a:spAutoFit/>
          </a:bodyPr>
          <a:lstStyle/>
          <a:p>
            <a:r>
              <a:rPr lang="en-US" sz="1800" dirty="0">
                <a:hlinkClick r:id="rId2"/>
              </a:rPr>
              <a:t>https://mentor.ieee.org/802.11/dcn/14/11-14-0629-22-0000-802-11-operations-manual.docx</a:t>
            </a:r>
            <a:r>
              <a:rPr lang="en-US" sz="1800" dirty="0"/>
              <a:t> </a:t>
            </a:r>
          </a:p>
        </p:txBody>
      </p:sp>
    </p:spTree>
    <p:extLst>
      <p:ext uri="{BB962C8B-B14F-4D97-AF65-F5344CB8AC3E}">
        <p14:creationId xmlns:p14="http://schemas.microsoft.com/office/powerpoint/2010/main" val="3164415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D425-38E6-4247-9DAF-30F7B723C577}"/>
              </a:ext>
            </a:extLst>
          </p:cNvPr>
          <p:cNvSpPr>
            <a:spLocks noGrp="1"/>
          </p:cNvSpPr>
          <p:nvPr>
            <p:ph type="title"/>
          </p:nvPr>
        </p:nvSpPr>
        <p:spPr/>
        <p:txBody>
          <a:bodyPr/>
          <a:lstStyle/>
          <a:p>
            <a:r>
              <a:rPr lang="en-US" dirty="0"/>
              <a:t>Motion Modifying Drafts</a:t>
            </a:r>
          </a:p>
        </p:txBody>
      </p:sp>
      <p:sp>
        <p:nvSpPr>
          <p:cNvPr id="4" name="Slide Number Placeholder 3">
            <a:extLst>
              <a:ext uri="{FF2B5EF4-FFF2-40B4-BE49-F238E27FC236}">
                <a16:creationId xmlns:a16="http://schemas.microsoft.com/office/drawing/2014/main" id="{8CEFE1D6-3F36-B14A-9F93-C0D43DC9A33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5493E75-4662-3541-A928-6E66C3D119D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3CAC3C1-815E-9340-BEA5-F40AFDEF3E9C}"/>
              </a:ext>
            </a:extLst>
          </p:cNvPr>
          <p:cNvSpPr>
            <a:spLocks noGrp="1"/>
          </p:cNvSpPr>
          <p:nvPr>
            <p:ph type="dt" idx="15"/>
          </p:nvPr>
        </p:nvSpPr>
        <p:spPr/>
        <p:txBody>
          <a:bodyPr/>
          <a:lstStyle/>
          <a:p>
            <a:r>
              <a:rPr lang="en-US" dirty="0"/>
              <a:t>January 2020</a:t>
            </a:r>
            <a:endParaRPr lang="en-GB" dirty="0"/>
          </a:p>
        </p:txBody>
      </p:sp>
      <p:sp>
        <p:nvSpPr>
          <p:cNvPr id="9" name="Rectangle 3">
            <a:extLst>
              <a:ext uri="{FF2B5EF4-FFF2-40B4-BE49-F238E27FC236}">
                <a16:creationId xmlns:a16="http://schemas.microsoft.com/office/drawing/2014/main" id="{C040FB7E-D654-A147-9538-0B58F5B75DF9}"/>
              </a:ext>
            </a:extLst>
          </p:cNvPr>
          <p:cNvSpPr>
            <a:spLocks noGrp="1" noChangeArrowheads="1"/>
          </p:cNvSpPr>
          <p:nvPr>
            <p:ph idx="1"/>
          </p:nvPr>
        </p:nvSpPr>
        <p:spPr bwMode="auto">
          <a:xfrm>
            <a:off x="689111" y="2057400"/>
            <a:ext cx="1149545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Motions modifying drafts may be made at appropriate times during meetings.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Complex technical changes to a draft shall be in a submission that has been accepted by document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control according to document formats specified in section 3.7 of this document and has been made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available electronically for a period of not less than four active 802.11 WG session hours. The TG chair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determines if a technical change is sufficiently complex to require a submission.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When a CRC is following the “Accelerated process” for completion of a WG letter ballot, and is not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during an 802.11 WG session, any submission containing changes to the draft shall be on the server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announced to the appropriate TG reflector no less than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72 hours </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before any motion is made related to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submission.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NOTE –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when a CRC is meeting coincident with an 802.11 session, it is subject to the four hour rule described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in the previous paragraph</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5897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January 30							10:00 -12:00 ET</a:t>
            </a:r>
          </a:p>
          <a:p>
            <a:r>
              <a:rPr lang="en-US" dirty="0"/>
              <a:t>February 13, 27						10:00 – 12:00</a:t>
            </a:r>
          </a:p>
          <a:p>
            <a:r>
              <a:rPr lang="en-US" dirty="0"/>
              <a:t>February 6, 20, March 5			20:00 – 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581</TotalTime>
  <Words>2293</Words>
  <Application>Microsoft Macintosh PowerPoint</Application>
  <PresentationFormat>Widescreen</PresentationFormat>
  <Paragraphs>301</Paragraphs>
  <Slides>25</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Symbol</vt:lpstr>
      <vt:lpstr>Times New Roman</vt:lpstr>
      <vt:lpstr>Office Theme</vt:lpstr>
      <vt:lpstr>Document</vt:lpstr>
      <vt:lpstr>TGax January 2020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January 13, 10:30 – 12:30 </vt:lpstr>
      <vt:lpstr>Approval of  TG Minutes (November 2019 Meeting and Telecon Minutes) </vt:lpstr>
      <vt:lpstr>Summary of WG LB 247 Results</vt:lpstr>
      <vt:lpstr>IEEE-SA Ballot Reminder</vt:lpstr>
      <vt:lpstr>CRC Rules</vt:lpstr>
      <vt:lpstr>CRC Resposibilities</vt:lpstr>
      <vt:lpstr>Motion Modifying Drafts</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60</cp:revision>
  <cp:lastPrinted>1601-01-01T00:00:00Z</cp:lastPrinted>
  <dcterms:created xsi:type="dcterms:W3CDTF">2019-08-14T12:42:27Z</dcterms:created>
  <dcterms:modified xsi:type="dcterms:W3CDTF">2020-01-12T18:44:45Z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