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336" r:id="rId3"/>
    <p:sldId id="338" r:id="rId4"/>
    <p:sldId id="337" r:id="rId5"/>
    <p:sldId id="339" r:id="rId6"/>
    <p:sldId id="343" r:id="rId7"/>
    <p:sldId id="344" r:id="rId8"/>
    <p:sldId id="340" r:id="rId9"/>
    <p:sldId id="341" r:id="rId10"/>
    <p:sldId id="332" r:id="rId11"/>
    <p:sldId id="347" r:id="rId12"/>
    <p:sldId id="328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n Toledano" initials="RT" lastIdx="2" clrIdx="0">
    <p:extLst>
      <p:ext uri="{19B8F6BF-5375-455C-9EA6-DF929625EA0E}">
        <p15:presenceInfo xmlns:p15="http://schemas.microsoft.com/office/powerpoint/2012/main" userId="S-1-5-21-4074694662-3501753973-433055986-2112" providerId="AD"/>
      </p:ext>
    </p:extLst>
  </p:cmAuthor>
  <p:cmAuthor id="2" name="Leonid Menis" initials="LM" lastIdx="6" clrIdx="1">
    <p:extLst>
      <p:ext uri="{19B8F6BF-5375-455C-9EA6-DF929625EA0E}">
        <p15:presenceInfo xmlns:p15="http://schemas.microsoft.com/office/powerpoint/2012/main" userId="Leonid Menis" providerId="None"/>
      </p:ext>
    </p:extLst>
  </p:cmAuthor>
  <p:cmAuthor id="3" name="Onn Haran" initials="OH" lastIdx="5" clrIdx="2">
    <p:extLst>
      <p:ext uri="{19B8F6BF-5375-455C-9EA6-DF929625EA0E}">
        <p15:presenceInfo xmlns:p15="http://schemas.microsoft.com/office/powerpoint/2012/main" userId="S-1-5-21-4074694662-3501753973-433055986-11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92" d="100"/>
          <a:sy n="92" d="100"/>
        </p:scale>
        <p:origin x="1254" y="58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46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05-Jan-20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00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66C1966-4163-441D-9BD3-CED54DB758D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8604E65-F3AA-48F9-988C-BC385B152FD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197A634-158D-4C37-A6E3-042928A63BA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FDCB2662-F82B-436E-BACD-A32D98B87F0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351830F4-7873-4E49-B414-1CE4161EA8E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BE96EC4-05F0-4BD8-89D1-7EFA05E3DAC4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Ron Toledano, Autotalks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Onn Haran, Autotalks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</a:t>
            </a:r>
            <a:r>
              <a:rPr kumimoji="0" lang="en-US" sz="1800" b="1" i="0" u="none" strike="noStrike" kern="120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19-2115/r1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99583" y="50296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Broadcast Ack Operation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549501"/>
              </p:ext>
            </p:extLst>
          </p:nvPr>
        </p:nvGraphicFramePr>
        <p:xfrm>
          <a:off x="992188" y="2378075"/>
          <a:ext cx="9913937" cy="262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1" name="Document" r:id="rId4" imgW="10459112" imgH="2765252" progId="Word.Document.8">
                  <p:embed/>
                </p:oleObj>
              </mc:Choice>
              <mc:Fallback>
                <p:oleObj name="Document" r:id="rId4" imgW="10459112" imgH="276525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378075"/>
                        <a:ext cx="9913937" cy="26273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527F674-4CE2-4475-8D6C-B814C1A97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1"/>
            <a:ext cx="10990645" cy="1065213"/>
          </a:xfrm>
        </p:spPr>
        <p:txBody>
          <a:bodyPr/>
          <a:lstStyle/>
          <a:p>
            <a:r>
              <a:rPr lang="en-US" dirty="0"/>
              <a:t>Adjustment to Requested Feedback from Multiple Recipients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786D69-C0A0-44F0-ABD2-994E73E3F283}"/>
              </a:ext>
            </a:extLst>
          </p:cNvPr>
          <p:cNvSpPr txBox="1"/>
          <p:nvPr/>
        </p:nvSpPr>
        <p:spPr>
          <a:xfrm>
            <a:off x="914400" y="2130552"/>
            <a:ext cx="10439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Multiple changes are needed across the specification, but all are minor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For example, 10.24.3 “Data and acknowledgement transfer using immediate block ack policy and delayed block ack policy” 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If an immediate block ack policy is used, the recipient shall respond to a Basic </a:t>
            </a:r>
            <a:r>
              <a:rPr lang="en-US" dirty="0" err="1">
                <a:solidFill>
                  <a:schemeClr val="tx1"/>
                </a:solidFill>
              </a:rPr>
              <a:t>BlockAckReq</a:t>
            </a:r>
            <a:r>
              <a:rPr lang="en-US" dirty="0">
                <a:solidFill>
                  <a:schemeClr val="tx1"/>
                </a:solidFill>
              </a:rPr>
              <a:t> frame with a Basic </a:t>
            </a:r>
            <a:r>
              <a:rPr lang="en-US" dirty="0" err="1">
                <a:solidFill>
                  <a:schemeClr val="tx1"/>
                </a:solidFill>
              </a:rPr>
              <a:t>BlockAck</a:t>
            </a:r>
            <a:r>
              <a:rPr lang="en-US" dirty="0">
                <a:solidFill>
                  <a:schemeClr val="tx1"/>
                </a:solidFill>
              </a:rPr>
              <a:t> frame. If </a:t>
            </a:r>
            <a:r>
              <a:rPr lang="en-US" strike="sngStrike" dirty="0">
                <a:solidFill>
                  <a:schemeClr val="tx1"/>
                </a:solidFill>
              </a:rPr>
              <a:t>the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all</a:t>
            </a:r>
            <a:r>
              <a:rPr lang="en-US" dirty="0">
                <a:solidFill>
                  <a:schemeClr val="tx1"/>
                </a:solidFill>
              </a:rPr>
              <a:t> recipient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>
                <a:solidFill>
                  <a:schemeClr val="tx1"/>
                </a:solidFill>
              </a:rPr>
              <a:t> send</a:t>
            </a:r>
            <a:r>
              <a:rPr lang="en-US" strike="sngStrike" dirty="0">
                <a:solidFill>
                  <a:schemeClr val="tx1"/>
                </a:solidFill>
              </a:rPr>
              <a:t>s</a:t>
            </a:r>
            <a:r>
              <a:rPr lang="en-US" dirty="0">
                <a:solidFill>
                  <a:schemeClr val="tx1"/>
                </a:solidFill>
              </a:rPr>
              <a:t> the Basic </a:t>
            </a:r>
            <a:r>
              <a:rPr lang="en-US" dirty="0" err="1">
                <a:solidFill>
                  <a:schemeClr val="tx1"/>
                </a:solidFill>
              </a:rPr>
              <a:t>BlockAck</a:t>
            </a:r>
            <a:r>
              <a:rPr lang="en-US" dirty="0">
                <a:solidFill>
                  <a:schemeClr val="tx1"/>
                </a:solidFill>
              </a:rPr>
              <a:t> frame, the originator updates its own record and retries any frames that are not acknowledges in the Basic </a:t>
            </a:r>
            <a:r>
              <a:rPr lang="en-US" dirty="0" err="1">
                <a:solidFill>
                  <a:schemeClr val="tx1"/>
                </a:solidFill>
              </a:rPr>
              <a:t>BlockAck</a:t>
            </a:r>
            <a:r>
              <a:rPr lang="en-US" dirty="0">
                <a:solidFill>
                  <a:schemeClr val="tx1"/>
                </a:solidFill>
              </a:rPr>
              <a:t> frame, either in another block or individually </a:t>
            </a:r>
          </a:p>
        </p:txBody>
      </p:sp>
    </p:spTree>
    <p:extLst>
      <p:ext uri="{BB962C8B-B14F-4D97-AF65-F5344CB8AC3E}">
        <p14:creationId xmlns:p14="http://schemas.microsoft.com/office/powerpoint/2010/main" val="3821120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 Using Regular 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3354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Common </a:t>
            </a:r>
            <a:r>
              <a:rPr lang="en-US" sz="2400" b="1" kern="0" dirty="0" err="1"/>
              <a:t>BlockAck</a:t>
            </a:r>
            <a:r>
              <a:rPr lang="en-US" sz="2400" b="1" kern="0" dirty="0"/>
              <a:t> usage (acknowledging many messages at once) is overkill for </a:t>
            </a:r>
            <a:r>
              <a:rPr lang="en-US" sz="2400" b="1" kern="0" dirty="0" err="1"/>
              <a:t>BroadcastAck</a:t>
            </a:r>
            <a:r>
              <a:rPr lang="en-US" sz="2400" b="1" kern="0" dirty="0"/>
              <a:t> usage (acknowledging a single message)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Regular ACK is simpler, and would have been suggested to this task, </a:t>
            </a:r>
            <a:r>
              <a:rPr lang="en-US" sz="2400" b="1" u="sng" kern="0" dirty="0"/>
              <a:t>had it worked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ACK frame follows the data frame. Deferred polling of ACK isn’t supported </a:t>
            </a:r>
          </a:p>
          <a:p>
            <a:pPr>
              <a:buFont typeface="Times New Roman" pitchFamily="16" charset="0"/>
              <a:buChar char="•"/>
            </a:pPr>
            <a:r>
              <a:rPr lang="en-US" kern="0" dirty="0"/>
              <a:t>A modification of Regular ACK might have fit the needs, but that theoretical modification becomes very similar to </a:t>
            </a:r>
            <a:r>
              <a:rPr lang="en-US" kern="0" dirty="0" err="1"/>
              <a:t>BlockAck</a:t>
            </a:r>
            <a:endParaRPr lang="en-US" kern="0" dirty="0"/>
          </a:p>
          <a:p>
            <a:pPr>
              <a:buFont typeface="Times New Roman" pitchFamily="16" charset="0"/>
              <a:buChar char="•"/>
            </a:pPr>
            <a:r>
              <a:rPr lang="en-US" kern="0" dirty="0"/>
              <a:t>In summary, we recommend to base the solution on </a:t>
            </a:r>
            <a:r>
              <a:rPr lang="en-US" kern="0" dirty="0" err="1"/>
              <a:t>BlockAck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290256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Straw Poll #1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2"/>
            <a:ext cx="10134600" cy="1676398"/>
          </a:xfrm>
          <a:ln/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“11bd shall allow Broadcast and Multicast reception feedback based on </a:t>
            </a:r>
            <a:r>
              <a:rPr lang="en-US" dirty="0" err="1"/>
              <a:t>BlockAck</a:t>
            </a:r>
            <a:r>
              <a:rPr lang="en-US" dirty="0"/>
              <a:t>. Upper layer initiates the request and selects the recipients.”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 </a:t>
            </a:r>
          </a:p>
          <a:p>
            <a:r>
              <a:rPr lang="en-US" dirty="0"/>
              <a:t>N: </a:t>
            </a:r>
          </a:p>
          <a:p>
            <a:r>
              <a:rPr lang="en-US" dirty="0"/>
              <a:t>A: </a:t>
            </a:r>
          </a:p>
          <a:p>
            <a:pPr lvl="1">
              <a:buFont typeface="Times New Roman" pitchFamily="16" charset="0"/>
              <a:buChar char="•"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12</a:t>
            </a:fld>
            <a:endParaRPr lang="en-GB"/>
          </a:p>
        </p:txBody>
      </p:sp>
      <p:sp>
        <p:nvSpPr>
          <p:cNvPr id="29" name="Date Placeholder 3">
            <a:extLst>
              <a:ext uri="{FF2B5EF4-FFF2-40B4-BE49-F238E27FC236}">
                <a16:creationId xmlns:a16="http://schemas.microsoft.com/office/drawing/2014/main" id="{12C81DAF-0864-46A3-9BFA-632AF3EC114E}"/>
              </a:ext>
            </a:extLst>
          </p:cNvPr>
          <p:cNvSpPr txBox="1">
            <a:spLocks/>
          </p:cNvSpPr>
          <p:nvPr/>
        </p:nvSpPr>
        <p:spPr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5" name="Rectangle 4">
            <a:extLst>
              <a:ext uri="{FF2B5EF4-FFF2-40B4-BE49-F238E27FC236}">
                <a16:creationId xmlns:a16="http://schemas.microsoft.com/office/drawing/2014/main" id="{9015F40F-9E23-4EE7-9D3A-114277EAA9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Onn Haran, Autotalks</a:t>
            </a:r>
          </a:p>
        </p:txBody>
      </p:sp>
    </p:spTree>
    <p:extLst>
      <p:ext uri="{BB962C8B-B14F-4D97-AF65-F5344CB8AC3E}">
        <p14:creationId xmlns:p14="http://schemas.microsoft.com/office/powerpoint/2010/main" val="4219243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Broadcast Needed? Only Groupcast?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2014"/>
            <a:ext cx="10210800" cy="2133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Groupcast assures delivery within group: platooning, negotiation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Groupcast (many-to-many) ≠ Multicast (one-to-many)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Broadcast assured delivery is valuable as well, for example: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u="sng" kern="0" dirty="0"/>
              <a:t>Left Turn Assistance</a:t>
            </a:r>
            <a:r>
              <a:rPr lang="en-US" kern="0" dirty="0"/>
              <a:t>: A vehicle driving straight would benefit from </a:t>
            </a:r>
            <a:r>
              <a:rPr lang="en-US" u="sng" kern="0" dirty="0"/>
              <a:t>assured delivery</a:t>
            </a:r>
            <a:r>
              <a:rPr lang="en-US" kern="0" dirty="0"/>
              <a:t> to a vehicle on opposite road about to turn left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u="sng" kern="0" dirty="0"/>
              <a:t>Crossing pedestrian</a:t>
            </a:r>
            <a:r>
              <a:rPr lang="en-US" kern="0" dirty="0"/>
              <a:t>: Assured delivery of cooperative perception message to vehicles approaching the pedestrian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>
                <a:solidFill>
                  <a:srgbClr val="FF0000"/>
                </a:solidFill>
              </a:rPr>
              <a:t>New 5.9GHz </a:t>
            </a:r>
            <a:r>
              <a:rPr lang="en-US" sz="2400" b="1" kern="0" dirty="0" err="1">
                <a:solidFill>
                  <a:srgbClr val="FF0000"/>
                </a:solidFill>
              </a:rPr>
              <a:t>bandplan</a:t>
            </a:r>
            <a:r>
              <a:rPr lang="en-US" sz="2400" b="1" kern="0" dirty="0">
                <a:solidFill>
                  <a:srgbClr val="FF0000"/>
                </a:solidFill>
              </a:rPr>
              <a:t> in US may limit 11bd to operate only when shared with WiFi. Reliability is decreased due to increased channel usage, hence Broadcast protection is essential</a:t>
            </a:r>
          </a:p>
          <a:p>
            <a:pPr marL="0" lvl="1" indent="0">
              <a:spcBef>
                <a:spcPts val="600"/>
              </a:spcBef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47823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Setup and Teardown Should be Eliminated </a:t>
            </a:r>
            <a:br>
              <a:rPr lang="en-US" dirty="0"/>
            </a:br>
            <a:r>
              <a:rPr lang="en-US" dirty="0"/>
              <a:t>to Scale to All-to-All Negotiation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0" y="2020094"/>
            <a:ext cx="6172200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AFA800-D9D6-41AA-9111-114DCB6612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399" y="2187971"/>
            <a:ext cx="5257800" cy="3984229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05C32CC-26B4-4C51-97ED-1C51AA24556E}"/>
              </a:ext>
            </a:extLst>
          </p:cNvPr>
          <p:cNvSpPr txBox="1"/>
          <p:nvPr/>
        </p:nvSpPr>
        <p:spPr>
          <a:xfrm>
            <a:off x="7848599" y="2377677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7801B27-D75B-458E-827E-B47465079CFA}"/>
              </a:ext>
            </a:extLst>
          </p:cNvPr>
          <p:cNvSpPr txBox="1"/>
          <p:nvPr/>
        </p:nvSpPr>
        <p:spPr>
          <a:xfrm>
            <a:off x="8079955" y="4816077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476285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Pre-agreed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graphicFrame>
        <p:nvGraphicFramePr>
          <p:cNvPr id="7" name="Table 8">
            <a:extLst>
              <a:ext uri="{FF2B5EF4-FFF2-40B4-BE49-F238E27FC236}">
                <a16:creationId xmlns:a16="http://schemas.microsoft.com/office/drawing/2014/main" id="{2C1D6347-AC6F-48DC-9190-52407E5957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788856"/>
              </p:ext>
            </p:extLst>
          </p:nvPr>
        </p:nvGraphicFramePr>
        <p:xfrm>
          <a:off x="2135718" y="2013044"/>
          <a:ext cx="8321040" cy="2077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80160">
                  <a:extLst>
                    <a:ext uri="{9D8B030D-6E8A-4147-A177-3AD203B41FA5}">
                      <a16:colId xmlns:a16="http://schemas.microsoft.com/office/drawing/2014/main" val="53130990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50603956"/>
                    </a:ext>
                  </a:extLst>
                </a:gridCol>
                <a:gridCol w="4937760">
                  <a:extLst>
                    <a:ext uri="{9D8B030D-6E8A-4147-A177-3AD203B41FA5}">
                      <a16:colId xmlns:a16="http://schemas.microsoft.com/office/drawing/2014/main" val="41698972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Parameter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Possible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Pre-agreed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619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Policy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Immediate / Delayed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Single recipient message (</a:t>
                      </a:r>
                      <a:r>
                        <a:rPr lang="en-US" dirty="0" err="1"/>
                        <a:t>BlockAck</a:t>
                      </a:r>
                      <a:r>
                        <a:rPr lang="en-US" dirty="0"/>
                        <a:t>): Immediate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Multi-recipient message (if added): Sequenced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0803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Buffer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0-1023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1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US" dirty="0"/>
                        <a:t>Only content of most recent message is relevant. No reason to acknowledge older messages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60446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907BEA7A-A5E5-4A36-9D39-9781D6952696}"/>
              </a:ext>
            </a:extLst>
          </p:cNvPr>
          <p:cNvSpPr txBox="1"/>
          <p:nvPr/>
        </p:nvSpPr>
        <p:spPr>
          <a:xfrm>
            <a:off x="1250950" y="4865490"/>
            <a:ext cx="97895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The same parameters should be applied by all supporting devices without negotiation </a:t>
            </a:r>
          </a:p>
        </p:txBody>
      </p:sp>
    </p:spTree>
    <p:extLst>
      <p:ext uri="{BB962C8B-B14F-4D97-AF65-F5344CB8AC3E}">
        <p14:creationId xmlns:p14="http://schemas.microsoft.com/office/powerpoint/2010/main" val="774656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Capability Support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3354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Alternative #1: Mandatory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All NGV devices would be required to respond to </a:t>
            </a:r>
            <a:r>
              <a:rPr lang="en-US" kern="0" dirty="0" err="1"/>
              <a:t>BlockAckReq</a:t>
            </a:r>
            <a:endParaRPr lang="en-US" kern="0" dirty="0"/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Delivery can be always assured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Alternative #2: Optional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 bit in NGV MAC header indicates </a:t>
            </a:r>
            <a:r>
              <a:rPr lang="en-US" kern="0" dirty="0" err="1"/>
              <a:t>BlockAckReq</a:t>
            </a:r>
            <a:r>
              <a:rPr lang="en-US" kern="0" dirty="0"/>
              <a:t> support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Flexible </a:t>
            </a:r>
          </a:p>
          <a:p>
            <a:pPr>
              <a:buFont typeface="Times New Roman" pitchFamily="16" charset="0"/>
              <a:buChar char="•"/>
            </a:pPr>
            <a:endParaRPr lang="en-US" kern="0" dirty="0"/>
          </a:p>
          <a:p>
            <a:pPr>
              <a:buFont typeface="Times New Roman" pitchFamily="16" charset="0"/>
              <a:buChar char="•"/>
            </a:pPr>
            <a:r>
              <a:rPr lang="en-US" kern="0" dirty="0"/>
              <a:t>Alternative #2 is recommended</a:t>
            </a:r>
          </a:p>
        </p:txBody>
      </p:sp>
    </p:spTree>
    <p:extLst>
      <p:ext uri="{BB962C8B-B14F-4D97-AF65-F5344CB8AC3E}">
        <p14:creationId xmlns:p14="http://schemas.microsoft.com/office/powerpoint/2010/main" val="1856769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Naming Convention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20094"/>
            <a:ext cx="10990645" cy="4113213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2132014"/>
            <a:ext cx="10134600" cy="335438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A unique name should represent the dedicated messages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Block is a bad term since only a single message is acknowledged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Suggesting </a:t>
            </a:r>
            <a:r>
              <a:rPr lang="en-US" sz="2400" b="1" kern="0" dirty="0" err="1"/>
              <a:t>BroadcastAck</a:t>
            </a: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r>
              <a:rPr lang="en-US" kern="0" dirty="0" err="1"/>
              <a:t>BroadcastAckReq</a:t>
            </a:r>
            <a:endParaRPr lang="en-US" kern="0" dirty="0"/>
          </a:p>
          <a:p>
            <a:pPr lvl="1">
              <a:buFont typeface="Times New Roman" pitchFamily="16" charset="0"/>
              <a:buChar char="•"/>
            </a:pPr>
            <a:r>
              <a:rPr lang="en-US" kern="0" dirty="0" err="1"/>
              <a:t>BroadcastAck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766058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 Requests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D407E-2F55-4CF9-B9FE-2A66FFF1F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6838" y="3834342"/>
            <a:ext cx="10990645" cy="2298965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1A678A6-6785-441C-9A32-808AEDEEE5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0552"/>
            <a:ext cx="10361084" cy="53337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Multiple requests are sent to the stations 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Reminder: stations are identified by upper layer</a:t>
            </a:r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r>
              <a:rPr lang="en-US" sz="2400" b="1" kern="0" dirty="0"/>
              <a:t>Retry when a single station failed to acknowledge</a:t>
            </a:r>
          </a:p>
          <a:p>
            <a:pPr lvl="1">
              <a:buFont typeface="Times New Roman" pitchFamily="16" charset="0"/>
              <a:buChar char="•"/>
            </a:pPr>
            <a:r>
              <a:rPr lang="en-US" kern="0" dirty="0"/>
              <a:t>After retry: No need to send requests to stations previously acknowledged</a:t>
            </a:r>
          </a:p>
          <a:p>
            <a:pPr lvl="2">
              <a:buFont typeface="Times New Roman" pitchFamily="16" charset="0"/>
              <a:buChar char="•"/>
            </a:pPr>
            <a:endParaRPr lang="en-US" kern="0" dirty="0"/>
          </a:p>
          <a:p>
            <a:pPr lvl="1">
              <a:buFont typeface="Times New Roman" pitchFamily="16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800" b="1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742950" lvl="2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000" kern="0" dirty="0"/>
          </a:p>
          <a:p>
            <a:pPr marL="342900" lvl="1" indent="-342900">
              <a:spcBef>
                <a:spcPts val="600"/>
              </a:spcBef>
              <a:buFont typeface="Times New Roman" pitchFamily="16" charset="0"/>
              <a:buChar char="•"/>
            </a:pPr>
            <a:endParaRPr lang="en-US" sz="2400" b="1" kern="0" dirty="0"/>
          </a:p>
          <a:p>
            <a:pPr lvl="1">
              <a:buFont typeface="Times New Roman" pitchFamily="16" charset="0"/>
              <a:buChar char="•"/>
            </a:pPr>
            <a:endParaRPr lang="en-US" kern="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A0B108F-521C-4553-B5A9-63FEFA9EC988}"/>
              </a:ext>
            </a:extLst>
          </p:cNvPr>
          <p:cNvCxnSpPr>
            <a:cxnSpLocks/>
          </p:cNvCxnSpPr>
          <p:nvPr/>
        </p:nvCxnSpPr>
        <p:spPr bwMode="auto">
          <a:xfrm>
            <a:off x="1647958" y="4428201"/>
            <a:ext cx="101498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18387DE-A008-4BD5-98BB-55F3F19B1E52}"/>
              </a:ext>
            </a:extLst>
          </p:cNvPr>
          <p:cNvCxnSpPr>
            <a:cxnSpLocks/>
          </p:cNvCxnSpPr>
          <p:nvPr/>
        </p:nvCxnSpPr>
        <p:spPr bwMode="auto">
          <a:xfrm>
            <a:off x="1647958" y="4910856"/>
            <a:ext cx="101498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150AD1D-A7F4-45A2-B9B8-8598A5140989}"/>
              </a:ext>
            </a:extLst>
          </p:cNvPr>
          <p:cNvCxnSpPr>
            <a:cxnSpLocks/>
          </p:cNvCxnSpPr>
          <p:nvPr/>
        </p:nvCxnSpPr>
        <p:spPr bwMode="auto">
          <a:xfrm>
            <a:off x="1647958" y="5393511"/>
            <a:ext cx="1014984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3C2C037-9778-45B3-A2FE-6E55B4D9A6DA}"/>
              </a:ext>
            </a:extLst>
          </p:cNvPr>
          <p:cNvSpPr/>
          <p:nvPr/>
        </p:nvSpPr>
        <p:spPr bwMode="auto">
          <a:xfrm>
            <a:off x="2059438" y="4114800"/>
            <a:ext cx="2397251" cy="29932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/ Groupcast data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ED86C4C-0BDF-47B4-BAF2-182966308786}"/>
              </a:ext>
            </a:extLst>
          </p:cNvPr>
          <p:cNvSpPr/>
          <p:nvPr/>
        </p:nvSpPr>
        <p:spPr bwMode="auto">
          <a:xfrm>
            <a:off x="4733198" y="4114800"/>
            <a:ext cx="1005840" cy="3063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dirty="0" err="1"/>
              <a:t>BroadcastAckReq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24ED60-C8CE-44E6-A8DB-E96FB65A1938}"/>
              </a:ext>
            </a:extLst>
          </p:cNvPr>
          <p:cNvSpPr txBox="1"/>
          <p:nvPr/>
        </p:nvSpPr>
        <p:spPr>
          <a:xfrm>
            <a:off x="571060" y="4121815"/>
            <a:ext cx="98456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Originator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A91F9B-85B8-4E61-88C7-DE0D80F11ACC}"/>
              </a:ext>
            </a:extLst>
          </p:cNvPr>
          <p:cNvSpPr txBox="1"/>
          <p:nvPr/>
        </p:nvSpPr>
        <p:spPr>
          <a:xfrm>
            <a:off x="571060" y="4582470"/>
            <a:ext cx="115929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Recipient #1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AAD1FB7-4494-4398-A716-2C73FA348522}"/>
              </a:ext>
            </a:extLst>
          </p:cNvPr>
          <p:cNvSpPr txBox="1"/>
          <p:nvPr/>
        </p:nvSpPr>
        <p:spPr>
          <a:xfrm>
            <a:off x="571060" y="5071605"/>
            <a:ext cx="115929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Recipient #2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DDB67A9-0087-4224-9E98-B8D00F7771A9}"/>
              </a:ext>
            </a:extLst>
          </p:cNvPr>
          <p:cNvSpPr/>
          <p:nvPr/>
        </p:nvSpPr>
        <p:spPr bwMode="auto">
          <a:xfrm>
            <a:off x="5791200" y="4604967"/>
            <a:ext cx="822960" cy="3063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000" dirty="0" err="1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BroadcastAck</a:t>
            </a:r>
            <a:endParaRPr lang="en-US" sz="10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F14757C-F6A0-4316-B5EF-604AE82B2DBA}"/>
              </a:ext>
            </a:extLst>
          </p:cNvPr>
          <p:cNvSpPr/>
          <p:nvPr/>
        </p:nvSpPr>
        <p:spPr bwMode="auto">
          <a:xfrm>
            <a:off x="7997074" y="5087148"/>
            <a:ext cx="822960" cy="306363"/>
          </a:xfrm>
          <a:prstGeom prst="rect">
            <a:avLst/>
          </a:prstGeom>
          <a:solidFill>
            <a:srgbClr val="FF00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0000"/>
              </a:lnSpc>
            </a:pPr>
            <a:r>
              <a:rPr lang="en-US" sz="1000" dirty="0" err="1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BroadcastAck</a:t>
            </a:r>
            <a:endParaRPr lang="en-US" sz="10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9B8D270-3A7F-405B-BBAE-CA1E0D64EEAE}"/>
              </a:ext>
            </a:extLst>
          </p:cNvPr>
          <p:cNvSpPr/>
          <p:nvPr/>
        </p:nvSpPr>
        <p:spPr bwMode="auto">
          <a:xfrm>
            <a:off x="6934200" y="4118231"/>
            <a:ext cx="1005840" cy="30636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dirty="0" err="1"/>
              <a:t>BroadcastAckReq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0B9910F-1977-4560-AB6C-0F569ACAC9DA}"/>
              </a:ext>
            </a:extLst>
          </p:cNvPr>
          <p:cNvSpPr/>
          <p:nvPr/>
        </p:nvSpPr>
        <p:spPr bwMode="auto">
          <a:xfrm>
            <a:off x="9144000" y="4121839"/>
            <a:ext cx="2397251" cy="299323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Broadcast / Groupcast data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Retransmission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1184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BroadcastAckReq</a:t>
            </a:r>
            <a:r>
              <a:rPr lang="en-US" dirty="0"/>
              <a:t>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996FE2-9198-4CD6-97AC-849D3ED99637}"/>
              </a:ext>
            </a:extLst>
          </p:cNvPr>
          <p:cNvSpPr/>
          <p:nvPr/>
        </p:nvSpPr>
        <p:spPr bwMode="auto">
          <a:xfrm>
            <a:off x="2590800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 control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82DB9A-5DDD-4118-BC39-A370AE3691D9}"/>
              </a:ext>
            </a:extLst>
          </p:cNvPr>
          <p:cNvSpPr txBox="1"/>
          <p:nvPr/>
        </p:nvSpPr>
        <p:spPr>
          <a:xfrm>
            <a:off x="1676400" y="2190690"/>
            <a:ext cx="8386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Octets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098F37-DA93-4327-97BB-CDE429274F32}"/>
              </a:ext>
            </a:extLst>
          </p:cNvPr>
          <p:cNvSpPr txBox="1"/>
          <p:nvPr/>
        </p:nvSpPr>
        <p:spPr>
          <a:xfrm>
            <a:off x="2937267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68EF66-A1D7-4367-B1AE-650D48330572}"/>
              </a:ext>
            </a:extLst>
          </p:cNvPr>
          <p:cNvSpPr/>
          <p:nvPr/>
        </p:nvSpPr>
        <p:spPr bwMode="auto">
          <a:xfrm>
            <a:off x="3581400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Duration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4C1891-4CD8-4052-9CE0-1EE55B31A0E5}"/>
              </a:ext>
            </a:extLst>
          </p:cNvPr>
          <p:cNvSpPr txBox="1"/>
          <p:nvPr/>
        </p:nvSpPr>
        <p:spPr>
          <a:xfrm>
            <a:off x="3927867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D34ADA8-612C-4F7A-9B91-5FCE9FBD84B6}"/>
              </a:ext>
            </a:extLst>
          </p:cNvPr>
          <p:cNvSpPr/>
          <p:nvPr/>
        </p:nvSpPr>
        <p:spPr bwMode="auto">
          <a:xfrm>
            <a:off x="4572000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9AEFFB3-0267-4189-996D-612CEC710B7C}"/>
              </a:ext>
            </a:extLst>
          </p:cNvPr>
          <p:cNvSpPr txBox="1"/>
          <p:nvPr/>
        </p:nvSpPr>
        <p:spPr>
          <a:xfrm>
            <a:off x="4918467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7320AFD-A0B9-4F1A-BC19-C7B6F281FEB9}"/>
              </a:ext>
            </a:extLst>
          </p:cNvPr>
          <p:cNvSpPr/>
          <p:nvPr/>
        </p:nvSpPr>
        <p:spPr bwMode="auto">
          <a:xfrm>
            <a:off x="5562600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T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C38182-2C88-4CDB-923B-D494C211A5DA}"/>
              </a:ext>
            </a:extLst>
          </p:cNvPr>
          <p:cNvSpPr txBox="1"/>
          <p:nvPr/>
        </p:nvSpPr>
        <p:spPr>
          <a:xfrm>
            <a:off x="5909067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590276F-63B2-4772-AC96-A4C7E916B5D8}"/>
              </a:ext>
            </a:extLst>
          </p:cNvPr>
          <p:cNvSpPr/>
          <p:nvPr/>
        </p:nvSpPr>
        <p:spPr bwMode="auto">
          <a:xfrm>
            <a:off x="6566301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BAR control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186A46C-CC18-4F49-BAC0-3729FC3095C8}"/>
              </a:ext>
            </a:extLst>
          </p:cNvPr>
          <p:cNvSpPr txBox="1"/>
          <p:nvPr/>
        </p:nvSpPr>
        <p:spPr>
          <a:xfrm>
            <a:off x="6912768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59C4329-4337-4931-822D-07E7B0490057}"/>
              </a:ext>
            </a:extLst>
          </p:cNvPr>
          <p:cNvSpPr/>
          <p:nvPr/>
        </p:nvSpPr>
        <p:spPr bwMode="auto">
          <a:xfrm>
            <a:off x="7570242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 </a:t>
            </a: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information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1B9B9D4-BA30-467D-A42E-CA23C55A7C05}"/>
              </a:ext>
            </a:extLst>
          </p:cNvPr>
          <p:cNvSpPr txBox="1"/>
          <p:nvPr/>
        </p:nvSpPr>
        <p:spPr>
          <a:xfrm>
            <a:off x="7916709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FB36358-9A85-48A8-93AB-8BD8EDF3C530}"/>
              </a:ext>
            </a:extLst>
          </p:cNvPr>
          <p:cNvSpPr/>
          <p:nvPr/>
        </p:nvSpPr>
        <p:spPr bwMode="auto">
          <a:xfrm>
            <a:off x="1733557" y="497211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 policy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D7B6041-3F73-49B4-B17D-00E9A3F0FA3C}"/>
              </a:ext>
            </a:extLst>
          </p:cNvPr>
          <p:cNvSpPr txBox="1"/>
          <p:nvPr/>
        </p:nvSpPr>
        <p:spPr>
          <a:xfrm>
            <a:off x="2080024" y="4572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548A3CB-D34F-4391-8BB6-C0F2C453F4D9}"/>
              </a:ext>
            </a:extLst>
          </p:cNvPr>
          <p:cNvSpPr/>
          <p:nvPr/>
        </p:nvSpPr>
        <p:spPr bwMode="auto">
          <a:xfrm>
            <a:off x="2724157" y="497211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Multi-TID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2A4F035-3FFB-4DC8-B97B-D99B512687B6}"/>
              </a:ext>
            </a:extLst>
          </p:cNvPr>
          <p:cNvSpPr txBox="1"/>
          <p:nvPr/>
        </p:nvSpPr>
        <p:spPr>
          <a:xfrm>
            <a:off x="3070624" y="4572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4ABAFAB-6443-4F88-94FC-F02711B775FA}"/>
              </a:ext>
            </a:extLst>
          </p:cNvPr>
          <p:cNvSpPr/>
          <p:nvPr/>
        </p:nvSpPr>
        <p:spPr bwMode="auto">
          <a:xfrm>
            <a:off x="3714757" y="497211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Compressed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7E7EB56-8D79-4A91-901B-F17C8927D144}"/>
              </a:ext>
            </a:extLst>
          </p:cNvPr>
          <p:cNvSpPr txBox="1"/>
          <p:nvPr/>
        </p:nvSpPr>
        <p:spPr>
          <a:xfrm>
            <a:off x="4061224" y="4572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20BA1DC-9FCB-40A7-A022-ADDFD53C2B35}"/>
              </a:ext>
            </a:extLst>
          </p:cNvPr>
          <p:cNvSpPr/>
          <p:nvPr/>
        </p:nvSpPr>
        <p:spPr bwMode="auto">
          <a:xfrm>
            <a:off x="4705357" y="497211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GCR mode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15167D1-D8DF-4832-B5F8-05340166907F}"/>
              </a:ext>
            </a:extLst>
          </p:cNvPr>
          <p:cNvSpPr txBox="1"/>
          <p:nvPr/>
        </p:nvSpPr>
        <p:spPr>
          <a:xfrm>
            <a:off x="5051824" y="4572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DA1228C-581D-4FA2-AFAE-E636E5CF5792}"/>
              </a:ext>
            </a:extLst>
          </p:cNvPr>
          <p:cNvSpPr/>
          <p:nvPr/>
        </p:nvSpPr>
        <p:spPr bwMode="auto">
          <a:xfrm>
            <a:off x="5709058" y="497211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Reserved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D667015-F485-4801-9359-FB206B4F7076}"/>
              </a:ext>
            </a:extLst>
          </p:cNvPr>
          <p:cNvSpPr txBox="1"/>
          <p:nvPr/>
        </p:nvSpPr>
        <p:spPr>
          <a:xfrm>
            <a:off x="6055525" y="4572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7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DF6EC0E-A130-4582-9592-2A8058F023A3}"/>
              </a:ext>
            </a:extLst>
          </p:cNvPr>
          <p:cNvSpPr/>
          <p:nvPr/>
        </p:nvSpPr>
        <p:spPr bwMode="auto">
          <a:xfrm>
            <a:off x="6712999" y="497211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TID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D24CC24-56A0-437C-A6CE-D1BFA9B6FEFC}"/>
              </a:ext>
            </a:extLst>
          </p:cNvPr>
          <p:cNvSpPr txBox="1"/>
          <p:nvPr/>
        </p:nvSpPr>
        <p:spPr>
          <a:xfrm>
            <a:off x="7059466" y="45720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CFFBDBC-17AF-448E-9291-40E8CADF04E8}"/>
              </a:ext>
            </a:extLst>
          </p:cNvPr>
          <p:cNvSpPr txBox="1"/>
          <p:nvPr/>
        </p:nvSpPr>
        <p:spPr>
          <a:xfrm>
            <a:off x="869536" y="4572000"/>
            <a:ext cx="5966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Bits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FC1DD7B-2CF0-44D2-B8E5-D3D642911B09}"/>
              </a:ext>
            </a:extLst>
          </p:cNvPr>
          <p:cNvSpPr txBox="1"/>
          <p:nvPr/>
        </p:nvSpPr>
        <p:spPr>
          <a:xfrm>
            <a:off x="685800" y="5651690"/>
            <a:ext cx="768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Value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2079F8C-8488-4B6C-96C1-6FA82F96861F}"/>
              </a:ext>
            </a:extLst>
          </p:cNvPr>
          <p:cNvSpPr txBox="1"/>
          <p:nvPr/>
        </p:nvSpPr>
        <p:spPr>
          <a:xfrm>
            <a:off x="2080024" y="5651690"/>
            <a:ext cx="312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747A281-807C-417B-8782-469C06332CC0}"/>
              </a:ext>
            </a:extLst>
          </p:cNvPr>
          <p:cNvSpPr txBox="1"/>
          <p:nvPr/>
        </p:nvSpPr>
        <p:spPr>
          <a:xfrm>
            <a:off x="3070624" y="5651690"/>
            <a:ext cx="312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ABDF71D-9AAF-4693-9D1D-D7BFCADA99A0}"/>
              </a:ext>
            </a:extLst>
          </p:cNvPr>
          <p:cNvSpPr txBox="1"/>
          <p:nvPr/>
        </p:nvSpPr>
        <p:spPr>
          <a:xfrm>
            <a:off x="4061224" y="5651690"/>
            <a:ext cx="312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2ACE6CA-C8EA-4192-87E9-0F85C52899E5}"/>
              </a:ext>
            </a:extLst>
          </p:cNvPr>
          <p:cNvSpPr txBox="1"/>
          <p:nvPr/>
        </p:nvSpPr>
        <p:spPr>
          <a:xfrm>
            <a:off x="4969697" y="5651690"/>
            <a:ext cx="4902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10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20B55E3-6144-4805-A360-979DD4581CF1}"/>
              </a:ext>
            </a:extLst>
          </p:cNvPr>
          <p:cNvSpPr txBox="1"/>
          <p:nvPr/>
        </p:nvSpPr>
        <p:spPr>
          <a:xfrm>
            <a:off x="6055525" y="5651690"/>
            <a:ext cx="312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87A7FA6-002D-4CA4-A69D-1B8582D72ADE}"/>
              </a:ext>
            </a:extLst>
          </p:cNvPr>
          <p:cNvSpPr txBox="1"/>
          <p:nvPr/>
        </p:nvSpPr>
        <p:spPr>
          <a:xfrm>
            <a:off x="7059466" y="5651690"/>
            <a:ext cx="312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7E35F3E-D349-4F35-B228-10FF0D6EDEB7}"/>
              </a:ext>
            </a:extLst>
          </p:cNvPr>
          <p:cNvSpPr txBox="1"/>
          <p:nvPr/>
        </p:nvSpPr>
        <p:spPr>
          <a:xfrm>
            <a:off x="3287157" y="5972374"/>
            <a:ext cx="20773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Unused combination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961D8726-9AF3-45A5-A4AB-87A11F46F36B}"/>
              </a:ext>
            </a:extLst>
          </p:cNvPr>
          <p:cNvCxnSpPr>
            <a:cxnSpLocks/>
          </p:cNvCxnSpPr>
          <p:nvPr/>
        </p:nvCxnSpPr>
        <p:spPr bwMode="auto">
          <a:xfrm flipV="1">
            <a:off x="1733557" y="3276602"/>
            <a:ext cx="4832744" cy="1695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1F47D8F-D4DF-4BB3-ADA6-C5E81E15930F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554762" y="3276602"/>
            <a:ext cx="166215" cy="1695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Rectangle 51">
            <a:extLst>
              <a:ext uri="{FF2B5EF4-FFF2-40B4-BE49-F238E27FC236}">
                <a16:creationId xmlns:a16="http://schemas.microsoft.com/office/drawing/2014/main" id="{C1086B8F-7FC9-4830-9476-1E9F0860BEE2}"/>
              </a:ext>
            </a:extLst>
          </p:cNvPr>
          <p:cNvSpPr/>
          <p:nvPr/>
        </p:nvSpPr>
        <p:spPr bwMode="auto">
          <a:xfrm>
            <a:off x="8573943" y="2591729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FCS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13C4CA1-018A-4A14-8053-89CDEE2C86F2}"/>
              </a:ext>
            </a:extLst>
          </p:cNvPr>
          <p:cNvSpPr txBox="1"/>
          <p:nvPr/>
        </p:nvSpPr>
        <p:spPr>
          <a:xfrm>
            <a:off x="8920410" y="219161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29D87FBE-DB30-49D5-95F7-B294D46F0A0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573944" y="3301426"/>
            <a:ext cx="1894037" cy="16458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E81D5660-3DBA-497A-860C-E8B249AAF41C}"/>
              </a:ext>
            </a:extLst>
          </p:cNvPr>
          <p:cNvSpPr/>
          <p:nvPr/>
        </p:nvSpPr>
        <p:spPr bwMode="auto">
          <a:xfrm>
            <a:off x="8458200" y="4948219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Fragment number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EC9213E-0D31-419A-8C00-AA0DC6AD55D4}"/>
              </a:ext>
            </a:extLst>
          </p:cNvPr>
          <p:cNvSpPr txBox="1"/>
          <p:nvPr/>
        </p:nvSpPr>
        <p:spPr>
          <a:xfrm>
            <a:off x="8804667" y="454810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F4B8ACD-A5D2-431A-AE7C-61007FCD7D87}"/>
              </a:ext>
            </a:extLst>
          </p:cNvPr>
          <p:cNvSpPr/>
          <p:nvPr/>
        </p:nvSpPr>
        <p:spPr bwMode="auto">
          <a:xfrm>
            <a:off x="9462141" y="4948219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Starting sequence number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8D4638A-4EDC-440A-9BB2-988482212D2B}"/>
              </a:ext>
            </a:extLst>
          </p:cNvPr>
          <p:cNvSpPr txBox="1"/>
          <p:nvPr/>
        </p:nvSpPr>
        <p:spPr>
          <a:xfrm>
            <a:off x="9808608" y="454810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39D3D3C-BB8B-4614-8B29-3A9E092C8B45}"/>
              </a:ext>
            </a:extLst>
          </p:cNvPr>
          <p:cNvSpPr txBox="1"/>
          <p:nvPr/>
        </p:nvSpPr>
        <p:spPr>
          <a:xfrm>
            <a:off x="8804667" y="5627799"/>
            <a:ext cx="3129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0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DEABE408-92BB-4C52-A4C8-608A2361CA6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568104" y="3276601"/>
            <a:ext cx="890096" cy="167068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10598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5D733-E409-4CEB-87E3-B971D714D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BroadcastAck</a:t>
            </a:r>
            <a:r>
              <a:rPr lang="en-US" dirty="0"/>
              <a:t>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B7462-440C-46F0-9573-B88260EF9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A1015A-3A23-4AA4-96BF-C0A81276BF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689A2-FBEC-4E7C-8450-E1D4B764ADFB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Onn Haran, Autotalks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996FE2-9198-4CD6-97AC-849D3ED99637}"/>
              </a:ext>
            </a:extLst>
          </p:cNvPr>
          <p:cNvSpPr/>
          <p:nvPr/>
        </p:nvSpPr>
        <p:spPr bwMode="auto">
          <a:xfrm>
            <a:off x="2590800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Frame control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82DB9A-5DDD-4118-BC39-A370AE3691D9}"/>
              </a:ext>
            </a:extLst>
          </p:cNvPr>
          <p:cNvSpPr txBox="1"/>
          <p:nvPr/>
        </p:nvSpPr>
        <p:spPr>
          <a:xfrm>
            <a:off x="1676400" y="2190690"/>
            <a:ext cx="7393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Octet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098F37-DA93-4327-97BB-CDE429274F32}"/>
              </a:ext>
            </a:extLst>
          </p:cNvPr>
          <p:cNvSpPr txBox="1"/>
          <p:nvPr/>
        </p:nvSpPr>
        <p:spPr>
          <a:xfrm>
            <a:off x="2937267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68EF66-A1D7-4367-B1AE-650D48330572}"/>
              </a:ext>
            </a:extLst>
          </p:cNvPr>
          <p:cNvSpPr/>
          <p:nvPr/>
        </p:nvSpPr>
        <p:spPr bwMode="auto">
          <a:xfrm>
            <a:off x="3581400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Duration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24C1891-4CD8-4052-9CE0-1EE55B31A0E5}"/>
              </a:ext>
            </a:extLst>
          </p:cNvPr>
          <p:cNvSpPr txBox="1"/>
          <p:nvPr/>
        </p:nvSpPr>
        <p:spPr>
          <a:xfrm>
            <a:off x="3927867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D34ADA8-612C-4F7A-9B91-5FCE9FBD84B6}"/>
              </a:ext>
            </a:extLst>
          </p:cNvPr>
          <p:cNvSpPr/>
          <p:nvPr/>
        </p:nvSpPr>
        <p:spPr bwMode="auto">
          <a:xfrm>
            <a:off x="4572000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RA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9AEFFB3-0267-4189-996D-612CEC710B7C}"/>
              </a:ext>
            </a:extLst>
          </p:cNvPr>
          <p:cNvSpPr txBox="1"/>
          <p:nvPr/>
        </p:nvSpPr>
        <p:spPr>
          <a:xfrm>
            <a:off x="4918467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7320AFD-A0B9-4F1A-BC19-C7B6F281FEB9}"/>
              </a:ext>
            </a:extLst>
          </p:cNvPr>
          <p:cNvSpPr/>
          <p:nvPr/>
        </p:nvSpPr>
        <p:spPr bwMode="auto">
          <a:xfrm>
            <a:off x="5562600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T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9C38182-2C88-4CDB-923B-D494C211A5DA}"/>
              </a:ext>
            </a:extLst>
          </p:cNvPr>
          <p:cNvSpPr txBox="1"/>
          <p:nvPr/>
        </p:nvSpPr>
        <p:spPr>
          <a:xfrm>
            <a:off x="5909067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6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590276F-63B2-4772-AC96-A4C7E916B5D8}"/>
              </a:ext>
            </a:extLst>
          </p:cNvPr>
          <p:cNvSpPr/>
          <p:nvPr/>
        </p:nvSpPr>
        <p:spPr bwMode="auto">
          <a:xfrm>
            <a:off x="6566301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BAR control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186A46C-CC18-4F49-BAC0-3729FC3095C8}"/>
              </a:ext>
            </a:extLst>
          </p:cNvPr>
          <p:cNvSpPr txBox="1"/>
          <p:nvPr/>
        </p:nvSpPr>
        <p:spPr>
          <a:xfrm>
            <a:off x="6912768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59C4329-4337-4931-822D-07E7B0490057}"/>
              </a:ext>
            </a:extLst>
          </p:cNvPr>
          <p:cNvSpPr/>
          <p:nvPr/>
        </p:nvSpPr>
        <p:spPr bwMode="auto">
          <a:xfrm>
            <a:off x="7570242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BA </a:t>
            </a:r>
            <a:r>
              <a:rPr lang="en-US" sz="16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information</a:t>
            </a:r>
            <a:endParaRPr lang="en-US" sz="20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1B9B9D4-BA30-467D-A42E-CA23C55A7C05}"/>
              </a:ext>
            </a:extLst>
          </p:cNvPr>
          <p:cNvSpPr txBox="1"/>
          <p:nvPr/>
        </p:nvSpPr>
        <p:spPr>
          <a:xfrm>
            <a:off x="7916709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C942707-8888-4C50-9FBB-CCFD7C288F3C}"/>
              </a:ext>
            </a:extLst>
          </p:cNvPr>
          <p:cNvSpPr/>
          <p:nvPr/>
        </p:nvSpPr>
        <p:spPr bwMode="auto">
          <a:xfrm>
            <a:off x="8558463" y="2590800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FCS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53F4064-C6DA-448C-AF37-328978294888}"/>
              </a:ext>
            </a:extLst>
          </p:cNvPr>
          <p:cNvSpPr txBox="1"/>
          <p:nvPr/>
        </p:nvSpPr>
        <p:spPr>
          <a:xfrm>
            <a:off x="8904930" y="219069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01068C0-3407-4719-B652-AA6A67E2E1BB}"/>
              </a:ext>
            </a:extLst>
          </p:cNvPr>
          <p:cNvSpPr txBox="1"/>
          <p:nvPr/>
        </p:nvSpPr>
        <p:spPr>
          <a:xfrm>
            <a:off x="1676400" y="3276600"/>
            <a:ext cx="768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Value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5A0F184-0E57-4C4F-8546-BC6C78F7AF00}"/>
              </a:ext>
            </a:extLst>
          </p:cNvPr>
          <p:cNvSpPr txBox="1"/>
          <p:nvPr/>
        </p:nvSpPr>
        <p:spPr>
          <a:xfrm>
            <a:off x="4800600" y="4972110"/>
            <a:ext cx="14323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As in </a:t>
            </a:r>
            <a:r>
              <a:rPr lang="en-US" sz="1600" dirty="0" err="1">
                <a:solidFill>
                  <a:schemeClr val="tx1"/>
                </a:solidFill>
              </a:rPr>
              <a:t>BlockAckReq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186C99B-8877-473F-9EF9-443B9E42F089}"/>
              </a:ext>
            </a:extLst>
          </p:cNvPr>
          <p:cNvCxnSpPr>
            <a:cxnSpLocks/>
          </p:cNvCxnSpPr>
          <p:nvPr/>
        </p:nvCxnSpPr>
        <p:spPr bwMode="auto">
          <a:xfrm flipV="1">
            <a:off x="4931808" y="3276602"/>
            <a:ext cx="1634493" cy="1695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1D7F11BF-EFDB-4332-8074-E491CB978292}"/>
              </a:ext>
            </a:extLst>
          </p:cNvPr>
          <p:cNvCxnSpPr>
            <a:cxnSpLocks/>
          </p:cNvCxnSpPr>
          <p:nvPr/>
        </p:nvCxnSpPr>
        <p:spPr bwMode="auto">
          <a:xfrm flipV="1">
            <a:off x="6096000" y="3276602"/>
            <a:ext cx="1458763" cy="16955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146DD89-A2F3-45E5-8930-A911E7429E8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573945" y="3301426"/>
            <a:ext cx="368137" cy="16456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4770321D-F6CB-44AC-B2B2-1535C89E728E}"/>
              </a:ext>
            </a:extLst>
          </p:cNvPr>
          <p:cNvSpPr/>
          <p:nvPr/>
        </p:nvSpPr>
        <p:spPr bwMode="auto">
          <a:xfrm>
            <a:off x="6934200" y="4948219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Starting sequence number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2D19664-5D33-4ECE-ADDF-19D9DDA9AD69}"/>
              </a:ext>
            </a:extLst>
          </p:cNvPr>
          <p:cNvSpPr txBox="1"/>
          <p:nvPr/>
        </p:nvSpPr>
        <p:spPr>
          <a:xfrm>
            <a:off x="7280667" y="454810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AC07B2F-C42B-4CD5-B79F-81DDE9B72B50}"/>
              </a:ext>
            </a:extLst>
          </p:cNvPr>
          <p:cNvSpPr/>
          <p:nvPr/>
        </p:nvSpPr>
        <p:spPr bwMode="auto">
          <a:xfrm>
            <a:off x="7938141" y="4948219"/>
            <a:ext cx="1005840" cy="685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Bitmap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DC55AEB8-9E93-4BF6-9B4F-8D6312B33BDD}"/>
              </a:ext>
            </a:extLst>
          </p:cNvPr>
          <p:cNvSpPr txBox="1"/>
          <p:nvPr/>
        </p:nvSpPr>
        <p:spPr>
          <a:xfrm>
            <a:off x="8284608" y="454810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8FB16F5-1500-4393-A1A7-C363E553869F}"/>
              </a:ext>
            </a:extLst>
          </p:cNvPr>
          <p:cNvCxnSpPr>
            <a:cxnSpLocks/>
          </p:cNvCxnSpPr>
          <p:nvPr/>
        </p:nvCxnSpPr>
        <p:spPr bwMode="auto">
          <a:xfrm flipV="1">
            <a:off x="6934200" y="3276602"/>
            <a:ext cx="633904" cy="16704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E71FB83C-76AD-40F3-A6CE-20BDAD7925BA}"/>
              </a:ext>
            </a:extLst>
          </p:cNvPr>
          <p:cNvSpPr txBox="1"/>
          <p:nvPr/>
        </p:nvSpPr>
        <p:spPr>
          <a:xfrm>
            <a:off x="8991600" y="4546956"/>
            <a:ext cx="7393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Octet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8078840E-02EF-47AF-BA50-C14ED1DE269F}"/>
              </a:ext>
            </a:extLst>
          </p:cNvPr>
          <p:cNvSpPr txBox="1"/>
          <p:nvPr/>
        </p:nvSpPr>
        <p:spPr>
          <a:xfrm>
            <a:off x="8915400" y="5010251"/>
            <a:ext cx="30744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1 bit reports last message from TA, either Broadcast or Groupcast</a:t>
            </a:r>
          </a:p>
        </p:txBody>
      </p:sp>
    </p:spTree>
    <p:extLst>
      <p:ext uri="{BB962C8B-B14F-4D97-AF65-F5344CB8AC3E}">
        <p14:creationId xmlns:p14="http://schemas.microsoft.com/office/powerpoint/2010/main" val="1353338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75409</TotalTime>
  <Words>766</Words>
  <Application>Microsoft Office PowerPoint</Application>
  <PresentationFormat>Widescreen</PresentationFormat>
  <Paragraphs>201</Paragraphs>
  <Slides>12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 Theme</vt:lpstr>
      <vt:lpstr>Document</vt:lpstr>
      <vt:lpstr>Broadcast Ack Operation </vt:lpstr>
      <vt:lpstr>Is Broadcast Needed? Only Groupcast?</vt:lpstr>
      <vt:lpstr>Setup and Teardown Should be Eliminated  to Scale to All-to-All Negotiation</vt:lpstr>
      <vt:lpstr>Pre-agreed Parameters</vt:lpstr>
      <vt:lpstr>Capability Support </vt:lpstr>
      <vt:lpstr>Naming Convention</vt:lpstr>
      <vt:lpstr>Multiple Requests</vt:lpstr>
      <vt:lpstr>BroadcastAckReq Format</vt:lpstr>
      <vt:lpstr>BroadcastAck Format</vt:lpstr>
      <vt:lpstr>Adjustment to Requested Feedback from Multiple Recipients </vt:lpstr>
      <vt:lpstr>On Using Regular ACK</vt:lpstr>
      <vt:lpstr>Straw Poll #1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Toledano</dc:creator>
  <cp:lastModifiedBy>Onn Haran</cp:lastModifiedBy>
  <cp:revision>1400</cp:revision>
  <cp:lastPrinted>1601-01-01T00:00:00Z</cp:lastPrinted>
  <dcterms:created xsi:type="dcterms:W3CDTF">2018-10-25T12:07:45Z</dcterms:created>
  <dcterms:modified xsi:type="dcterms:W3CDTF">2020-01-05T07:43:10Z</dcterms:modified>
</cp:coreProperties>
</file>