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04" r:id="rId84"/>
    <p:sldId id="2337" r:id="rId85"/>
    <p:sldId id="2371" r:id="rId86"/>
    <p:sldId id="2372" r:id="rId87"/>
    <p:sldId id="2373" r:id="rId88"/>
    <p:sldId id="2374" r:id="rId89"/>
    <p:sldId id="2375" r:id="rId90"/>
    <p:sldId id="2340" r:id="rId91"/>
    <p:sldId id="2341" r:id="rId92"/>
    <p:sldId id="2363" r:id="rId93"/>
    <p:sldId id="2364" r:id="rId94"/>
    <p:sldId id="2365" r:id="rId95"/>
    <p:sldId id="2367" r:id="rId96"/>
    <p:sldId id="2368" r:id="rId97"/>
    <p:sldId id="2369" r:id="rId98"/>
    <p:sldId id="2370" r:id="rId99"/>
    <p:sldId id="2338" r:id="rId100"/>
    <p:sldId id="2324" r:id="rId101"/>
    <p:sldId id="1375" r:id="rId102"/>
    <p:sldId id="1376" r:id="rId103"/>
    <p:sldId id="1400" r:id="rId104"/>
    <p:sldId id="2004"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 id="2318" r:id="rId171"/>
    <p:sldId id="2329" r:id="rId172"/>
    <p:sldId id="2356" r:id="rId173"/>
    <p:sldId id="1701"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4" d="100"/>
          <a:sy n="64" d="100"/>
        </p:scale>
        <p:origin x="1588"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802.11-19/2102r5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2059-00-0jtc-minutes-of-hawaii-meeting-in-nov-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iso.zoom.com.cn/meeting/register/uJcqdeyhpzMtmleRcg-EU1JyThTI0IMnqw"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15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November 2019 in Hawaii</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Preparation for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243204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833330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Irvine in January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Hawaii, in Nov 2019, as documented in </a:t>
            </a:r>
            <a:r>
              <a:rPr lang="en-AU" i="1" dirty="0">
                <a:hlinkClick r:id="rId3"/>
              </a:rPr>
              <a:t>11-19-2059-00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7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6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4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a:t>
            </a:r>
            <a:r>
              <a:rPr lang="en-AU" dirty="0" err="1"/>
              <a:t>N</a:t>
            </a:r>
            <a:r>
              <a:rPr lang="en-AU" dirty="0" err="1">
                <a:solidFill>
                  <a:srgbClr val="FF0000"/>
                </a:solidFill>
              </a:rPr>
              <a:t>xxxxx</a:t>
            </a:r>
            <a:r>
              <a:rPr lang="en-AU" dirty="0"/>
              <a:t>)</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probably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t>(Update on 17 Dec 2019) The first FDIS (802.1Q) has started after the procedural issues</a:t>
            </a:r>
          </a:p>
          <a:p>
            <a:pPr lvl="1"/>
            <a:r>
              <a:rPr lang="en-AU" dirty="0"/>
              <a:t>(Update on 7 Jan 2020) It appears procedural issues are still being encountered</a:t>
            </a:r>
          </a:p>
          <a:p>
            <a:pPr lvl="1"/>
            <a:r>
              <a:rPr lang="en-AU" dirty="0"/>
              <a:t>(Update on 15 Jan 2020) It appears procedural issues have finally been resolved and blocked ballots will start soon</a:t>
            </a:r>
            <a:endParaRPr lang="en-AU" dirty="0">
              <a:solidFill>
                <a:srgbClr val="FF0000"/>
              </a:solidFill>
            </a:endParaRPr>
          </a:p>
          <a:p>
            <a:pPr lvl="1"/>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4066224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7047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575313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Irvine in Jan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210757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pPr lvl="1"/>
            <a:r>
              <a:rPr lang="en-GB" dirty="0"/>
              <a:t>802.1Q-2018 was </a:t>
            </a:r>
            <a:r>
              <a:rPr lang="en-AU" dirty="0"/>
              <a:t>published in June 2018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a:t>
            </a:r>
            <a:r>
              <a:rPr lang="en-AU"/>
              <a:t>with China </a:t>
            </a:r>
            <a:r>
              <a:rPr lang="en-AU" dirty="0"/>
              <a:t>NB voting no with </a:t>
            </a:r>
            <a:r>
              <a:rPr lang="en-AU"/>
              <a:t>2 comments (N17067)</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80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will discuss in Jan 2019</a:t>
            </a:r>
          </a:p>
          <a:p>
            <a:pPr lvl="1"/>
            <a:r>
              <a:rPr lang="en-AU" dirty="0">
                <a:solidFill>
                  <a:srgbClr val="FF0000"/>
                </a:solidFill>
              </a:rPr>
              <a:t>This comment is an extension on comment during 60-day ballot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will discuss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519037" y="2360613"/>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2"/>
            <a:r>
              <a:rPr lang="en-AU" dirty="0"/>
              <a:t>(Jan 2020) Asked Jodi </a:t>
            </a:r>
            <a:r>
              <a:rPr lang="en-AU" dirty="0" err="1"/>
              <a:t>Haasz</a:t>
            </a:r>
            <a:r>
              <a:rPr lang="en-AU" dirty="0"/>
              <a:t> for status</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solidFill>
                  <a:srgbClr val="FF0000"/>
                </a:solidFill>
              </a:rPr>
              <a:t>(Jan 2020) Ready to go but process issue is still being resolved</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8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solidFill>
                  <a:srgbClr val="FF0000"/>
                </a:solidFill>
              </a:rPr>
              <a:t>(Jan 2020) Ready to go but process issue is still being resolved</a:t>
            </a:r>
          </a:p>
          <a:p>
            <a:pPr lvl="1"/>
            <a:r>
              <a:rPr lang="en-AU" dirty="0"/>
              <a:t>Will be known as ISO/IEC/IEEE 8802-1AE:20</a:t>
            </a:r>
            <a:r>
              <a:rPr lang="en-AU" dirty="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1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a:t>
            </a:r>
            <a:r>
              <a:rPr lang="en-US" dirty="0">
                <a:solidFill>
                  <a:srgbClr val="FF0000"/>
                </a:solidFill>
              </a:rPr>
              <a:t>N??????</a:t>
            </a:r>
            <a:r>
              <a:rPr lang="en-US" dirty="0"/>
              <a:t>)</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SA Ballot</a:t>
            </a:r>
          </a:p>
          <a:p>
            <a:pPr lvl="2"/>
            <a:r>
              <a:rPr lang="en-AU" dirty="0"/>
              <a:t>(Nov 2019) Still not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Hawaii in Nov 2019 for submission of draft for information</a:t>
            </a:r>
          </a:p>
          <a:p>
            <a:pPr lvl="2"/>
            <a:r>
              <a:rPr lang="en-AU" dirty="0">
                <a:solidFill>
                  <a:srgbClr val="FF0000"/>
                </a:solidFill>
              </a:rPr>
              <a:t>(6 Jan 2020) Still not sent; asked Glen Parsons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73248"/>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84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a:t>
            </a:r>
          </a:p>
          <a:p>
            <a:pPr lvl="2"/>
            <a:r>
              <a:rPr lang="en-AU" dirty="0"/>
              <a:t>D3.1 was approved by EC but D3.2 was available and so was the version liaised</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283889"/>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Possibly send D6.0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Possibly send D5.0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22191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has asked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 have some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The role of any volunteers will be to gather information and to present the IEEE 802.11 Liaison report</a:t>
            </a:r>
          </a:p>
          <a:p>
            <a:pPr lvl="1"/>
            <a:r>
              <a:rPr lang="en-AU" dirty="0"/>
              <a:t>Please register for WG1 and/or SC6 if attending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3175674100"/>
              </p:ext>
            </p:extLst>
          </p:nvPr>
        </p:nvGraphicFramePr>
        <p:xfrm>
          <a:off x="646250" y="2362200"/>
          <a:ext cx="7851500" cy="2438400"/>
        </p:xfrm>
        <a:graphic>
          <a:graphicData uri="http://schemas.openxmlformats.org/drawingml/2006/table">
            <a:tbl>
              <a:tblPr firstRow="1" bandRow="1">
                <a:tableStyleId>{21E4AEA4-8DFA-4A89-87EB-49C32662AFE0}</a:tableStyleId>
              </a:tblPr>
              <a:tblGrid>
                <a:gridCol w="1570300">
                  <a:extLst>
                    <a:ext uri="{9D8B030D-6E8A-4147-A177-3AD203B41FA5}">
                      <a16:colId xmlns:a16="http://schemas.microsoft.com/office/drawing/2014/main" val="282832206"/>
                    </a:ext>
                  </a:extLst>
                </a:gridCol>
                <a:gridCol w="1242475">
                  <a:extLst>
                    <a:ext uri="{9D8B030D-6E8A-4147-A177-3AD203B41FA5}">
                      <a16:colId xmlns:a16="http://schemas.microsoft.com/office/drawing/2014/main" val="86343932"/>
                    </a:ext>
                  </a:extLst>
                </a:gridCol>
                <a:gridCol w="914400">
                  <a:extLst>
                    <a:ext uri="{9D8B030D-6E8A-4147-A177-3AD203B41FA5}">
                      <a16:colId xmlns:a16="http://schemas.microsoft.com/office/drawing/2014/main" val="2373595460"/>
                    </a:ext>
                  </a:extLst>
                </a:gridCol>
                <a:gridCol w="762000">
                  <a:extLst>
                    <a:ext uri="{9D8B030D-6E8A-4147-A177-3AD203B41FA5}">
                      <a16:colId xmlns:a16="http://schemas.microsoft.com/office/drawing/2014/main" val="3297710799"/>
                    </a:ext>
                  </a:extLst>
                </a:gridCol>
                <a:gridCol w="3362325">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Paul Congdon </a:t>
                      </a:r>
                    </a:p>
                  </a:txBody>
                  <a:tcPr/>
                </a:tc>
                <a:tc>
                  <a:txBody>
                    <a:bodyPr/>
                    <a:lstStyle/>
                    <a:p>
                      <a:pPr algn="ctr"/>
                      <a:r>
                        <a:rPr lang="en-AU" sz="1400" dirty="0"/>
                        <a:t>In London?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199157241"/>
                  </a:ext>
                </a:extLst>
              </a:tr>
              <a:tr h="152400">
                <a:tc>
                  <a:txBody>
                    <a:bodyPr/>
                    <a:lstStyle/>
                    <a:p>
                      <a:r>
                        <a:rPr lang="en-AU" sz="1400" dirty="0"/>
                        <a:t>Karen Randall </a:t>
                      </a:r>
                    </a:p>
                  </a:txBody>
                  <a:tcPr/>
                </a:tc>
                <a:tc>
                  <a:txBody>
                    <a:bodyPr/>
                    <a:lstStyle/>
                    <a:p>
                      <a:pPr algn="ctr"/>
                      <a:r>
                        <a:rPr lang="en-AU" sz="1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277917657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Andrew Myles</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3162081663"/>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EF26-1B46-4082-A30A-E1E6C96AEF84}"/>
              </a:ext>
            </a:extLst>
          </p:cNvPr>
          <p:cNvSpPr>
            <a:spLocks noGrp="1"/>
          </p:cNvSpPr>
          <p:nvPr>
            <p:ph type="title"/>
          </p:nvPr>
        </p:nvSpPr>
        <p:spPr/>
        <p:txBody>
          <a:bodyPr/>
          <a:lstStyle/>
          <a:p>
            <a:r>
              <a:rPr lang="en-AU" dirty="0"/>
              <a:t>IEEE-SA have asked for </a:t>
            </a:r>
            <a:r>
              <a:rPr lang="en-AU" dirty="0" err="1"/>
              <a:t>Webex</a:t>
            </a:r>
            <a:r>
              <a:rPr lang="en-AU" dirty="0"/>
              <a:t> access to some items at the SC6/WG1 meeting</a:t>
            </a:r>
          </a:p>
        </p:txBody>
      </p:sp>
      <p:sp>
        <p:nvSpPr>
          <p:cNvPr id="3" name="Content Placeholder 2">
            <a:extLst>
              <a:ext uri="{FF2B5EF4-FFF2-40B4-BE49-F238E27FC236}">
                <a16:creationId xmlns:a16="http://schemas.microsoft.com/office/drawing/2014/main" id="{DBE00017-1A96-4667-8341-3DA2F5D4D540}"/>
              </a:ext>
            </a:extLst>
          </p:cNvPr>
          <p:cNvSpPr>
            <a:spLocks noGrp="1"/>
          </p:cNvSpPr>
          <p:nvPr>
            <p:ph idx="1"/>
          </p:nvPr>
        </p:nvSpPr>
        <p:spPr/>
        <p:txBody>
          <a:bodyPr/>
          <a:lstStyle/>
          <a:p>
            <a:pPr lvl="1"/>
            <a:r>
              <a:rPr lang="en-AU" dirty="0"/>
              <a:t>Jodi </a:t>
            </a:r>
            <a:r>
              <a:rPr lang="en-AU" dirty="0" err="1"/>
              <a:t>Haasz</a:t>
            </a:r>
            <a:r>
              <a:rPr lang="en-AU" dirty="0"/>
              <a:t> (IEEE-SA) has requested WebEx for the following items on the JTC 1/SC 6/WG 1 meeting agenda</a:t>
            </a:r>
          </a:p>
          <a:p>
            <a:pPr lvl="2"/>
            <a:r>
              <a:rPr lang="en-AU" i="1" dirty="0"/>
              <a:t>8.1 - IEEE 802 Liaison Report</a:t>
            </a:r>
          </a:p>
          <a:p>
            <a:pPr lvl="2"/>
            <a:r>
              <a:rPr lang="en-AU" i="1" dirty="0"/>
              <a:t>9.1 - WG1Nxxx: Technology of Variable Low Power Wake up OOK signal and Radio Device inter-operable with ISM Legacy communication</a:t>
            </a:r>
          </a:p>
          <a:p>
            <a:pPr lvl="1"/>
            <a:r>
              <a:rPr lang="en-AU" dirty="0"/>
              <a:t>The WG1 Convenor (</a:t>
            </a:r>
            <a:r>
              <a:rPr lang="en-AU" dirty="0" err="1"/>
              <a:t>Zhenhai</a:t>
            </a:r>
            <a:r>
              <a:rPr lang="en-AU" dirty="0"/>
              <a:t> Huang from China NB) has arranged a Zoom meeting</a:t>
            </a:r>
          </a:p>
          <a:p>
            <a:pPr lvl="2"/>
            <a:r>
              <a:rPr lang="en-AU" dirty="0"/>
              <a:t>Time: 3 Feb 2020, Monday, 2:00 PM (GMT +0:00, London, UK) Duration: 1.5 hrs maximum </a:t>
            </a:r>
          </a:p>
          <a:p>
            <a:pPr lvl="2"/>
            <a:r>
              <a:rPr lang="en-AU" dirty="0"/>
              <a:t>Please register yourself through the following link: </a:t>
            </a:r>
            <a:r>
              <a:rPr lang="en-AU" dirty="0">
                <a:hlinkClick r:id="rId3"/>
              </a:rPr>
              <a:t>https://iso.zoom.com.cn/meeting/register/uJcqdeyhpzMtmleRcg-EU1JyThTI0IMnqw</a:t>
            </a:r>
            <a:endParaRPr lang="en-AU" dirty="0"/>
          </a:p>
          <a:p>
            <a:pPr lvl="2"/>
            <a:r>
              <a:rPr lang="en-AU" dirty="0"/>
              <a:t>Reminder: you need to be registered for the SC6/EWG1 meeting to attend, and you need to be registered with SC6/WG1 to register for the meeting </a:t>
            </a:r>
          </a:p>
          <a:p>
            <a:pPr lvl="1"/>
            <a:endParaRPr lang="en-AU" dirty="0"/>
          </a:p>
          <a:p>
            <a:endParaRPr lang="en-AU" dirty="0"/>
          </a:p>
        </p:txBody>
      </p:sp>
      <p:sp>
        <p:nvSpPr>
          <p:cNvPr id="4" name="Footer Placeholder 3">
            <a:extLst>
              <a:ext uri="{FF2B5EF4-FFF2-40B4-BE49-F238E27FC236}">
                <a16:creationId xmlns:a16="http://schemas.microsoft.com/office/drawing/2014/main" id="{A47F23E5-13FC-4647-B38E-B93D5617E17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A148B0-8AD5-45D6-BB7C-6A42E394A6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graphicFrame>
        <p:nvGraphicFramePr>
          <p:cNvPr id="6" name="Object 5">
            <a:extLst>
              <a:ext uri="{FF2B5EF4-FFF2-40B4-BE49-F238E27FC236}">
                <a16:creationId xmlns:a16="http://schemas.microsoft.com/office/drawing/2014/main" id="{1C05EC47-C0BD-4805-A01B-DBCE7DFD66E4}"/>
              </a:ext>
            </a:extLst>
          </p:cNvPr>
          <p:cNvGraphicFramePr>
            <a:graphicFrameLocks noChangeAspect="1"/>
          </p:cNvGraphicFramePr>
          <p:nvPr>
            <p:extLst>
              <p:ext uri="{D42A27DB-BD31-4B8C-83A1-F6EECF244321}">
                <p14:modId xmlns:p14="http://schemas.microsoft.com/office/powerpoint/2010/main" val="3122975394"/>
              </p:ext>
            </p:extLst>
          </p:nvPr>
        </p:nvGraphicFramePr>
        <p:xfrm>
          <a:off x="7315200" y="4724400"/>
          <a:ext cx="914400" cy="806450"/>
        </p:xfrm>
        <a:graphic>
          <a:graphicData uri="http://schemas.openxmlformats.org/presentationml/2006/ole">
            <mc:AlternateContent xmlns:mc="http://schemas.openxmlformats.org/markup-compatibility/2006">
              <mc:Choice xmlns:v="urn:schemas-microsoft-com:vml" Requires="v">
                <p:oleObj spid="_x0000_s291849" name="Packager Shell Object" showAsIcon="1" r:id="rId4" imgW="914400" imgH="806400" progId="Package">
                  <p:embed/>
                </p:oleObj>
              </mc:Choice>
              <mc:Fallback>
                <p:oleObj name="Packager Shell Object" showAsIcon="1" r:id="rId4" imgW="914400" imgH="806400" progId="Package">
                  <p:embed/>
                  <p:pic>
                    <p:nvPicPr>
                      <p:cNvPr id="0" name=""/>
                      <p:cNvPicPr/>
                      <p:nvPr/>
                    </p:nvPicPr>
                    <p:blipFill>
                      <a:blip r:embed="rId5"/>
                      <a:stretch>
                        <a:fillRect/>
                      </a:stretch>
                    </p:blipFill>
                    <p:spPr>
                      <a:xfrm>
                        <a:off x="7315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15335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 Roll Call of Delegates</a:t>
            </a:r>
          </a:p>
          <a:p>
            <a:pPr marL="344488" lvl="1" indent="-342900">
              <a:buFont typeface="+mj-lt"/>
              <a:buAutoNum type="arabicPeriod"/>
            </a:pPr>
            <a:r>
              <a:rPr lang="en-AU" dirty="0"/>
              <a:t>ISO/IEC Codes of Conduct ISO/IEC Codes of Conduct</a:t>
            </a:r>
          </a:p>
          <a:p>
            <a:pPr marL="344488" lvl="1" indent="-342900">
              <a:buFont typeface="+mj-lt"/>
              <a:buAutoNum type="arabicPeriod"/>
            </a:pPr>
            <a:r>
              <a:rPr lang="en-AU" dirty="0"/>
              <a:t>Approval of Agenda</a:t>
            </a:r>
          </a:p>
          <a:p>
            <a:pPr lvl="2"/>
            <a:r>
              <a:rPr lang="en-AU" dirty="0"/>
              <a:t>WG1NXXX: Draft agenda for ISO IEC JTC1 SC6 WG1 meeting (London, UK, Feb 2020)</a:t>
            </a:r>
          </a:p>
          <a:p>
            <a:pPr marL="344488" lvl="1" indent="-342900">
              <a:buFont typeface="+mj-lt"/>
              <a:buAutoNum type="arabicPeriod"/>
            </a:pPr>
            <a:r>
              <a:rPr lang="en-AU" dirty="0"/>
              <a:t>Review Meeting Report</a:t>
            </a:r>
          </a:p>
          <a:p>
            <a:pPr lvl="2"/>
            <a:r>
              <a:rPr lang="en-AU" dirty="0"/>
              <a:t>WG1N0193: Draft Meeting Minutes for ISO/IEC JTC 1/SC 6/WG 1 meeting Beijing 2224 Apr 2019</a:t>
            </a:r>
          </a:p>
          <a:p>
            <a:pPr marL="344488" lvl="1" indent="-342900">
              <a:buFont typeface="+mj-lt"/>
              <a:buAutoNum type="arabicPeriod"/>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400353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6"/>
            </a:pPr>
            <a:r>
              <a:rPr lang="en-AU" dirty="0"/>
              <a:t>Active Work Items</a:t>
            </a:r>
          </a:p>
          <a:p>
            <a:pPr marL="527050" lvl="2" indent="-342900">
              <a:buFont typeface="+mj-lt"/>
              <a:buAutoNum type="arabicPeriod"/>
            </a:pPr>
            <a:r>
              <a:rPr lang="en-AU" dirty="0"/>
              <a:t>Revision ISO/IEC 21481:2012 - Near Field Communication Interface and Protocol -2 (NFCIP-2) </a:t>
            </a:r>
          </a:p>
          <a:p>
            <a:pPr marL="527050" lvl="2" indent="-342900">
              <a:buFont typeface="+mj-lt"/>
              <a:buAutoNum type="arabicPeriod"/>
            </a:pPr>
            <a:r>
              <a:rPr lang="en-AU" dirty="0"/>
              <a:t>Revision ISO/IEC 17982:2012 - Close Capacitive Coupling Communication Physical Layer (CCCC PHY) </a:t>
            </a:r>
          </a:p>
          <a:p>
            <a:pPr marL="527050" lvl="2" indent="-342900">
              <a:buFont typeface="+mj-lt"/>
              <a:buAutoNum type="arabicPeriod"/>
            </a:pPr>
            <a:r>
              <a:rPr lang="en-AU" dirty="0"/>
              <a:t>NWIP: Low Altitude Drone Area Network (LADAN)</a:t>
            </a:r>
          </a:p>
          <a:p>
            <a:pPr marL="344488" lvl="1" indent="-342900">
              <a:buFont typeface="+mj-lt"/>
              <a:buAutoNum type="arabicPeriod" startAt="6"/>
            </a:pPr>
            <a:r>
              <a:rPr lang="en-AU" dirty="0"/>
              <a:t>Ad-Hoc group updates related to WG 1 </a:t>
            </a:r>
          </a:p>
          <a:p>
            <a:pPr marL="527050" lvl="2" indent="-342900">
              <a:buFont typeface="+mj-lt"/>
              <a:buAutoNum type="arabicPeriod"/>
            </a:pPr>
            <a:r>
              <a:rPr lang="en-AU" dirty="0"/>
              <a:t>Study Group on Wearable Devices </a:t>
            </a:r>
          </a:p>
          <a:p>
            <a:pPr marL="527050" lvl="2" indent="-342900">
              <a:buFont typeface="+mj-lt"/>
              <a:buAutoNum type="arabicPeriod"/>
            </a:pPr>
            <a:r>
              <a:rPr lang="en-AU" dirty="0"/>
              <a:t>Ad-Hoc Group on Networking for Block chain</a:t>
            </a:r>
          </a:p>
          <a:p>
            <a:pPr marL="527050" lvl="2" indent="-342900">
              <a:buFont typeface="+mj-lt"/>
              <a:buAutoNum type="arabicPeriod"/>
            </a:pPr>
            <a:r>
              <a:rPr lang="en-AU" dirty="0">
                <a:solidFill>
                  <a:srgbClr val="FF0000"/>
                </a:solidFill>
              </a:rPr>
              <a:t>Proposal on establishing Ad hoc Group on Trustworthiness</a:t>
            </a:r>
          </a:p>
          <a:p>
            <a:pPr marL="527050" lvl="2" indent="-342900">
              <a:buFont typeface="+mj-lt"/>
              <a:buAutoNum type="arabicPeriod"/>
            </a:pPr>
            <a:r>
              <a:rPr lang="en-AU" dirty="0"/>
              <a:t>Proposal on establishing Advisory Group on Concept and Terminology </a:t>
            </a:r>
          </a:p>
          <a:p>
            <a:pPr marL="344488" lvl="1" indent="-342900">
              <a:buFont typeface="+mj-lt"/>
              <a:buAutoNum type="arabicPeriod" startAt="6"/>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11341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8"/>
            </a:pPr>
            <a:r>
              <a:rPr lang="en-AU" dirty="0"/>
              <a:t>Liaison</a:t>
            </a:r>
          </a:p>
          <a:p>
            <a:pPr marL="527050" lvl="2" indent="-342900">
              <a:buFont typeface="+mj-lt"/>
              <a:buAutoNum type="arabicPeriod"/>
            </a:pPr>
            <a:r>
              <a:rPr lang="en-AU" dirty="0"/>
              <a:t> Liaisons with other SDOs  </a:t>
            </a:r>
          </a:p>
          <a:p>
            <a:pPr marL="873125" lvl="3" indent="-342900"/>
            <a:r>
              <a:rPr lang="en-AU" dirty="0"/>
              <a:t>JTC 1/SC 17: Cards and security devices for personal identification </a:t>
            </a:r>
          </a:p>
          <a:p>
            <a:pPr marL="873125" lvl="3" indent="-342900"/>
            <a:r>
              <a:rPr lang="en-AU" dirty="0"/>
              <a:t>JTC 1/SC 27: IT Security techniques </a:t>
            </a:r>
          </a:p>
          <a:p>
            <a:pPr marL="873125" lvl="3" indent="-342900"/>
            <a:r>
              <a:rPr lang="en-AU" dirty="0"/>
              <a:t>JTC 1/SC 41: Internet of Things and related technologies </a:t>
            </a:r>
          </a:p>
          <a:p>
            <a:pPr marL="873125" lvl="3" indent="-342900"/>
            <a:r>
              <a:rPr lang="en-AU" dirty="0">
                <a:solidFill>
                  <a:srgbClr val="FF0000"/>
                </a:solidFill>
              </a:rPr>
              <a:t>IEEE 802 </a:t>
            </a:r>
          </a:p>
          <a:p>
            <a:pPr marL="873125" lvl="3" indent="-342900"/>
            <a:r>
              <a:rPr lang="en-AU" dirty="0"/>
              <a:t>NFC Forum </a:t>
            </a:r>
          </a:p>
          <a:p>
            <a:pPr marL="873125" lvl="3" indent="-342900"/>
            <a:r>
              <a:rPr lang="en-AU" dirty="0"/>
              <a:t>IEC TC 100/TA 15 </a:t>
            </a:r>
          </a:p>
          <a:p>
            <a:pPr marL="873125" lvl="3" indent="-342900"/>
            <a:r>
              <a:rPr lang="en-AU" dirty="0"/>
              <a:t>ECMA International </a:t>
            </a:r>
          </a:p>
          <a:p>
            <a:pPr marL="527050" lvl="2" indent="-342900">
              <a:buFont typeface="+mj-lt"/>
              <a:buAutoNum type="arabicPeriod"/>
            </a:pPr>
            <a:r>
              <a:rPr lang="en-AU" dirty="0"/>
              <a:t>Review liaison status</a:t>
            </a:r>
          </a:p>
          <a:p>
            <a:pPr marL="344488" lvl="1" indent="-342900">
              <a:buFont typeface="+mj-lt"/>
              <a:buAutoNum type="arabicPeriod" startAt="8"/>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9916571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9"/>
            </a:pPr>
            <a:r>
              <a:rPr lang="en-AU" dirty="0"/>
              <a:t>Introduction of New Item</a:t>
            </a:r>
          </a:p>
          <a:p>
            <a:pPr marL="527050" lvl="2" indent="-342900">
              <a:buFont typeface="+mj-lt"/>
              <a:buAutoNum type="arabicPeriod"/>
            </a:pPr>
            <a:r>
              <a:rPr lang="en-AU" dirty="0"/>
              <a:t>Proposal on revision of ISO/IEC 23917:2005</a:t>
            </a:r>
          </a:p>
          <a:p>
            <a:pPr marL="527050" lvl="2" indent="-342900">
              <a:buFont typeface="+mj-lt"/>
              <a:buAutoNum type="arabicPeriod"/>
            </a:pPr>
            <a:r>
              <a:rPr lang="en-AU" dirty="0"/>
              <a:t>Initiate revision of ISO/IEC 19369:2014</a:t>
            </a:r>
          </a:p>
          <a:p>
            <a:pPr marL="527050" lvl="2" indent="-342900">
              <a:buFont typeface="+mj-lt"/>
              <a:buAutoNum type="arabicPeriod"/>
            </a:pPr>
            <a:r>
              <a:rPr lang="en-AU" dirty="0">
                <a:solidFill>
                  <a:srgbClr val="FF0000"/>
                </a:solidFill>
              </a:rPr>
              <a:t>WG1N198: Korean NB contribution on NWIP of Variable Low Power Wake up OOK signal and Radio Device inter-operable with ISM Legacy communication</a:t>
            </a:r>
          </a:p>
          <a:p>
            <a:pPr marL="527050" lvl="2" indent="-342900">
              <a:buFont typeface="+mj-lt"/>
              <a:buAutoNum type="arabicPeriod"/>
            </a:pPr>
            <a:r>
              <a:rPr lang="en-AU" dirty="0"/>
              <a:t>WG1N0197: Korean NB contribution on Conductive Fabric Area Network 10. </a:t>
            </a:r>
          </a:p>
          <a:p>
            <a:pPr marL="344488" lvl="1" indent="-342900">
              <a:buFont typeface="+mj-lt"/>
              <a:buAutoNum type="arabicPeriod" startAt="9"/>
            </a:pPr>
            <a:r>
              <a:rPr lang="en-AU" dirty="0"/>
              <a:t>Other Business</a:t>
            </a:r>
          </a:p>
          <a:p>
            <a:pPr marL="527050" lvl="2" indent="-342900">
              <a:buFont typeface="+mj-lt"/>
              <a:buAutoNum type="arabicPeriod"/>
            </a:pPr>
            <a:r>
              <a:rPr lang="en-AU" dirty="0"/>
              <a:t>Information from ISO Central Secretariat/TMB/…</a:t>
            </a:r>
          </a:p>
          <a:p>
            <a:pPr marL="527050" lvl="2" indent="-342900">
              <a:buFont typeface="+mj-lt"/>
              <a:buAutoNum type="arabicPeriod"/>
            </a:pPr>
            <a:r>
              <a:rPr lang="en-AU" dirty="0"/>
              <a:t>Improvement of WG 1 Organization</a:t>
            </a:r>
          </a:p>
          <a:p>
            <a:pPr marL="344488" lvl="1" indent="-342900">
              <a:buFont typeface="+mj-lt"/>
              <a:buAutoNum type="arabicPeriod" startAt="9"/>
            </a:pPr>
            <a:r>
              <a:rPr lang="en-AU" dirty="0"/>
              <a:t>Development, Review, and Approval of Draft WG1 Resolutions </a:t>
            </a:r>
          </a:p>
          <a:p>
            <a:pPr marL="344488" lvl="1" indent="-342900">
              <a:buFont typeface="+mj-lt"/>
              <a:buAutoNum type="arabicPeriod" startAt="9"/>
            </a:pPr>
            <a:r>
              <a:rPr lang="en-AU" dirty="0"/>
              <a:t>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14370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January 2020 meeting in Irvine</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a:latin typeface="+mj-lt"/>
              </a:rPr>
              <a:t>14 </a:t>
            </a:r>
            <a:r>
              <a:rPr lang="en-US" sz="1600" b="1" dirty="0">
                <a:latin typeface="+mj-lt"/>
              </a:rPr>
              <a:t>Jan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7"/>
            </a:pPr>
            <a:r>
              <a:rPr lang="en-AU" dirty="0"/>
              <a:t>Ad-Hoc group updates related to WG 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a:t>Liaison</a:t>
            </a:r>
          </a:p>
          <a:p>
            <a:pPr lvl="2"/>
            <a:r>
              <a:rPr lang="en-AU" b="0" dirty="0"/>
              <a:t>8.1 Liaisons with other SDOs</a:t>
            </a:r>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802</a:t>
            </a:r>
          </a:p>
          <a:p>
            <a:pPr lvl="3"/>
            <a:r>
              <a:rPr lang="en-AU" b="0" dirty="0"/>
              <a:t>NFC Forum</a:t>
            </a:r>
          </a:p>
          <a:p>
            <a:pPr lvl="3"/>
            <a:r>
              <a:rPr lang="en-AU" b="0" dirty="0"/>
              <a:t>IEC TC 100/TA 15</a:t>
            </a:r>
          </a:p>
          <a:p>
            <a:pPr lvl="3"/>
            <a:r>
              <a:rPr lang="en-AU" b="0" dirty="0"/>
              <a:t>ECMA International</a:t>
            </a:r>
          </a:p>
          <a:p>
            <a:pPr lvl="2"/>
            <a:r>
              <a:rPr lang="en-AU" b="0" dirty="0"/>
              <a:t>8.2 Review liaison status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6564046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a:buFont typeface="+mj-lt"/>
              <a:buAutoNum type="arabicPeriod" startAt="9"/>
            </a:pPr>
            <a:r>
              <a:rPr lang="en-AU" b="0" dirty="0"/>
              <a:t>Introduction of New Item</a:t>
            </a:r>
          </a:p>
          <a:p>
            <a:pPr lvl="2"/>
            <a:r>
              <a:rPr lang="en-AU" dirty="0">
                <a:solidFill>
                  <a:srgbClr val="FF0000"/>
                </a:solidFill>
              </a:rPr>
              <a:t>WG1N198: Technology of Variable Low Power Wake up OOK signal and Radio Device inter-operable with ISM Legacy communication</a:t>
            </a:r>
            <a:endParaRPr lang="en-AU" b="0" dirty="0">
              <a:solidFill>
                <a:srgbClr val="FF0000"/>
              </a:solidFill>
            </a:endParaRPr>
          </a:p>
          <a:p>
            <a:pPr>
              <a:buFont typeface="+mj-lt"/>
              <a:buAutoNum type="arabicPeriod" startAt="9"/>
            </a:pPr>
            <a:r>
              <a:rPr lang="en-AU" b="0" dirty="0"/>
              <a:t>Other Business</a:t>
            </a:r>
          </a:p>
          <a:p>
            <a:pPr lvl="2"/>
            <a:r>
              <a:rPr lang="en-AU" dirty="0"/>
              <a:t>10.1 Improvement of WG 1 Organization</a:t>
            </a:r>
          </a:p>
          <a:p>
            <a:pPr lvl="2"/>
            <a:r>
              <a:rPr lang="en-AU" dirty="0"/>
              <a:t>10.2 Information from ISO Central Secretariat/TMB/…</a:t>
            </a:r>
            <a:endParaRPr lang="en-AU" b="0" dirty="0"/>
          </a:p>
          <a:p>
            <a:pPr>
              <a:buFont typeface="+mj-lt"/>
              <a:buAutoNum type="arabicPeriod" startAt="9"/>
            </a:pPr>
            <a:r>
              <a:rPr lang="en-AU" b="0" dirty="0"/>
              <a:t>Development, Review, and Approval of Draft WG1 Resolutions</a:t>
            </a:r>
          </a:p>
          <a:p>
            <a:pPr>
              <a:buFont typeface="+mj-lt"/>
              <a:buAutoNum type="arabicPeriod" startAt="9"/>
            </a:pPr>
            <a:r>
              <a:rPr lang="en-AU" b="0" dirty="0"/>
              <a:t>Close</a:t>
            </a:r>
          </a:p>
          <a:p>
            <a:endParaRPr lang="en-AU" b="0"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5116767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have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has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appears to overlap significantly with 802.11ba</a:t>
            </a:r>
          </a:p>
          <a:p>
            <a:pPr lvl="1"/>
            <a:r>
              <a:rPr lang="en-AU" dirty="0"/>
              <a:t>There also appears to be copyright concerns in the proposal with some material allegedly duplicated from 802.11 </a:t>
            </a:r>
            <a:r>
              <a:rPr lang="en-AU" dirty="0" err="1"/>
              <a:t>TGba</a:t>
            </a:r>
            <a:r>
              <a:rPr lang="en-AU" dirty="0"/>
              <a:t> submissions</a:t>
            </a:r>
          </a:p>
          <a:p>
            <a:pPr lvl="2"/>
            <a:r>
              <a:rPr lang="en-AU" dirty="0"/>
              <a:t>IEEE-SA staff have reached out to the contributors &amp; JTC1/SC6 leadership informing them of the issue; the contributors have committed to fixing the issues</a:t>
            </a:r>
          </a:p>
          <a:p>
            <a:pPr lvl="1"/>
            <a:r>
              <a:rPr lang="en-AU" dirty="0"/>
              <a:t>What would </a:t>
            </a:r>
            <a:r>
              <a:rPr lang="en-AU" dirty="0" err="1"/>
              <a:t>TGba</a:t>
            </a:r>
            <a:r>
              <a:rPr lang="en-AU" dirty="0"/>
              <a:t> like to do</a:t>
            </a:r>
          </a:p>
          <a:p>
            <a:pPr lvl="2"/>
            <a:r>
              <a:rPr lang="en-AU" dirty="0"/>
              <a:t>Contact the authors to notify them of the potential overlap?</a:t>
            </a:r>
          </a:p>
          <a:p>
            <a:pPr lvl="3"/>
            <a:r>
              <a:rPr lang="en-AU" dirty="0"/>
              <a:t>Andrew Myles has already reached out as an individual </a:t>
            </a:r>
          </a:p>
          <a:p>
            <a:pPr lvl="2"/>
            <a:r>
              <a:rPr lang="en-AU" dirty="0"/>
              <a:t>Write a LS to SC6 notifying them of the potential overlap?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graphicFrame>
        <p:nvGraphicFramePr>
          <p:cNvPr id="6" name="Object 5">
            <a:extLst>
              <a:ext uri="{FF2B5EF4-FFF2-40B4-BE49-F238E27FC236}">
                <a16:creationId xmlns:a16="http://schemas.microsoft.com/office/drawing/2014/main" id="{1E3E6A07-7F20-48DD-8497-4F5F0AAA912B}"/>
              </a:ext>
            </a:extLst>
          </p:cNvPr>
          <p:cNvGraphicFramePr>
            <a:graphicFrameLocks noChangeAspect="1"/>
          </p:cNvGraphicFramePr>
          <p:nvPr>
            <p:extLst>
              <p:ext uri="{D42A27DB-BD31-4B8C-83A1-F6EECF244321}">
                <p14:modId xmlns:p14="http://schemas.microsoft.com/office/powerpoint/2010/main" val="496121837"/>
              </p:ext>
            </p:extLst>
          </p:nvPr>
        </p:nvGraphicFramePr>
        <p:xfrm>
          <a:off x="7633879" y="3025775"/>
          <a:ext cx="914400" cy="806450"/>
        </p:xfrm>
        <a:graphic>
          <a:graphicData uri="http://schemas.openxmlformats.org/presentationml/2006/ole">
            <mc:AlternateContent xmlns:mc="http://schemas.openxmlformats.org/markup-compatibility/2006">
              <mc:Choice xmlns:v="urn:schemas-microsoft-com:vml" Requires="v">
                <p:oleObj spid="_x0000_s288809"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7633879" y="3025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940722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have submitted a new Wi-Fi related standards activity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have submitted to ISO/IEC JTC1/SC6/WG7 drafts (attached)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C422331C-4972-430F-94F0-747C72F14273}"/>
              </a:ext>
            </a:extLst>
          </p:cNvPr>
          <p:cNvGraphicFramePr>
            <a:graphicFrameLocks noChangeAspect="1"/>
          </p:cNvGraphicFramePr>
          <p:nvPr>
            <p:extLst>
              <p:ext uri="{D42A27DB-BD31-4B8C-83A1-F6EECF244321}">
                <p14:modId xmlns:p14="http://schemas.microsoft.com/office/powerpoint/2010/main" val="1951990347"/>
              </p:ext>
            </p:extLst>
          </p:nvPr>
        </p:nvGraphicFramePr>
        <p:xfrm>
          <a:off x="8086725" y="2514600"/>
          <a:ext cx="914400" cy="806450"/>
        </p:xfrm>
        <a:graphic>
          <a:graphicData uri="http://schemas.openxmlformats.org/presentationml/2006/ole">
            <mc:AlternateContent xmlns:mc="http://schemas.openxmlformats.org/markup-compatibility/2006">
              <mc:Choice xmlns:v="urn:schemas-microsoft-com:vml" Requires="v">
                <p:oleObj spid="_x0000_s289860"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8086725" y="2514600"/>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C749A4B-FB53-437B-9774-E830EF44A4DC}"/>
              </a:ext>
            </a:extLst>
          </p:cNvPr>
          <p:cNvGraphicFramePr>
            <a:graphicFrameLocks noChangeAspect="1"/>
          </p:cNvGraphicFramePr>
          <p:nvPr>
            <p:extLst>
              <p:ext uri="{D42A27DB-BD31-4B8C-83A1-F6EECF244321}">
                <p14:modId xmlns:p14="http://schemas.microsoft.com/office/powerpoint/2010/main" val="2411565701"/>
              </p:ext>
            </p:extLst>
          </p:nvPr>
        </p:nvGraphicFramePr>
        <p:xfrm>
          <a:off x="8086725" y="3146425"/>
          <a:ext cx="914400" cy="806450"/>
        </p:xfrm>
        <a:graphic>
          <a:graphicData uri="http://schemas.openxmlformats.org/presentationml/2006/ole">
            <mc:AlternateContent xmlns:mc="http://schemas.openxmlformats.org/markup-compatibility/2006">
              <mc:Choice xmlns:v="urn:schemas-microsoft-com:vml" Requires="v">
                <p:oleObj spid="_x0000_s289861" name="Packager Shell Object" showAsIcon="1" r:id="rId5" imgW="914400" imgH="806400" progId="Package">
                  <p:embed/>
                </p:oleObj>
              </mc:Choice>
              <mc:Fallback>
                <p:oleObj name="Packager Shell Object" showAsIcon="1" r:id="rId5" imgW="914400" imgH="806400" progId="Package">
                  <p:embed/>
                  <p:pic>
                    <p:nvPicPr>
                      <p:cNvPr id="0" name=""/>
                      <p:cNvPicPr/>
                      <p:nvPr/>
                    </p:nvPicPr>
                    <p:blipFill>
                      <a:blip r:embed="rId6"/>
                      <a:stretch>
                        <a:fillRect/>
                      </a:stretch>
                    </p:blipFill>
                    <p:spPr>
                      <a:xfrm>
                        <a:off x="8086725" y="31464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1634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 scope of the specification (for public wireless LAN networking scenarios) is to:</a:t>
            </a:r>
          </a:p>
          <a:p>
            <a:pPr lvl="2"/>
            <a:r>
              <a:rPr lang="en-AU" i="1" dirty="0"/>
              <a:t>Specify the networking architecture of wireless LAN based on a Cloud Access Controller</a:t>
            </a:r>
          </a:p>
          <a:p>
            <a:pPr lvl="2"/>
            <a:r>
              <a:rPr lang="en-AU" i="1" dirty="0"/>
              <a:t>Define a Cloud Access Controller Dispatch Platform</a:t>
            </a:r>
          </a:p>
          <a:p>
            <a:pPr lvl="2"/>
            <a:r>
              <a:rPr lang="en-AU" i="1" dirty="0"/>
              <a:t>Define the Interaction between the Network element of Cloud Access Controller Dispatch Platform, AP, AC and WLAN network management etc</a:t>
            </a:r>
          </a:p>
          <a:p>
            <a:pPr lvl="2"/>
            <a:r>
              <a:rPr lang="en-AU" i="1" dirty="0"/>
              <a:t>Specify the main functional requirements of each network element</a:t>
            </a:r>
          </a:p>
          <a:p>
            <a:pPr lvl="1"/>
            <a:r>
              <a:rPr lang="en-AU" dirty="0"/>
              <a:t>It seems to provide a mechanism based on CAPWAP that allows APs to be allocated to ACs with load balancing &amp; backup</a:t>
            </a:r>
          </a:p>
          <a:p>
            <a:pPr lvl="1"/>
            <a:r>
              <a:rPr lang="en-AU" dirty="0"/>
              <a:t>…</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8412852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Does IEEE 802 want to influence the proposed WG7 activity in any way?</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There is a risk that the standardisation of this concept by ISO/IEC JTC1/SC6 will result in this particular version being required in China (or at least by China Telecom) and elsewhere</a:t>
            </a:r>
          </a:p>
          <a:p>
            <a:pPr lvl="1"/>
            <a:r>
              <a:rPr lang="en-AU" dirty="0"/>
              <a:t>Noting that this proposed standards is not really within the IEEE 802 scope, does anyone think we should get involved in the WG7 standardisation process to redirect it?</a:t>
            </a:r>
          </a:p>
          <a:p>
            <a:pPr lvl="2"/>
            <a:r>
              <a:rPr lang="en-AU" dirty="0"/>
              <a:t>If so, why? And how?</a:t>
            </a:r>
          </a:p>
          <a:p>
            <a:pPr lvl="2"/>
            <a:r>
              <a:rPr lang="en-AU" dirty="0"/>
              <a:t>If not, should we notify IETF?</a:t>
            </a:r>
          </a:p>
          <a:p>
            <a:pPr lvl="2"/>
            <a:r>
              <a:rPr lang="en-AU" dirty="0"/>
              <a:t>…</a:t>
            </a:r>
          </a:p>
          <a:p>
            <a:pPr lvl="1"/>
            <a:r>
              <a:rPr lang="en-AU" dirty="0"/>
              <a:t>Discuss …</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8909382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3930418300"/>
              </p:ext>
            </p:extLst>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0846"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3562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88666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It is not yet clear if this </a:t>
            </a:r>
            <a:r>
              <a:rPr lang="en-AU" i="1" dirty="0"/>
              <a:t>ad hoc </a:t>
            </a:r>
            <a:r>
              <a:rPr lang="en-AU" dirty="0"/>
              <a:t>activity is of interest to IEEE 802</a:t>
            </a:r>
          </a:p>
          <a:p>
            <a:pPr lvl="2"/>
            <a:r>
              <a:rPr lang="en-AU" dirty="0"/>
              <a:t>Someone pointed out that it </a:t>
            </a:r>
            <a:r>
              <a:rPr lang="en-US" i="1" dirty="0"/>
              <a:t>could be the camel’s nose or it could be nothing to be concerned about</a:t>
            </a:r>
          </a:p>
          <a:p>
            <a:pPr lvl="1"/>
            <a:r>
              <a:rPr lang="en-US" dirty="0"/>
              <a:t>In the meantime, we will certainly watch the activity</a:t>
            </a:r>
          </a:p>
          <a:p>
            <a:pPr lvl="1"/>
            <a:r>
              <a:rPr lang="en-US" dirty="0"/>
              <a:t>Discuss …</a:t>
            </a:r>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0410559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agreed to authorise a status report for SC6’s next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was therefore requested (and approved) in Hawaii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1"/>
            <a:r>
              <a:rPr lang="en-AU" dirty="0"/>
              <a:t>The report is available </a:t>
            </a:r>
            <a:r>
              <a:rPr lang="en-AU" dirty="0">
                <a:solidFill>
                  <a:srgbClr val="FF0000"/>
                </a:solidFill>
              </a:rPr>
              <a:t>&lt;here&gt;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Tree>
    <p:extLst>
      <p:ext uri="{BB962C8B-B14F-4D97-AF65-F5344CB8AC3E}">
        <p14:creationId xmlns:p14="http://schemas.microsoft.com/office/powerpoint/2010/main" val="33153786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16434</Words>
  <Application>Microsoft Office PowerPoint</Application>
  <PresentationFormat>On-screen Show (4:3)</PresentationFormat>
  <Paragraphs>2589</Paragraphs>
  <Slides>173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173</vt:i4>
      </vt:variant>
    </vt:vector>
  </HeadingPairs>
  <TitlesOfParts>
    <vt:vector size="179" baseType="lpstr">
      <vt:lpstr>Arial</vt:lpstr>
      <vt:lpstr>Times New Roman</vt:lpstr>
      <vt:lpstr>Wingdings</vt:lpstr>
      <vt:lpstr>802-11-Submission</vt:lpstr>
      <vt:lpstr>Acrobat Document</vt:lpstr>
      <vt:lpstr>Packager Shell Object</vt:lpstr>
      <vt:lpstr>IEEE 802 JTC1 Standing Committee Jan 2020 agenda in Irvine</vt:lpstr>
      <vt:lpstr>This document will be used to run the IEEE 802 JTC1 SC meetings in Irvine in Jan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January 2020 meeting in Irvine</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baseline is approved</vt:lpstr>
      <vt:lpstr>IEEE 802.1Qcp PSDO process is on hold until the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next SC6 meeting will be held in February 2020 in London</vt:lpstr>
      <vt:lpstr>We have some volunteers to attend the SC6 meeting in London</vt:lpstr>
      <vt:lpstr>IEEE-SA have asked for Webex access to some items at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Korea NB experts have submitted a proposal to SC6 for a WUR standard for Wi-Fi (&amp; other technologies) </vt:lpstr>
      <vt:lpstr>China NB experts have submitted a new Wi-Fi related standards activity to SC6/WG7</vt:lpstr>
      <vt:lpstr>The proposed WG7 activity is for a standard that allocates APs to ACs with load balancing &amp; backup</vt:lpstr>
      <vt:lpstr>Does IEEE 802 want to influence the proposed WG7 activity in any way?</vt:lpstr>
      <vt:lpstr>China NB have submitted a proposal to SC6/WG1 for an ad hoc on trustworthiness</vt:lpstr>
      <vt:lpstr>China NB have submitted a proposal to SC6 for an ad hoc on trustworthiness</vt:lpstr>
      <vt:lpstr>China NB have submitted a proposal to SC6 for an ad hoc on trustworthiness</vt:lpstr>
      <vt:lpstr>The 802 EC agreed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2020-01-14T16:12:43Z</dcterms:modified>
</cp:coreProperties>
</file>