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5"/>
  </p:notesMasterIdLst>
  <p:handoutMasterIdLst>
    <p:handoutMasterId r:id="rId17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343" r:id="rId18"/>
    <p:sldId id="2073" r:id="rId19"/>
    <p:sldId id="1101" r:id="rId20"/>
    <p:sldId id="1581" r:id="rId21"/>
    <p:sldId id="2279" r:id="rId22"/>
    <p:sldId id="2062" r:id="rId23"/>
    <p:sldId id="2280" r:id="rId24"/>
    <p:sldId id="1981" r:id="rId25"/>
    <p:sldId id="2074" r:id="rId26"/>
    <p:sldId id="2102" r:id="rId27"/>
    <p:sldId id="2107" r:id="rId28"/>
    <p:sldId id="2075" r:id="rId29"/>
    <p:sldId id="1657" r:id="rId30"/>
    <p:sldId id="2292" r:id="rId31"/>
    <p:sldId id="1965" r:id="rId32"/>
    <p:sldId id="1967" r:id="rId33"/>
    <p:sldId id="1968" r:id="rId34"/>
    <p:sldId id="1969" r:id="rId35"/>
    <p:sldId id="2357" r:id="rId36"/>
    <p:sldId id="2358" r:id="rId37"/>
    <p:sldId id="2359" r:id="rId38"/>
    <p:sldId id="2361" r:id="rId39"/>
    <p:sldId id="2360" r:id="rId40"/>
    <p:sldId id="2362" r:id="rId41"/>
    <p:sldId id="2104" r:id="rId42"/>
    <p:sldId id="2112" r:id="rId43"/>
    <p:sldId id="2113" r:id="rId44"/>
    <p:sldId id="2114" r:id="rId45"/>
    <p:sldId id="2167" r:id="rId46"/>
    <p:sldId id="2317" r:id="rId47"/>
    <p:sldId id="2331" r:id="rId48"/>
    <p:sldId id="2332" r:id="rId49"/>
    <p:sldId id="2351" r:id="rId50"/>
    <p:sldId id="2008" r:id="rId51"/>
    <p:sldId id="2291" r:id="rId52"/>
    <p:sldId id="1945" r:id="rId53"/>
    <p:sldId id="2036" r:id="rId54"/>
    <p:sldId id="2037" r:id="rId55"/>
    <p:sldId id="2071" r:id="rId56"/>
    <p:sldId id="2218" r:id="rId57"/>
    <p:sldId id="2323" r:id="rId58"/>
    <p:sldId id="2333" r:id="rId59"/>
    <p:sldId id="2334" r:id="rId60"/>
    <p:sldId id="2335" r:id="rId61"/>
    <p:sldId id="2352" r:id="rId62"/>
    <p:sldId id="2353" r:id="rId63"/>
    <p:sldId id="1688" r:id="rId64"/>
    <p:sldId id="2322" r:id="rId65"/>
    <p:sldId id="2293" r:id="rId66"/>
    <p:sldId id="1705" r:id="rId67"/>
    <p:sldId id="1706" r:id="rId68"/>
    <p:sldId id="1707" r:id="rId69"/>
    <p:sldId id="1708" r:id="rId70"/>
    <p:sldId id="1709" r:id="rId71"/>
    <p:sldId id="1710" r:id="rId72"/>
    <p:sldId id="1790" r:id="rId73"/>
    <p:sldId id="2199" r:id="rId74"/>
    <p:sldId id="2319" r:id="rId75"/>
    <p:sldId id="2320" r:id="rId76"/>
    <p:sldId id="2321" r:id="rId77"/>
    <p:sldId id="2355" r:id="rId78"/>
    <p:sldId id="2354" r:id="rId79"/>
    <p:sldId id="2294" r:id="rId80"/>
    <p:sldId id="1679" r:id="rId81"/>
    <p:sldId id="2336" r:id="rId82"/>
    <p:sldId id="2328" r:id="rId83"/>
    <p:sldId id="2304" r:id="rId84"/>
    <p:sldId id="2337" r:id="rId85"/>
    <p:sldId id="2371" r:id="rId86"/>
    <p:sldId id="2372" r:id="rId87"/>
    <p:sldId id="2373" r:id="rId88"/>
    <p:sldId id="2374" r:id="rId89"/>
    <p:sldId id="2375" r:id="rId90"/>
    <p:sldId id="2340" r:id="rId91"/>
    <p:sldId id="2341" r:id="rId92"/>
    <p:sldId id="2363" r:id="rId93"/>
    <p:sldId id="2364" r:id="rId94"/>
    <p:sldId id="2365" r:id="rId95"/>
    <p:sldId id="2367" r:id="rId96"/>
    <p:sldId id="2368" r:id="rId97"/>
    <p:sldId id="2369" r:id="rId98"/>
    <p:sldId id="2370" r:id="rId99"/>
    <p:sldId id="2338" r:id="rId100"/>
    <p:sldId id="2324" r:id="rId101"/>
    <p:sldId id="1375" r:id="rId102"/>
    <p:sldId id="1376" r:id="rId103"/>
    <p:sldId id="1400" r:id="rId104"/>
    <p:sldId id="2004" r:id="rId105"/>
    <p:sldId id="619" r:id="rId106"/>
    <p:sldId id="621" r:id="rId107"/>
    <p:sldId id="1561" r:id="rId108"/>
    <p:sldId id="1555" r:id="rId109"/>
    <p:sldId id="1601" r:id="rId110"/>
    <p:sldId id="1585" r:id="rId111"/>
    <p:sldId id="1586" r:id="rId112"/>
    <p:sldId id="1587" r:id="rId113"/>
    <p:sldId id="1588" r:id="rId114"/>
    <p:sldId id="1589" r:id="rId115"/>
    <p:sldId id="1590" r:id="rId116"/>
    <p:sldId id="1771" r:id="rId117"/>
    <p:sldId id="1772" r:id="rId118"/>
    <p:sldId id="1591" r:id="rId119"/>
    <p:sldId id="1592" r:id="rId120"/>
    <p:sldId id="1593" r:id="rId121"/>
    <p:sldId id="1594" r:id="rId122"/>
    <p:sldId id="1595" r:id="rId123"/>
    <p:sldId id="1596" r:id="rId124"/>
    <p:sldId id="1597" r:id="rId125"/>
    <p:sldId id="1598" r:id="rId126"/>
    <p:sldId id="1599" r:id="rId127"/>
    <p:sldId id="1600" r:id="rId128"/>
    <p:sldId id="1628" r:id="rId129"/>
    <p:sldId id="1638" r:id="rId130"/>
    <p:sldId id="1725" r:id="rId131"/>
    <p:sldId id="1726" r:id="rId132"/>
    <p:sldId id="1947" r:id="rId133"/>
    <p:sldId id="1975" r:id="rId134"/>
    <p:sldId id="1976" r:id="rId135"/>
    <p:sldId id="1977" r:id="rId136"/>
    <p:sldId id="2039" r:id="rId137"/>
    <p:sldId id="2060" r:id="rId138"/>
    <p:sldId id="2061" r:id="rId139"/>
    <p:sldId id="2097" r:id="rId140"/>
    <p:sldId id="2103" r:id="rId141"/>
    <p:sldId id="2063" r:id="rId142"/>
    <p:sldId id="2064" r:id="rId143"/>
    <p:sldId id="2065" r:id="rId144"/>
    <p:sldId id="2066" r:id="rId145"/>
    <p:sldId id="2067" r:id="rId146"/>
    <p:sldId id="2068" r:id="rId147"/>
    <p:sldId id="2069" r:id="rId148"/>
    <p:sldId id="2146" r:id="rId149"/>
    <p:sldId id="2147" r:id="rId150"/>
    <p:sldId id="2148" r:id="rId151"/>
    <p:sldId id="2158" r:id="rId152"/>
    <p:sldId id="2159" r:id="rId153"/>
    <p:sldId id="2157" r:id="rId154"/>
    <p:sldId id="2160" r:id="rId155"/>
    <p:sldId id="2216" r:id="rId156"/>
    <p:sldId id="2217" r:id="rId157"/>
    <p:sldId id="2219" r:id="rId158"/>
    <p:sldId id="2238" r:id="rId159"/>
    <p:sldId id="2239" r:id="rId160"/>
    <p:sldId id="2240" r:id="rId161"/>
    <p:sldId id="2242" r:id="rId162"/>
    <p:sldId id="2263" r:id="rId163"/>
    <p:sldId id="2276" r:id="rId164"/>
    <p:sldId id="2277" r:id="rId165"/>
    <p:sldId id="2278" r:id="rId166"/>
    <p:sldId id="2281" r:id="rId167"/>
    <p:sldId id="2282" r:id="rId168"/>
    <p:sldId id="2283" r:id="rId169"/>
    <p:sldId id="2284" r:id="rId170"/>
    <p:sldId id="2318" r:id="rId171"/>
    <p:sldId id="2329" r:id="rId172"/>
    <p:sldId id="2356" r:id="rId173"/>
    <p:sldId id="1701" r:id="rId1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38" d="100"/>
          <a:sy n="38" d="100"/>
        </p:scale>
        <p:origin x="424" y="4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802.11-19/2102r5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9/11-19-2059-00-0jtc-minutes-of-hawaii-meeting-in-nov-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iso.zoom.com.cn/meeting/register/uJcqdeyhpzMtmleRcg-EU1JyThTI0IMnqw"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2020 agenda in Irvine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 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November 2019 in Hawaii</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Preparation for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2432047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2850212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9312439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15941415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3833330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a:t>
            </a:r>
            <a:r>
              <a:rPr lang="en-US" i="1" dirty="0"/>
              <a:t>Irvine </a:t>
            </a:r>
            <a:r>
              <a:rPr lang="en-AU" i="1" dirty="0"/>
              <a:t>in January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233178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176505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8523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meeting in Irvine in January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Hawaii, in Nov 2019, as documented in </a:t>
            </a:r>
            <a:r>
              <a:rPr lang="en-AU" i="1" dirty="0">
                <a:hlinkClick r:id="rId3"/>
              </a:rPr>
              <a:t>11-19-2059-00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97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86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83927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23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36632216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1689304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3739555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2846302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67686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a:t>
            </a:r>
            <a:r>
              <a:rPr lang="en-AU" dirty="0" err="1"/>
              <a:t>N</a:t>
            </a:r>
            <a:r>
              <a:rPr lang="en-AU" dirty="0" err="1">
                <a:solidFill>
                  <a:srgbClr val="FF0000"/>
                </a:solidFill>
              </a:rPr>
              <a:t>xxxxx</a:t>
            </a:r>
            <a:r>
              <a:rPr lang="en-AU" dirty="0"/>
              <a:t>)</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8368451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8794734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2685064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4201883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51679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3676144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08579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232000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3405875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006628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0292585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153001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1389489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7131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issues highlighted in Hawaii related to the balloting process have probably been resolved</a:t>
            </a:r>
          </a:p>
        </p:txBody>
      </p:sp>
      <p:sp>
        <p:nvSpPr>
          <p:cNvPr id="8" name="Content Placeholder 7"/>
          <p:cNvSpPr>
            <a:spLocks noGrp="1"/>
          </p:cNvSpPr>
          <p:nvPr>
            <p:ph idx="1"/>
          </p:nvPr>
        </p:nvSpPr>
        <p:spPr/>
        <p:txBody>
          <a:bodyPr/>
          <a:lstStyle/>
          <a:p>
            <a:pPr lvl="1"/>
            <a:r>
              <a:rPr lang="en-AU" dirty="0"/>
              <a:t>In recent months a number of 60-day and FDIS ballots have not started as expected</a:t>
            </a:r>
          </a:p>
          <a:p>
            <a:pPr lvl="1"/>
            <a:r>
              <a:rPr lang="en-AU" dirty="0"/>
              <a:t>(Update on 15 Nov 2019) It is believed the procedural issues between IEEE-SA staff and ISO staff that have caused a slowdown in ballot handling have now been resolved and that ballots will restart in next 6-8 weeks.</a:t>
            </a:r>
          </a:p>
          <a:p>
            <a:pPr lvl="1"/>
            <a:r>
              <a:rPr lang="en-AU" dirty="0"/>
              <a:t>(Update on 17 Dec 2019) The first FDIS (802.1Q) has started after the procedural issues</a:t>
            </a:r>
          </a:p>
          <a:p>
            <a:pPr lvl="1"/>
            <a:r>
              <a:rPr lang="en-AU" dirty="0"/>
              <a:t>(Update on 7 Jan 2020) It appears procedural issues are still being encountered</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a:t>
            </a:fld>
            <a:endParaRPr lang="en-US"/>
          </a:p>
        </p:txBody>
      </p:sp>
    </p:spTree>
    <p:extLst>
      <p:ext uri="{BB962C8B-B14F-4D97-AF65-F5344CB8AC3E}">
        <p14:creationId xmlns:p14="http://schemas.microsoft.com/office/powerpoint/2010/main" val="127307813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40662244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8704783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5753137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2365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run the IEEE 802 JTC1 SC meetings in Irvine in Jan 2020</a:t>
            </a:r>
          </a:p>
        </p:txBody>
      </p:sp>
      <p:sp>
        <p:nvSpPr>
          <p:cNvPr id="3075" name="Rectangle 5"/>
          <p:cNvSpPr>
            <a:spLocks noGrp="1" noChangeArrowheads="1"/>
          </p:cNvSpPr>
          <p:nvPr>
            <p:ph idx="1"/>
          </p:nvPr>
        </p:nvSpPr>
        <p:spPr/>
        <p:txBody>
          <a:bodyPr/>
          <a:lstStyle/>
          <a:p>
            <a:pPr lvl="1"/>
            <a:r>
              <a:rPr lang="en-US" dirty="0"/>
              <a:t>This presentation contains a proposed running order for the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21075702"/>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FDIS ballot closes in May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pPr lvl="1"/>
            <a:r>
              <a:rPr lang="en-GB" dirty="0"/>
              <a:t>802.1Q-2018 was </a:t>
            </a:r>
            <a:r>
              <a:rPr lang="en-AU" dirty="0"/>
              <a:t>published in June 2018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closes 4 May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a:t>
            </a:r>
            <a:r>
              <a:rPr lang="en-AU"/>
              <a:t>with China </a:t>
            </a:r>
            <a:r>
              <a:rPr lang="en-AU" dirty="0"/>
              <a:t>NB voting no with </a:t>
            </a:r>
            <a:r>
              <a:rPr lang="en-AU"/>
              <a:t>2 comments (N17067)</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80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1575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052140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73913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CN1</a:t>
            </a:r>
          </a:p>
          <a:p>
            <a:pPr lvl="1"/>
            <a:r>
              <a:rPr lang="en-AU" dirty="0">
                <a:solidFill>
                  <a:srgbClr val="FF0000"/>
                </a:solidFill>
              </a:rPr>
              <a:t>802.1 WG will discuss in Jan 2019</a:t>
            </a:r>
          </a:p>
          <a:p>
            <a:pPr lvl="1"/>
            <a:r>
              <a:rPr lang="en-AU" dirty="0">
                <a:solidFill>
                  <a:srgbClr val="FF0000"/>
                </a:solidFill>
              </a:rPr>
              <a:t>This comment is an extension on comment during 60-day ballot and will require a new response </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49812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8294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CN2</a:t>
            </a:r>
          </a:p>
          <a:p>
            <a:pPr lvl="1"/>
            <a:r>
              <a:rPr lang="en-AU" dirty="0">
                <a:solidFill>
                  <a:srgbClr val="FF0000"/>
                </a:solidFill>
              </a:rPr>
              <a:t>802.1 WG will discuss in Jan 2019</a:t>
            </a:r>
          </a:p>
          <a:p>
            <a:pPr lvl="1"/>
            <a:r>
              <a:rPr lang="en-AU" dirty="0">
                <a:solidFill>
                  <a:srgbClr val="FF0000"/>
                </a:solidFill>
              </a:rPr>
              <a:t>Probably will use same response as for 60-day ballot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666912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702511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90-day is waiting for publication</a:t>
            </a:r>
          </a:p>
        </p:txBody>
      </p:sp>
      <p:sp>
        <p:nvSpPr>
          <p:cNvPr id="10" name="Content Placeholder 9"/>
          <p:cNvSpPr>
            <a:spLocks noGrp="1"/>
          </p:cNvSpPr>
          <p:nvPr>
            <p:ph idx="1"/>
          </p:nvPr>
        </p:nvSpPr>
        <p:spPr>
          <a:xfrm>
            <a:off x="519037" y="2360613"/>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is expected in about 8 weeks (as of end of Oct 2019)</a:t>
            </a:r>
          </a:p>
          <a:p>
            <a:pPr lvl="2"/>
            <a:r>
              <a:rPr lang="en-AU" dirty="0"/>
              <a:t>(Jan 2020) Asked Jodi </a:t>
            </a:r>
            <a:r>
              <a:rPr lang="en-AU" dirty="0" err="1"/>
              <a:t>Haasz</a:t>
            </a:r>
            <a:r>
              <a:rPr lang="en-AU" dirty="0"/>
              <a:t> for status</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46854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waiting</a:t>
            </a:r>
          </a:p>
          <a:p>
            <a:pPr lvl="1"/>
            <a:r>
              <a:rPr lang="en-AU" dirty="0">
                <a:solidFill>
                  <a:srgbClr val="FF0000"/>
                </a:solidFill>
              </a:rPr>
              <a:t>(Jan 2020) Ready to go but process issue is still being resolved</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78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waiting</a:t>
            </a:r>
          </a:p>
          <a:p>
            <a:pPr lvl="1"/>
            <a:r>
              <a:rPr lang="en-AU" dirty="0">
                <a:solidFill>
                  <a:srgbClr val="FF0000"/>
                </a:solidFill>
              </a:rPr>
              <a:t>(Jan 2020) Ready to go but process issue is still being resolved</a:t>
            </a:r>
          </a:p>
          <a:p>
            <a:pPr lvl="1"/>
            <a:r>
              <a:rPr lang="en-AU" dirty="0"/>
              <a:t>Will be known as ISO/IEC/IEEE 8802-1AE:20</a:t>
            </a:r>
            <a:r>
              <a:rPr lang="en-AU" dirty="0">
                <a:solidFill>
                  <a:srgbClr val="FF0000"/>
                </a:solidFill>
              </a:rPr>
              <a:t>20</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81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a:t>
            </a:r>
            <a:r>
              <a:rPr lang="en-US" dirty="0">
                <a:solidFill>
                  <a:srgbClr val="FF0000"/>
                </a:solidFill>
              </a:rPr>
              <a:t>N??????</a:t>
            </a:r>
            <a:r>
              <a:rPr lang="en-US" dirty="0"/>
              <a:t>)</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pPr lvl="2"/>
            <a:r>
              <a:rPr lang="en-AU" dirty="0"/>
              <a:t>(Jan 2020) Approved by </a:t>
            </a:r>
            <a:r>
              <a:rPr lang="en-AU" dirty="0" err="1"/>
              <a:t>RevCom</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427551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pPr lvl="2"/>
            <a:r>
              <a:rPr lang="en-AU" dirty="0"/>
              <a:t>(Jan 2020) Approved by </a:t>
            </a:r>
            <a:r>
              <a:rPr lang="en-AU" dirty="0" err="1"/>
              <a:t>RevCom</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94887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SA Ballot</a:t>
            </a:r>
          </a:p>
          <a:p>
            <a:pPr lvl="2"/>
            <a:r>
              <a:rPr lang="en-AU" dirty="0"/>
              <a:t>(Nov 2019) Still not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4048733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941105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Hawaii in Nov 2019 for submission of draft for information</a:t>
            </a:r>
          </a:p>
          <a:p>
            <a:pPr lvl="2"/>
            <a:r>
              <a:rPr lang="en-AU" dirty="0">
                <a:solidFill>
                  <a:srgbClr val="FF0000"/>
                </a:solidFill>
              </a:rPr>
              <a:t>(6 Jan 2020) Still not sent; asked Glen Parsons</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9696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773248"/>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8508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84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is waiting for start of FDIS ballot </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510491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is complete  (and IEEE publication)</a:t>
            </a:r>
            <a:endParaRPr lang="en-AU" dirty="0"/>
          </a:p>
          <a:p>
            <a:pPr lvl="2"/>
            <a:r>
              <a:rPr lang="en-AU" dirty="0"/>
              <a:t>Submission to PSDO approved in Mar 2019</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914299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15942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855484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22402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a:t>
            </a:r>
          </a:p>
          <a:p>
            <a:pPr lvl="2"/>
            <a:r>
              <a:rPr lang="en-AU" dirty="0"/>
              <a:t>D3.1 was approved by EC but D3.2 was available and so was the version liaised</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283889"/>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66060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is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17419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3790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is waiting for start of FDIS ballot </a:t>
            </a:r>
            <a:endParaRPr lang="en-AU" dirty="0">
              <a:solidFill>
                <a:srgbClr val="FF0000"/>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67547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Possibly send D6.0 for information in January 2020 when in SA Ballot</a:t>
            </a:r>
          </a:p>
          <a:p>
            <a:pPr lvl="2"/>
            <a:r>
              <a:rPr lang="en-AU" dirty="0"/>
              <a:t>SB closes on 24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Possibly send D5.0 for information in January 2020 when in SA Ballot</a:t>
            </a:r>
          </a:p>
          <a:p>
            <a:pPr lvl="2"/>
            <a:r>
              <a:rPr lang="en-AU" dirty="0"/>
              <a:t>SB closes on 24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922191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Jodi has asked for WebEx</a:t>
            </a:r>
          </a:p>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a:p>
            <a:pPr lvl="1"/>
            <a:r>
              <a:rPr lang="en-GB" dirty="0"/>
              <a:t>Registration:</a:t>
            </a:r>
          </a:p>
          <a:p>
            <a:r>
              <a:rPr lang="en-GB" dirty="0"/>
              <a:t>Following meeting</a:t>
            </a:r>
          </a:p>
          <a:p>
            <a:pPr lvl="1"/>
            <a:r>
              <a:rPr lang="en-GB" dirty="0"/>
              <a:t>Oct or Nov 2020 in Austria</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 have some volunteers to attend the SC6 meeting in London</a:t>
            </a:r>
          </a:p>
        </p:txBody>
      </p:sp>
      <p:sp>
        <p:nvSpPr>
          <p:cNvPr id="3" name="Content Placeholder 2"/>
          <p:cNvSpPr>
            <a:spLocks noGrp="1"/>
          </p:cNvSpPr>
          <p:nvPr>
            <p:ph idx="1"/>
          </p:nvPr>
        </p:nvSpPr>
        <p:spPr/>
        <p:txBody>
          <a:bodyPr/>
          <a:lstStyle/>
          <a:p>
            <a:pPr lvl="1"/>
            <a:r>
              <a:rPr lang="en-AU" dirty="0"/>
              <a:t>Tentative volunteers</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The role of any volunteers will be to gather information and to present the IEEE 802.11 Liaison report</a:t>
            </a:r>
          </a:p>
          <a:p>
            <a:pPr lvl="1"/>
            <a:r>
              <a:rPr lang="en-AU" dirty="0"/>
              <a:t>Please register for WG1 and/or SC6 if attending</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graphicFrame>
        <p:nvGraphicFramePr>
          <p:cNvPr id="6" name="Table 5">
            <a:extLst>
              <a:ext uri="{FF2B5EF4-FFF2-40B4-BE49-F238E27FC236}">
                <a16:creationId xmlns:a16="http://schemas.microsoft.com/office/drawing/2014/main" id="{E06C49EC-9885-4CAA-88D4-923DF9A43A33}"/>
              </a:ext>
            </a:extLst>
          </p:cNvPr>
          <p:cNvGraphicFramePr>
            <a:graphicFrameLocks noGrp="1"/>
          </p:cNvGraphicFramePr>
          <p:nvPr>
            <p:extLst>
              <p:ext uri="{D42A27DB-BD31-4B8C-83A1-F6EECF244321}">
                <p14:modId xmlns:p14="http://schemas.microsoft.com/office/powerpoint/2010/main" val="3175674100"/>
              </p:ext>
            </p:extLst>
          </p:nvPr>
        </p:nvGraphicFramePr>
        <p:xfrm>
          <a:off x="646250" y="2362200"/>
          <a:ext cx="7851500" cy="2438400"/>
        </p:xfrm>
        <a:graphic>
          <a:graphicData uri="http://schemas.openxmlformats.org/drawingml/2006/table">
            <a:tbl>
              <a:tblPr firstRow="1" bandRow="1">
                <a:tableStyleId>{21E4AEA4-8DFA-4A89-87EB-49C32662AFE0}</a:tableStyleId>
              </a:tblPr>
              <a:tblGrid>
                <a:gridCol w="1570300">
                  <a:extLst>
                    <a:ext uri="{9D8B030D-6E8A-4147-A177-3AD203B41FA5}">
                      <a16:colId xmlns:a16="http://schemas.microsoft.com/office/drawing/2014/main" val="282832206"/>
                    </a:ext>
                  </a:extLst>
                </a:gridCol>
                <a:gridCol w="1242475">
                  <a:extLst>
                    <a:ext uri="{9D8B030D-6E8A-4147-A177-3AD203B41FA5}">
                      <a16:colId xmlns:a16="http://schemas.microsoft.com/office/drawing/2014/main" val="86343932"/>
                    </a:ext>
                  </a:extLst>
                </a:gridCol>
                <a:gridCol w="914400">
                  <a:extLst>
                    <a:ext uri="{9D8B030D-6E8A-4147-A177-3AD203B41FA5}">
                      <a16:colId xmlns:a16="http://schemas.microsoft.com/office/drawing/2014/main" val="2373595460"/>
                    </a:ext>
                  </a:extLst>
                </a:gridCol>
                <a:gridCol w="762000">
                  <a:extLst>
                    <a:ext uri="{9D8B030D-6E8A-4147-A177-3AD203B41FA5}">
                      <a16:colId xmlns:a16="http://schemas.microsoft.com/office/drawing/2014/main" val="3297710799"/>
                    </a:ext>
                  </a:extLst>
                </a:gridCol>
                <a:gridCol w="3362325">
                  <a:extLst>
                    <a:ext uri="{9D8B030D-6E8A-4147-A177-3AD203B41FA5}">
                      <a16:colId xmlns:a16="http://schemas.microsoft.com/office/drawing/2014/main" val="937367653"/>
                    </a:ext>
                  </a:extLst>
                </a:gridCol>
              </a:tblGrid>
              <a:tr h="152400">
                <a:tc>
                  <a:txBody>
                    <a:bodyPr/>
                    <a:lstStyle/>
                    <a:p>
                      <a:r>
                        <a:rPr lang="en-AU" sz="1400" dirty="0"/>
                        <a:t>Name</a:t>
                      </a:r>
                    </a:p>
                  </a:txBody>
                  <a:tcPr/>
                </a:tc>
                <a:tc>
                  <a:txBody>
                    <a:bodyPr/>
                    <a:lstStyle/>
                    <a:p>
                      <a:pPr algn="ctr"/>
                      <a:r>
                        <a:rPr lang="en-AU" sz="1400" dirty="0"/>
                        <a:t>Attending</a:t>
                      </a:r>
                    </a:p>
                  </a:txBody>
                  <a:tcPr/>
                </a:tc>
                <a:tc>
                  <a:txBody>
                    <a:bodyPr/>
                    <a:lstStyle/>
                    <a:p>
                      <a:pPr algn="ctr"/>
                      <a:r>
                        <a:rPr lang="en-AU" sz="1400" dirty="0"/>
                        <a:t>SC6</a:t>
                      </a:r>
                    </a:p>
                  </a:txBody>
                  <a:tcPr/>
                </a:tc>
                <a:tc>
                  <a:txBody>
                    <a:bodyPr/>
                    <a:lstStyle/>
                    <a:p>
                      <a:pPr algn="ctr"/>
                      <a:r>
                        <a:rPr lang="en-AU" sz="1400" dirty="0"/>
                        <a:t>WG1</a:t>
                      </a:r>
                    </a:p>
                  </a:txBody>
                  <a:tcPr/>
                </a:tc>
                <a:tc>
                  <a:txBody>
                    <a:bodyPr/>
                    <a:lstStyle/>
                    <a:p>
                      <a:r>
                        <a:rPr lang="en-AU" sz="1400" dirty="0"/>
                        <a:t>Interest</a:t>
                      </a:r>
                    </a:p>
                  </a:txBody>
                  <a:tcPr/>
                </a:tc>
                <a:extLst>
                  <a:ext uri="{0D108BD9-81ED-4DB2-BD59-A6C34878D82A}">
                    <a16:rowId xmlns:a16="http://schemas.microsoft.com/office/drawing/2014/main" val="1005738202"/>
                  </a:ext>
                </a:extLst>
              </a:tr>
              <a:tr h="152400">
                <a:tc>
                  <a:txBody>
                    <a:bodyPr/>
                    <a:lstStyle/>
                    <a:p>
                      <a:r>
                        <a:rPr lang="en-AU" sz="1400" dirty="0"/>
                        <a:t>Stephen McCann</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(BSI)</a:t>
                      </a:r>
                      <a:endParaRPr lang="en-AU" sz="1400" dirty="0"/>
                    </a:p>
                  </a:txBody>
                  <a:tcPr/>
                </a:tc>
                <a:tc>
                  <a:txBody>
                    <a:bodyPr/>
                    <a:lstStyle/>
                    <a:p>
                      <a:pPr algn="ctr"/>
                      <a:r>
                        <a:rPr lang="en-AU" sz="1400" dirty="0">
                          <a:sym typeface="Wingdings" panose="05000000000000000000" pitchFamily="2" charset="2"/>
                        </a:rPr>
                        <a:t></a:t>
                      </a:r>
                      <a:endParaRPr lang="en-AU" sz="1400" dirty="0"/>
                    </a:p>
                  </a:txBody>
                  <a:tcPr/>
                </a:tc>
                <a:tc>
                  <a:txBody>
                    <a:bodyPr/>
                    <a:lstStyle/>
                    <a:p>
                      <a:r>
                        <a:rPr lang="en-AU" sz="1400" dirty="0"/>
                        <a:t>General</a:t>
                      </a:r>
                    </a:p>
                  </a:txBody>
                  <a:tcPr/>
                </a:tc>
                <a:extLst>
                  <a:ext uri="{0D108BD9-81ED-4DB2-BD59-A6C34878D82A}">
                    <a16:rowId xmlns:a16="http://schemas.microsoft.com/office/drawing/2014/main" val="2286321315"/>
                  </a:ext>
                </a:extLst>
              </a:tr>
              <a:tr h="152400">
                <a:tc>
                  <a:txBody>
                    <a:bodyPr/>
                    <a:lstStyle/>
                    <a:p>
                      <a:r>
                        <a:rPr lang="en-AU" sz="1400" dirty="0"/>
                        <a:t>Paul Congdon </a:t>
                      </a:r>
                    </a:p>
                  </a:txBody>
                  <a:tcPr/>
                </a:tc>
                <a:tc>
                  <a:txBody>
                    <a:bodyPr/>
                    <a:lstStyle/>
                    <a:p>
                      <a:pPr algn="ctr"/>
                      <a:r>
                        <a:rPr lang="en-AU" sz="1400" dirty="0"/>
                        <a:t>In London?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
                      </a:r>
                    </a:p>
                  </a:txBody>
                  <a:tcPr/>
                </a:tc>
                <a:extLst>
                  <a:ext uri="{0D108BD9-81ED-4DB2-BD59-A6C34878D82A}">
                    <a16:rowId xmlns:a16="http://schemas.microsoft.com/office/drawing/2014/main" val="199157241"/>
                  </a:ext>
                </a:extLst>
              </a:tr>
              <a:tr h="152400">
                <a:tc>
                  <a:txBody>
                    <a:bodyPr/>
                    <a:lstStyle/>
                    <a:p>
                      <a:r>
                        <a:rPr lang="en-AU" sz="1400" dirty="0"/>
                        <a:t>Karen Randall </a:t>
                      </a:r>
                    </a:p>
                  </a:txBody>
                  <a:tcPr/>
                </a:tc>
                <a:tc>
                  <a:txBody>
                    <a:bodyPr/>
                    <a:lstStyle/>
                    <a:p>
                      <a:pPr algn="ctr"/>
                      <a:r>
                        <a:rPr lang="en-AU" sz="1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
                      </a:r>
                    </a:p>
                  </a:txBody>
                  <a:tcPr/>
                </a:tc>
                <a:extLst>
                  <a:ext uri="{0D108BD9-81ED-4DB2-BD59-A6C34878D82A}">
                    <a16:rowId xmlns:a16="http://schemas.microsoft.com/office/drawing/2014/main" val="2779176575"/>
                  </a:ext>
                </a:extLst>
              </a:tr>
              <a:tr h="152400">
                <a:tc>
                  <a:txBody>
                    <a:bodyPr/>
                    <a:lstStyle/>
                    <a:p>
                      <a:r>
                        <a:rPr lang="en-AU" sz="1400" dirty="0"/>
                        <a:t>David Law </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t>
                      </a:r>
                    </a:p>
                  </a:txBody>
                  <a:tcPr/>
                </a:tc>
                <a:extLst>
                  <a:ext uri="{0D108BD9-81ED-4DB2-BD59-A6C34878D82A}">
                    <a16:rowId xmlns:a16="http://schemas.microsoft.com/office/drawing/2014/main" val="1404177656"/>
                  </a:ext>
                </a:extLst>
              </a:tr>
              <a:tr h="152400">
                <a:tc>
                  <a:txBody>
                    <a:bodyPr/>
                    <a:lstStyle/>
                    <a:p>
                      <a:r>
                        <a:rPr lang="en-AU" sz="1400" dirty="0"/>
                        <a:t>Jodi </a:t>
                      </a:r>
                      <a:r>
                        <a:rPr lang="en-AU" sz="1400" dirty="0" err="1"/>
                        <a:t>Haasz</a:t>
                      </a:r>
                      <a:endParaRPr lang="en-AU" sz="1400" dirty="0"/>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723364859"/>
                  </a:ext>
                </a:extLst>
              </a:tr>
              <a:tr h="152400">
                <a:tc>
                  <a:txBody>
                    <a:bodyPr/>
                    <a:lstStyle/>
                    <a:p>
                      <a:r>
                        <a:rPr lang="en-AU" sz="1400" dirty="0"/>
                        <a:t>Andrew Myles</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3162081663"/>
                  </a:ext>
                </a:extLst>
              </a:tr>
              <a:tr h="152400">
                <a:tc>
                  <a:txBody>
                    <a:bodyPr/>
                    <a:lstStyle/>
                    <a:p>
                      <a:r>
                        <a:rPr lang="en-AU" sz="1400" dirty="0"/>
                        <a:t>Peter Yee</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a:t>
                      </a:r>
                    </a:p>
                  </a:txBody>
                  <a:tcPr/>
                </a:tc>
                <a:extLst>
                  <a:ext uri="{0D108BD9-81ED-4DB2-BD59-A6C34878D82A}">
                    <a16:rowId xmlns:a16="http://schemas.microsoft.com/office/drawing/2014/main" val="1143319239"/>
                  </a:ext>
                </a:extLst>
              </a:tr>
            </a:tbl>
          </a:graphicData>
        </a:graphic>
      </p:graphicFrame>
    </p:spTree>
    <p:extLst>
      <p:ext uri="{BB962C8B-B14F-4D97-AF65-F5344CB8AC3E}">
        <p14:creationId xmlns:p14="http://schemas.microsoft.com/office/powerpoint/2010/main" val="30680536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EF26-1B46-4082-A30A-E1E6C96AEF84}"/>
              </a:ext>
            </a:extLst>
          </p:cNvPr>
          <p:cNvSpPr>
            <a:spLocks noGrp="1"/>
          </p:cNvSpPr>
          <p:nvPr>
            <p:ph type="title"/>
          </p:nvPr>
        </p:nvSpPr>
        <p:spPr/>
        <p:txBody>
          <a:bodyPr/>
          <a:lstStyle/>
          <a:p>
            <a:r>
              <a:rPr lang="en-AU" dirty="0"/>
              <a:t>IEEE-SA have asked for </a:t>
            </a:r>
            <a:r>
              <a:rPr lang="en-AU" dirty="0" err="1"/>
              <a:t>Webex</a:t>
            </a:r>
            <a:r>
              <a:rPr lang="en-AU" dirty="0"/>
              <a:t> access to some items at the SC6/WG1 meeting</a:t>
            </a:r>
          </a:p>
        </p:txBody>
      </p:sp>
      <p:sp>
        <p:nvSpPr>
          <p:cNvPr id="3" name="Content Placeholder 2">
            <a:extLst>
              <a:ext uri="{FF2B5EF4-FFF2-40B4-BE49-F238E27FC236}">
                <a16:creationId xmlns:a16="http://schemas.microsoft.com/office/drawing/2014/main" id="{DBE00017-1A96-4667-8341-3DA2F5D4D540}"/>
              </a:ext>
            </a:extLst>
          </p:cNvPr>
          <p:cNvSpPr>
            <a:spLocks noGrp="1"/>
          </p:cNvSpPr>
          <p:nvPr>
            <p:ph idx="1"/>
          </p:nvPr>
        </p:nvSpPr>
        <p:spPr/>
        <p:txBody>
          <a:bodyPr/>
          <a:lstStyle/>
          <a:p>
            <a:pPr lvl="1"/>
            <a:r>
              <a:rPr lang="en-AU" dirty="0"/>
              <a:t>Jodi </a:t>
            </a:r>
            <a:r>
              <a:rPr lang="en-AU" dirty="0" err="1"/>
              <a:t>Haasz</a:t>
            </a:r>
            <a:r>
              <a:rPr lang="en-AU" dirty="0"/>
              <a:t> (IEEE-SA) has requested WebEx for the following items on the JTC 1/SC 6/WG 1 meeting agenda</a:t>
            </a:r>
          </a:p>
          <a:p>
            <a:pPr lvl="2"/>
            <a:r>
              <a:rPr lang="en-AU" i="1" dirty="0"/>
              <a:t>8.1 - IEEE 802 Liaison Report</a:t>
            </a:r>
          </a:p>
          <a:p>
            <a:pPr lvl="2"/>
            <a:r>
              <a:rPr lang="en-AU" i="1" dirty="0"/>
              <a:t>9.1 - WG1Nxxx: Technology of Variable Low Power Wake up OOK signal and Radio Device inter-operable with ISM Legacy communication</a:t>
            </a:r>
          </a:p>
          <a:p>
            <a:pPr lvl="1"/>
            <a:r>
              <a:rPr lang="en-AU" dirty="0"/>
              <a:t>The WG1 Convenor (</a:t>
            </a:r>
            <a:r>
              <a:rPr lang="en-AU" dirty="0" err="1"/>
              <a:t>Zhenhai</a:t>
            </a:r>
            <a:r>
              <a:rPr lang="en-AU" dirty="0"/>
              <a:t> Huang from China NB) has arranged a Zoom meeting</a:t>
            </a:r>
          </a:p>
          <a:p>
            <a:pPr lvl="2"/>
            <a:r>
              <a:rPr lang="en-AU" dirty="0"/>
              <a:t>Time: 3 Feb 2020, Monday, 2:00 PM (GMT +0:00, London, UK) Duration: 1.5 hrs maximum </a:t>
            </a:r>
          </a:p>
          <a:p>
            <a:pPr lvl="2"/>
            <a:r>
              <a:rPr lang="en-AU" dirty="0"/>
              <a:t>Please register yourself through the following link: </a:t>
            </a:r>
            <a:r>
              <a:rPr lang="en-AU" dirty="0">
                <a:hlinkClick r:id="rId3"/>
              </a:rPr>
              <a:t>https://iso.zoom.com.cn/meeting/register/uJcqdeyhpzMtmleRcg-EU1JyThTI0IMnqw</a:t>
            </a:r>
            <a:endParaRPr lang="en-AU" dirty="0"/>
          </a:p>
          <a:p>
            <a:pPr lvl="2"/>
            <a:r>
              <a:rPr lang="en-AU" dirty="0"/>
              <a:t>Reminder: you need to be registered for the SC6/EWG1 meeting to attend, and you need to be registered with SC6/WG1 to register for the meeting </a:t>
            </a:r>
          </a:p>
          <a:p>
            <a:pPr lvl="1"/>
            <a:endParaRPr lang="en-AU" dirty="0"/>
          </a:p>
          <a:p>
            <a:endParaRPr lang="en-AU" dirty="0"/>
          </a:p>
        </p:txBody>
      </p:sp>
      <p:sp>
        <p:nvSpPr>
          <p:cNvPr id="4" name="Footer Placeholder 3">
            <a:extLst>
              <a:ext uri="{FF2B5EF4-FFF2-40B4-BE49-F238E27FC236}">
                <a16:creationId xmlns:a16="http://schemas.microsoft.com/office/drawing/2014/main" id="{A47F23E5-13FC-4647-B38E-B93D5617E17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A148B0-8AD5-45D6-BB7C-6A42E394A6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graphicFrame>
        <p:nvGraphicFramePr>
          <p:cNvPr id="6" name="Object 5">
            <a:extLst>
              <a:ext uri="{FF2B5EF4-FFF2-40B4-BE49-F238E27FC236}">
                <a16:creationId xmlns:a16="http://schemas.microsoft.com/office/drawing/2014/main" id="{1C05EC47-C0BD-4805-A01B-DBCE7DFD66E4}"/>
              </a:ext>
            </a:extLst>
          </p:cNvPr>
          <p:cNvGraphicFramePr>
            <a:graphicFrameLocks noChangeAspect="1"/>
          </p:cNvGraphicFramePr>
          <p:nvPr>
            <p:extLst>
              <p:ext uri="{D42A27DB-BD31-4B8C-83A1-F6EECF244321}">
                <p14:modId xmlns:p14="http://schemas.microsoft.com/office/powerpoint/2010/main" val="3122975394"/>
              </p:ext>
            </p:extLst>
          </p:nvPr>
        </p:nvGraphicFramePr>
        <p:xfrm>
          <a:off x="7315200" y="4724400"/>
          <a:ext cx="914400" cy="806450"/>
        </p:xfrm>
        <a:graphic>
          <a:graphicData uri="http://schemas.openxmlformats.org/presentationml/2006/ole">
            <mc:AlternateContent xmlns:mc="http://schemas.openxmlformats.org/markup-compatibility/2006">
              <mc:Choice xmlns:v="urn:schemas-microsoft-com:vml" Requires="v">
                <p:oleObj spid="_x0000_s291847" name="Packager Shell Object" showAsIcon="1" r:id="rId4" imgW="914400" imgH="806400" progId="Package">
                  <p:embed/>
                </p:oleObj>
              </mc:Choice>
              <mc:Fallback>
                <p:oleObj name="Packager Shell Object" showAsIcon="1" r:id="rId4" imgW="914400" imgH="806400" progId="Package">
                  <p:embed/>
                  <p:pic>
                    <p:nvPicPr>
                      <p:cNvPr id="0" name=""/>
                      <p:cNvPicPr/>
                      <p:nvPr/>
                    </p:nvPicPr>
                    <p:blipFill>
                      <a:blip r:embed="rId5"/>
                      <a:stretch>
                        <a:fillRect/>
                      </a:stretch>
                    </p:blipFill>
                    <p:spPr>
                      <a:xfrm>
                        <a:off x="73152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153354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a:pPr>
            <a:r>
              <a:rPr lang="en-AU" dirty="0"/>
              <a:t>Welcome</a:t>
            </a:r>
          </a:p>
          <a:p>
            <a:pPr marL="344488" lvl="1" indent="-342900">
              <a:buFont typeface="+mj-lt"/>
              <a:buAutoNum type="arabicPeriod"/>
            </a:pPr>
            <a:r>
              <a:rPr lang="en-AU" dirty="0"/>
              <a:t> Roll Call of Delegates</a:t>
            </a:r>
          </a:p>
          <a:p>
            <a:pPr marL="344488" lvl="1" indent="-342900">
              <a:buFont typeface="+mj-lt"/>
              <a:buAutoNum type="arabicPeriod"/>
            </a:pPr>
            <a:r>
              <a:rPr lang="en-AU" dirty="0"/>
              <a:t>ISO/IEC Codes of Conduct ISO/IEC Codes of Conduct</a:t>
            </a:r>
          </a:p>
          <a:p>
            <a:pPr marL="344488" lvl="1" indent="-342900">
              <a:buFont typeface="+mj-lt"/>
              <a:buAutoNum type="arabicPeriod"/>
            </a:pPr>
            <a:r>
              <a:rPr lang="en-AU" dirty="0"/>
              <a:t>Approval of Agenda</a:t>
            </a:r>
          </a:p>
          <a:p>
            <a:pPr lvl="2"/>
            <a:r>
              <a:rPr lang="en-AU" dirty="0"/>
              <a:t>WG1NXXX: Draft agenda for ISO IEC JTC1 SC6 WG1 meeting (London, UK, Feb 2020)</a:t>
            </a:r>
          </a:p>
          <a:p>
            <a:pPr marL="344488" lvl="1" indent="-342900">
              <a:buFont typeface="+mj-lt"/>
              <a:buAutoNum type="arabicPeriod"/>
            </a:pPr>
            <a:r>
              <a:rPr lang="en-AU" dirty="0"/>
              <a:t>Review Meeting Report</a:t>
            </a:r>
          </a:p>
          <a:p>
            <a:pPr lvl="2"/>
            <a:r>
              <a:rPr lang="en-AU" dirty="0"/>
              <a:t>WG1N0193: Draft Meeting Minutes for ISO/IEC JTC 1/SC 6/WG 1 meeting Beijing 2224 Apr 2019</a:t>
            </a:r>
          </a:p>
          <a:p>
            <a:pPr marL="344488" lvl="1" indent="-342900">
              <a:buFont typeface="+mj-lt"/>
              <a:buAutoNum type="arabicPeriod"/>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400353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6"/>
            </a:pPr>
            <a:r>
              <a:rPr lang="en-AU" dirty="0"/>
              <a:t>Active Work Items</a:t>
            </a:r>
          </a:p>
          <a:p>
            <a:pPr marL="527050" lvl="2" indent="-342900">
              <a:buFont typeface="+mj-lt"/>
              <a:buAutoNum type="arabicPeriod"/>
            </a:pPr>
            <a:r>
              <a:rPr lang="en-AU" dirty="0"/>
              <a:t>Revision ISO/IEC 21481:2012 - Near Field Communication Interface and Protocol -2 (NFCIP-2) </a:t>
            </a:r>
          </a:p>
          <a:p>
            <a:pPr marL="527050" lvl="2" indent="-342900">
              <a:buFont typeface="+mj-lt"/>
              <a:buAutoNum type="arabicPeriod"/>
            </a:pPr>
            <a:r>
              <a:rPr lang="en-AU" dirty="0"/>
              <a:t>Revision ISO/IEC 17982:2012 - Close Capacitive Coupling Communication Physical Layer (CCCC PHY) </a:t>
            </a:r>
          </a:p>
          <a:p>
            <a:pPr marL="527050" lvl="2" indent="-342900">
              <a:buFont typeface="+mj-lt"/>
              <a:buAutoNum type="arabicPeriod"/>
            </a:pPr>
            <a:r>
              <a:rPr lang="en-AU" dirty="0"/>
              <a:t>NWIP: Low Altitude Drone Area Network (LADAN)</a:t>
            </a:r>
          </a:p>
          <a:p>
            <a:pPr marL="344488" lvl="1" indent="-342900">
              <a:buFont typeface="+mj-lt"/>
              <a:buAutoNum type="arabicPeriod" startAt="6"/>
            </a:pPr>
            <a:r>
              <a:rPr lang="en-AU" dirty="0"/>
              <a:t>Ad-Hoc group updates related to WG 1 </a:t>
            </a:r>
          </a:p>
          <a:p>
            <a:pPr marL="527050" lvl="2" indent="-342900">
              <a:buFont typeface="+mj-lt"/>
              <a:buAutoNum type="arabicPeriod"/>
            </a:pPr>
            <a:r>
              <a:rPr lang="en-AU" dirty="0"/>
              <a:t>Study Group on Wearable Devices </a:t>
            </a:r>
          </a:p>
          <a:p>
            <a:pPr marL="527050" lvl="2" indent="-342900">
              <a:buFont typeface="+mj-lt"/>
              <a:buAutoNum type="arabicPeriod"/>
            </a:pPr>
            <a:r>
              <a:rPr lang="en-AU" dirty="0"/>
              <a:t>Ad-Hoc Group on Networking for Block chain</a:t>
            </a:r>
          </a:p>
          <a:p>
            <a:pPr marL="527050" lvl="2" indent="-342900">
              <a:buFont typeface="+mj-lt"/>
              <a:buAutoNum type="arabicPeriod"/>
            </a:pPr>
            <a:r>
              <a:rPr lang="en-AU" dirty="0">
                <a:solidFill>
                  <a:srgbClr val="FF0000"/>
                </a:solidFill>
              </a:rPr>
              <a:t>Proposal on establishing Ad hoc Group on Trustworthiness</a:t>
            </a:r>
          </a:p>
          <a:p>
            <a:pPr marL="527050" lvl="2" indent="-342900">
              <a:buFont typeface="+mj-lt"/>
              <a:buAutoNum type="arabicPeriod"/>
            </a:pPr>
            <a:r>
              <a:rPr lang="en-AU" dirty="0"/>
              <a:t>Proposal on establishing Advisory Group on Concept and Terminology </a:t>
            </a:r>
          </a:p>
          <a:p>
            <a:pPr marL="344488" lvl="1" indent="-342900">
              <a:buFont typeface="+mj-lt"/>
              <a:buAutoNum type="arabicPeriod" startAt="6"/>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911341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8"/>
            </a:pPr>
            <a:r>
              <a:rPr lang="en-AU" dirty="0"/>
              <a:t>Liaison</a:t>
            </a:r>
          </a:p>
          <a:p>
            <a:pPr marL="527050" lvl="2" indent="-342900">
              <a:buFont typeface="+mj-lt"/>
              <a:buAutoNum type="arabicPeriod"/>
            </a:pPr>
            <a:r>
              <a:rPr lang="en-AU" dirty="0"/>
              <a:t> Liaisons with other SDOs  </a:t>
            </a:r>
          </a:p>
          <a:p>
            <a:pPr marL="873125" lvl="3" indent="-342900"/>
            <a:r>
              <a:rPr lang="en-AU" dirty="0"/>
              <a:t>JTC 1/SC 17: Cards and security devices for personal identification </a:t>
            </a:r>
          </a:p>
          <a:p>
            <a:pPr marL="873125" lvl="3" indent="-342900"/>
            <a:r>
              <a:rPr lang="en-AU" dirty="0"/>
              <a:t>JTC 1/SC 27: IT Security techniques </a:t>
            </a:r>
          </a:p>
          <a:p>
            <a:pPr marL="873125" lvl="3" indent="-342900"/>
            <a:r>
              <a:rPr lang="en-AU" dirty="0"/>
              <a:t>JTC 1/SC 41: Internet of Things and related technologies </a:t>
            </a:r>
          </a:p>
          <a:p>
            <a:pPr marL="873125" lvl="3" indent="-342900"/>
            <a:r>
              <a:rPr lang="en-AU" dirty="0">
                <a:solidFill>
                  <a:srgbClr val="FF0000"/>
                </a:solidFill>
              </a:rPr>
              <a:t>IEEE 802 </a:t>
            </a:r>
          </a:p>
          <a:p>
            <a:pPr marL="873125" lvl="3" indent="-342900"/>
            <a:r>
              <a:rPr lang="en-AU" dirty="0"/>
              <a:t>NFC Forum </a:t>
            </a:r>
          </a:p>
          <a:p>
            <a:pPr marL="873125" lvl="3" indent="-342900"/>
            <a:r>
              <a:rPr lang="en-AU" dirty="0"/>
              <a:t>IEC TC 100/TA 15 </a:t>
            </a:r>
          </a:p>
          <a:p>
            <a:pPr marL="873125" lvl="3" indent="-342900"/>
            <a:r>
              <a:rPr lang="en-AU" dirty="0"/>
              <a:t>ECMA International </a:t>
            </a:r>
          </a:p>
          <a:p>
            <a:pPr marL="527050" lvl="2" indent="-342900">
              <a:buFont typeface="+mj-lt"/>
              <a:buAutoNum type="arabicPeriod"/>
            </a:pPr>
            <a:r>
              <a:rPr lang="en-AU" dirty="0"/>
              <a:t>Review liaison status</a:t>
            </a:r>
          </a:p>
          <a:p>
            <a:pPr marL="344488" lvl="1" indent="-342900">
              <a:buFont typeface="+mj-lt"/>
              <a:buAutoNum type="arabicPeriod" startAt="8"/>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9916571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9"/>
            </a:pPr>
            <a:r>
              <a:rPr lang="en-AU" dirty="0"/>
              <a:t>Introduction of New Item</a:t>
            </a:r>
          </a:p>
          <a:p>
            <a:pPr marL="527050" lvl="2" indent="-342900">
              <a:buFont typeface="+mj-lt"/>
              <a:buAutoNum type="arabicPeriod"/>
            </a:pPr>
            <a:r>
              <a:rPr lang="en-AU" dirty="0"/>
              <a:t>Proposal on revision of ISO/IEC 23917:2005</a:t>
            </a:r>
          </a:p>
          <a:p>
            <a:pPr marL="527050" lvl="2" indent="-342900">
              <a:buFont typeface="+mj-lt"/>
              <a:buAutoNum type="arabicPeriod"/>
            </a:pPr>
            <a:r>
              <a:rPr lang="en-AU" dirty="0"/>
              <a:t>Initiate revision of ISO/IEC 19369:2014</a:t>
            </a:r>
          </a:p>
          <a:p>
            <a:pPr marL="527050" lvl="2" indent="-342900">
              <a:buFont typeface="+mj-lt"/>
              <a:buAutoNum type="arabicPeriod"/>
            </a:pPr>
            <a:r>
              <a:rPr lang="en-AU" dirty="0">
                <a:solidFill>
                  <a:srgbClr val="FF0000"/>
                </a:solidFill>
              </a:rPr>
              <a:t>WG1N198: Korean NB contribution on NWIP of Variable Low Power Wake up OOK signal and Radio Device inter-operable with ISM Legacy communication</a:t>
            </a:r>
          </a:p>
          <a:p>
            <a:pPr marL="527050" lvl="2" indent="-342900">
              <a:buFont typeface="+mj-lt"/>
              <a:buAutoNum type="arabicPeriod"/>
            </a:pPr>
            <a:r>
              <a:rPr lang="en-AU" dirty="0"/>
              <a:t>WG1N0197: Korean NB contribution on Conductive Fabric Area Network 10. </a:t>
            </a:r>
          </a:p>
          <a:p>
            <a:pPr marL="344488" lvl="1" indent="-342900">
              <a:buFont typeface="+mj-lt"/>
              <a:buAutoNum type="arabicPeriod" startAt="9"/>
            </a:pPr>
            <a:r>
              <a:rPr lang="en-AU" dirty="0"/>
              <a:t>Other Business</a:t>
            </a:r>
          </a:p>
          <a:p>
            <a:pPr marL="527050" lvl="2" indent="-342900">
              <a:buFont typeface="+mj-lt"/>
              <a:buAutoNum type="arabicPeriod"/>
            </a:pPr>
            <a:r>
              <a:rPr lang="en-AU" dirty="0"/>
              <a:t>Information from ISO Central Secretariat/TMB/…</a:t>
            </a:r>
          </a:p>
          <a:p>
            <a:pPr marL="527050" lvl="2" indent="-342900">
              <a:buFont typeface="+mj-lt"/>
              <a:buAutoNum type="arabicPeriod"/>
            </a:pPr>
            <a:r>
              <a:rPr lang="en-AU" dirty="0"/>
              <a:t>Improvement of WG 1 Organization</a:t>
            </a:r>
          </a:p>
          <a:p>
            <a:pPr marL="344488" lvl="1" indent="-342900">
              <a:buFont typeface="+mj-lt"/>
              <a:buAutoNum type="arabicPeriod" startAt="9"/>
            </a:pPr>
            <a:r>
              <a:rPr lang="en-AU" dirty="0"/>
              <a:t>Development, Review, and Approval of Draft WG1 Resolutions </a:t>
            </a:r>
          </a:p>
          <a:p>
            <a:pPr marL="344488" lvl="1" indent="-342900">
              <a:buFont typeface="+mj-lt"/>
              <a:buAutoNum type="arabicPeriod" startAt="9"/>
            </a:pPr>
            <a:r>
              <a:rPr lang="en-AU" dirty="0"/>
              <a:t>Close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14370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have one slot at the January 2020 meeting in Irvine</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a:latin typeface="+mj-lt"/>
              </a:rPr>
              <a:t>14 </a:t>
            </a:r>
            <a:r>
              <a:rPr lang="en-US" sz="1600" b="1" dirty="0">
                <a:latin typeface="+mj-lt"/>
              </a:rPr>
              <a:t>Jan 2020,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7"/>
            </a:pPr>
            <a:r>
              <a:rPr lang="en-AU" dirty="0"/>
              <a:t>Ad-Hoc group updates related to WG 1</a:t>
            </a:r>
          </a:p>
          <a:p>
            <a:pPr lvl="2"/>
            <a:r>
              <a:rPr lang="en-AU" dirty="0"/>
              <a:t>7.1 Study Group on Wearable Devices</a:t>
            </a:r>
          </a:p>
          <a:p>
            <a:pPr lvl="2"/>
            <a:r>
              <a:rPr lang="en-AU" dirty="0"/>
              <a:t>7.2 Ad-Hoc Group on Networking for Block chain</a:t>
            </a:r>
          </a:p>
          <a:p>
            <a:pPr marL="344488" lvl="1" indent="-342900">
              <a:buFont typeface="+mj-lt"/>
              <a:buAutoNum type="arabicPeriod" startAt="7"/>
            </a:pPr>
            <a:r>
              <a:rPr lang="en-AU" dirty="0"/>
              <a:t>Liaison</a:t>
            </a:r>
          </a:p>
          <a:p>
            <a:pPr lvl="2"/>
            <a:r>
              <a:rPr lang="en-AU" b="0" dirty="0"/>
              <a:t>8.1 Liaisons with other SDOs</a:t>
            </a:r>
          </a:p>
          <a:p>
            <a:pPr lvl="3"/>
            <a:r>
              <a:rPr lang="en-AU" b="0" dirty="0"/>
              <a:t>JTC 1/SC 17: Cards and security devices for personal identification</a:t>
            </a:r>
          </a:p>
          <a:p>
            <a:pPr lvl="3"/>
            <a:r>
              <a:rPr lang="en-AU" b="0" dirty="0"/>
              <a:t>JTC 1/SC 27: IT Security techniques</a:t>
            </a:r>
          </a:p>
          <a:p>
            <a:pPr lvl="3"/>
            <a:r>
              <a:rPr lang="en-AU" b="0" dirty="0"/>
              <a:t>6N17050: Liaison communication from ISO/IEC JTC 1/SC 27/WG 4 to ISO/IEC JTC 1/SC 6</a:t>
            </a:r>
          </a:p>
          <a:p>
            <a:pPr lvl="3"/>
            <a:r>
              <a:rPr lang="en-AU" b="0" dirty="0"/>
              <a:t>JTC 1/SC 41: Internet of Things and related technologies</a:t>
            </a:r>
          </a:p>
          <a:p>
            <a:pPr lvl="3"/>
            <a:r>
              <a:rPr lang="en-AU" b="0" dirty="0">
                <a:solidFill>
                  <a:srgbClr val="FF0000"/>
                </a:solidFill>
              </a:rPr>
              <a:t>IEEE 802</a:t>
            </a:r>
          </a:p>
          <a:p>
            <a:pPr lvl="3"/>
            <a:r>
              <a:rPr lang="en-AU" b="0" dirty="0"/>
              <a:t>NFC Forum</a:t>
            </a:r>
          </a:p>
          <a:p>
            <a:pPr lvl="3"/>
            <a:r>
              <a:rPr lang="en-AU" b="0" dirty="0"/>
              <a:t>IEC TC 100/TA 15</a:t>
            </a:r>
          </a:p>
          <a:p>
            <a:pPr lvl="3"/>
            <a:r>
              <a:rPr lang="en-AU" b="0" dirty="0"/>
              <a:t>ECMA International</a:t>
            </a:r>
          </a:p>
          <a:p>
            <a:pPr lvl="2"/>
            <a:r>
              <a:rPr lang="en-AU" b="0" dirty="0"/>
              <a:t>8.2 Review liaison status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6564046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a:buFont typeface="+mj-lt"/>
              <a:buAutoNum type="arabicPeriod" startAt="9"/>
            </a:pPr>
            <a:r>
              <a:rPr lang="en-AU" b="0" dirty="0"/>
              <a:t>Introduction of New Item</a:t>
            </a:r>
          </a:p>
          <a:p>
            <a:pPr lvl="2"/>
            <a:r>
              <a:rPr lang="en-AU" dirty="0">
                <a:solidFill>
                  <a:srgbClr val="FF0000"/>
                </a:solidFill>
              </a:rPr>
              <a:t>WG1N198: Technology of Variable Low Power Wake up OOK signal and Radio Device inter-operable with ISM Legacy communication</a:t>
            </a:r>
            <a:endParaRPr lang="en-AU" b="0" dirty="0">
              <a:solidFill>
                <a:srgbClr val="FF0000"/>
              </a:solidFill>
            </a:endParaRPr>
          </a:p>
          <a:p>
            <a:pPr>
              <a:buFont typeface="+mj-lt"/>
              <a:buAutoNum type="arabicPeriod" startAt="9"/>
            </a:pPr>
            <a:r>
              <a:rPr lang="en-AU" b="0" dirty="0"/>
              <a:t>Other Business</a:t>
            </a:r>
          </a:p>
          <a:p>
            <a:pPr lvl="2"/>
            <a:r>
              <a:rPr lang="en-AU" dirty="0"/>
              <a:t>10.1 Improvement of WG 1 Organization</a:t>
            </a:r>
          </a:p>
          <a:p>
            <a:pPr lvl="2"/>
            <a:r>
              <a:rPr lang="en-AU" dirty="0"/>
              <a:t>10.2 Information from ISO Central Secretariat/TMB/…</a:t>
            </a:r>
            <a:endParaRPr lang="en-AU" b="0" dirty="0"/>
          </a:p>
          <a:p>
            <a:pPr>
              <a:buFont typeface="+mj-lt"/>
              <a:buAutoNum type="arabicPeriod" startAt="9"/>
            </a:pPr>
            <a:r>
              <a:rPr lang="en-AU" b="0" dirty="0"/>
              <a:t>Development, Review, and Approval of Draft WG1 Resolutions</a:t>
            </a:r>
          </a:p>
          <a:p>
            <a:pPr>
              <a:buFont typeface="+mj-lt"/>
              <a:buAutoNum type="arabicPeriod" startAt="9"/>
            </a:pPr>
            <a:r>
              <a:rPr lang="en-AU" b="0" dirty="0"/>
              <a:t>Close</a:t>
            </a:r>
          </a:p>
          <a:p>
            <a:endParaRPr lang="en-AU" b="0"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5116767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Korea NB experts have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has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appears to overlap significantly with 802.11ba</a:t>
            </a:r>
          </a:p>
          <a:p>
            <a:pPr lvl="1"/>
            <a:r>
              <a:rPr lang="en-AU" dirty="0"/>
              <a:t>There also appears to be copyright concerns in the proposal with some material allegedly duplicated from 802.11 </a:t>
            </a:r>
            <a:r>
              <a:rPr lang="en-AU" dirty="0" err="1"/>
              <a:t>TGba</a:t>
            </a:r>
            <a:r>
              <a:rPr lang="en-AU" dirty="0"/>
              <a:t> submissions</a:t>
            </a:r>
          </a:p>
          <a:p>
            <a:pPr lvl="2"/>
            <a:r>
              <a:rPr lang="en-AU" dirty="0"/>
              <a:t>IEEE-SA staff have reached out to the contributors &amp; JTC1/SC6 leadership informing them of the issue; the contributors have committed to fixing the issues</a:t>
            </a:r>
          </a:p>
          <a:p>
            <a:pPr lvl="1"/>
            <a:r>
              <a:rPr lang="en-AU" dirty="0"/>
              <a:t>What would </a:t>
            </a:r>
            <a:r>
              <a:rPr lang="en-AU" dirty="0" err="1"/>
              <a:t>TGba</a:t>
            </a:r>
            <a:r>
              <a:rPr lang="en-AU" dirty="0"/>
              <a:t> like to do</a:t>
            </a:r>
          </a:p>
          <a:p>
            <a:pPr lvl="2"/>
            <a:r>
              <a:rPr lang="en-AU" dirty="0"/>
              <a:t>Contact the authors to notify them of the potential overlap?</a:t>
            </a:r>
          </a:p>
          <a:p>
            <a:pPr lvl="3"/>
            <a:r>
              <a:rPr lang="en-AU" dirty="0"/>
              <a:t>Andrew Myles has already reached out as an individual </a:t>
            </a:r>
          </a:p>
          <a:p>
            <a:pPr lvl="2"/>
            <a:r>
              <a:rPr lang="en-AU" dirty="0"/>
              <a:t>Write a LS to SC6 notifying them of the potential overlap?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graphicFrame>
        <p:nvGraphicFramePr>
          <p:cNvPr id="6" name="Object 5">
            <a:extLst>
              <a:ext uri="{FF2B5EF4-FFF2-40B4-BE49-F238E27FC236}">
                <a16:creationId xmlns:a16="http://schemas.microsoft.com/office/drawing/2014/main" id="{1E3E6A07-7F20-48DD-8497-4F5F0AAA912B}"/>
              </a:ext>
            </a:extLst>
          </p:cNvPr>
          <p:cNvGraphicFramePr>
            <a:graphicFrameLocks noChangeAspect="1"/>
          </p:cNvGraphicFramePr>
          <p:nvPr>
            <p:extLst>
              <p:ext uri="{D42A27DB-BD31-4B8C-83A1-F6EECF244321}">
                <p14:modId xmlns:p14="http://schemas.microsoft.com/office/powerpoint/2010/main" val="496121837"/>
              </p:ext>
            </p:extLst>
          </p:nvPr>
        </p:nvGraphicFramePr>
        <p:xfrm>
          <a:off x="7633879" y="3025775"/>
          <a:ext cx="914400" cy="806450"/>
        </p:xfrm>
        <a:graphic>
          <a:graphicData uri="http://schemas.openxmlformats.org/presentationml/2006/ole">
            <mc:AlternateContent xmlns:mc="http://schemas.openxmlformats.org/markup-compatibility/2006">
              <mc:Choice xmlns:v="urn:schemas-microsoft-com:vml" Requires="v">
                <p:oleObj spid="_x0000_s288807"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7633879" y="3025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940722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have submitted a new Wi-Fi related standards activity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have submitted to ISO/IEC JTC1/SC6/WG7 drafts (attached)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6" name="Object 5">
            <a:extLst>
              <a:ext uri="{FF2B5EF4-FFF2-40B4-BE49-F238E27FC236}">
                <a16:creationId xmlns:a16="http://schemas.microsoft.com/office/drawing/2014/main" id="{C422331C-4972-430F-94F0-747C72F14273}"/>
              </a:ext>
            </a:extLst>
          </p:cNvPr>
          <p:cNvGraphicFramePr>
            <a:graphicFrameLocks noChangeAspect="1"/>
          </p:cNvGraphicFramePr>
          <p:nvPr>
            <p:extLst>
              <p:ext uri="{D42A27DB-BD31-4B8C-83A1-F6EECF244321}">
                <p14:modId xmlns:p14="http://schemas.microsoft.com/office/powerpoint/2010/main" val="1951990347"/>
              </p:ext>
            </p:extLst>
          </p:nvPr>
        </p:nvGraphicFramePr>
        <p:xfrm>
          <a:off x="8086725" y="2514600"/>
          <a:ext cx="914400" cy="806450"/>
        </p:xfrm>
        <a:graphic>
          <a:graphicData uri="http://schemas.openxmlformats.org/presentationml/2006/ole">
            <mc:AlternateContent xmlns:mc="http://schemas.openxmlformats.org/markup-compatibility/2006">
              <mc:Choice xmlns:v="urn:schemas-microsoft-com:vml" Requires="v">
                <p:oleObj spid="_x0000_s289856"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8086725" y="2514600"/>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C749A4B-FB53-437B-9774-E830EF44A4DC}"/>
              </a:ext>
            </a:extLst>
          </p:cNvPr>
          <p:cNvGraphicFramePr>
            <a:graphicFrameLocks noChangeAspect="1"/>
          </p:cNvGraphicFramePr>
          <p:nvPr>
            <p:extLst>
              <p:ext uri="{D42A27DB-BD31-4B8C-83A1-F6EECF244321}">
                <p14:modId xmlns:p14="http://schemas.microsoft.com/office/powerpoint/2010/main" val="2411565701"/>
              </p:ext>
            </p:extLst>
          </p:nvPr>
        </p:nvGraphicFramePr>
        <p:xfrm>
          <a:off x="8086725" y="3146425"/>
          <a:ext cx="914400" cy="806450"/>
        </p:xfrm>
        <a:graphic>
          <a:graphicData uri="http://schemas.openxmlformats.org/presentationml/2006/ole">
            <mc:AlternateContent xmlns:mc="http://schemas.openxmlformats.org/markup-compatibility/2006">
              <mc:Choice xmlns:v="urn:schemas-microsoft-com:vml" Requires="v">
                <p:oleObj spid="_x0000_s289857" name="Packager Shell Object" showAsIcon="1" r:id="rId5" imgW="914400" imgH="806400" progId="Package">
                  <p:embed/>
                </p:oleObj>
              </mc:Choice>
              <mc:Fallback>
                <p:oleObj name="Packager Shell Object" showAsIcon="1" r:id="rId5" imgW="914400" imgH="806400" progId="Package">
                  <p:embed/>
                  <p:pic>
                    <p:nvPicPr>
                      <p:cNvPr id="0" name=""/>
                      <p:cNvPicPr/>
                      <p:nvPr/>
                    </p:nvPicPr>
                    <p:blipFill>
                      <a:blip r:embed="rId6"/>
                      <a:stretch>
                        <a:fillRect/>
                      </a:stretch>
                    </p:blipFill>
                    <p:spPr>
                      <a:xfrm>
                        <a:off x="8086725" y="31464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16341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proposed WG7 activity is for a standard that allocates APs to ACs with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 scope of the specification (for public wireless LAN networking scenarios) is to:</a:t>
            </a:r>
          </a:p>
          <a:p>
            <a:pPr lvl="2"/>
            <a:r>
              <a:rPr lang="en-AU" i="1" dirty="0"/>
              <a:t>Specify the networking architecture of wireless LAN based on a Cloud Access Controller</a:t>
            </a:r>
          </a:p>
          <a:p>
            <a:pPr lvl="2"/>
            <a:r>
              <a:rPr lang="en-AU" i="1" dirty="0"/>
              <a:t>Define a Cloud Access Controller Dispatch Platform</a:t>
            </a:r>
          </a:p>
          <a:p>
            <a:pPr lvl="2"/>
            <a:r>
              <a:rPr lang="en-AU" i="1" dirty="0"/>
              <a:t>Define the Interaction between the Network element of Cloud Access Controller Dispatch Platform, AP, AC and WLAN network management etc</a:t>
            </a:r>
          </a:p>
          <a:p>
            <a:pPr lvl="2"/>
            <a:r>
              <a:rPr lang="en-AU" i="1" dirty="0"/>
              <a:t>Specify the main functional requirements of each network element</a:t>
            </a:r>
          </a:p>
          <a:p>
            <a:pPr lvl="1"/>
            <a:r>
              <a:rPr lang="en-AU" dirty="0"/>
              <a:t>It seems to provide a mechanism based on CAPWAP that allows APs to be allocated to ACs with load balancing &amp; backup</a:t>
            </a:r>
          </a:p>
          <a:p>
            <a:pPr lvl="1"/>
            <a:r>
              <a:rPr lang="en-AU" dirty="0"/>
              <a:t>…</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8412852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Does IEEE 802 want to influence the proposed WG7 activity in any way?</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There is a risk that the standardisation of this concept by ISO/IEC JTC1/SC6 will result in this particular version being required in China (or at least by China Telecom) and elsewhere</a:t>
            </a:r>
          </a:p>
          <a:p>
            <a:pPr lvl="1"/>
            <a:r>
              <a:rPr lang="en-AU" dirty="0"/>
              <a:t>Noting that this proposed standards is not really within the IEEE 802 scope, does anyone think we should get involved in the WG7 standardisation process to redirect it?</a:t>
            </a:r>
          </a:p>
          <a:p>
            <a:pPr lvl="2"/>
            <a:r>
              <a:rPr lang="en-AU" dirty="0"/>
              <a:t>If so, why? And how?</a:t>
            </a:r>
          </a:p>
          <a:p>
            <a:pPr lvl="2"/>
            <a:r>
              <a:rPr lang="en-AU" dirty="0"/>
              <a:t>If not, should we notify IETF?</a:t>
            </a:r>
          </a:p>
          <a:p>
            <a:pPr lvl="2"/>
            <a:r>
              <a:rPr lang="en-AU" dirty="0"/>
              <a:t>…</a:t>
            </a:r>
          </a:p>
          <a:p>
            <a:pPr lvl="1"/>
            <a:r>
              <a:rPr lang="en-AU" dirty="0"/>
              <a:t>Discuss …</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8909382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to SC6/WG1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3930418300"/>
              </p:ext>
            </p:extLst>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290844"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35627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886662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It is not yet clear if this </a:t>
            </a:r>
            <a:r>
              <a:rPr lang="en-AU" i="1" dirty="0"/>
              <a:t>ad hoc </a:t>
            </a:r>
            <a:r>
              <a:rPr lang="en-AU" dirty="0"/>
              <a:t>activity is of interest to IEEE 802</a:t>
            </a:r>
          </a:p>
          <a:p>
            <a:pPr lvl="2"/>
            <a:r>
              <a:rPr lang="en-AU" dirty="0"/>
              <a:t>Someone pointed out that it </a:t>
            </a:r>
            <a:r>
              <a:rPr lang="en-US" i="1" dirty="0"/>
              <a:t>could be the camel’s nose or it could be nothing to be concerned about</a:t>
            </a:r>
          </a:p>
          <a:p>
            <a:pPr lvl="1"/>
            <a:r>
              <a:rPr lang="en-US" dirty="0"/>
              <a:t>In the meantime, we will certainly watch the activity</a:t>
            </a:r>
          </a:p>
          <a:p>
            <a:pPr lvl="1"/>
            <a:r>
              <a:rPr lang="en-US" dirty="0"/>
              <a:t>Discuss …</a:t>
            </a:r>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0410559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agreed to authorise a status report for SC6’s next meeting</a:t>
            </a:r>
          </a:p>
        </p:txBody>
      </p:sp>
      <p:sp>
        <p:nvSpPr>
          <p:cNvPr id="8" name="Content Placeholder 7"/>
          <p:cNvSpPr>
            <a:spLocks noGrp="1"/>
          </p:cNvSpPr>
          <p:nvPr>
            <p:ph idx="1"/>
          </p:nvPr>
        </p:nvSpPr>
        <p:spPr/>
        <p:txBody>
          <a:bodyPr/>
          <a:lstStyle/>
          <a:p>
            <a:pPr lvl="1"/>
            <a:r>
              <a:rPr lang="en-AU" dirty="0"/>
              <a:t>IEEE 802 provides a status report of activities in the PSDO process for each SC6 meeting </a:t>
            </a:r>
          </a:p>
          <a:p>
            <a:pPr lvl="1"/>
            <a:r>
              <a:rPr lang="en-AU" dirty="0"/>
              <a:t>It has been determined over time that a suitable status report is based on the status pages for each activity in the PSDO process contained in the IEEE 802 JTC1 SC agenda’s</a:t>
            </a:r>
          </a:p>
          <a:p>
            <a:pPr lvl="1"/>
            <a:r>
              <a:rPr lang="en-AU" dirty="0"/>
              <a:t>It was therefore requested (and approved) in Hawaii that the IEEE 802 EC authorise the Chair &amp; Vice-Chair of the </a:t>
            </a:r>
            <a:r>
              <a:rPr lang="en-AU" i="1" dirty="0"/>
              <a:t>IEEE 802 JTC1 SC</a:t>
            </a:r>
            <a:r>
              <a:rPr lang="en-AU" dirty="0"/>
              <a:t> to develop such a report for submission to SC6 by 17 Jan 2020</a:t>
            </a:r>
          </a:p>
          <a:p>
            <a:pPr lvl="2"/>
            <a:r>
              <a:rPr lang="en-AU" i="1" dirty="0"/>
              <a:t>Authorise the Chair &amp; Vice Chair of IEEE 802 JTC1 SC to develop a status report on behalf of IEEE 802, based on the status pages in 11-19-1731, for consideration by ISO/IEC JTC1/SC6 at their meeting in Feb 2020</a:t>
            </a:r>
          </a:p>
          <a:p>
            <a:pPr lvl="1"/>
            <a:r>
              <a:rPr lang="en-AU" dirty="0"/>
              <a:t>The report is available </a:t>
            </a:r>
            <a:r>
              <a:rPr lang="en-AU" dirty="0">
                <a:solidFill>
                  <a:srgbClr val="FF0000"/>
                </a:solidFill>
              </a:rPr>
              <a:t>&lt;here&gt;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Tree>
    <p:extLst>
      <p:ext uri="{BB962C8B-B14F-4D97-AF65-F5344CB8AC3E}">
        <p14:creationId xmlns:p14="http://schemas.microsoft.com/office/powerpoint/2010/main" val="331537866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16413</Words>
  <Application>Microsoft Office PowerPoint</Application>
  <PresentationFormat>On-screen Show (4:3)</PresentationFormat>
  <Paragraphs>2588</Paragraphs>
  <Slides>173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173</vt:i4>
      </vt:variant>
    </vt:vector>
  </HeadingPairs>
  <TitlesOfParts>
    <vt:vector size="179" baseType="lpstr">
      <vt:lpstr>Arial</vt:lpstr>
      <vt:lpstr>Times New Roman</vt:lpstr>
      <vt:lpstr>Wingdings</vt:lpstr>
      <vt:lpstr>802-11-Submission</vt:lpstr>
      <vt:lpstr>Acrobat Document</vt:lpstr>
      <vt:lpstr>Packager Shell Object</vt:lpstr>
      <vt:lpstr>IEEE 802 JTC1 Standing Committee Jan 2020 agenda in Irvine</vt:lpstr>
      <vt:lpstr>This document will be used to run the IEEE 802 JTC1 SC meetings in Irvine in Jan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January 2020 meeting in Irvine</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The issues highlighted in Hawaii related to the balloting process have probably been resolved</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FDIS ballot closes in May 2020</vt:lpstr>
      <vt:lpstr>IEEE 802.1Qcc PSDO process is on hold until the baseline is approved</vt:lpstr>
      <vt:lpstr>IEEE 802.1Qcp PSDO process is on hold until the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baseline is approved</vt:lpstr>
      <vt:lpstr>IEEE 802.1AC/Cor-1 90-day is waiting for publication</vt:lpstr>
      <vt:lpstr>IEEE 802.1Xck is waiting for start of FDIS</vt:lpstr>
      <vt:lpstr>IEEE 802.1AE-Rev is waiting for start of FDIS</vt:lpstr>
      <vt:lpstr>IEEE 802.1AS-Rev will be sent to 60-day ballot soon</vt:lpstr>
      <vt:lpstr>IEEE 802.1AX-REV will be sent to 60-day ballot soon</vt:lpstr>
      <vt:lpstr>IEEE 802.1Qcx will be liaised when appropriate</vt:lpstr>
      <vt:lpstr>IEEE 802.1X-REV will be liaised when appropriate</vt:lpstr>
      <vt:lpstr>IEEE 802.1CMde will be liaised when appropriate</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is waiting for start of FDIS ballot </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The next SC6 meeting will be held in February 2020 in London</vt:lpstr>
      <vt:lpstr>We have some volunteers to attend the SC6 meeting in London</vt:lpstr>
      <vt:lpstr>IEEE-SA have asked for Webex access to some items at the SC6/WG1 meeting</vt:lpstr>
      <vt:lpstr>There is an early draft agenda for the SC6/WG1 meeting</vt:lpstr>
      <vt:lpstr>There is an early draft agenda for the SC6/WG1 meeting</vt:lpstr>
      <vt:lpstr>There is an early draft agenda for the SC6/WG1 meeting</vt:lpstr>
      <vt:lpstr>There is an early draft agenda for the SC6/WG1 meeting</vt:lpstr>
      <vt:lpstr>There is an early draft agenda for the SC6/WG1 meeting</vt:lpstr>
      <vt:lpstr>There is an early draft agenda for the SC6/WG1 meeting</vt:lpstr>
      <vt:lpstr>Korea NB experts have submitted a proposal to SC6 for a WUR standard for Wi-Fi (&amp; other technologies) </vt:lpstr>
      <vt:lpstr>China NB experts have submitted a new Wi-Fi related standards activity to SC6/WG7</vt:lpstr>
      <vt:lpstr>The proposed WG7 activity is for a standard that allocates APs to ACs with load balancing &amp; backup</vt:lpstr>
      <vt:lpstr>Does IEEE 802 want to influence the proposed WG7 activity in any way?</vt:lpstr>
      <vt:lpstr>China NB have submitted a proposal to SC6/WG1 for an ad hoc on trustworthiness</vt:lpstr>
      <vt:lpstr>China NB have submitted a proposal to SC6 for an ad hoc on trustworthiness</vt:lpstr>
      <vt:lpstr>China NB have submitted a proposal to SC6 for an ad hoc on trustworthiness</vt:lpstr>
      <vt:lpstr>The 802 EC agreed to authorise a status report for SC6’s next meeting</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2020-01-13T16:19:33Z</dcterms:modified>
</cp:coreProperties>
</file>