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4" r:id="rId4"/>
    <p:sldId id="305" r:id="rId5"/>
    <p:sldId id="312" r:id="rId6"/>
    <p:sldId id="314" r:id="rId7"/>
    <p:sldId id="315" r:id="rId8"/>
    <p:sldId id="313" r:id="rId9"/>
    <p:sldId id="308" r:id="rId10"/>
  </p:sldIdLst>
  <p:sldSz cx="12192000" cy="6858000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ubhodeep Adhikari" initials="Shubho" lastIdx="1" clrIdx="0"/>
  <p:cmAuthor id="1" name="BLR" initials="BLR" lastIdx="10" clrIdx="1"/>
  <p:cmAuthor id="2" name="BRCM" initials="BRCM" lastIdx="1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13D76AF-2DB7-4605-8C40-959F13C108E4}">
  <a:tblStyle styleId="{113D76AF-2DB7-4605-8C40-959F13C108E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9" autoAdjust="0"/>
  </p:normalViewPr>
  <p:slideViewPr>
    <p:cSldViewPr>
      <p:cViewPr varScale="1">
        <p:scale>
          <a:sx n="67" d="100"/>
          <a:sy n="67" d="100"/>
        </p:scale>
        <p:origin x="54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16" y="-8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1FCC2-EEF7-4A66-93A4-E7E7D1D66E61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9B6E0-675F-48F2-BF2D-72705F84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2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Shape 6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0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Shape 11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Shape 12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5800663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Shape 85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46779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Shape 98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Shape 100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6697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6885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910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99816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732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4732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9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/>
              <a:t>doc.: IEEE 802.11-yy/xxxxr0</a:t>
            </a:r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600" cy="2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r>
              <a:rPr lang="en-US"/>
              <a:t>Month Year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200" cy="1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/>
              <a:t>John Doe, Some Company</a:t>
            </a:r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2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/>
            <a:r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latin typeface="Times New Roman"/>
                <a:ea typeface="Times New Roman"/>
                <a:cs typeface="Times New Roman"/>
                <a:sym typeface="Times New Roman"/>
              </a:rPr>
              <a:pPr algn="r"/>
              <a:t>8</a:t>
            </a:fld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Shape 111"/>
          <p:cNvSpPr txBox="1"/>
          <p:nvPr/>
        </p:nvSpPr>
        <p:spPr>
          <a:xfrm>
            <a:off x="1154113" y="701675"/>
            <a:ext cx="4626000" cy="3468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4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200" cy="427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3"/>
          </p:nvPr>
        </p:nvSpPr>
        <p:spPr>
          <a:xfrm>
            <a:off x="385763" y="701675"/>
            <a:ext cx="6161087" cy="3467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8791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Shape 433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802.11-yy/xxxxr0</a:t>
            </a:r>
            <a:endParaRPr/>
          </a:p>
        </p:txBody>
      </p:sp>
      <p:sp>
        <p:nvSpPr>
          <p:cNvPr id="434" name="Shape 434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Month Year</a:t>
            </a:r>
            <a:endParaRPr/>
          </a:p>
        </p:txBody>
      </p:sp>
      <p:sp>
        <p:nvSpPr>
          <p:cNvPr id="435" name="Shape 435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John Doe, Some Company</a:t>
            </a:r>
            <a:endParaRPr/>
          </a:p>
        </p:txBody>
      </p:sp>
      <p:sp>
        <p:nvSpPr>
          <p:cNvPr id="436" name="Shape 436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7" name="Shape 437"/>
          <p:cNvSpPr>
            <a:spLocks noGrp="1" noRot="1" noChangeAspect="1"/>
          </p:cNvSpPr>
          <p:nvPr>
            <p:ph type="sldImg" idx="3"/>
          </p:nvPr>
        </p:nvSpPr>
        <p:spPr>
          <a:xfrm>
            <a:off x="384175" y="701675"/>
            <a:ext cx="6165850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438" name="Shape 438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1643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50778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95484" y="1981201"/>
            <a:ext cx="508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 rot="5400000">
            <a:off x="4038337" y="-1142734"/>
            <a:ext cx="4113213" cy="1036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 rot="5400000">
            <a:off x="7276837" y="2095765"/>
            <a:ext cx="5408613" cy="2588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1994693" y="-394493"/>
            <a:ext cx="5408613" cy="75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914401" y="1981201"/>
            <a:ext cx="10361084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Sindhu Verma, Broadcom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14400" y="609600"/>
            <a:ext cx="103632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912285" y="6475413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Shape 21"/>
          <p:cNvCxnSpPr/>
          <p:nvPr/>
        </p:nvCxnSpPr>
        <p:spPr>
          <a:xfrm>
            <a:off x="914400" y="6477000"/>
            <a:ext cx="104648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Shape 22"/>
          <p:cNvSpPr txBox="1"/>
          <p:nvPr/>
        </p:nvSpPr>
        <p:spPr>
          <a:xfrm>
            <a:off x="6667504" y="357166"/>
            <a:ext cx="466728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</a:t>
            </a:r>
            <a:r>
              <a:rPr lang="en-US" sz="18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19/2071r0</a:t>
            </a:r>
            <a:endParaRPr sz="1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iming>
    <p:tnLst>
      <p:par>
        <p:cTn id="1" dur="indefinite" restart="never" nodeType="tmRoot"/>
      </p:par>
    </p:tnLst>
  </p:timing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533400" y="914400"/>
            <a:ext cx="10972800" cy="87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lvl="0"/>
            <a:r>
              <a:rPr lang="en-US" sz="2800" dirty="0" smtClean="0"/>
              <a:t>Performance evaluation of Multi-link </a:t>
            </a:r>
            <a:r>
              <a:rPr lang="en-US" sz="2800" dirty="0" smtClean="0"/>
              <a:t>channel access schemes</a:t>
            </a:r>
            <a:endParaRPr sz="28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ubTitle" idx="1"/>
          </p:nvPr>
        </p:nvSpPr>
        <p:spPr>
          <a:xfrm>
            <a:off x="1665538" y="1905000"/>
            <a:ext cx="85344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2019-11-</a:t>
            </a:r>
            <a:r>
              <a:rPr lang="en-US" sz="2000" b="0" dirty="0" smtClean="0"/>
              <a:t>14</a:t>
            </a:r>
            <a:endParaRPr sz="2000" b="0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2019</a:t>
            </a:r>
            <a:endParaRPr sz="1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2" name="Shape 92"/>
          <p:cNvSpPr/>
          <p:nvPr/>
        </p:nvSpPr>
        <p:spPr>
          <a:xfrm>
            <a:off x="957680" y="2444479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18063"/>
              </p:ext>
            </p:extLst>
          </p:nvPr>
        </p:nvGraphicFramePr>
        <p:xfrm>
          <a:off x="957680" y="3026942"/>
          <a:ext cx="8763001" cy="1472198"/>
        </p:xfrm>
        <a:graphic>
          <a:graphicData uri="http://schemas.openxmlformats.org/drawingml/2006/table">
            <a:tbl>
              <a:tblPr firstRow="1" bandRow="1"/>
              <a:tblGrid>
                <a:gridCol w="2032602"/>
                <a:gridCol w="1015400"/>
                <a:gridCol w="2282071"/>
                <a:gridCol w="813062"/>
                <a:gridCol w="2619866"/>
              </a:tblGrid>
              <a:tr h="47825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1" i="0" u="none" strike="noStrike" cap="none">
                          <a:solidFill>
                            <a:schemeClr val="lt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988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Sindhu Verma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marL="0" algn="l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sindhu.verma@broadcom.com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242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Shubhodeep</a:t>
                      </a:r>
                      <a:r>
                        <a:rPr lang="en-US" sz="1100" baseline="0" dirty="0" smtClean="0"/>
                        <a:t> Adhikari</a:t>
                      </a:r>
                      <a:endParaRPr lang="en-US" sz="1100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Times New Roman"/>
                          <a:sym typeface="Arial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/>
                        <a:t>shubhodeep.adhikari@broadcom.com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8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Arial"/>
                        </a:rPr>
                        <a:t>Matthew Fischer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matthew.fischer@broadcom.com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Abstract</a:t>
            </a:r>
            <a:endParaRPr dirty="0"/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38200" y="1371600"/>
            <a:ext cx="10896600" cy="50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 smtClean="0"/>
              <a:t>This contribution discusses the impact of channel access schemes used for multi-link operation on the user perceived metrics of latency and outage.</a:t>
            </a:r>
          </a:p>
          <a:p>
            <a:pPr marL="0" lvl="0" indent="0" algn="just">
              <a:lnSpc>
                <a:spcPct val="150000"/>
              </a:lnSpc>
              <a:spcBef>
                <a:spcPts val="0"/>
              </a:spcBef>
              <a:buSzPts val="2400"/>
            </a:pPr>
            <a:endParaRPr lang="en-US" sz="1800" b="0" dirty="0" smtClean="0"/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SzPts val="2400"/>
              <a:buFont typeface="Arial"/>
              <a:buChar char="•"/>
            </a:pPr>
            <a:r>
              <a:rPr lang="en-US" sz="1800" b="0" dirty="0" smtClean="0"/>
              <a:t>Using single-link performance as baseline, it also tries to quantify the gains of multi-link operation over single-link operation depending on the channel access schemes used.</a:t>
            </a:r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Background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09600" y="1295400"/>
            <a:ext cx="10875925" cy="5181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Multi-link operation in 11be can enhance throughput and latency performance by enabling simultaneous access to non-contiguous channels in the unlicensed spectrum</a:t>
            </a: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Theoretically, the benefit comes from diversity and </a:t>
            </a:r>
            <a:r>
              <a:rPr lang="en-US" sz="1800" b="0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trunking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efficiency</a:t>
            </a: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Other standardization forums such as 3GPP (starting HSDPA and continuing to LTE/NR) have also studied performance gains in a similar context</a:t>
            </a:r>
            <a:r>
              <a:rPr lang="en-US" sz="1800" b="0" dirty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;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for example, the gain due to simultaneous access to 2 channels over 2 times access to a single channel [1].</a:t>
            </a: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quantum of performance improvement depends on many factors like the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dynamism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of scheduling decisions on different channels, the channel access schemes, the split of TIDs into channels and asynchronous/synchronous operation.</a:t>
            </a: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In the following slides,  we present results from simulations that attempt to capture some of the factors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Simulation setup and configuration (1)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28600" y="1371600"/>
            <a:ext cx="11658600" cy="510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8 nodes: 4 VO flows (24 Kbps </a:t>
            </a:r>
            <a:r>
              <a:rPr lang="en-US" sz="1800" b="0" dirty="0" smtClean="0"/>
              <a:t>CBR, 60 </a:t>
            </a:r>
            <a:r>
              <a:rPr lang="en-US" sz="1800" b="0" dirty="0"/>
              <a:t>bytes packet size each) and 4 BE flows (10 Mbps </a:t>
            </a:r>
            <a:r>
              <a:rPr lang="en-US" sz="1800" b="0" dirty="0" smtClean="0"/>
              <a:t>CBR, 1500 </a:t>
            </a:r>
            <a:r>
              <a:rPr lang="en-US" sz="1800" b="0" dirty="0"/>
              <a:t>bytes packet size each) per </a:t>
            </a:r>
            <a:r>
              <a:rPr lang="en-US" sz="1800" b="0" dirty="0" smtClean="0"/>
              <a:t>node.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Total number of channels available = 4 (Each with </a:t>
            </a:r>
            <a:r>
              <a:rPr lang="en-US" sz="1800" b="0" dirty="0" smtClean="0"/>
              <a:t>a 200 </a:t>
            </a:r>
            <a:r>
              <a:rPr lang="en-US" sz="1800" b="0" dirty="0"/>
              <a:t>Mbps </a:t>
            </a:r>
            <a:r>
              <a:rPr lang="en-US" sz="1800" b="0" dirty="0" smtClean="0"/>
              <a:t>capacity).</a:t>
            </a:r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 smtClean="0"/>
              <a:t>All nodes have the same PHY data rate of 200 Mbps per channel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No hidden </a:t>
            </a:r>
            <a:r>
              <a:rPr lang="en-US" sz="1800" b="0" dirty="0" smtClean="0"/>
              <a:t>nodes.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Maximum aggregation of 64 is assumed. However, no limitation </a:t>
            </a:r>
            <a:r>
              <a:rPr lang="en-US" sz="1800" b="0" dirty="0" smtClean="0"/>
              <a:t>in sequence number availability is </a:t>
            </a:r>
            <a:r>
              <a:rPr lang="en-US" sz="1800" b="0" dirty="0"/>
              <a:t>assumed due to </a:t>
            </a:r>
            <a:r>
              <a:rPr lang="en-US" sz="1800" b="0" dirty="0" smtClean="0"/>
              <a:t>simultaneous </a:t>
            </a:r>
            <a:r>
              <a:rPr lang="en-US" sz="1800" b="0" dirty="0"/>
              <a:t>transmission on multiple channels. This would be the case if the BA window size is increased suitably.</a:t>
            </a:r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Any </a:t>
            </a:r>
            <a:r>
              <a:rPr lang="en-US" sz="1800" b="0" dirty="0" smtClean="0"/>
              <a:t>flow </a:t>
            </a:r>
            <a:r>
              <a:rPr lang="en-US" sz="1800" b="0" dirty="0"/>
              <a:t>can use any </a:t>
            </a:r>
            <a:r>
              <a:rPr lang="en-US" sz="1800" b="0" dirty="0" smtClean="0"/>
              <a:t>channel that the node is operating on </a:t>
            </a:r>
            <a:r>
              <a:rPr lang="en-US" sz="1800" b="0" dirty="0"/>
              <a:t>(akin to Low MAC split)</a:t>
            </a:r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No channel </a:t>
            </a:r>
            <a:r>
              <a:rPr lang="en-US" sz="1800" b="0" dirty="0" smtClean="0"/>
              <a:t>errors.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Only </a:t>
            </a:r>
            <a:r>
              <a:rPr lang="en-US" sz="1800" b="0" dirty="0" smtClean="0">
                <a:solidFill>
                  <a:schemeClr val="tx1"/>
                </a:solidFill>
              </a:rPr>
              <a:t>packet </a:t>
            </a:r>
            <a:r>
              <a:rPr lang="en-US" sz="1800" b="0" dirty="0" smtClean="0"/>
              <a:t>errors </a:t>
            </a:r>
            <a:r>
              <a:rPr lang="en-US" sz="1800" b="0" dirty="0"/>
              <a:t>are due to </a:t>
            </a:r>
            <a:r>
              <a:rPr lang="en-US" sz="1800" b="0" dirty="0" smtClean="0"/>
              <a:t>collisions.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/>
              <a:t>Collisions are modelled as errors in RTS (each TXOP starts with RTS/CTS exchange). Hence, the effect of collisions is less pronounced in data throughput. The effect would be worsened if whole TXOPs </a:t>
            </a:r>
            <a:r>
              <a:rPr lang="en-US" sz="1800" b="0" dirty="0" smtClean="0"/>
              <a:t>collide.</a:t>
            </a:r>
            <a:endParaRPr lang="en-US" sz="1800" b="0" dirty="0"/>
          </a:p>
          <a:p>
            <a:pPr marL="571500" indent="-342900" fontAlgn="base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10 iterations and 5 seconds </a:t>
            </a:r>
            <a:r>
              <a:rPr lang="en-US" sz="1800" b="0" dirty="0" smtClean="0">
                <a:solidFill>
                  <a:schemeClr val="tx1"/>
                </a:solidFill>
              </a:rPr>
              <a:t>for each iteration.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5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457200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Simulation setup and configuration (2)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228600" y="838200"/>
            <a:ext cx="11734800" cy="533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514350" indent="-285750" algn="just" fontAlgn="base">
              <a:buFont typeface="Arial" panose="020B0604020202020204" pitchFamily="34" charset="0"/>
              <a:buChar char="•"/>
            </a:pPr>
            <a:r>
              <a:rPr lang="en-US" sz="1700" b="0" dirty="0"/>
              <a:t>C</a:t>
            </a:r>
            <a:r>
              <a:rPr lang="en-US" sz="1700" b="0" dirty="0" smtClean="0"/>
              <a:t>hannel </a:t>
            </a:r>
            <a:r>
              <a:rPr lang="en-US" sz="1700" b="0" dirty="0"/>
              <a:t>a</a:t>
            </a:r>
            <a:r>
              <a:rPr lang="en-US" sz="1700" b="0" dirty="0" smtClean="0"/>
              <a:t>ccess cases </a:t>
            </a:r>
            <a:r>
              <a:rPr lang="en-US" sz="1700" b="0" dirty="0" smtClean="0">
                <a:solidFill>
                  <a:schemeClr val="tx1"/>
                </a:solidFill>
              </a:rPr>
              <a:t>evaluated:</a:t>
            </a:r>
            <a:endParaRPr lang="en-US" sz="1700" b="0" dirty="0">
              <a:solidFill>
                <a:schemeClr val="tx1"/>
              </a:solidFill>
            </a:endParaRPr>
          </a:p>
          <a:p>
            <a:pPr marL="1028700" lvl="1" indent="-342900" algn="just" fontAlgn="base">
              <a:buFont typeface="+mj-lt"/>
              <a:buAutoNum type="alphaLcPeriod"/>
            </a:pPr>
            <a:r>
              <a:rPr lang="en-US" sz="1700" dirty="0"/>
              <a:t>Asynchronous Full </a:t>
            </a:r>
            <a:r>
              <a:rPr lang="en-US" sz="1700" dirty="0" err="1"/>
              <a:t>backoff</a:t>
            </a:r>
            <a:r>
              <a:rPr lang="en-US" sz="1700" dirty="0"/>
              <a:t> on all </a:t>
            </a:r>
            <a:r>
              <a:rPr lang="en-US" sz="1700" dirty="0" smtClean="0"/>
              <a:t>channels:</a:t>
            </a:r>
            <a:endParaRPr lang="en-US" sz="1700" dirty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Multi-link: 4 </a:t>
            </a:r>
            <a:r>
              <a:rPr lang="en-US" sz="1700" dirty="0"/>
              <a:t>channels per node</a:t>
            </a:r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Single-link: 1 </a:t>
            </a:r>
            <a:r>
              <a:rPr lang="en-US" sz="1700" dirty="0"/>
              <a:t>channel per node chosen </a:t>
            </a:r>
            <a:r>
              <a:rPr lang="en-US" sz="1700" dirty="0" smtClean="0"/>
              <a:t>randomly</a:t>
            </a:r>
            <a:endParaRPr lang="en-US" sz="1700" dirty="0"/>
          </a:p>
          <a:p>
            <a:pPr marL="1028700" lvl="1" indent="-342900" algn="just" fontAlgn="base">
              <a:buFont typeface="+mj-lt"/>
              <a:buAutoNum type="alphaLcPeriod"/>
            </a:pPr>
            <a:r>
              <a:rPr lang="en-US" sz="1700" dirty="0" smtClean="0"/>
              <a:t>Asynchronous </a:t>
            </a:r>
            <a:r>
              <a:rPr lang="en-US" sz="1700" dirty="0"/>
              <a:t>Full </a:t>
            </a:r>
            <a:r>
              <a:rPr lang="en-US" sz="1700" dirty="0" err="1"/>
              <a:t>backoff</a:t>
            </a:r>
            <a:r>
              <a:rPr lang="en-US" sz="1700" dirty="0"/>
              <a:t> on all </a:t>
            </a:r>
            <a:r>
              <a:rPr lang="en-US" sz="1700" dirty="0" smtClean="0"/>
              <a:t>channels but synchronous Tx/Rx due to synchronous Receiver:</a:t>
            </a:r>
            <a:endParaRPr lang="en-US" sz="1700" dirty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Multi-link: 4 </a:t>
            </a:r>
            <a:r>
              <a:rPr lang="en-US" sz="1700" dirty="0"/>
              <a:t>channels per </a:t>
            </a:r>
            <a:r>
              <a:rPr lang="en-US" sz="1700" dirty="0" smtClean="0"/>
              <a:t>node.</a:t>
            </a:r>
            <a:endParaRPr lang="en-US" sz="1700" dirty="0"/>
          </a:p>
          <a:p>
            <a:pPr marL="1028700" lvl="1" indent="-342900" algn="just" fontAlgn="base">
              <a:buFont typeface="+mj-lt"/>
              <a:buAutoNum type="alphaLcPeriod"/>
            </a:pPr>
            <a:r>
              <a:rPr lang="en-US" sz="1700" dirty="0" smtClean="0"/>
              <a:t>Asynchronous </a:t>
            </a:r>
            <a:r>
              <a:rPr lang="en-US" sz="1700" dirty="0"/>
              <a:t>Full </a:t>
            </a:r>
            <a:r>
              <a:rPr lang="en-US" sz="1700" dirty="0" err="1"/>
              <a:t>backoff</a:t>
            </a:r>
            <a:r>
              <a:rPr lang="en-US" sz="1700" dirty="0"/>
              <a:t> on 1 channel and PIFS </a:t>
            </a:r>
            <a:r>
              <a:rPr lang="en-US" sz="1700" dirty="0" err="1"/>
              <a:t>backoff</a:t>
            </a:r>
            <a:r>
              <a:rPr lang="en-US" sz="1700" dirty="0"/>
              <a:t> on the </a:t>
            </a:r>
            <a:r>
              <a:rPr lang="en-US" sz="1700" dirty="0"/>
              <a:t>remaining but synchronous Tx/Rx due to Synchronous Receiver :</a:t>
            </a:r>
            <a:endParaRPr lang="en-US" sz="1700" dirty="0" smtClean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/>
              <a:t>Multi-link </a:t>
            </a:r>
            <a:r>
              <a:rPr lang="en-US" sz="1700" dirty="0" smtClean="0"/>
              <a:t>: 4 </a:t>
            </a:r>
            <a:r>
              <a:rPr lang="en-US" sz="1700" dirty="0"/>
              <a:t>channels per node</a:t>
            </a:r>
            <a:r>
              <a:rPr lang="en-US" sz="1700" dirty="0" smtClean="0"/>
              <a:t>: Full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</a:t>
            </a:r>
            <a:r>
              <a:rPr lang="en-US" sz="1700" dirty="0"/>
              <a:t>channel selected </a:t>
            </a:r>
            <a:r>
              <a:rPr lang="en-US" sz="1700" dirty="0" smtClean="0"/>
              <a:t>randomly.</a:t>
            </a:r>
            <a:endParaRPr lang="en-US" sz="1700" dirty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Multi-link: </a:t>
            </a:r>
            <a:r>
              <a:rPr lang="en-US" sz="1700" dirty="0"/>
              <a:t>4 channels per node: E</a:t>
            </a:r>
            <a:r>
              <a:rPr lang="en-US" sz="1700" dirty="0" smtClean="0"/>
              <a:t>ach </a:t>
            </a:r>
            <a:r>
              <a:rPr lang="en-US" sz="1700" dirty="0"/>
              <a:t>channel </a:t>
            </a:r>
            <a:r>
              <a:rPr lang="en-US" sz="1700" dirty="0" smtClean="0"/>
              <a:t>has exactly </a:t>
            </a:r>
            <a:r>
              <a:rPr lang="en-US" sz="1700" dirty="0"/>
              <a:t>2 </a:t>
            </a:r>
            <a:r>
              <a:rPr lang="en-US" sz="1700" dirty="0" smtClean="0"/>
              <a:t>nodes that perform Full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on it.</a:t>
            </a:r>
            <a:endParaRPr lang="en-US" sz="1700" dirty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Multi-link: </a:t>
            </a:r>
            <a:r>
              <a:rPr lang="en-US" sz="1700" dirty="0"/>
              <a:t>4 channels per node: </a:t>
            </a:r>
            <a:r>
              <a:rPr lang="en-US" sz="1700" dirty="0" smtClean="0"/>
              <a:t>Full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 channel is the same for all </a:t>
            </a:r>
            <a:r>
              <a:rPr lang="en-US" sz="1700" dirty="0"/>
              <a:t>the 8 </a:t>
            </a:r>
            <a:r>
              <a:rPr lang="en-US" sz="1700" dirty="0" smtClean="0"/>
              <a:t>nodes.</a:t>
            </a:r>
            <a:endParaRPr lang="en-US" sz="1700" dirty="0"/>
          </a:p>
          <a:p>
            <a:pPr marL="1543050" lvl="2" indent="-400050" algn="just" fontAlgn="base">
              <a:buFont typeface="+mj-lt"/>
              <a:buAutoNum type="romanLcPeriod"/>
            </a:pPr>
            <a:r>
              <a:rPr lang="en-US" sz="1700" dirty="0" smtClean="0"/>
              <a:t>Single-link: 1 </a:t>
            </a:r>
            <a:r>
              <a:rPr lang="en-US" sz="1700" dirty="0"/>
              <a:t>channel per node chosen such that there are 2 nodes on each channel: i.e. </a:t>
            </a:r>
            <a:r>
              <a:rPr lang="en-US" sz="1700" dirty="0" smtClean="0"/>
              <a:t>there is no channel that has </a:t>
            </a:r>
            <a:r>
              <a:rPr lang="en-US" sz="1700" dirty="0"/>
              <a:t>PIFS </a:t>
            </a:r>
            <a:r>
              <a:rPr lang="en-US" sz="1700" dirty="0" err="1" smtClean="0"/>
              <a:t>backoff</a:t>
            </a:r>
            <a:endParaRPr lang="en-US" sz="1700" dirty="0"/>
          </a:p>
          <a:p>
            <a:pPr marL="514350" indent="-285750" algn="just" fontAlgn="base">
              <a:buFont typeface="Arial" panose="020B0604020202020204" pitchFamily="34" charset="0"/>
              <a:buChar char="•"/>
            </a:pPr>
            <a:r>
              <a:rPr lang="en-US" sz="1700" b="0" dirty="0"/>
              <a:t>a(ii) and c(iv) are </a:t>
            </a:r>
            <a:r>
              <a:rPr lang="en-US" sz="1700" b="0" dirty="0" smtClean="0"/>
              <a:t>to </a:t>
            </a:r>
            <a:r>
              <a:rPr lang="en-US" sz="1700" b="0" dirty="0"/>
              <a:t>provide baseline in the form of single-link </a:t>
            </a:r>
            <a:r>
              <a:rPr lang="en-US" sz="1700" b="0" dirty="0" smtClean="0"/>
              <a:t>performance.</a:t>
            </a:r>
          </a:p>
          <a:p>
            <a:pPr marL="514350" indent="-285750" algn="just" fontAlgn="base">
              <a:buFont typeface="Arial" panose="020B0604020202020204" pitchFamily="34" charset="0"/>
              <a:buChar char="•"/>
            </a:pPr>
            <a:r>
              <a:rPr lang="en-US" sz="1700" b="0" dirty="0" smtClean="0"/>
              <a:t>Note: The restrictions on </a:t>
            </a:r>
            <a:r>
              <a:rPr lang="en-US" sz="1700" b="0" dirty="0" smtClean="0"/>
              <a:t>asynchronous </a:t>
            </a:r>
            <a:r>
              <a:rPr lang="en-US" sz="1700" b="0" dirty="0" smtClean="0"/>
              <a:t>operation are </a:t>
            </a:r>
            <a:r>
              <a:rPr lang="en-US" sz="1700" b="0" dirty="0" smtClean="0"/>
              <a:t>due to constraints of synchronous operation on the receiver side. So, </a:t>
            </a:r>
            <a:r>
              <a:rPr lang="en-US" sz="1700" b="0" dirty="0" smtClean="0"/>
              <a:t>in the current simulations, it is assumed the 2 channels can be independently sensed by </a:t>
            </a:r>
            <a:r>
              <a:rPr lang="en-US" sz="1700" b="0" dirty="0" smtClean="0"/>
              <a:t>the transmitting </a:t>
            </a:r>
            <a:r>
              <a:rPr lang="en-US" sz="1700" b="0" dirty="0" smtClean="0"/>
              <a:t>device and there is no spillage </a:t>
            </a:r>
            <a:r>
              <a:rPr lang="en-US" sz="1700" b="0" dirty="0" smtClean="0"/>
              <a:t>of energy from </a:t>
            </a:r>
            <a:r>
              <a:rPr lang="en-US" sz="1700" b="0" dirty="0" smtClean="0"/>
              <a:t>transmission of one channel on to another. Hence, if another channel becomes free while transmission is ongoing on one channel, the device </a:t>
            </a:r>
            <a:r>
              <a:rPr lang="en-US" sz="1700" b="0" dirty="0" smtClean="0"/>
              <a:t>can perform EDCA independently on </a:t>
            </a:r>
            <a:r>
              <a:rPr lang="en-US" sz="1700" b="0" dirty="0" smtClean="0"/>
              <a:t>the other channel</a:t>
            </a:r>
            <a:endParaRPr lang="en-US" sz="1700" b="0" dirty="0"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6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533400" y="228600"/>
            <a:ext cx="103611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Results: Voice Latency and Outage</a:t>
            </a:r>
            <a:endParaRPr sz="20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533400" y="1220786"/>
            <a:ext cx="11441568" cy="4951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lvl="0" indent="0" algn="just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640238"/>
            <a:ext cx="3810001" cy="28649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05400" y="838200"/>
            <a:ext cx="533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figure on the left shows a CDF of voice packet latencies and outage over all flows, clients and iterations for each scheme.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Outage ratio for a flow is defined here as ratio the number of packets not served to the number of packets that have arrived for the flow </a:t>
            </a:r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shows that PIFS-based multi-link channel access schemes have poor performance if the PIFS channels of nodes coincide with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channels of other nodes.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performance of such PIFS based schemes is so poor that it is similar to single link performance with proportionately smaller number of nodes i.e. the diversity and </a:t>
            </a:r>
            <a:r>
              <a:rPr lang="en-US" sz="1600" dirty="0" err="1" smtClean="0"/>
              <a:t>trunking</a:t>
            </a:r>
            <a:r>
              <a:rPr lang="en-US" sz="1600" dirty="0" smtClean="0"/>
              <a:t> gain of multi-link operation is not achieved in such cases.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only case where PIFS-based multi-link channel access achieves good performance is when the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channel for all the nodes is the same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also shows that </a:t>
            </a:r>
            <a:r>
              <a:rPr lang="en-US" sz="1600" dirty="0" smtClean="0"/>
              <a:t>the schemes where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is performed over all </a:t>
            </a:r>
            <a:r>
              <a:rPr lang="en-US" sz="1600" dirty="0" smtClean="0"/>
              <a:t>channels, show </a:t>
            </a:r>
            <a:r>
              <a:rPr lang="en-US" sz="1600" dirty="0" smtClean="0"/>
              <a:t>similar </a:t>
            </a:r>
            <a:r>
              <a:rPr lang="en-US" sz="1600" dirty="0" smtClean="0"/>
              <a:t>performance.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3578571"/>
            <a:ext cx="3810001" cy="286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103611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Results: Best Effort Latency and Outage</a:t>
            </a:r>
            <a:endParaRPr sz="20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533400" y="1220786"/>
            <a:ext cx="11441568" cy="4951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127000" lvl="0" indent="0" algn="just">
              <a:spcBef>
                <a:spcPts val="0"/>
              </a:spcBef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</a:pPr>
            <a:endParaRPr lang="en-US" sz="1800" b="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Sindhu Verma, Broadcom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838200"/>
            <a:ext cx="533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figure on the left shows a CDF of voice packet latencies and outage over all flows, clients and iterations for each scheme.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Outage ratio for a flow is defined here as ratio the number of packets not served to the number of packets that have arrived for the flow </a:t>
            </a:r>
            <a:endParaRPr lang="en-US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Similar to the data for Voice, it shows that PIFS-based multi-link channel access schemes have poor performance if the PIFS channels of nodes coincide with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channels of other nodes.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performance of such PIFS based schemes is so poor that it is similar to single link performance with proportionately smaller number of nodes i.e. the diversity and </a:t>
            </a:r>
            <a:r>
              <a:rPr lang="en-US" sz="1600" dirty="0" err="1" smtClean="0"/>
              <a:t>trunking</a:t>
            </a:r>
            <a:r>
              <a:rPr lang="en-US" sz="1600" dirty="0" smtClean="0"/>
              <a:t> gain of multi-link operation is not achieved in such cases.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The only case where PIFS-based multi-link channel access achieves good performance is when the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channel for all the nodes is the same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also shows </a:t>
            </a:r>
            <a:r>
              <a:rPr lang="en-US" sz="1600" dirty="0" smtClean="0"/>
              <a:t>that the schemes where full </a:t>
            </a:r>
            <a:r>
              <a:rPr lang="en-US" sz="1600" dirty="0" err="1" smtClean="0"/>
              <a:t>backoff</a:t>
            </a:r>
            <a:r>
              <a:rPr lang="en-US" sz="1600" dirty="0" smtClean="0"/>
              <a:t> is performed over all </a:t>
            </a:r>
            <a:r>
              <a:rPr lang="en-US" sz="1600" dirty="0" smtClean="0"/>
              <a:t>channels, show </a:t>
            </a:r>
            <a:r>
              <a:rPr lang="en-US" sz="1600" dirty="0" smtClean="0"/>
              <a:t>similar </a:t>
            </a:r>
            <a:r>
              <a:rPr lang="en-US" sz="1600" dirty="0" smtClean="0"/>
              <a:t>performance.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9600"/>
            <a:ext cx="3809999" cy="28361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3567436"/>
            <a:ext cx="3886200" cy="290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1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914401" y="533401"/>
            <a:ext cx="103611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/>
              <a:t>Conclusions</a:t>
            </a:r>
            <a:endParaRPr sz="2400" dirty="0"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09600" y="1143000"/>
            <a:ext cx="10875925" cy="5333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469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results here corroborate the intuition that if quantifiable performance X is achieved with a single-link operation, with efficient multi-link operation over N links, the performance achieved can be significantly better than NX.</a:t>
            </a: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This quantifiable performance can be in terms of the latency/outage on a fixed number of flows or users per bandwidth or in terms of number of flows or users per bandwidth that can be supported with the same latency/outage characteristics.</a:t>
            </a: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With uncoordinated and mismatched PIFS-based channel access, the gains of multi-link operation can be completely lost. Hence, PIFS-based channel access is recommended only if it can be ensured that full </a:t>
            </a:r>
            <a:r>
              <a:rPr lang="en-US" sz="1800" b="0" dirty="0" err="1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backoff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and PIFS channels of different nodes do not coincide.</a:t>
            </a: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Next Steps: </a:t>
            </a:r>
          </a:p>
          <a:p>
            <a:pPr marL="927100" lvl="1" indent="-342900" algn="just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More complex scenarios with nodes of different number of channels and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asynchronous/synchronous 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assumptions,</a:t>
            </a:r>
          </a:p>
          <a:p>
            <a:pPr marL="927100" lvl="1" indent="-342900" algn="just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Link adaptation</a:t>
            </a:r>
          </a:p>
          <a:p>
            <a:pPr marL="927100" lvl="1" indent="-342900" algn="just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The effect of leakage from transmission on one channel on to another needs along with any associated decisions on transmission, Tx power and MCS adjustment</a:t>
            </a:r>
            <a:r>
              <a:rPr lang="en-US" sz="1800" b="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.</a:t>
            </a:r>
          </a:p>
          <a:p>
            <a:pPr marL="927100" lvl="1" indent="-342900" algn="just">
              <a:spcBef>
                <a:spcPts val="0"/>
              </a:spcBef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dk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Load variation</a:t>
            </a: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  <a:p>
            <a:pPr marL="4699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endParaRPr lang="en-US" sz="1800" b="0" dirty="0" smtClean="0">
              <a:solidFill>
                <a:schemeClr val="dk1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7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r>
              <a:rPr lang="en-US"/>
              <a:t>Slide </a:t>
            </a:r>
            <a:fld id="{00000000-1234-1234-1234-123412341234}" type="slidenum">
              <a:rPr lang="en-US"/>
              <a:pPr/>
              <a:t>8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9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381000" y="76200"/>
            <a:ext cx="10361100" cy="5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/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575425" y="762000"/>
            <a:ext cx="110025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r>
              <a:rPr lang="en-US" sz="1800" b="0" dirty="0" smtClean="0"/>
              <a:t>[</a:t>
            </a:r>
            <a:r>
              <a:rPr lang="en-US" sz="1800" b="0" dirty="0"/>
              <a:t>1</a:t>
            </a:r>
            <a:r>
              <a:rPr lang="en-US" sz="1800" b="0" dirty="0" smtClean="0"/>
              <a:t>] </a:t>
            </a:r>
            <a:r>
              <a:rPr lang="en-US" sz="1800" b="0" dirty="0"/>
              <a:t>3GPP TR </a:t>
            </a:r>
            <a:r>
              <a:rPr lang="en-US" sz="1800" b="0" dirty="0" smtClean="0"/>
              <a:t>25.825</a:t>
            </a:r>
            <a:r>
              <a:rPr lang="en-US" sz="1800" b="0" dirty="0"/>
              <a:t>, “Dual-Cell HSDPA </a:t>
            </a:r>
            <a:r>
              <a:rPr lang="en-US" sz="1800" b="0" dirty="0" smtClean="0"/>
              <a:t>operation”</a:t>
            </a:r>
            <a:endParaRPr lang="en-US" sz="1800" b="0" dirty="0"/>
          </a:p>
          <a:p>
            <a:pPr marL="342900" indent="-342900">
              <a:spcBef>
                <a:spcPts val="0"/>
              </a:spcBef>
            </a:pPr>
            <a:endParaRPr lang="en-US" sz="1800" b="0" dirty="0" smtClean="0"/>
          </a:p>
          <a:p>
            <a:pPr marL="342900" indent="-342900">
              <a:spcBef>
                <a:spcPts val="0"/>
              </a:spcBef>
            </a:pPr>
            <a:endParaRPr lang="en-US" sz="1800" b="0" dirty="0" smtClean="0"/>
          </a:p>
          <a:p>
            <a:pPr marL="342900" indent="-342900">
              <a:spcBef>
                <a:spcPts val="0"/>
              </a:spcBef>
            </a:pPr>
            <a:endParaRPr sz="2400" b="1" i="0" u="none" strike="noStrike" cap="none" dirty="0" smtClean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600"/>
              </a:spcBef>
              <a:spcAft>
                <a:spcPts val="0"/>
              </a:spcAft>
              <a:buNone/>
            </a:pPr>
            <a:endParaRPr sz="2400" b="1" i="0" u="none" strike="noStrike" cap="none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2" name="Shape 442"/>
          <p:cNvSpPr txBox="1"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3" name="Shape 443"/>
          <p:cNvSpPr txBox="1"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2019</a:t>
            </a:r>
            <a:endParaRPr sz="1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Sindhu Verma, Broadcom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37468</TotalTime>
  <Words>1366</Words>
  <Application>Microsoft Office PowerPoint</Application>
  <PresentationFormat>Widescreen</PresentationFormat>
  <Paragraphs>145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Office Theme</vt:lpstr>
      <vt:lpstr>Performance evaluation of Multi-link channel access schemes</vt:lpstr>
      <vt:lpstr>Abstract</vt:lpstr>
      <vt:lpstr>Background</vt:lpstr>
      <vt:lpstr>Simulation setup and configuration (1)</vt:lpstr>
      <vt:lpstr>Simulation setup and configuration (2)</vt:lpstr>
      <vt:lpstr>Results: Voice Latency and Outage</vt:lpstr>
      <vt:lpstr>Results: Best Effort Latency and Outage</vt:lpstr>
      <vt:lpstr>Conclusions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for IMT-2020 EMBB Indoor Hotspot and Dense Urban</dc:title>
  <dc:creator>Shubhodeep Adhikari</dc:creator>
  <cp:lastModifiedBy>Sindhu Verma</cp:lastModifiedBy>
  <cp:revision>546</cp:revision>
  <dcterms:modified xsi:type="dcterms:W3CDTF">2019-11-13T23:54:30Z</dcterms:modified>
</cp:coreProperties>
</file>