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7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304" r:id="rId4"/>
    <p:sldId id="305" r:id="rId5"/>
    <p:sldId id="312" r:id="rId6"/>
    <p:sldId id="314" r:id="rId7"/>
    <p:sldId id="315" r:id="rId8"/>
    <p:sldId id="313" r:id="rId9"/>
    <p:sldId id="308" r:id="rId10"/>
  </p:sldIdLst>
  <p:sldSz cx="12192000" cy="6858000"/>
  <p:notesSz cx="6934200" cy="9280525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hubhodeep Adhikari" initials="Shubho" lastIdx="1" clrIdx="0"/>
  <p:cmAuthor id="1" name="BLR" initials="BLR" lastIdx="10" clrIdx="1"/>
  <p:cmAuthor id="2" name="BRCM" initials="BRCM" lastIdx="16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113D76AF-2DB7-4605-8C40-959F13C108E4}">
  <a:tblStyle styleId="{113D76AF-2DB7-4605-8C40-959F13C108E4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439" autoAdjust="0"/>
  </p:normalViewPr>
  <p:slideViewPr>
    <p:cSldViewPr>
      <p:cViewPr varScale="1">
        <p:scale>
          <a:sx n="67" d="100"/>
          <a:sy n="67" d="100"/>
        </p:scale>
        <p:origin x="548" y="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>
      <p:cViewPr varScale="1">
        <p:scale>
          <a:sx n="51" d="100"/>
          <a:sy n="51" d="100"/>
        </p:scale>
        <p:origin x="-2716" y="-88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F1FCC2-EEF7-4A66-93A4-E7E7D1D66E61}" type="datetimeFigureOut">
              <a:rPr lang="en-US" smtClean="0"/>
              <a:t>11/13/2019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89B6E0-675F-48F2-BF2D-72705F8440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220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/>
        </p:nvSpPr>
        <p:spPr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" name="Shape 4"/>
          <p:cNvSpPr txBox="1">
            <a:spLocks noGrp="1"/>
          </p:cNvSpPr>
          <p:nvPr>
            <p:ph type="hdr" idx="2"/>
          </p:nvPr>
        </p:nvSpPr>
        <p:spPr>
          <a:xfrm>
            <a:off x="5640388" y="96838"/>
            <a:ext cx="639762" cy="2111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 b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5" name="Shape 5"/>
          <p:cNvSpPr txBox="1">
            <a:spLocks noGrp="1"/>
          </p:cNvSpPr>
          <p:nvPr>
            <p:ph type="dt" idx="10"/>
          </p:nvPr>
        </p:nvSpPr>
        <p:spPr>
          <a:xfrm>
            <a:off x="654050" y="96838"/>
            <a:ext cx="825500" cy="2111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 b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6" name="Shape 6"/>
          <p:cNvSpPr>
            <a:spLocks noGrp="1" noRot="1" noChangeAspect="1"/>
          </p:cNvSpPr>
          <p:nvPr>
            <p:ph type="sldImg" idx="3"/>
          </p:nvPr>
        </p:nvSpPr>
        <p:spPr>
          <a:xfrm>
            <a:off x="385763" y="701675"/>
            <a:ext cx="6161087" cy="3467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600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923925" y="4408488"/>
            <a:ext cx="5084763" cy="417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ftr" idx="11"/>
          </p:nvPr>
        </p:nvSpPr>
        <p:spPr>
          <a:xfrm>
            <a:off x="5357813" y="8985250"/>
            <a:ext cx="922337" cy="1809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sldNum" idx="12"/>
          </p:nvPr>
        </p:nvSpPr>
        <p:spPr>
          <a:xfrm>
            <a:off x="3222625" y="8985250"/>
            <a:ext cx="511175" cy="3635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Page </a:t>
            </a:r>
            <a:fld id="{00000000-1234-1234-1234-123412341234}" type="slidenum">
              <a:rPr lang="en-US" sz="1200" b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sz="1200" b="0" u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0" name="Shape 10"/>
          <p:cNvSpPr/>
          <p:nvPr/>
        </p:nvSpPr>
        <p:spPr>
          <a:xfrm>
            <a:off x="722313" y="8985250"/>
            <a:ext cx="714375" cy="182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Submission</a:t>
            </a:r>
            <a:endParaRPr/>
          </a:p>
        </p:txBody>
      </p:sp>
      <p:cxnSp>
        <p:nvCxnSpPr>
          <p:cNvPr id="11" name="Shape 11"/>
          <p:cNvCxnSpPr/>
          <p:nvPr/>
        </p:nvCxnSpPr>
        <p:spPr>
          <a:xfrm>
            <a:off x="723900" y="8983663"/>
            <a:ext cx="5486400" cy="1587"/>
          </a:xfrm>
          <a:prstGeom prst="straightConnector1">
            <a:avLst/>
          </a:prstGeom>
          <a:noFill/>
          <a:ln w="12600" cap="flat" cmpd="sng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12" name="Shape 12"/>
          <p:cNvCxnSpPr/>
          <p:nvPr/>
        </p:nvCxnSpPr>
        <p:spPr>
          <a:xfrm>
            <a:off x="647700" y="296863"/>
            <a:ext cx="5638800" cy="1587"/>
          </a:xfrm>
          <a:prstGeom prst="straightConnector1">
            <a:avLst/>
          </a:prstGeom>
          <a:noFill/>
          <a:ln w="12600" cap="flat" cmpd="sng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</p:cxnSp>
    </p:spTree>
    <p:extLst>
      <p:ext uri="{BB962C8B-B14F-4D97-AF65-F5344CB8AC3E}">
        <p14:creationId xmlns:p14="http://schemas.microsoft.com/office/powerpoint/2010/main" val="3558006633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>
            <a:spLocks noGrp="1"/>
          </p:cNvSpPr>
          <p:nvPr>
            <p:ph type="hdr" idx="2"/>
          </p:nvPr>
        </p:nvSpPr>
        <p:spPr>
          <a:xfrm>
            <a:off x="5640388" y="96838"/>
            <a:ext cx="639762" cy="2111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doc.: IEEE 802.11-yy/xxxxr0</a:t>
            </a:r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dt" idx="10"/>
          </p:nvPr>
        </p:nvSpPr>
        <p:spPr>
          <a:xfrm>
            <a:off x="654050" y="96838"/>
            <a:ext cx="825500" cy="2111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Month Year</a:t>
            </a:r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ftr" idx="11"/>
          </p:nvPr>
        </p:nvSpPr>
        <p:spPr>
          <a:xfrm>
            <a:off x="5357813" y="8985250"/>
            <a:ext cx="922337" cy="1809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John Doe, Some Company</a:t>
            </a:r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sldNum" idx="12"/>
          </p:nvPr>
        </p:nvSpPr>
        <p:spPr>
          <a:xfrm>
            <a:off x="3222625" y="8985250"/>
            <a:ext cx="511175" cy="3635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Page </a:t>
            </a:r>
            <a:fld id="{00000000-1234-1234-1234-123412341234}" type="slidenum">
              <a:rPr lang="en-US"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</a:t>
            </a:fld>
            <a:endParaRPr sz="12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3" name="Shape 83"/>
          <p:cNvSpPr txBox="1"/>
          <p:nvPr/>
        </p:nvSpPr>
        <p:spPr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4" name="Shape 84"/>
          <p:cNvSpPr txBox="1">
            <a:spLocks noGrp="1"/>
          </p:cNvSpPr>
          <p:nvPr>
            <p:ph type="body" idx="1"/>
          </p:nvPr>
        </p:nvSpPr>
        <p:spPr>
          <a:xfrm>
            <a:off x="923925" y="4408488"/>
            <a:ext cx="5086350" cy="4270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600" tIns="46075" rIns="93600" bIns="4607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5" name="Shape 85"/>
          <p:cNvSpPr>
            <a:spLocks noGrp="1" noRot="1" noChangeAspect="1"/>
          </p:cNvSpPr>
          <p:nvPr>
            <p:ph type="sldImg" idx="3"/>
          </p:nvPr>
        </p:nvSpPr>
        <p:spPr>
          <a:xfrm>
            <a:off x="385763" y="701675"/>
            <a:ext cx="6161087" cy="3467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3467794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 txBox="1">
            <a:spLocks noGrp="1"/>
          </p:cNvSpPr>
          <p:nvPr>
            <p:ph type="hdr" idx="2"/>
          </p:nvPr>
        </p:nvSpPr>
        <p:spPr>
          <a:xfrm>
            <a:off x="5640388" y="96838"/>
            <a:ext cx="639762" cy="2111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doc.: IEEE 802.11-yy/xxxxr0</a:t>
            </a:r>
            <a:endParaRPr/>
          </a:p>
        </p:txBody>
      </p:sp>
      <p:sp>
        <p:nvSpPr>
          <p:cNvPr id="95" name="Shape 95"/>
          <p:cNvSpPr txBox="1">
            <a:spLocks noGrp="1"/>
          </p:cNvSpPr>
          <p:nvPr>
            <p:ph type="dt" idx="10"/>
          </p:nvPr>
        </p:nvSpPr>
        <p:spPr>
          <a:xfrm>
            <a:off x="654050" y="96838"/>
            <a:ext cx="825500" cy="2111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Month Year</a:t>
            </a:r>
            <a:endParaRPr/>
          </a:p>
        </p:txBody>
      </p:sp>
      <p:sp>
        <p:nvSpPr>
          <p:cNvPr id="96" name="Shape 96"/>
          <p:cNvSpPr txBox="1">
            <a:spLocks noGrp="1"/>
          </p:cNvSpPr>
          <p:nvPr>
            <p:ph type="ftr" idx="11"/>
          </p:nvPr>
        </p:nvSpPr>
        <p:spPr>
          <a:xfrm>
            <a:off x="5357813" y="8985250"/>
            <a:ext cx="922337" cy="1809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John Doe, Some Company</a:t>
            </a:r>
            <a:endParaRPr/>
          </a:p>
        </p:txBody>
      </p:sp>
      <p:sp>
        <p:nvSpPr>
          <p:cNvPr id="97" name="Shape 97"/>
          <p:cNvSpPr txBox="1">
            <a:spLocks noGrp="1"/>
          </p:cNvSpPr>
          <p:nvPr>
            <p:ph type="sldNum" idx="12"/>
          </p:nvPr>
        </p:nvSpPr>
        <p:spPr>
          <a:xfrm>
            <a:off x="3222625" y="8985250"/>
            <a:ext cx="511175" cy="3635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Page </a:t>
            </a:r>
            <a:fld id="{00000000-1234-1234-1234-123412341234}" type="slidenum">
              <a:rPr lang="en-US"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fld>
            <a:endParaRPr sz="12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8" name="Shape 98"/>
          <p:cNvSpPr txBox="1"/>
          <p:nvPr/>
        </p:nvSpPr>
        <p:spPr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9" name="Shape 99"/>
          <p:cNvSpPr txBox="1">
            <a:spLocks noGrp="1"/>
          </p:cNvSpPr>
          <p:nvPr>
            <p:ph type="body" idx="1"/>
          </p:nvPr>
        </p:nvSpPr>
        <p:spPr>
          <a:xfrm>
            <a:off x="923925" y="4408488"/>
            <a:ext cx="5086350" cy="4270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600" tIns="46075" rIns="93600" bIns="4607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00" name="Shape 100"/>
          <p:cNvSpPr>
            <a:spLocks noGrp="1" noRot="1" noChangeAspect="1"/>
          </p:cNvSpPr>
          <p:nvPr>
            <p:ph type="sldImg" idx="3"/>
          </p:nvPr>
        </p:nvSpPr>
        <p:spPr>
          <a:xfrm>
            <a:off x="385763" y="701675"/>
            <a:ext cx="6161087" cy="3467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3466972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 txBox="1">
            <a:spLocks noGrp="1"/>
          </p:cNvSpPr>
          <p:nvPr>
            <p:ph type="hdr" idx="2"/>
          </p:nvPr>
        </p:nvSpPr>
        <p:spPr>
          <a:xfrm>
            <a:off x="5640388" y="96838"/>
            <a:ext cx="639900" cy="21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doc.: IEEE 802.11-yy/xxxxr0</a:t>
            </a:r>
            <a:endParaRPr/>
          </a:p>
        </p:txBody>
      </p:sp>
      <p:sp>
        <p:nvSpPr>
          <p:cNvPr id="108" name="Shape 108"/>
          <p:cNvSpPr txBox="1">
            <a:spLocks noGrp="1"/>
          </p:cNvSpPr>
          <p:nvPr>
            <p:ph type="dt" idx="10"/>
          </p:nvPr>
        </p:nvSpPr>
        <p:spPr>
          <a:xfrm>
            <a:off x="654050" y="96838"/>
            <a:ext cx="825600" cy="21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Month Year</a:t>
            </a:r>
            <a:endParaRPr/>
          </a:p>
        </p:txBody>
      </p:sp>
      <p:sp>
        <p:nvSpPr>
          <p:cNvPr id="109" name="Shape 109"/>
          <p:cNvSpPr txBox="1">
            <a:spLocks noGrp="1"/>
          </p:cNvSpPr>
          <p:nvPr>
            <p:ph type="ftr" idx="11"/>
          </p:nvPr>
        </p:nvSpPr>
        <p:spPr>
          <a:xfrm>
            <a:off x="5357813" y="8985250"/>
            <a:ext cx="922200" cy="18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John Doe, Some Company</a:t>
            </a:r>
            <a:endParaRPr/>
          </a:p>
        </p:txBody>
      </p:sp>
      <p:sp>
        <p:nvSpPr>
          <p:cNvPr id="110" name="Shape 110"/>
          <p:cNvSpPr txBox="1">
            <a:spLocks noGrp="1"/>
          </p:cNvSpPr>
          <p:nvPr>
            <p:ph type="sldNum" idx="12"/>
          </p:nvPr>
        </p:nvSpPr>
        <p:spPr>
          <a:xfrm>
            <a:off x="3222625" y="8985250"/>
            <a:ext cx="511200" cy="3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Page </a:t>
            </a:r>
            <a:fld id="{00000000-1234-1234-1234-123412341234}" type="slidenum">
              <a:rPr lang="en-US"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</a:t>
            </a:fld>
            <a:endParaRPr sz="12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11" name="Shape 111"/>
          <p:cNvSpPr txBox="1"/>
          <p:nvPr/>
        </p:nvSpPr>
        <p:spPr>
          <a:xfrm>
            <a:off x="1154113" y="701675"/>
            <a:ext cx="4626000" cy="34686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12" name="Shape 112"/>
          <p:cNvSpPr txBox="1">
            <a:spLocks noGrp="1"/>
          </p:cNvSpPr>
          <p:nvPr>
            <p:ph type="body" idx="1"/>
          </p:nvPr>
        </p:nvSpPr>
        <p:spPr>
          <a:xfrm>
            <a:off x="923925" y="4408488"/>
            <a:ext cx="5086200" cy="427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600" tIns="46075" rIns="93600" bIns="4607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13" name="Shape 113"/>
          <p:cNvSpPr>
            <a:spLocks noGrp="1" noRot="1" noChangeAspect="1"/>
          </p:cNvSpPr>
          <p:nvPr>
            <p:ph type="sldImg" idx="3"/>
          </p:nvPr>
        </p:nvSpPr>
        <p:spPr>
          <a:xfrm>
            <a:off x="385763" y="701675"/>
            <a:ext cx="6161087" cy="3467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9688591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 txBox="1">
            <a:spLocks noGrp="1"/>
          </p:cNvSpPr>
          <p:nvPr>
            <p:ph type="hdr" idx="2"/>
          </p:nvPr>
        </p:nvSpPr>
        <p:spPr>
          <a:xfrm>
            <a:off x="5640388" y="96838"/>
            <a:ext cx="639900" cy="21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doc.: IEEE 802.11-yy/xxxxr0</a:t>
            </a:r>
            <a:endParaRPr/>
          </a:p>
        </p:txBody>
      </p:sp>
      <p:sp>
        <p:nvSpPr>
          <p:cNvPr id="108" name="Shape 108"/>
          <p:cNvSpPr txBox="1">
            <a:spLocks noGrp="1"/>
          </p:cNvSpPr>
          <p:nvPr>
            <p:ph type="dt" idx="10"/>
          </p:nvPr>
        </p:nvSpPr>
        <p:spPr>
          <a:xfrm>
            <a:off x="654050" y="96838"/>
            <a:ext cx="825600" cy="21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Month Year</a:t>
            </a:r>
            <a:endParaRPr/>
          </a:p>
        </p:txBody>
      </p:sp>
      <p:sp>
        <p:nvSpPr>
          <p:cNvPr id="109" name="Shape 109"/>
          <p:cNvSpPr txBox="1">
            <a:spLocks noGrp="1"/>
          </p:cNvSpPr>
          <p:nvPr>
            <p:ph type="ftr" idx="11"/>
          </p:nvPr>
        </p:nvSpPr>
        <p:spPr>
          <a:xfrm>
            <a:off x="5357813" y="8985250"/>
            <a:ext cx="922200" cy="18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John Doe, Some Company</a:t>
            </a:r>
            <a:endParaRPr/>
          </a:p>
        </p:txBody>
      </p:sp>
      <p:sp>
        <p:nvSpPr>
          <p:cNvPr id="110" name="Shape 110"/>
          <p:cNvSpPr txBox="1">
            <a:spLocks noGrp="1"/>
          </p:cNvSpPr>
          <p:nvPr>
            <p:ph type="sldNum" idx="12"/>
          </p:nvPr>
        </p:nvSpPr>
        <p:spPr>
          <a:xfrm>
            <a:off x="3222625" y="8985250"/>
            <a:ext cx="511200" cy="3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Page </a:t>
            </a:r>
            <a:fld id="{00000000-1234-1234-1234-123412341234}" type="slidenum">
              <a:rPr lang="en-US"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4</a:t>
            </a:fld>
            <a:endParaRPr sz="12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11" name="Shape 111"/>
          <p:cNvSpPr txBox="1"/>
          <p:nvPr/>
        </p:nvSpPr>
        <p:spPr>
          <a:xfrm>
            <a:off x="1154113" y="701675"/>
            <a:ext cx="4626000" cy="34686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12" name="Shape 112"/>
          <p:cNvSpPr txBox="1">
            <a:spLocks noGrp="1"/>
          </p:cNvSpPr>
          <p:nvPr>
            <p:ph type="body" idx="1"/>
          </p:nvPr>
        </p:nvSpPr>
        <p:spPr>
          <a:xfrm>
            <a:off x="923925" y="4408488"/>
            <a:ext cx="5086200" cy="427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600" tIns="46075" rIns="93600" bIns="4607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13" name="Shape 113"/>
          <p:cNvSpPr>
            <a:spLocks noGrp="1" noRot="1" noChangeAspect="1"/>
          </p:cNvSpPr>
          <p:nvPr>
            <p:ph type="sldImg" idx="3"/>
          </p:nvPr>
        </p:nvSpPr>
        <p:spPr>
          <a:xfrm>
            <a:off x="385763" y="701675"/>
            <a:ext cx="6161087" cy="3467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239103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 txBox="1">
            <a:spLocks noGrp="1"/>
          </p:cNvSpPr>
          <p:nvPr>
            <p:ph type="hdr" idx="2"/>
          </p:nvPr>
        </p:nvSpPr>
        <p:spPr>
          <a:xfrm>
            <a:off x="5640388" y="96838"/>
            <a:ext cx="639900" cy="21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doc.: IEEE 802.11-yy/xxxxr0</a:t>
            </a:r>
            <a:endParaRPr/>
          </a:p>
        </p:txBody>
      </p:sp>
      <p:sp>
        <p:nvSpPr>
          <p:cNvPr id="108" name="Shape 108"/>
          <p:cNvSpPr txBox="1">
            <a:spLocks noGrp="1"/>
          </p:cNvSpPr>
          <p:nvPr>
            <p:ph type="dt" idx="10"/>
          </p:nvPr>
        </p:nvSpPr>
        <p:spPr>
          <a:xfrm>
            <a:off x="654050" y="96838"/>
            <a:ext cx="825600" cy="21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Month Year</a:t>
            </a:r>
            <a:endParaRPr/>
          </a:p>
        </p:txBody>
      </p:sp>
      <p:sp>
        <p:nvSpPr>
          <p:cNvPr id="109" name="Shape 109"/>
          <p:cNvSpPr txBox="1">
            <a:spLocks noGrp="1"/>
          </p:cNvSpPr>
          <p:nvPr>
            <p:ph type="ftr" idx="11"/>
          </p:nvPr>
        </p:nvSpPr>
        <p:spPr>
          <a:xfrm>
            <a:off x="5357813" y="8985250"/>
            <a:ext cx="922200" cy="18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John Doe, Some Company</a:t>
            </a:r>
            <a:endParaRPr/>
          </a:p>
        </p:txBody>
      </p:sp>
      <p:sp>
        <p:nvSpPr>
          <p:cNvPr id="110" name="Shape 110"/>
          <p:cNvSpPr txBox="1">
            <a:spLocks noGrp="1"/>
          </p:cNvSpPr>
          <p:nvPr>
            <p:ph type="sldNum" idx="12"/>
          </p:nvPr>
        </p:nvSpPr>
        <p:spPr>
          <a:xfrm>
            <a:off x="3222625" y="8985250"/>
            <a:ext cx="511200" cy="3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Page </a:t>
            </a:r>
            <a:fld id="{00000000-1234-1234-1234-123412341234}" type="slidenum">
              <a:rPr lang="en-US"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5</a:t>
            </a:fld>
            <a:endParaRPr sz="12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11" name="Shape 111"/>
          <p:cNvSpPr txBox="1"/>
          <p:nvPr/>
        </p:nvSpPr>
        <p:spPr>
          <a:xfrm>
            <a:off x="1154113" y="701675"/>
            <a:ext cx="4626000" cy="34686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12" name="Shape 112"/>
          <p:cNvSpPr txBox="1">
            <a:spLocks noGrp="1"/>
          </p:cNvSpPr>
          <p:nvPr>
            <p:ph type="body" idx="1"/>
          </p:nvPr>
        </p:nvSpPr>
        <p:spPr>
          <a:xfrm>
            <a:off x="923925" y="4408488"/>
            <a:ext cx="5086200" cy="427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600" tIns="46075" rIns="93600" bIns="4607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13" name="Shape 113"/>
          <p:cNvSpPr>
            <a:spLocks noGrp="1" noRot="1" noChangeAspect="1"/>
          </p:cNvSpPr>
          <p:nvPr>
            <p:ph type="sldImg" idx="3"/>
          </p:nvPr>
        </p:nvSpPr>
        <p:spPr>
          <a:xfrm>
            <a:off x="385763" y="701675"/>
            <a:ext cx="6161087" cy="3467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7299816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 txBox="1">
            <a:spLocks noGrp="1"/>
          </p:cNvSpPr>
          <p:nvPr>
            <p:ph type="hdr" idx="2"/>
          </p:nvPr>
        </p:nvSpPr>
        <p:spPr>
          <a:xfrm>
            <a:off x="5640388" y="96838"/>
            <a:ext cx="639900" cy="21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doc.: IEEE 802.11-yy/xxxxr0</a:t>
            </a:r>
            <a:endParaRPr/>
          </a:p>
        </p:txBody>
      </p:sp>
      <p:sp>
        <p:nvSpPr>
          <p:cNvPr id="108" name="Shape 108"/>
          <p:cNvSpPr txBox="1">
            <a:spLocks noGrp="1"/>
          </p:cNvSpPr>
          <p:nvPr>
            <p:ph type="dt" idx="10"/>
          </p:nvPr>
        </p:nvSpPr>
        <p:spPr>
          <a:xfrm>
            <a:off x="654050" y="96838"/>
            <a:ext cx="825600" cy="21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Month Year</a:t>
            </a:r>
            <a:endParaRPr/>
          </a:p>
        </p:txBody>
      </p:sp>
      <p:sp>
        <p:nvSpPr>
          <p:cNvPr id="109" name="Shape 109"/>
          <p:cNvSpPr txBox="1">
            <a:spLocks noGrp="1"/>
          </p:cNvSpPr>
          <p:nvPr>
            <p:ph type="ftr" idx="11"/>
          </p:nvPr>
        </p:nvSpPr>
        <p:spPr>
          <a:xfrm>
            <a:off x="5357813" y="8985250"/>
            <a:ext cx="922200" cy="18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John Doe, Some Company</a:t>
            </a:r>
            <a:endParaRPr/>
          </a:p>
        </p:txBody>
      </p:sp>
      <p:sp>
        <p:nvSpPr>
          <p:cNvPr id="110" name="Shape 110"/>
          <p:cNvSpPr txBox="1">
            <a:spLocks noGrp="1"/>
          </p:cNvSpPr>
          <p:nvPr>
            <p:ph type="sldNum" idx="12"/>
          </p:nvPr>
        </p:nvSpPr>
        <p:spPr>
          <a:xfrm>
            <a:off x="3222625" y="8985250"/>
            <a:ext cx="511200" cy="3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Page </a:t>
            </a:r>
            <a:fld id="{00000000-1234-1234-1234-123412341234}" type="slidenum">
              <a:rPr lang="en-US"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6</a:t>
            </a:fld>
            <a:endParaRPr sz="12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11" name="Shape 111"/>
          <p:cNvSpPr txBox="1"/>
          <p:nvPr/>
        </p:nvSpPr>
        <p:spPr>
          <a:xfrm>
            <a:off x="1154113" y="701675"/>
            <a:ext cx="4626000" cy="34686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12" name="Shape 112"/>
          <p:cNvSpPr txBox="1">
            <a:spLocks noGrp="1"/>
          </p:cNvSpPr>
          <p:nvPr>
            <p:ph type="body" idx="1"/>
          </p:nvPr>
        </p:nvSpPr>
        <p:spPr>
          <a:xfrm>
            <a:off x="923925" y="4408488"/>
            <a:ext cx="5086200" cy="427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600" tIns="46075" rIns="93600" bIns="4607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13" name="Shape 113"/>
          <p:cNvSpPr>
            <a:spLocks noGrp="1" noRot="1" noChangeAspect="1"/>
          </p:cNvSpPr>
          <p:nvPr>
            <p:ph type="sldImg" idx="3"/>
          </p:nvPr>
        </p:nvSpPr>
        <p:spPr>
          <a:xfrm>
            <a:off x="385763" y="701675"/>
            <a:ext cx="6161087" cy="3467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34473233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 txBox="1">
            <a:spLocks noGrp="1"/>
          </p:cNvSpPr>
          <p:nvPr>
            <p:ph type="hdr" idx="2"/>
          </p:nvPr>
        </p:nvSpPr>
        <p:spPr>
          <a:xfrm>
            <a:off x="5640388" y="96838"/>
            <a:ext cx="639900" cy="21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doc.: IEEE 802.11-yy/xxxxr0</a:t>
            </a:r>
            <a:endParaRPr/>
          </a:p>
        </p:txBody>
      </p:sp>
      <p:sp>
        <p:nvSpPr>
          <p:cNvPr id="108" name="Shape 108"/>
          <p:cNvSpPr txBox="1">
            <a:spLocks noGrp="1"/>
          </p:cNvSpPr>
          <p:nvPr>
            <p:ph type="dt" idx="10"/>
          </p:nvPr>
        </p:nvSpPr>
        <p:spPr>
          <a:xfrm>
            <a:off x="654050" y="96838"/>
            <a:ext cx="825600" cy="21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Month Year</a:t>
            </a:r>
            <a:endParaRPr/>
          </a:p>
        </p:txBody>
      </p:sp>
      <p:sp>
        <p:nvSpPr>
          <p:cNvPr id="109" name="Shape 109"/>
          <p:cNvSpPr txBox="1">
            <a:spLocks noGrp="1"/>
          </p:cNvSpPr>
          <p:nvPr>
            <p:ph type="ftr" idx="11"/>
          </p:nvPr>
        </p:nvSpPr>
        <p:spPr>
          <a:xfrm>
            <a:off x="5357813" y="8985250"/>
            <a:ext cx="922200" cy="18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John Doe, Some Company</a:t>
            </a:r>
            <a:endParaRPr/>
          </a:p>
        </p:txBody>
      </p:sp>
      <p:sp>
        <p:nvSpPr>
          <p:cNvPr id="110" name="Shape 110"/>
          <p:cNvSpPr txBox="1">
            <a:spLocks noGrp="1"/>
          </p:cNvSpPr>
          <p:nvPr>
            <p:ph type="sldNum" idx="12"/>
          </p:nvPr>
        </p:nvSpPr>
        <p:spPr>
          <a:xfrm>
            <a:off x="3222625" y="8985250"/>
            <a:ext cx="511200" cy="3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Page </a:t>
            </a:r>
            <a:fld id="{00000000-1234-1234-1234-123412341234}" type="slidenum">
              <a:rPr lang="en-US"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7</a:t>
            </a:fld>
            <a:endParaRPr sz="12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11" name="Shape 111"/>
          <p:cNvSpPr txBox="1"/>
          <p:nvPr/>
        </p:nvSpPr>
        <p:spPr>
          <a:xfrm>
            <a:off x="1154113" y="701675"/>
            <a:ext cx="4626000" cy="34686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12" name="Shape 112"/>
          <p:cNvSpPr txBox="1">
            <a:spLocks noGrp="1"/>
          </p:cNvSpPr>
          <p:nvPr>
            <p:ph type="body" idx="1"/>
          </p:nvPr>
        </p:nvSpPr>
        <p:spPr>
          <a:xfrm>
            <a:off x="923925" y="4408488"/>
            <a:ext cx="5086200" cy="427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600" tIns="46075" rIns="93600" bIns="4607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13" name="Shape 113"/>
          <p:cNvSpPr>
            <a:spLocks noGrp="1" noRot="1" noChangeAspect="1"/>
          </p:cNvSpPr>
          <p:nvPr>
            <p:ph type="sldImg" idx="3"/>
          </p:nvPr>
        </p:nvSpPr>
        <p:spPr>
          <a:xfrm>
            <a:off x="385763" y="701675"/>
            <a:ext cx="6161087" cy="3467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34473233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 txBox="1">
            <a:spLocks noGrp="1"/>
          </p:cNvSpPr>
          <p:nvPr>
            <p:ph type="hdr" idx="2"/>
          </p:nvPr>
        </p:nvSpPr>
        <p:spPr>
          <a:xfrm>
            <a:off x="5640388" y="96838"/>
            <a:ext cx="639900" cy="21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r>
              <a:rPr lang="en-US"/>
              <a:t>doc.: IEEE 802.11-yy/xxxxr0</a:t>
            </a:r>
            <a:endParaRPr/>
          </a:p>
        </p:txBody>
      </p:sp>
      <p:sp>
        <p:nvSpPr>
          <p:cNvPr id="108" name="Shape 108"/>
          <p:cNvSpPr txBox="1">
            <a:spLocks noGrp="1"/>
          </p:cNvSpPr>
          <p:nvPr>
            <p:ph type="dt" idx="10"/>
          </p:nvPr>
        </p:nvSpPr>
        <p:spPr>
          <a:xfrm>
            <a:off x="654050" y="96838"/>
            <a:ext cx="825600" cy="21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r>
              <a:rPr lang="en-US"/>
              <a:t>Month Year</a:t>
            </a:r>
            <a:endParaRPr/>
          </a:p>
        </p:txBody>
      </p:sp>
      <p:sp>
        <p:nvSpPr>
          <p:cNvPr id="109" name="Shape 109"/>
          <p:cNvSpPr txBox="1">
            <a:spLocks noGrp="1"/>
          </p:cNvSpPr>
          <p:nvPr>
            <p:ph type="ftr" idx="11"/>
          </p:nvPr>
        </p:nvSpPr>
        <p:spPr>
          <a:xfrm>
            <a:off x="5357813" y="8985250"/>
            <a:ext cx="922200" cy="18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r>
              <a:rPr lang="en-US"/>
              <a:t>John Doe, Some Company</a:t>
            </a:r>
            <a:endParaRPr/>
          </a:p>
        </p:txBody>
      </p:sp>
      <p:sp>
        <p:nvSpPr>
          <p:cNvPr id="110" name="Shape 110"/>
          <p:cNvSpPr txBox="1">
            <a:spLocks noGrp="1"/>
          </p:cNvSpPr>
          <p:nvPr>
            <p:ph type="sldNum" idx="12"/>
          </p:nvPr>
        </p:nvSpPr>
        <p:spPr>
          <a:xfrm>
            <a:off x="3222625" y="8985250"/>
            <a:ext cx="511200" cy="3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algn="r"/>
            <a:r>
              <a:rPr lang="en-US" sz="1200">
                <a:latin typeface="Times New Roman"/>
                <a:ea typeface="Times New Roman"/>
                <a:cs typeface="Times New Roman"/>
                <a:sym typeface="Times New Roman"/>
              </a:rPr>
              <a:t>Page </a:t>
            </a:r>
            <a:fld id="{00000000-1234-1234-1234-123412341234}" type="slidenum">
              <a:rPr lang="en-US" sz="1200">
                <a:latin typeface="Times New Roman"/>
                <a:ea typeface="Times New Roman"/>
                <a:cs typeface="Times New Roman"/>
                <a:sym typeface="Times New Roman"/>
              </a:rPr>
              <a:pPr algn="r"/>
              <a:t>8</a:t>
            </a:fld>
            <a:endParaRPr sz="12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11" name="Shape 111"/>
          <p:cNvSpPr txBox="1"/>
          <p:nvPr/>
        </p:nvSpPr>
        <p:spPr>
          <a:xfrm>
            <a:off x="1154113" y="701675"/>
            <a:ext cx="4626000" cy="34686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endParaRPr sz="24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12" name="Shape 112"/>
          <p:cNvSpPr txBox="1">
            <a:spLocks noGrp="1"/>
          </p:cNvSpPr>
          <p:nvPr>
            <p:ph type="body" idx="1"/>
          </p:nvPr>
        </p:nvSpPr>
        <p:spPr>
          <a:xfrm>
            <a:off x="923925" y="4408488"/>
            <a:ext cx="5086200" cy="427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600" tIns="46075" rIns="93600" bIns="4607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13" name="Shape 113"/>
          <p:cNvSpPr>
            <a:spLocks noGrp="1" noRot="1" noChangeAspect="1"/>
          </p:cNvSpPr>
          <p:nvPr>
            <p:ph type="sldImg" idx="3"/>
          </p:nvPr>
        </p:nvSpPr>
        <p:spPr>
          <a:xfrm>
            <a:off x="385763" y="701675"/>
            <a:ext cx="6161087" cy="3467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17879125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3" name="Shape 433"/>
          <p:cNvSpPr txBox="1">
            <a:spLocks noGrp="1"/>
          </p:cNvSpPr>
          <p:nvPr>
            <p:ph type="hdr" idx="2"/>
          </p:nvPr>
        </p:nvSpPr>
        <p:spPr>
          <a:xfrm>
            <a:off x="5640388" y="96838"/>
            <a:ext cx="639762" cy="2111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doc.: IEEE 802.11-yy/xxxxr0</a:t>
            </a:r>
            <a:endParaRPr/>
          </a:p>
        </p:txBody>
      </p:sp>
      <p:sp>
        <p:nvSpPr>
          <p:cNvPr id="434" name="Shape 434"/>
          <p:cNvSpPr txBox="1">
            <a:spLocks noGrp="1"/>
          </p:cNvSpPr>
          <p:nvPr>
            <p:ph type="dt" idx="10"/>
          </p:nvPr>
        </p:nvSpPr>
        <p:spPr>
          <a:xfrm>
            <a:off x="654050" y="96838"/>
            <a:ext cx="825500" cy="2111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Month Year</a:t>
            </a:r>
            <a:endParaRPr/>
          </a:p>
        </p:txBody>
      </p:sp>
      <p:sp>
        <p:nvSpPr>
          <p:cNvPr id="435" name="Shape 435"/>
          <p:cNvSpPr txBox="1">
            <a:spLocks noGrp="1"/>
          </p:cNvSpPr>
          <p:nvPr>
            <p:ph type="ftr" idx="11"/>
          </p:nvPr>
        </p:nvSpPr>
        <p:spPr>
          <a:xfrm>
            <a:off x="5357813" y="8985250"/>
            <a:ext cx="922337" cy="1809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John Doe, Some Company</a:t>
            </a:r>
            <a:endParaRPr/>
          </a:p>
        </p:txBody>
      </p:sp>
      <p:sp>
        <p:nvSpPr>
          <p:cNvPr id="436" name="Shape 436"/>
          <p:cNvSpPr txBox="1">
            <a:spLocks noGrp="1"/>
          </p:cNvSpPr>
          <p:nvPr>
            <p:ph type="sldNum" idx="12"/>
          </p:nvPr>
        </p:nvSpPr>
        <p:spPr>
          <a:xfrm>
            <a:off x="3222625" y="8985250"/>
            <a:ext cx="511175" cy="3635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Page </a:t>
            </a:r>
            <a:fld id="{00000000-1234-1234-1234-123412341234}" type="slidenum">
              <a:rPr lang="en-US"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9</a:t>
            </a:fld>
            <a:endParaRPr sz="12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37" name="Shape 437"/>
          <p:cNvSpPr>
            <a:spLocks noGrp="1" noRot="1" noChangeAspect="1"/>
          </p:cNvSpPr>
          <p:nvPr>
            <p:ph type="sldImg" idx="3"/>
          </p:nvPr>
        </p:nvSpPr>
        <p:spPr>
          <a:xfrm>
            <a:off x="384175" y="701675"/>
            <a:ext cx="6165850" cy="346868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438" name="Shape 438"/>
          <p:cNvSpPr txBox="1">
            <a:spLocks noGrp="1"/>
          </p:cNvSpPr>
          <p:nvPr>
            <p:ph type="body" idx="1"/>
          </p:nvPr>
        </p:nvSpPr>
        <p:spPr>
          <a:xfrm>
            <a:off x="923925" y="4408488"/>
            <a:ext cx="5086350" cy="4270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600" tIns="46075" rIns="93600" bIns="4607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6916431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 dirty="0"/>
          </a:p>
        </p:txBody>
      </p:sp>
      <p:sp>
        <p:nvSpPr>
          <p:cNvPr id="25" name="Shape 25"/>
          <p:cNvSpPr txBox="1"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ctr" rtl="0"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  <a:defRPr sz="24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ctr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Times New Roman"/>
              <a:buNone/>
              <a:defRPr sz="20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ctr" rtl="0">
              <a:spcBef>
                <a:spcPts val="45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None/>
              <a:defRPr sz="18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ctr" rtl="0"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Times New Roman"/>
              <a:buNone/>
              <a:defRPr sz="16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ctr" rtl="0"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Times New Roman"/>
              <a:buNone/>
              <a:defRPr sz="16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ctr" rtl="0"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Times New Roman"/>
              <a:buNone/>
              <a:defRPr sz="16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ctr" rtl="0"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Times New Roman"/>
              <a:buNone/>
              <a:defRPr sz="16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ctr" rtl="0"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Times New Roman"/>
              <a:buNone/>
              <a:defRPr sz="16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ctr" rtl="0"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Times New Roman"/>
              <a:buNone/>
              <a:defRPr sz="16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 smtClean="0"/>
              <a:t>November 2019</a:t>
            </a:r>
            <a:endParaRPr lang="en-US" dirty="0"/>
          </a:p>
        </p:txBody>
      </p:sp>
      <p:sp>
        <p:nvSpPr>
          <p:cNvPr id="27" name="Shape 27"/>
          <p:cNvSpPr txBox="1">
            <a:spLocks noGrp="1"/>
          </p:cNvSpPr>
          <p:nvPr>
            <p:ph type="ftr" idx="11"/>
          </p:nvPr>
        </p:nvSpPr>
        <p:spPr>
          <a:xfrm>
            <a:off x="7143757" y="6475414"/>
            <a:ext cx="4246027" cy="1809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 smtClean="0"/>
              <a:t>Sindhu Verma, Broadcom</a:t>
            </a:r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>
            <a:spLocks noGrp="1"/>
          </p:cNvSpPr>
          <p:nvPr>
            <p:ph type="title"/>
          </p:nvPr>
        </p:nvSpPr>
        <p:spPr>
          <a:xfrm>
            <a:off x="914401" y="685801"/>
            <a:ext cx="10361084" cy="10652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body" idx="1"/>
          </p:nvPr>
        </p:nvSpPr>
        <p:spPr>
          <a:xfrm>
            <a:off x="914401" y="1981201"/>
            <a:ext cx="10361084" cy="41132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spcBef>
                <a:spcPts val="60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228600" algn="l" rtl="0">
              <a:spcBef>
                <a:spcPts val="50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228600" algn="l" rtl="0">
              <a:spcBef>
                <a:spcPts val="45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228600" algn="l" rtl="0">
              <a:spcBef>
                <a:spcPts val="40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228600" algn="l" rtl="0">
              <a:spcBef>
                <a:spcPts val="40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228600" algn="l" rtl="0">
              <a:spcBef>
                <a:spcPts val="40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-228600" algn="l" rtl="0">
              <a:spcBef>
                <a:spcPts val="40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marR="0" lvl="7" indent="-228600" algn="l" rtl="0">
              <a:spcBef>
                <a:spcPts val="40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marR="0" lvl="8" indent="-228600" algn="l" rtl="0">
              <a:spcBef>
                <a:spcPts val="40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 dirty="0"/>
          </a:p>
        </p:txBody>
      </p:sp>
      <p:sp>
        <p:nvSpPr>
          <p:cNvPr id="32" name="Shape 32"/>
          <p:cNvSpPr txBox="1"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ftr" idx="11"/>
          </p:nvPr>
        </p:nvSpPr>
        <p:spPr>
          <a:xfrm>
            <a:off x="7143757" y="6475414"/>
            <a:ext cx="4246027" cy="1809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 smtClean="0"/>
              <a:t>Sindhu Verma, Broadcom</a:t>
            </a:r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 smtClean="0"/>
              <a:t>November 2019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 txBox="1"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457200" marR="0" lvl="0" indent="-228600" algn="l" rtl="0"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Times New Roman"/>
              <a:buNone/>
              <a:defRPr sz="20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228600" algn="l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None/>
              <a:defRPr sz="18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228600" algn="l" rtl="0">
              <a:spcBef>
                <a:spcPts val="45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Times New Roman"/>
              <a:buNone/>
              <a:defRPr sz="16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228600" algn="l" rtl="0"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228600" algn="l" rtl="0"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228600" algn="l" rtl="0"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-228600" algn="l" rtl="0"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marR="0" lvl="7" indent="-228600" algn="l" rtl="0"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marR="0" lvl="8" indent="-228600" algn="l" rtl="0"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 smtClean="0"/>
              <a:t>November 2019</a:t>
            </a:r>
            <a:endParaRPr lang="en-US" dirty="0"/>
          </a:p>
        </p:txBody>
      </p:sp>
      <p:sp>
        <p:nvSpPr>
          <p:cNvPr id="39" name="Shape 39"/>
          <p:cNvSpPr txBox="1">
            <a:spLocks noGrp="1"/>
          </p:cNvSpPr>
          <p:nvPr>
            <p:ph type="ftr" idx="11"/>
          </p:nvPr>
        </p:nvSpPr>
        <p:spPr>
          <a:xfrm>
            <a:off x="7143757" y="6475414"/>
            <a:ext cx="4246027" cy="1809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 smtClean="0"/>
              <a:t>Sindhu Verma, Broadcom</a:t>
            </a:r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title"/>
          </p:nvPr>
        </p:nvSpPr>
        <p:spPr>
          <a:xfrm>
            <a:off x="914400" y="609600"/>
            <a:ext cx="10361084" cy="10652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 dirty="0"/>
          </a:p>
        </p:txBody>
      </p:sp>
      <p:sp>
        <p:nvSpPr>
          <p:cNvPr id="43" name="Shape 43"/>
          <p:cNvSpPr txBox="1">
            <a:spLocks noGrp="1"/>
          </p:cNvSpPr>
          <p:nvPr>
            <p:ph type="body" idx="1"/>
          </p:nvPr>
        </p:nvSpPr>
        <p:spPr>
          <a:xfrm>
            <a:off x="914401" y="1981201"/>
            <a:ext cx="5077884" cy="41132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spcBef>
                <a:spcPts val="60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228600" algn="l" rtl="0">
              <a:spcBef>
                <a:spcPts val="50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228600" algn="l" rtl="0">
              <a:spcBef>
                <a:spcPts val="45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228600" algn="l" rtl="0">
              <a:spcBef>
                <a:spcPts val="40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228600" algn="l" rtl="0">
              <a:spcBef>
                <a:spcPts val="40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228600" algn="l" rtl="0">
              <a:spcBef>
                <a:spcPts val="40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-228600" algn="l" rtl="0">
              <a:spcBef>
                <a:spcPts val="40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marR="0" lvl="7" indent="-228600" algn="l" rtl="0">
              <a:spcBef>
                <a:spcPts val="40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marR="0" lvl="8" indent="-228600" algn="l" rtl="0">
              <a:spcBef>
                <a:spcPts val="40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body" idx="2"/>
          </p:nvPr>
        </p:nvSpPr>
        <p:spPr>
          <a:xfrm>
            <a:off x="6195484" y="1981201"/>
            <a:ext cx="5080000" cy="41132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spcBef>
                <a:spcPts val="60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228600" algn="l" rtl="0">
              <a:spcBef>
                <a:spcPts val="50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228600" algn="l" rtl="0">
              <a:spcBef>
                <a:spcPts val="45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228600" algn="l" rtl="0">
              <a:spcBef>
                <a:spcPts val="40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228600" algn="l" rtl="0">
              <a:spcBef>
                <a:spcPts val="40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228600" algn="l" rtl="0">
              <a:spcBef>
                <a:spcPts val="40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-228600" algn="l" rtl="0">
              <a:spcBef>
                <a:spcPts val="40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marR="0" lvl="7" indent="-228600" algn="l" rtl="0">
              <a:spcBef>
                <a:spcPts val="40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marR="0" lvl="8" indent="-228600" algn="l" rtl="0">
              <a:spcBef>
                <a:spcPts val="40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 smtClean="0"/>
              <a:t>November 2019</a:t>
            </a:r>
            <a:endParaRPr lang="en-US" dirty="0"/>
          </a:p>
        </p:txBody>
      </p:sp>
      <p:sp>
        <p:nvSpPr>
          <p:cNvPr id="46" name="Shape 46"/>
          <p:cNvSpPr txBox="1">
            <a:spLocks noGrp="1"/>
          </p:cNvSpPr>
          <p:nvPr>
            <p:ph type="ftr" idx="11"/>
          </p:nvPr>
        </p:nvSpPr>
        <p:spPr>
          <a:xfrm>
            <a:off x="7143757" y="6475414"/>
            <a:ext cx="4246027" cy="1809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 smtClean="0"/>
              <a:t>Sindhu Verma, Broadcom</a:t>
            </a:r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 dirty="0"/>
          </a:p>
        </p:txBody>
      </p:sp>
      <p:sp>
        <p:nvSpPr>
          <p:cNvPr id="50" name="Shape 50"/>
          <p:cNvSpPr txBox="1"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457200" marR="0" lvl="0" indent="-228600" algn="l" rtl="0"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  <a:defRPr sz="24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228600" algn="l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Times New Roman"/>
              <a:buNone/>
              <a:defRPr sz="20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228600" algn="l" rtl="0">
              <a:spcBef>
                <a:spcPts val="45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None/>
              <a:defRPr sz="18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228600" algn="l" rtl="0"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Times New Roman"/>
              <a:buNone/>
              <a:defRPr sz="16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228600" algn="l" rtl="0"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Times New Roman"/>
              <a:buNone/>
              <a:defRPr sz="16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228600" algn="l" rtl="0"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Times New Roman"/>
              <a:buNone/>
              <a:defRPr sz="16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-228600" algn="l" rtl="0"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Times New Roman"/>
              <a:buNone/>
              <a:defRPr sz="16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marR="0" lvl="7" indent="-228600" algn="l" rtl="0"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Times New Roman"/>
              <a:buNone/>
              <a:defRPr sz="16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marR="0" lvl="8" indent="-228600" algn="l" rtl="0"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Times New Roman"/>
              <a:buNone/>
              <a:defRPr sz="16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body" idx="2"/>
          </p:nvPr>
        </p:nvSpPr>
        <p:spPr>
          <a:xfrm>
            <a:off x="609600" y="2174875"/>
            <a:ext cx="5386917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spcBef>
                <a:spcPts val="60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228600" algn="l" rtl="0">
              <a:spcBef>
                <a:spcPts val="50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228600" algn="l" rtl="0">
              <a:spcBef>
                <a:spcPts val="45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228600" algn="l" rtl="0">
              <a:spcBef>
                <a:spcPts val="40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228600" algn="l" rtl="0">
              <a:spcBef>
                <a:spcPts val="40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228600" algn="l" rtl="0">
              <a:spcBef>
                <a:spcPts val="40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-228600" algn="l" rtl="0">
              <a:spcBef>
                <a:spcPts val="40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marR="0" lvl="7" indent="-228600" algn="l" rtl="0">
              <a:spcBef>
                <a:spcPts val="40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marR="0" lvl="8" indent="-228600" algn="l" rtl="0">
              <a:spcBef>
                <a:spcPts val="40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body" idx="3"/>
          </p:nvPr>
        </p:nvSpPr>
        <p:spPr>
          <a:xfrm>
            <a:off x="6193368" y="1535113"/>
            <a:ext cx="5389033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457200" marR="0" lvl="0" indent="-228600" algn="l" rtl="0"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  <a:defRPr sz="24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228600" algn="l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Times New Roman"/>
              <a:buNone/>
              <a:defRPr sz="20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228600" algn="l" rtl="0">
              <a:spcBef>
                <a:spcPts val="45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None/>
              <a:defRPr sz="18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228600" algn="l" rtl="0"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Times New Roman"/>
              <a:buNone/>
              <a:defRPr sz="16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228600" algn="l" rtl="0"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Times New Roman"/>
              <a:buNone/>
              <a:defRPr sz="16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228600" algn="l" rtl="0"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Times New Roman"/>
              <a:buNone/>
              <a:defRPr sz="16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-228600" algn="l" rtl="0"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Times New Roman"/>
              <a:buNone/>
              <a:defRPr sz="16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marR="0" lvl="7" indent="-228600" algn="l" rtl="0"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Times New Roman"/>
              <a:buNone/>
              <a:defRPr sz="16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marR="0" lvl="8" indent="-228600" algn="l" rtl="0"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Times New Roman"/>
              <a:buNone/>
              <a:defRPr sz="16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body" idx="4"/>
          </p:nvPr>
        </p:nvSpPr>
        <p:spPr>
          <a:xfrm>
            <a:off x="6193368" y="2174875"/>
            <a:ext cx="5389033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spcBef>
                <a:spcPts val="60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228600" algn="l" rtl="0">
              <a:spcBef>
                <a:spcPts val="50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228600" algn="l" rtl="0">
              <a:spcBef>
                <a:spcPts val="45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228600" algn="l" rtl="0">
              <a:spcBef>
                <a:spcPts val="40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228600" algn="l" rtl="0">
              <a:spcBef>
                <a:spcPts val="40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228600" algn="l" rtl="0">
              <a:spcBef>
                <a:spcPts val="40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-228600" algn="l" rtl="0">
              <a:spcBef>
                <a:spcPts val="40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marR="0" lvl="7" indent="-228600" algn="l" rtl="0">
              <a:spcBef>
                <a:spcPts val="40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marR="0" lvl="8" indent="-228600" algn="l" rtl="0">
              <a:spcBef>
                <a:spcPts val="40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 dirty="0"/>
          </a:p>
        </p:txBody>
      </p:sp>
      <p:sp>
        <p:nvSpPr>
          <p:cNvPr id="54" name="Shape 54"/>
          <p:cNvSpPr txBox="1"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 smtClean="0"/>
              <a:t>November 2019</a:t>
            </a:r>
            <a:endParaRPr lang="en-US" dirty="0"/>
          </a:p>
        </p:txBody>
      </p:sp>
      <p:sp>
        <p:nvSpPr>
          <p:cNvPr id="55" name="Shape 55"/>
          <p:cNvSpPr txBox="1"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 smtClean="0"/>
              <a:t>Sindhu Verma, Broadcom</a:t>
            </a:r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>
            <a:spLocks noGrp="1"/>
          </p:cNvSpPr>
          <p:nvPr>
            <p:ph type="title"/>
          </p:nvPr>
        </p:nvSpPr>
        <p:spPr>
          <a:xfrm>
            <a:off x="914401" y="685801"/>
            <a:ext cx="10361084" cy="10652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 smtClean="0"/>
              <a:t>November 2019</a:t>
            </a:r>
            <a:endParaRPr lang="en-US" dirty="0"/>
          </a:p>
        </p:txBody>
      </p:sp>
      <p:sp>
        <p:nvSpPr>
          <p:cNvPr id="60" name="Shape 60"/>
          <p:cNvSpPr txBox="1">
            <a:spLocks noGrp="1"/>
          </p:cNvSpPr>
          <p:nvPr>
            <p:ph type="ftr" idx="11"/>
          </p:nvPr>
        </p:nvSpPr>
        <p:spPr>
          <a:xfrm>
            <a:off x="7143757" y="6475414"/>
            <a:ext cx="4246027" cy="1809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 smtClean="0"/>
              <a:t>Sindhu Verma, Broadcom</a:t>
            </a:r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 txBox="1"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 smtClean="0"/>
              <a:t>November 2019</a:t>
            </a:r>
            <a:endParaRPr lang="en-US" dirty="0"/>
          </a:p>
        </p:txBody>
      </p:sp>
      <p:sp>
        <p:nvSpPr>
          <p:cNvPr id="64" name="Shape 64"/>
          <p:cNvSpPr txBox="1">
            <a:spLocks noGrp="1"/>
          </p:cNvSpPr>
          <p:nvPr>
            <p:ph type="ftr" idx="11"/>
          </p:nvPr>
        </p:nvSpPr>
        <p:spPr>
          <a:xfrm>
            <a:off x="7143757" y="6475414"/>
            <a:ext cx="4246027" cy="1809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 smtClean="0"/>
              <a:t>Sindhu Verma, Broadcom</a:t>
            </a:r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>
            <a:spLocks noGrp="1"/>
          </p:cNvSpPr>
          <p:nvPr>
            <p:ph type="title"/>
          </p:nvPr>
        </p:nvSpPr>
        <p:spPr>
          <a:xfrm>
            <a:off x="914401" y="685801"/>
            <a:ext cx="10361084" cy="10652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 rot="5400000">
            <a:off x="4038337" y="-1142734"/>
            <a:ext cx="4113213" cy="103610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spcBef>
                <a:spcPts val="60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228600" algn="l" rtl="0">
              <a:spcBef>
                <a:spcPts val="50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228600" algn="l" rtl="0">
              <a:spcBef>
                <a:spcPts val="45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228600" algn="l" rtl="0">
              <a:spcBef>
                <a:spcPts val="40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228600" algn="l" rtl="0">
              <a:spcBef>
                <a:spcPts val="40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228600" algn="l" rtl="0">
              <a:spcBef>
                <a:spcPts val="40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-228600" algn="l" rtl="0">
              <a:spcBef>
                <a:spcPts val="40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marR="0" lvl="7" indent="-228600" algn="l" rtl="0">
              <a:spcBef>
                <a:spcPts val="40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marR="0" lvl="8" indent="-228600" algn="l" rtl="0">
              <a:spcBef>
                <a:spcPts val="40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 smtClean="0"/>
              <a:t>November 2019</a:t>
            </a:r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ftr" idx="11"/>
          </p:nvPr>
        </p:nvSpPr>
        <p:spPr>
          <a:xfrm>
            <a:off x="7143757" y="6475414"/>
            <a:ext cx="4246027" cy="1809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 smtClean="0"/>
              <a:t>Sindhu Verma, Broadcom</a:t>
            </a:r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>
            <a:spLocks noGrp="1"/>
          </p:cNvSpPr>
          <p:nvPr>
            <p:ph type="title"/>
          </p:nvPr>
        </p:nvSpPr>
        <p:spPr>
          <a:xfrm rot="5400000">
            <a:off x="7276837" y="2095765"/>
            <a:ext cx="5408613" cy="25886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 rot="5400000">
            <a:off x="1994693" y="-394493"/>
            <a:ext cx="5408613" cy="756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spcBef>
                <a:spcPts val="60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228600" algn="l" rtl="0">
              <a:spcBef>
                <a:spcPts val="50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228600" algn="l" rtl="0">
              <a:spcBef>
                <a:spcPts val="45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228600" algn="l" rtl="0">
              <a:spcBef>
                <a:spcPts val="40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228600" algn="l" rtl="0">
              <a:spcBef>
                <a:spcPts val="40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228600" algn="l" rtl="0">
              <a:spcBef>
                <a:spcPts val="40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-228600" algn="l" rtl="0">
              <a:spcBef>
                <a:spcPts val="40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marR="0" lvl="7" indent="-228600" algn="l" rtl="0">
              <a:spcBef>
                <a:spcPts val="40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marR="0" lvl="8" indent="-228600" algn="l" rtl="0">
              <a:spcBef>
                <a:spcPts val="40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 smtClean="0"/>
              <a:t>November 2019</a:t>
            </a:r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ftr" idx="11"/>
          </p:nvPr>
        </p:nvSpPr>
        <p:spPr>
          <a:xfrm>
            <a:off x="7143757" y="6475414"/>
            <a:ext cx="4246027" cy="1809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 smtClean="0"/>
              <a:t>Sindhu Verma, Broadcom</a:t>
            </a:r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914401" y="685801"/>
            <a:ext cx="10361084" cy="10652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 dirty="0"/>
          </a:p>
        </p:txBody>
      </p:sp>
      <p:sp>
        <p:nvSpPr>
          <p:cNvPr id="15" name="Shape 15"/>
          <p:cNvSpPr txBox="1">
            <a:spLocks noGrp="1"/>
          </p:cNvSpPr>
          <p:nvPr>
            <p:ph type="body" idx="1"/>
          </p:nvPr>
        </p:nvSpPr>
        <p:spPr>
          <a:xfrm>
            <a:off x="914401" y="1981201"/>
            <a:ext cx="10361084" cy="41132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spcBef>
                <a:spcPts val="60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228600" algn="l" rtl="0">
              <a:spcBef>
                <a:spcPts val="50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228600" algn="l" rtl="0">
              <a:spcBef>
                <a:spcPts val="45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228600" algn="l" rtl="0">
              <a:spcBef>
                <a:spcPts val="40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228600" algn="l" rtl="0">
              <a:spcBef>
                <a:spcPts val="40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228600" algn="l" rtl="0">
              <a:spcBef>
                <a:spcPts val="40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-228600" algn="l" rtl="0">
              <a:spcBef>
                <a:spcPts val="40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marR="0" lvl="7" indent="-228600" algn="l" rtl="0">
              <a:spcBef>
                <a:spcPts val="40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marR="0" lvl="8" indent="-228600" algn="l" rtl="0">
              <a:spcBef>
                <a:spcPts val="40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 dirty="0"/>
          </a:p>
        </p:txBody>
      </p:sp>
      <p:sp>
        <p:nvSpPr>
          <p:cNvPr id="16" name="Shape 16"/>
          <p:cNvSpPr txBox="1"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 smtClean="0"/>
              <a:t>November 2019</a:t>
            </a:r>
            <a:endParaRPr lang="en-US" dirty="0"/>
          </a:p>
        </p:txBody>
      </p:sp>
      <p:sp>
        <p:nvSpPr>
          <p:cNvPr id="17" name="Shape 17"/>
          <p:cNvSpPr txBox="1">
            <a:spLocks noGrp="1"/>
          </p:cNvSpPr>
          <p:nvPr>
            <p:ph type="ftr" idx="11"/>
          </p:nvPr>
        </p:nvSpPr>
        <p:spPr>
          <a:xfrm>
            <a:off x="7143757" y="6475414"/>
            <a:ext cx="4246027" cy="1809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 smtClean="0"/>
              <a:t>Sindhu Verma, Broadcom</a:t>
            </a:r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‹#›</a:t>
            </a:fld>
            <a:endParaRPr/>
          </a:p>
        </p:txBody>
      </p:sp>
      <p:cxnSp>
        <p:nvCxnSpPr>
          <p:cNvPr id="19" name="Shape 19"/>
          <p:cNvCxnSpPr/>
          <p:nvPr/>
        </p:nvCxnSpPr>
        <p:spPr>
          <a:xfrm>
            <a:off x="914400" y="609600"/>
            <a:ext cx="10363200" cy="1588"/>
          </a:xfrm>
          <a:prstGeom prst="straightConnector1">
            <a:avLst/>
          </a:prstGeom>
          <a:noFill/>
          <a:ln w="12600" cap="flat" cmpd="sng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</p:cxnSp>
      <p:sp>
        <p:nvSpPr>
          <p:cNvPr id="20" name="Shape 20"/>
          <p:cNvSpPr/>
          <p:nvPr/>
        </p:nvSpPr>
        <p:spPr>
          <a:xfrm>
            <a:off x="912285" y="6475413"/>
            <a:ext cx="718145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Submission</a:t>
            </a:r>
            <a:endParaRPr/>
          </a:p>
        </p:txBody>
      </p:sp>
      <p:cxnSp>
        <p:nvCxnSpPr>
          <p:cNvPr id="21" name="Shape 21"/>
          <p:cNvCxnSpPr/>
          <p:nvPr/>
        </p:nvCxnSpPr>
        <p:spPr>
          <a:xfrm>
            <a:off x="914400" y="6477000"/>
            <a:ext cx="10464800" cy="1588"/>
          </a:xfrm>
          <a:prstGeom prst="straightConnector1">
            <a:avLst/>
          </a:prstGeom>
          <a:noFill/>
          <a:ln w="12600" cap="flat" cmpd="sng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</p:cxnSp>
      <p:sp>
        <p:nvSpPr>
          <p:cNvPr id="22" name="Shape 22"/>
          <p:cNvSpPr txBox="1"/>
          <p:nvPr/>
        </p:nvSpPr>
        <p:spPr>
          <a:xfrm>
            <a:off x="6667504" y="357166"/>
            <a:ext cx="4667283" cy="273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None/>
            </a:pPr>
            <a:r>
              <a:rPr lang="en-US" sz="1800" b="1" i="0" u="none" strike="noStrike" cap="none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doc.: IEEE </a:t>
            </a:r>
            <a:r>
              <a:rPr lang="en-US" sz="1800" b="1" i="0" u="none" strike="noStrike" cap="none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802.11-</a:t>
            </a:r>
            <a:r>
              <a:rPr lang="en-US" sz="1800" b="1" dirty="0" smtClean="0">
                <a:latin typeface="Times New Roman"/>
                <a:ea typeface="Times New Roman"/>
                <a:cs typeface="Times New Roman"/>
                <a:sym typeface="Times New Roman"/>
              </a:rPr>
              <a:t>19/2071r0</a:t>
            </a:r>
            <a:endParaRPr sz="1800" b="1" i="0" u="none" strike="noStrike" cap="none"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</p:sldLayoutIdLst>
  <p:timing>
    <p:tnLst>
      <p:par>
        <p:cTn id="1" dur="indefinite" restart="never" nodeType="tmRoot"/>
      </p:par>
    </p:tnLst>
  </p:timing>
  <p:hf hdr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>
            <a:spLocks noGrp="1"/>
          </p:cNvSpPr>
          <p:nvPr>
            <p:ph type="ctrTitle"/>
          </p:nvPr>
        </p:nvSpPr>
        <p:spPr>
          <a:xfrm>
            <a:off x="533400" y="914400"/>
            <a:ext cx="10972800" cy="87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50" tIns="46075" rIns="92150" bIns="46075" anchor="ctr" anchorCtr="0">
            <a:noAutofit/>
          </a:bodyPr>
          <a:lstStyle/>
          <a:p>
            <a:pPr lvl="0"/>
            <a:r>
              <a:rPr lang="en-US" sz="2800" dirty="0" smtClean="0"/>
              <a:t>Performance evaluation of Multi-link </a:t>
            </a:r>
            <a:r>
              <a:rPr lang="en-US" sz="2800" dirty="0" smtClean="0"/>
              <a:t>channel access schemes</a:t>
            </a:r>
            <a:endParaRPr sz="2800" b="1" i="0" u="none" strike="noStrike" cap="none"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8" name="Shape 88"/>
          <p:cNvSpPr txBox="1">
            <a:spLocks noGrp="1"/>
          </p:cNvSpPr>
          <p:nvPr>
            <p:ph type="subTitle" idx="1"/>
          </p:nvPr>
        </p:nvSpPr>
        <p:spPr>
          <a:xfrm>
            <a:off x="1665538" y="1905000"/>
            <a:ext cx="8534400" cy="47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50" tIns="46075" rIns="92150" bIns="46075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Times New Roman"/>
              <a:buNone/>
            </a:pPr>
            <a:r>
              <a:rPr lang="en-US" sz="2000" b="1" i="0" u="none" strike="noStrike" cap="non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Date:</a:t>
            </a:r>
            <a:r>
              <a:rPr lang="en-US" sz="2000" b="0" i="0" u="none" strike="noStrike" cap="non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000" b="0" i="0" u="none" strike="noStrike" cap="none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2019-11-</a:t>
            </a:r>
            <a:r>
              <a:rPr lang="en-US" sz="2000" b="0" dirty="0" smtClean="0"/>
              <a:t>14</a:t>
            </a:r>
            <a:endParaRPr sz="2000" b="0" i="0" u="none" strike="noStrike" cap="none"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9" name="Shape 89"/>
          <p:cNvSpPr txBox="1"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November 2019</a:t>
            </a:r>
            <a:endParaRPr sz="1800" b="1"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0" name="Shape 90"/>
          <p:cNvSpPr txBox="1"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lang="en-US"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</a:t>
            </a:fld>
            <a:endParaRPr sz="12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2" name="Shape 92"/>
          <p:cNvSpPr/>
          <p:nvPr/>
        </p:nvSpPr>
        <p:spPr>
          <a:xfrm>
            <a:off x="957680" y="2444479"/>
            <a:ext cx="14478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50" tIns="46075" rIns="92150" bIns="4607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Authors:</a:t>
            </a:r>
            <a:endParaRPr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smtClean="0"/>
              <a:t>Sindhu Verma, Broadcom</a:t>
            </a:r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8818063"/>
              </p:ext>
            </p:extLst>
          </p:nvPr>
        </p:nvGraphicFramePr>
        <p:xfrm>
          <a:off x="957680" y="3026942"/>
          <a:ext cx="8763001" cy="1472198"/>
        </p:xfrm>
        <a:graphic>
          <a:graphicData uri="http://schemas.openxmlformats.org/drawingml/2006/table">
            <a:tbl>
              <a:tblPr firstRow="1" bandRow="1"/>
              <a:tblGrid>
                <a:gridCol w="2032602"/>
                <a:gridCol w="1015400"/>
                <a:gridCol w="2282071"/>
                <a:gridCol w="813062"/>
                <a:gridCol w="2619866"/>
              </a:tblGrid>
              <a:tr h="478258"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Times New Roman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Times New Roman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Times New Roman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Times New Roman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Times New Roman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Times New Roman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Times New Roman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Times New Roman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Times New Roman"/>
                          <a:sym typeface="Arial"/>
                        </a:defRPr>
                      </a:lvl9pPr>
                    </a:lstStyle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Times New Roman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Times New Roman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Times New Roman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Times New Roman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Times New Roman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Times New Roman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Times New Roman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Times New Roman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Times New Roman"/>
                          <a:sym typeface="Arial"/>
                        </a:defRPr>
                      </a:lvl9pPr>
                    </a:lstStyle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Affiliations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Times New Roman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Times New Roman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Times New Roman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Times New Roman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Times New Roman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Times New Roman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Times New Roman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Times New Roman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Times New Roman"/>
                          <a:sym typeface="Arial"/>
                        </a:defRPr>
                      </a:lvl9pPr>
                    </a:lstStyle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Times New Roman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Times New Roman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Times New Roman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Times New Roman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Times New Roman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Times New Roman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Times New Roman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Times New Roman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Times New Roman"/>
                          <a:sym typeface="Arial"/>
                        </a:defRPr>
                      </a:lvl9pPr>
                    </a:lstStyle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Times New Roman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Times New Roman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Times New Roman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Times New Roman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Times New Roman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Times New Roman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Times New Roman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Times New Roman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Times New Roman"/>
                          <a:sym typeface="Arial"/>
                        </a:defRPr>
                      </a:lvl9pPr>
                    </a:lstStyle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99884"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Times New Roman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Times New Roman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Times New Roman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Times New Roman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Times New Roman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Times New Roman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Times New Roman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Times New Roman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Times New Roman"/>
                          <a:sym typeface="Arial"/>
                        </a:defRPr>
                      </a:lvl9pPr>
                    </a:lstStyle>
                    <a:p>
                      <a:pPr algn="ctr"/>
                      <a:r>
                        <a:rPr lang="en-US" sz="1100" dirty="0" smtClean="0"/>
                        <a:t>Sindhu Verma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3"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Times New Roman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Times New Roman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Times New Roman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Times New Roman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Times New Roman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Times New Roman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Times New Roman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Times New Roman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Times New Roman"/>
                          <a:sym typeface="Arial"/>
                        </a:defRPr>
                      </a:lvl9pPr>
                    </a:lstStyle>
                    <a:p>
                      <a:pPr algn="ctr"/>
                      <a:r>
                        <a:rPr lang="en-US" sz="1100" dirty="0" smtClean="0"/>
                        <a:t>Broadcom</a:t>
                      </a:r>
                      <a:endParaRPr lang="en-US" sz="1100" dirty="0"/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Times New Roman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Times New Roman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Times New Roman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Times New Roman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Times New Roman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Times New Roman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Times New Roman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Times New Roman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Times New Roman"/>
                          <a:sym typeface="Arial"/>
                        </a:defRPr>
                      </a:lvl9pPr>
                    </a:lstStyle>
                    <a:p>
                      <a:pPr marL="0" algn="l" defTabSz="914400" rtl="0" eaLnBrk="1" latinLnBrk="0" hangingPunct="1"/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Times New Roman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Times New Roman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Times New Roman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Times New Roman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Times New Roman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Times New Roman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Times New Roman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Times New Roman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Times New Roman"/>
                          <a:sym typeface="Arial"/>
                        </a:defRPr>
                      </a:lvl9pPr>
                    </a:lstStyle>
                    <a:p>
                      <a:pPr marL="0" algn="ctr" defTabSz="914400" rtl="0" eaLnBrk="1" latinLnBrk="0" hangingPunct="1"/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Times New Roman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Times New Roman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Times New Roman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Times New Roman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Times New Roman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Times New Roman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Times New Roman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Times New Roman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Times New Roman"/>
                          <a:sym typeface="Arial"/>
                        </a:defRPr>
                      </a:lvl9pPr>
                    </a:lstStyle>
                    <a:p>
                      <a:pPr algn="ctr"/>
                      <a:r>
                        <a:rPr lang="en-US" sz="1100" dirty="0" smtClean="0"/>
                        <a:t>sindhu.verma@broadcom.com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62420"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Times New Roman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Times New Roman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Times New Roman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Times New Roman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Times New Roman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Times New Roman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Times New Roman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Times New Roman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Times New Roman"/>
                          <a:sym typeface="Arial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Shubhodeep</a:t>
                      </a:r>
                      <a:r>
                        <a:rPr lang="en-US" sz="1100" baseline="0" dirty="0" smtClean="0"/>
                        <a:t> Adhikari</a:t>
                      </a:r>
                      <a:endParaRPr lang="en-US" sz="1100" dirty="0" smtClean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Times New Roman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Times New Roman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Times New Roman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Times New Roman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Times New Roman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Times New Roman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Times New Roman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Times New Roman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Times New Roman"/>
                          <a:sym typeface="Arial"/>
                        </a:defRPr>
                      </a:lvl9pPr>
                    </a:lstStyle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Times New Roman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Times New Roman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Times New Roman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Times New Roman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Times New Roman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Times New Roman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Times New Roman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Times New Roman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Times New Roman"/>
                          <a:sym typeface="Arial"/>
                        </a:defRPr>
                      </a:lvl9pPr>
                    </a:lstStyle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Times New Roman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Times New Roman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Times New Roman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Times New Roman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Times New Roman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Times New Roman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Times New Roman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Times New Roman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Times New Roman"/>
                          <a:sym typeface="Arial"/>
                        </a:defRPr>
                      </a:lvl9pPr>
                    </a:lstStyle>
                    <a:p>
                      <a:pPr algn="ctr"/>
                      <a:r>
                        <a:rPr lang="en-US" sz="1100" dirty="0" smtClean="0"/>
                        <a:t>shubhodeep.adhikari@broadcom.com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803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Arial"/>
                        </a:rPr>
                        <a:t>Matthew Fischer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matthew.fischer@broadcom.com</a:t>
                      </a:r>
                    </a:p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 txBox="1">
            <a:spLocks noGrp="1"/>
          </p:cNvSpPr>
          <p:nvPr>
            <p:ph type="title"/>
          </p:nvPr>
        </p:nvSpPr>
        <p:spPr>
          <a:xfrm>
            <a:off x="914401" y="685801"/>
            <a:ext cx="10361084" cy="6857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50" tIns="46075" rIns="92150" bIns="460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i="0" u="none" strike="noStrike" cap="non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Abstract</a:t>
            </a:r>
            <a:endParaRPr dirty="0"/>
          </a:p>
        </p:txBody>
      </p:sp>
      <p:sp>
        <p:nvSpPr>
          <p:cNvPr id="103" name="Shape 103"/>
          <p:cNvSpPr txBox="1">
            <a:spLocks noGrp="1"/>
          </p:cNvSpPr>
          <p:nvPr>
            <p:ph type="body" idx="1"/>
          </p:nvPr>
        </p:nvSpPr>
        <p:spPr>
          <a:xfrm>
            <a:off x="838200" y="1371600"/>
            <a:ext cx="10896600" cy="502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50" tIns="46075" rIns="92150" bIns="46075" anchor="t" anchorCtr="0">
            <a:noAutofit/>
          </a:bodyPr>
          <a:lstStyle/>
          <a:p>
            <a:pPr marL="342900" lvl="0" indent="-342900" algn="just">
              <a:lnSpc>
                <a:spcPct val="150000"/>
              </a:lnSpc>
              <a:spcBef>
                <a:spcPts val="0"/>
              </a:spcBef>
              <a:buSzPts val="2400"/>
              <a:buFont typeface="Arial"/>
              <a:buChar char="•"/>
            </a:pPr>
            <a:r>
              <a:rPr lang="en-US" sz="1800" b="0" dirty="0" smtClean="0"/>
              <a:t>This contribution discusses the impact of channel access schemes used for multi-link operation on the user perceived metrics of latency and outage.</a:t>
            </a:r>
          </a:p>
          <a:p>
            <a:pPr marL="0" lvl="0" indent="0" algn="just">
              <a:lnSpc>
                <a:spcPct val="150000"/>
              </a:lnSpc>
              <a:spcBef>
                <a:spcPts val="0"/>
              </a:spcBef>
              <a:buSzPts val="2400"/>
            </a:pPr>
            <a:endParaRPr lang="en-US" sz="1800" b="0" dirty="0" smtClean="0"/>
          </a:p>
          <a:p>
            <a:pPr marL="342900" lvl="0" indent="-342900" algn="just">
              <a:lnSpc>
                <a:spcPct val="150000"/>
              </a:lnSpc>
              <a:spcBef>
                <a:spcPts val="0"/>
              </a:spcBef>
              <a:buSzPts val="2400"/>
              <a:buFont typeface="Arial"/>
              <a:buChar char="•"/>
            </a:pPr>
            <a:r>
              <a:rPr lang="en-US" sz="1800" b="0" dirty="0" smtClean="0"/>
              <a:t>Using single-link performance as baseline, it also tries to quantify the gains of multi-link operation over single-link operation depending on the channel access schemes used.</a:t>
            </a:r>
          </a:p>
        </p:txBody>
      </p:sp>
      <p:sp>
        <p:nvSpPr>
          <p:cNvPr id="104" name="Shape 104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lang="en-US"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fld>
            <a:endParaRPr sz="12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November 2019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smtClean="0"/>
              <a:t>Sindhu Verma, Broadcom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 txBox="1">
            <a:spLocks noGrp="1"/>
          </p:cNvSpPr>
          <p:nvPr>
            <p:ph type="title"/>
          </p:nvPr>
        </p:nvSpPr>
        <p:spPr>
          <a:xfrm>
            <a:off x="914401" y="533401"/>
            <a:ext cx="10361100" cy="60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50" tIns="46075" rIns="92150" bIns="460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/>
              <a:t>Background</a:t>
            </a:r>
            <a:endParaRPr sz="2400" dirty="0"/>
          </a:p>
        </p:txBody>
      </p:sp>
      <p:sp>
        <p:nvSpPr>
          <p:cNvPr id="116" name="Shape 116"/>
          <p:cNvSpPr txBox="1">
            <a:spLocks noGrp="1"/>
          </p:cNvSpPr>
          <p:nvPr>
            <p:ph type="body" idx="1"/>
          </p:nvPr>
        </p:nvSpPr>
        <p:spPr>
          <a:xfrm>
            <a:off x="609600" y="1295400"/>
            <a:ext cx="10875925" cy="51815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50" tIns="46075" rIns="92150" bIns="46075" anchor="t" anchorCtr="0">
            <a:noAutofit/>
          </a:bodyPr>
          <a:lstStyle/>
          <a:p>
            <a:pPr marL="469900" lvl="0" indent="-34290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 panose="020B0604020202020204" pitchFamily="34" charset="0"/>
              <a:buChar char="•"/>
            </a:pPr>
            <a:r>
              <a:rPr lang="en-US" sz="1800" b="0" dirty="0" smtClean="0">
                <a:solidFill>
                  <a:schemeClr val="dk1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Multi-link operation in 11be can enhance throughput and latency performance by enabling simultaneous access to non-contiguous channels in the unlicensed spectrum</a:t>
            </a:r>
          </a:p>
          <a:p>
            <a:pPr marL="127000" lvl="0" indent="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</a:pPr>
            <a:endParaRPr lang="en-US" sz="1800" b="0" dirty="0" smtClean="0">
              <a:solidFill>
                <a:schemeClr val="dk1"/>
              </a:solidFill>
              <a:latin typeface="Times New Roman" panose="02020603050405020304" pitchFamily="18" charset="0"/>
              <a:ea typeface="Arial"/>
              <a:cs typeface="Times New Roman" panose="02020603050405020304" pitchFamily="18" charset="0"/>
              <a:sym typeface="Arial"/>
            </a:endParaRPr>
          </a:p>
          <a:p>
            <a:pPr marL="469900" lvl="0" indent="-34290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 panose="020B0604020202020204" pitchFamily="34" charset="0"/>
              <a:buChar char="•"/>
            </a:pPr>
            <a:r>
              <a:rPr lang="en-US" sz="1800" b="0" dirty="0" smtClean="0">
                <a:solidFill>
                  <a:schemeClr val="dk1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Theoretically, the benefit comes from diversity and </a:t>
            </a:r>
            <a:r>
              <a:rPr lang="en-US" sz="1800" b="0" dirty="0" err="1" smtClean="0">
                <a:solidFill>
                  <a:schemeClr val="dk1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trunking</a:t>
            </a:r>
            <a:r>
              <a:rPr lang="en-US" sz="1800" b="0" dirty="0" smtClean="0">
                <a:solidFill>
                  <a:schemeClr val="dk1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 efficiency</a:t>
            </a:r>
          </a:p>
          <a:p>
            <a:pPr marL="127000" lvl="0" indent="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</a:pPr>
            <a:endParaRPr lang="en-US" sz="1800" b="0" dirty="0" smtClean="0">
              <a:solidFill>
                <a:schemeClr val="dk1"/>
              </a:solidFill>
              <a:latin typeface="Times New Roman" panose="02020603050405020304" pitchFamily="18" charset="0"/>
              <a:ea typeface="Arial"/>
              <a:cs typeface="Times New Roman" panose="02020603050405020304" pitchFamily="18" charset="0"/>
              <a:sym typeface="Arial"/>
            </a:endParaRPr>
          </a:p>
          <a:p>
            <a:pPr marL="469900" lvl="0" indent="-34290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 panose="020B0604020202020204" pitchFamily="34" charset="0"/>
              <a:buChar char="•"/>
            </a:pPr>
            <a:r>
              <a:rPr lang="en-US" sz="1800" b="0" dirty="0" smtClean="0">
                <a:solidFill>
                  <a:schemeClr val="dk1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Other standardization forums such as 3GPP (starting HSDPA and continuing to LTE/NR) have also studied performance gains in a similar context</a:t>
            </a:r>
            <a:r>
              <a:rPr lang="en-US" sz="1800" b="0" dirty="0">
                <a:solidFill>
                  <a:schemeClr val="dk1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;</a:t>
            </a:r>
            <a:r>
              <a:rPr lang="en-US" sz="1800" b="0" dirty="0" smtClean="0">
                <a:solidFill>
                  <a:schemeClr val="dk1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 for example, the gain due to simultaneous access to 2 channels over 2 times access to a single channel [1].</a:t>
            </a:r>
          </a:p>
          <a:p>
            <a:pPr marL="127000" lvl="0" indent="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</a:pPr>
            <a:endParaRPr lang="en-US" sz="1800" b="0" dirty="0" smtClean="0">
              <a:solidFill>
                <a:schemeClr val="dk1"/>
              </a:solidFill>
              <a:latin typeface="Times New Roman" panose="02020603050405020304" pitchFamily="18" charset="0"/>
              <a:ea typeface="Arial"/>
              <a:cs typeface="Times New Roman" panose="02020603050405020304" pitchFamily="18" charset="0"/>
              <a:sym typeface="Arial"/>
            </a:endParaRPr>
          </a:p>
          <a:p>
            <a:pPr marL="469900" lvl="0" indent="-34290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 panose="020B0604020202020204" pitchFamily="34" charset="0"/>
              <a:buChar char="•"/>
            </a:pPr>
            <a:r>
              <a:rPr lang="en-US" sz="1800" b="0" dirty="0" smtClean="0">
                <a:solidFill>
                  <a:schemeClr val="dk1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The quantum of performance improvement depends on many factors like the </a:t>
            </a:r>
            <a:r>
              <a:rPr lang="en-US" sz="1800" b="0" dirty="0" smtClean="0">
                <a:solidFill>
                  <a:schemeClr val="dk1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dynamism </a:t>
            </a:r>
            <a:r>
              <a:rPr lang="en-US" sz="1800" b="0" dirty="0" smtClean="0">
                <a:solidFill>
                  <a:schemeClr val="dk1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of scheduling decisions on different channels, the channel access schemes, the split of TIDs into channels and asynchronous/synchronous operation.</a:t>
            </a:r>
          </a:p>
          <a:p>
            <a:pPr marL="127000" lvl="0" indent="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</a:pPr>
            <a:endParaRPr lang="en-US" sz="1800" b="0" dirty="0" smtClean="0">
              <a:solidFill>
                <a:schemeClr val="dk1"/>
              </a:solidFill>
              <a:latin typeface="Times New Roman" panose="02020603050405020304" pitchFamily="18" charset="0"/>
              <a:ea typeface="Arial"/>
              <a:cs typeface="Times New Roman" panose="02020603050405020304" pitchFamily="18" charset="0"/>
              <a:sym typeface="Arial"/>
            </a:endParaRPr>
          </a:p>
          <a:p>
            <a:pPr marL="469900" lvl="0" indent="-34290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 panose="020B0604020202020204" pitchFamily="34" charset="0"/>
              <a:buChar char="•"/>
            </a:pPr>
            <a:r>
              <a:rPr lang="en-US" sz="1800" b="0" dirty="0" smtClean="0">
                <a:solidFill>
                  <a:schemeClr val="dk1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In the following slides,  we present results from simulations that attempt to capture some of the factors</a:t>
            </a:r>
          </a:p>
        </p:txBody>
      </p:sp>
      <p:sp>
        <p:nvSpPr>
          <p:cNvPr id="117" name="Shape 117"/>
          <p:cNvSpPr txBox="1">
            <a:spLocks noGrp="1"/>
          </p:cNvSpPr>
          <p:nvPr>
            <p:ph type="sldNum" idx="12"/>
          </p:nvPr>
        </p:nvSpPr>
        <p:spPr>
          <a:xfrm>
            <a:off x="5793318" y="6475414"/>
            <a:ext cx="704700" cy="3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lang="en-US"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</a:t>
            </a:fld>
            <a:endParaRPr sz="12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November 2019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smtClean="0"/>
              <a:t>Sindhu Verma, Broadcom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5030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 txBox="1">
            <a:spLocks noGrp="1"/>
          </p:cNvSpPr>
          <p:nvPr>
            <p:ph type="title"/>
          </p:nvPr>
        </p:nvSpPr>
        <p:spPr>
          <a:xfrm>
            <a:off x="914401" y="457200"/>
            <a:ext cx="10361100" cy="60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50" tIns="46075" rIns="92150" bIns="460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/>
              <a:t>Simulation setup and configuration (1)</a:t>
            </a:r>
            <a:endParaRPr sz="2400" dirty="0"/>
          </a:p>
        </p:txBody>
      </p:sp>
      <p:sp>
        <p:nvSpPr>
          <p:cNvPr id="116" name="Shape 116"/>
          <p:cNvSpPr txBox="1">
            <a:spLocks noGrp="1"/>
          </p:cNvSpPr>
          <p:nvPr>
            <p:ph type="body" idx="1"/>
          </p:nvPr>
        </p:nvSpPr>
        <p:spPr>
          <a:xfrm>
            <a:off x="228600" y="1371600"/>
            <a:ext cx="11658600" cy="510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50" tIns="46075" rIns="92150" bIns="46075" anchor="t" anchorCtr="0">
            <a:noAutofit/>
          </a:bodyPr>
          <a:lstStyle/>
          <a:p>
            <a:pPr marL="571500" indent="-342900" fontAlgn="base">
              <a:buFont typeface="Arial" panose="020B0604020202020204" pitchFamily="34" charset="0"/>
              <a:buChar char="•"/>
            </a:pPr>
            <a:r>
              <a:rPr lang="en-US" sz="1800" b="0" dirty="0"/>
              <a:t>8 nodes: 4 VO flows (24 Kbps </a:t>
            </a:r>
            <a:r>
              <a:rPr lang="en-US" sz="1800" b="0" dirty="0" smtClean="0"/>
              <a:t>CBR, 60 </a:t>
            </a:r>
            <a:r>
              <a:rPr lang="en-US" sz="1800" b="0" dirty="0"/>
              <a:t>bytes packet size each) and 4 BE flows (10 Mbps </a:t>
            </a:r>
            <a:r>
              <a:rPr lang="en-US" sz="1800" b="0" dirty="0" smtClean="0"/>
              <a:t>CBR, 1500 </a:t>
            </a:r>
            <a:r>
              <a:rPr lang="en-US" sz="1800" b="0" dirty="0"/>
              <a:t>bytes packet size each) per </a:t>
            </a:r>
            <a:r>
              <a:rPr lang="en-US" sz="1800" b="0" dirty="0" smtClean="0"/>
              <a:t>node.</a:t>
            </a:r>
            <a:endParaRPr lang="en-US" sz="1800" b="0" dirty="0"/>
          </a:p>
          <a:p>
            <a:pPr marL="571500" indent="-342900" fontAlgn="base">
              <a:buFont typeface="Arial" panose="020B0604020202020204" pitchFamily="34" charset="0"/>
              <a:buChar char="•"/>
            </a:pPr>
            <a:r>
              <a:rPr lang="en-US" sz="1800" b="0" dirty="0"/>
              <a:t>Total number of channels available = 4 (Each with </a:t>
            </a:r>
            <a:r>
              <a:rPr lang="en-US" sz="1800" b="0" dirty="0" smtClean="0"/>
              <a:t>a 200 </a:t>
            </a:r>
            <a:r>
              <a:rPr lang="en-US" sz="1800" b="0" dirty="0"/>
              <a:t>Mbps </a:t>
            </a:r>
            <a:r>
              <a:rPr lang="en-US" sz="1800" b="0" dirty="0" smtClean="0"/>
              <a:t>capacity).</a:t>
            </a:r>
          </a:p>
          <a:p>
            <a:pPr marL="571500" indent="-342900" fontAlgn="base">
              <a:buFont typeface="Arial" panose="020B0604020202020204" pitchFamily="34" charset="0"/>
              <a:buChar char="•"/>
            </a:pPr>
            <a:r>
              <a:rPr lang="en-US" sz="1800" b="0" dirty="0" smtClean="0"/>
              <a:t>All nodes have the same PHY data rate of 200 Mbps per channel</a:t>
            </a:r>
            <a:endParaRPr lang="en-US" sz="1800" b="0" dirty="0"/>
          </a:p>
          <a:p>
            <a:pPr marL="571500" indent="-342900" fontAlgn="base">
              <a:buFont typeface="Arial" panose="020B0604020202020204" pitchFamily="34" charset="0"/>
              <a:buChar char="•"/>
            </a:pPr>
            <a:r>
              <a:rPr lang="en-US" sz="1800" b="0" dirty="0"/>
              <a:t>No hidden </a:t>
            </a:r>
            <a:r>
              <a:rPr lang="en-US" sz="1800" b="0" dirty="0" smtClean="0"/>
              <a:t>nodes.</a:t>
            </a:r>
            <a:endParaRPr lang="en-US" sz="1800" b="0" dirty="0"/>
          </a:p>
          <a:p>
            <a:pPr marL="571500" indent="-342900" fontAlgn="base">
              <a:buFont typeface="Arial" panose="020B0604020202020204" pitchFamily="34" charset="0"/>
              <a:buChar char="•"/>
            </a:pPr>
            <a:r>
              <a:rPr lang="en-US" sz="1800" b="0" dirty="0"/>
              <a:t>Maximum aggregation of 64 is assumed. However, no limitation </a:t>
            </a:r>
            <a:r>
              <a:rPr lang="en-US" sz="1800" b="0" dirty="0" smtClean="0"/>
              <a:t>in sequence number availability is </a:t>
            </a:r>
            <a:r>
              <a:rPr lang="en-US" sz="1800" b="0" dirty="0"/>
              <a:t>assumed due to </a:t>
            </a:r>
            <a:r>
              <a:rPr lang="en-US" sz="1800" b="0" dirty="0" smtClean="0"/>
              <a:t>simultaneous </a:t>
            </a:r>
            <a:r>
              <a:rPr lang="en-US" sz="1800" b="0" dirty="0"/>
              <a:t>transmission on multiple channels. This would be the case if the BA window size is increased suitably.</a:t>
            </a:r>
          </a:p>
          <a:p>
            <a:pPr marL="571500" indent="-342900" fontAlgn="base">
              <a:buFont typeface="Arial" panose="020B0604020202020204" pitchFamily="34" charset="0"/>
              <a:buChar char="•"/>
            </a:pPr>
            <a:r>
              <a:rPr lang="en-US" sz="1800" b="0" dirty="0"/>
              <a:t>Any </a:t>
            </a:r>
            <a:r>
              <a:rPr lang="en-US" sz="1800" b="0" dirty="0" smtClean="0"/>
              <a:t>flow </a:t>
            </a:r>
            <a:r>
              <a:rPr lang="en-US" sz="1800" b="0" dirty="0"/>
              <a:t>can use any </a:t>
            </a:r>
            <a:r>
              <a:rPr lang="en-US" sz="1800" b="0" dirty="0" smtClean="0"/>
              <a:t>channel that the node is operating on </a:t>
            </a:r>
            <a:r>
              <a:rPr lang="en-US" sz="1800" b="0" dirty="0"/>
              <a:t>(akin to Low MAC split)</a:t>
            </a:r>
          </a:p>
          <a:p>
            <a:pPr marL="571500" indent="-342900" fontAlgn="base">
              <a:buFont typeface="Arial" panose="020B0604020202020204" pitchFamily="34" charset="0"/>
              <a:buChar char="•"/>
            </a:pPr>
            <a:r>
              <a:rPr lang="en-US" sz="1800" b="0" dirty="0"/>
              <a:t>No channel </a:t>
            </a:r>
            <a:r>
              <a:rPr lang="en-US" sz="1800" b="0" dirty="0" smtClean="0"/>
              <a:t>errors.</a:t>
            </a:r>
            <a:endParaRPr lang="en-US" sz="1800" b="0" dirty="0"/>
          </a:p>
          <a:p>
            <a:pPr marL="571500" indent="-342900" fontAlgn="base">
              <a:buFont typeface="Arial" panose="020B0604020202020204" pitchFamily="34" charset="0"/>
              <a:buChar char="•"/>
            </a:pPr>
            <a:r>
              <a:rPr lang="en-US" sz="1800" b="0" dirty="0"/>
              <a:t>Only </a:t>
            </a:r>
            <a:r>
              <a:rPr lang="en-US" sz="1800" b="0" dirty="0" smtClean="0">
                <a:solidFill>
                  <a:schemeClr val="tx1"/>
                </a:solidFill>
              </a:rPr>
              <a:t>packet </a:t>
            </a:r>
            <a:r>
              <a:rPr lang="en-US" sz="1800" b="0" dirty="0" smtClean="0"/>
              <a:t>errors </a:t>
            </a:r>
            <a:r>
              <a:rPr lang="en-US" sz="1800" b="0" dirty="0"/>
              <a:t>are due to </a:t>
            </a:r>
            <a:r>
              <a:rPr lang="en-US" sz="1800" b="0" dirty="0" smtClean="0"/>
              <a:t>collisions.</a:t>
            </a:r>
            <a:endParaRPr lang="en-US" sz="1800" b="0" dirty="0"/>
          </a:p>
          <a:p>
            <a:pPr marL="571500" indent="-342900" fontAlgn="base">
              <a:buFont typeface="Arial" panose="020B0604020202020204" pitchFamily="34" charset="0"/>
              <a:buChar char="•"/>
            </a:pPr>
            <a:r>
              <a:rPr lang="en-US" sz="1800" b="0" dirty="0"/>
              <a:t>Collisions are modelled as errors in RTS (each TXOP starts with RTS/CTS exchange). Hence, the effect of collisions is less pronounced in data throughput. The effect would be worsened if whole TXOPs </a:t>
            </a:r>
            <a:r>
              <a:rPr lang="en-US" sz="1800" b="0" dirty="0" smtClean="0"/>
              <a:t>collide.</a:t>
            </a:r>
            <a:endParaRPr lang="en-US" sz="1800" b="0" dirty="0"/>
          </a:p>
          <a:p>
            <a:pPr marL="571500" indent="-342900" fontAlgn="base">
              <a:buFont typeface="Arial" panose="020B0604020202020204" pitchFamily="34" charset="0"/>
              <a:buChar char="•"/>
            </a:pPr>
            <a:r>
              <a:rPr lang="en-US" sz="1800" b="0" dirty="0">
                <a:solidFill>
                  <a:schemeClr val="tx1"/>
                </a:solidFill>
              </a:rPr>
              <a:t>10 iterations and 5 seconds </a:t>
            </a:r>
            <a:r>
              <a:rPr lang="en-US" sz="1800" b="0" dirty="0" smtClean="0">
                <a:solidFill>
                  <a:schemeClr val="tx1"/>
                </a:solidFill>
              </a:rPr>
              <a:t>for each iteration.</a:t>
            </a:r>
            <a:endParaRPr lang="en-US" sz="1800" b="0" dirty="0">
              <a:solidFill>
                <a:schemeClr val="tx1"/>
              </a:solidFill>
            </a:endParaRPr>
          </a:p>
        </p:txBody>
      </p:sp>
      <p:sp>
        <p:nvSpPr>
          <p:cNvPr id="117" name="Shape 117"/>
          <p:cNvSpPr txBox="1">
            <a:spLocks noGrp="1"/>
          </p:cNvSpPr>
          <p:nvPr>
            <p:ph type="sldNum" idx="12"/>
          </p:nvPr>
        </p:nvSpPr>
        <p:spPr>
          <a:xfrm>
            <a:off x="5793318" y="6475414"/>
            <a:ext cx="704700" cy="3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lang="en-US"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4</a:t>
            </a:fld>
            <a:endParaRPr sz="12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November 2019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 smtClean="0"/>
              <a:t>Sindhu Verma, Broadcom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9555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 txBox="1">
            <a:spLocks noGrp="1"/>
          </p:cNvSpPr>
          <p:nvPr>
            <p:ph type="title"/>
          </p:nvPr>
        </p:nvSpPr>
        <p:spPr>
          <a:xfrm>
            <a:off x="914401" y="457200"/>
            <a:ext cx="10361100" cy="60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50" tIns="46075" rIns="92150" bIns="460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/>
              <a:t>Simulation setup and configuration (2)</a:t>
            </a:r>
            <a:endParaRPr sz="2400" dirty="0"/>
          </a:p>
        </p:txBody>
      </p:sp>
      <p:sp>
        <p:nvSpPr>
          <p:cNvPr id="116" name="Shape 116"/>
          <p:cNvSpPr txBox="1">
            <a:spLocks noGrp="1"/>
          </p:cNvSpPr>
          <p:nvPr>
            <p:ph type="body" idx="1"/>
          </p:nvPr>
        </p:nvSpPr>
        <p:spPr>
          <a:xfrm>
            <a:off x="228600" y="838200"/>
            <a:ext cx="11734800" cy="533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50" tIns="46075" rIns="92150" bIns="46075" anchor="t" anchorCtr="0">
            <a:noAutofit/>
          </a:bodyPr>
          <a:lstStyle/>
          <a:p>
            <a:pPr marL="514350" indent="-285750" algn="just" fontAlgn="base">
              <a:buFont typeface="Arial" panose="020B0604020202020204" pitchFamily="34" charset="0"/>
              <a:buChar char="•"/>
            </a:pPr>
            <a:r>
              <a:rPr lang="en-US" sz="1700" b="0" dirty="0"/>
              <a:t>C</a:t>
            </a:r>
            <a:r>
              <a:rPr lang="en-US" sz="1700" b="0" dirty="0" smtClean="0"/>
              <a:t>hannel </a:t>
            </a:r>
            <a:r>
              <a:rPr lang="en-US" sz="1700" b="0" dirty="0"/>
              <a:t>a</a:t>
            </a:r>
            <a:r>
              <a:rPr lang="en-US" sz="1700" b="0" dirty="0" smtClean="0"/>
              <a:t>ccess cases </a:t>
            </a:r>
            <a:r>
              <a:rPr lang="en-US" sz="1700" b="0" dirty="0" smtClean="0">
                <a:solidFill>
                  <a:schemeClr val="tx1"/>
                </a:solidFill>
              </a:rPr>
              <a:t>evaluated:</a:t>
            </a:r>
            <a:endParaRPr lang="en-US" sz="1700" b="0" dirty="0">
              <a:solidFill>
                <a:schemeClr val="tx1"/>
              </a:solidFill>
            </a:endParaRPr>
          </a:p>
          <a:p>
            <a:pPr marL="1028700" lvl="1" indent="-342900" algn="just" fontAlgn="base">
              <a:buFont typeface="+mj-lt"/>
              <a:buAutoNum type="alphaLcPeriod"/>
            </a:pPr>
            <a:r>
              <a:rPr lang="en-US" sz="1700" dirty="0"/>
              <a:t>Asynchronous Full </a:t>
            </a:r>
            <a:r>
              <a:rPr lang="en-US" sz="1700" dirty="0" err="1"/>
              <a:t>backoff</a:t>
            </a:r>
            <a:r>
              <a:rPr lang="en-US" sz="1700" dirty="0"/>
              <a:t> on all </a:t>
            </a:r>
            <a:r>
              <a:rPr lang="en-US" sz="1700" dirty="0" smtClean="0"/>
              <a:t>channels:</a:t>
            </a:r>
            <a:endParaRPr lang="en-US" sz="1700" dirty="0"/>
          </a:p>
          <a:p>
            <a:pPr marL="1543050" lvl="2" indent="-400050" algn="just" fontAlgn="base">
              <a:buFont typeface="+mj-lt"/>
              <a:buAutoNum type="romanLcPeriod"/>
            </a:pPr>
            <a:r>
              <a:rPr lang="en-US" sz="1700" dirty="0" smtClean="0"/>
              <a:t>Multi-link: 4 </a:t>
            </a:r>
            <a:r>
              <a:rPr lang="en-US" sz="1700" dirty="0"/>
              <a:t>channels per node</a:t>
            </a:r>
          </a:p>
          <a:p>
            <a:pPr marL="1543050" lvl="2" indent="-400050" algn="just" fontAlgn="base">
              <a:buFont typeface="+mj-lt"/>
              <a:buAutoNum type="romanLcPeriod"/>
            </a:pPr>
            <a:r>
              <a:rPr lang="en-US" sz="1700" dirty="0" smtClean="0"/>
              <a:t>Single-link: 1 </a:t>
            </a:r>
            <a:r>
              <a:rPr lang="en-US" sz="1700" dirty="0"/>
              <a:t>channel per node chosen </a:t>
            </a:r>
            <a:r>
              <a:rPr lang="en-US" sz="1700" dirty="0" smtClean="0"/>
              <a:t>randomly</a:t>
            </a:r>
            <a:endParaRPr lang="en-US" sz="1700" dirty="0"/>
          </a:p>
          <a:p>
            <a:pPr marL="1028700" lvl="1" indent="-342900" algn="just" fontAlgn="base">
              <a:buFont typeface="+mj-lt"/>
              <a:buAutoNum type="alphaLcPeriod"/>
            </a:pPr>
            <a:r>
              <a:rPr lang="en-US" sz="1700" dirty="0" smtClean="0"/>
              <a:t>Asynchronous </a:t>
            </a:r>
            <a:r>
              <a:rPr lang="en-US" sz="1700" dirty="0"/>
              <a:t>Full </a:t>
            </a:r>
            <a:r>
              <a:rPr lang="en-US" sz="1700" dirty="0" err="1"/>
              <a:t>backoff</a:t>
            </a:r>
            <a:r>
              <a:rPr lang="en-US" sz="1700" dirty="0"/>
              <a:t> on all </a:t>
            </a:r>
            <a:r>
              <a:rPr lang="en-US" sz="1700" dirty="0" smtClean="0"/>
              <a:t>channels but synchronous Tx/Rx due to synchronous Receiver:</a:t>
            </a:r>
            <a:endParaRPr lang="en-US" sz="1700" dirty="0"/>
          </a:p>
          <a:p>
            <a:pPr marL="1543050" lvl="2" indent="-400050" algn="just" fontAlgn="base">
              <a:buFont typeface="+mj-lt"/>
              <a:buAutoNum type="romanLcPeriod"/>
            </a:pPr>
            <a:r>
              <a:rPr lang="en-US" sz="1700" dirty="0" smtClean="0"/>
              <a:t>Multi-link: 4 </a:t>
            </a:r>
            <a:r>
              <a:rPr lang="en-US" sz="1700" dirty="0"/>
              <a:t>channels per </a:t>
            </a:r>
            <a:r>
              <a:rPr lang="en-US" sz="1700" dirty="0" smtClean="0"/>
              <a:t>node.</a:t>
            </a:r>
            <a:endParaRPr lang="en-US" sz="1700" dirty="0"/>
          </a:p>
          <a:p>
            <a:pPr marL="1028700" lvl="1" indent="-342900" algn="just" fontAlgn="base">
              <a:buFont typeface="+mj-lt"/>
              <a:buAutoNum type="alphaLcPeriod"/>
            </a:pPr>
            <a:r>
              <a:rPr lang="en-US" sz="1700" dirty="0" smtClean="0"/>
              <a:t>Asynchronous </a:t>
            </a:r>
            <a:r>
              <a:rPr lang="en-US" sz="1700" dirty="0"/>
              <a:t>Full </a:t>
            </a:r>
            <a:r>
              <a:rPr lang="en-US" sz="1700" dirty="0" err="1"/>
              <a:t>backoff</a:t>
            </a:r>
            <a:r>
              <a:rPr lang="en-US" sz="1700" dirty="0"/>
              <a:t> on 1 channel and PIFS </a:t>
            </a:r>
            <a:r>
              <a:rPr lang="en-US" sz="1700" dirty="0" err="1"/>
              <a:t>backoff</a:t>
            </a:r>
            <a:r>
              <a:rPr lang="en-US" sz="1700" dirty="0"/>
              <a:t> on the </a:t>
            </a:r>
            <a:r>
              <a:rPr lang="en-US" sz="1700" dirty="0"/>
              <a:t>remaining but synchronous Tx/Rx due to Synchronous Receiver :</a:t>
            </a:r>
            <a:endParaRPr lang="en-US" sz="1700" dirty="0" smtClean="0"/>
          </a:p>
          <a:p>
            <a:pPr marL="1543050" lvl="2" indent="-400050" algn="just" fontAlgn="base">
              <a:buFont typeface="+mj-lt"/>
              <a:buAutoNum type="romanLcPeriod"/>
            </a:pPr>
            <a:r>
              <a:rPr lang="en-US" sz="1700" dirty="0"/>
              <a:t>Multi-link </a:t>
            </a:r>
            <a:r>
              <a:rPr lang="en-US" sz="1700" dirty="0" smtClean="0"/>
              <a:t>: 4 </a:t>
            </a:r>
            <a:r>
              <a:rPr lang="en-US" sz="1700" dirty="0"/>
              <a:t>channels per node</a:t>
            </a:r>
            <a:r>
              <a:rPr lang="en-US" sz="1700" dirty="0" smtClean="0"/>
              <a:t>: Full </a:t>
            </a:r>
            <a:r>
              <a:rPr lang="en-US" sz="1700" dirty="0" err="1" smtClean="0"/>
              <a:t>backoff</a:t>
            </a:r>
            <a:r>
              <a:rPr lang="en-US" sz="1700" dirty="0" smtClean="0"/>
              <a:t> </a:t>
            </a:r>
            <a:r>
              <a:rPr lang="en-US" sz="1700" dirty="0"/>
              <a:t>channel selected </a:t>
            </a:r>
            <a:r>
              <a:rPr lang="en-US" sz="1700" dirty="0" smtClean="0"/>
              <a:t>randomly.</a:t>
            </a:r>
            <a:endParaRPr lang="en-US" sz="1700" dirty="0"/>
          </a:p>
          <a:p>
            <a:pPr marL="1543050" lvl="2" indent="-400050" algn="just" fontAlgn="base">
              <a:buFont typeface="+mj-lt"/>
              <a:buAutoNum type="romanLcPeriod"/>
            </a:pPr>
            <a:r>
              <a:rPr lang="en-US" sz="1700" dirty="0" smtClean="0"/>
              <a:t>Multi-link: </a:t>
            </a:r>
            <a:r>
              <a:rPr lang="en-US" sz="1700" dirty="0"/>
              <a:t>4 channels per node: E</a:t>
            </a:r>
            <a:r>
              <a:rPr lang="en-US" sz="1700" dirty="0" smtClean="0"/>
              <a:t>ach </a:t>
            </a:r>
            <a:r>
              <a:rPr lang="en-US" sz="1700" dirty="0"/>
              <a:t>channel </a:t>
            </a:r>
            <a:r>
              <a:rPr lang="en-US" sz="1700" dirty="0" smtClean="0"/>
              <a:t>has exactly </a:t>
            </a:r>
            <a:r>
              <a:rPr lang="en-US" sz="1700" dirty="0"/>
              <a:t>2 </a:t>
            </a:r>
            <a:r>
              <a:rPr lang="en-US" sz="1700" dirty="0" smtClean="0"/>
              <a:t>nodes that perform Full </a:t>
            </a:r>
            <a:r>
              <a:rPr lang="en-US" sz="1700" dirty="0" err="1" smtClean="0"/>
              <a:t>backoff</a:t>
            </a:r>
            <a:r>
              <a:rPr lang="en-US" sz="1700" dirty="0" smtClean="0"/>
              <a:t> on it.</a:t>
            </a:r>
            <a:endParaRPr lang="en-US" sz="1700" dirty="0"/>
          </a:p>
          <a:p>
            <a:pPr marL="1543050" lvl="2" indent="-400050" algn="just" fontAlgn="base">
              <a:buFont typeface="+mj-lt"/>
              <a:buAutoNum type="romanLcPeriod"/>
            </a:pPr>
            <a:r>
              <a:rPr lang="en-US" sz="1700" dirty="0" smtClean="0"/>
              <a:t>Multi-link: </a:t>
            </a:r>
            <a:r>
              <a:rPr lang="en-US" sz="1700" dirty="0"/>
              <a:t>4 channels per node: </a:t>
            </a:r>
            <a:r>
              <a:rPr lang="en-US" sz="1700" dirty="0" smtClean="0"/>
              <a:t>Full </a:t>
            </a:r>
            <a:r>
              <a:rPr lang="en-US" sz="1700" dirty="0" err="1" smtClean="0"/>
              <a:t>backoff</a:t>
            </a:r>
            <a:r>
              <a:rPr lang="en-US" sz="1700" dirty="0" smtClean="0"/>
              <a:t> channel is the same for all </a:t>
            </a:r>
            <a:r>
              <a:rPr lang="en-US" sz="1700" dirty="0"/>
              <a:t>the 8 </a:t>
            </a:r>
            <a:r>
              <a:rPr lang="en-US" sz="1700" dirty="0" smtClean="0"/>
              <a:t>nodes.</a:t>
            </a:r>
            <a:endParaRPr lang="en-US" sz="1700" dirty="0"/>
          </a:p>
          <a:p>
            <a:pPr marL="1543050" lvl="2" indent="-400050" algn="just" fontAlgn="base">
              <a:buFont typeface="+mj-lt"/>
              <a:buAutoNum type="romanLcPeriod"/>
            </a:pPr>
            <a:r>
              <a:rPr lang="en-US" sz="1700" dirty="0" smtClean="0"/>
              <a:t>Single-link: 1 </a:t>
            </a:r>
            <a:r>
              <a:rPr lang="en-US" sz="1700" dirty="0"/>
              <a:t>channel per node chosen such that there are 2 nodes on each channel: i.e. </a:t>
            </a:r>
            <a:r>
              <a:rPr lang="en-US" sz="1700" dirty="0" smtClean="0"/>
              <a:t>there is no channel that has </a:t>
            </a:r>
            <a:r>
              <a:rPr lang="en-US" sz="1700" dirty="0"/>
              <a:t>PIFS </a:t>
            </a:r>
            <a:r>
              <a:rPr lang="en-US" sz="1700" dirty="0" err="1" smtClean="0"/>
              <a:t>backoff</a:t>
            </a:r>
            <a:endParaRPr lang="en-US" sz="1700" dirty="0"/>
          </a:p>
          <a:p>
            <a:pPr marL="514350" indent="-285750" algn="just" fontAlgn="base">
              <a:buFont typeface="Arial" panose="020B0604020202020204" pitchFamily="34" charset="0"/>
              <a:buChar char="•"/>
            </a:pPr>
            <a:r>
              <a:rPr lang="en-US" sz="1700" b="0" dirty="0"/>
              <a:t>a(ii) and c(iv) are </a:t>
            </a:r>
            <a:r>
              <a:rPr lang="en-US" sz="1700" b="0" dirty="0" smtClean="0"/>
              <a:t>to </a:t>
            </a:r>
            <a:r>
              <a:rPr lang="en-US" sz="1700" b="0" dirty="0"/>
              <a:t>provide baseline in the form of single-link </a:t>
            </a:r>
            <a:r>
              <a:rPr lang="en-US" sz="1700" b="0" dirty="0" smtClean="0"/>
              <a:t>performance.</a:t>
            </a:r>
          </a:p>
          <a:p>
            <a:pPr marL="514350" indent="-285750" algn="just" fontAlgn="base">
              <a:buFont typeface="Arial" panose="020B0604020202020204" pitchFamily="34" charset="0"/>
              <a:buChar char="•"/>
            </a:pPr>
            <a:r>
              <a:rPr lang="en-US" sz="1700" b="0" dirty="0" smtClean="0"/>
              <a:t>Note: The restrictions on </a:t>
            </a:r>
            <a:r>
              <a:rPr lang="en-US" sz="1700" b="0" dirty="0" smtClean="0"/>
              <a:t>asynchronous </a:t>
            </a:r>
            <a:r>
              <a:rPr lang="en-US" sz="1700" b="0" dirty="0" smtClean="0"/>
              <a:t>operation are </a:t>
            </a:r>
            <a:r>
              <a:rPr lang="en-US" sz="1700" b="0" dirty="0" smtClean="0"/>
              <a:t>due to constraints of synchronous operation on the receiver side. So, </a:t>
            </a:r>
            <a:r>
              <a:rPr lang="en-US" sz="1700" b="0" dirty="0" smtClean="0"/>
              <a:t>in the current simulations, it is assumed the 2 channels can be independently sensed by </a:t>
            </a:r>
            <a:r>
              <a:rPr lang="en-US" sz="1700" b="0" dirty="0" smtClean="0"/>
              <a:t>the transmitting </a:t>
            </a:r>
            <a:r>
              <a:rPr lang="en-US" sz="1700" b="0" dirty="0" smtClean="0"/>
              <a:t>device and there is no spillage </a:t>
            </a:r>
            <a:r>
              <a:rPr lang="en-US" sz="1700" b="0" dirty="0" smtClean="0"/>
              <a:t>of energy from </a:t>
            </a:r>
            <a:r>
              <a:rPr lang="en-US" sz="1700" b="0" dirty="0" smtClean="0"/>
              <a:t>transmission of one channel on to another. Hence, if another channel becomes free while transmission is ongoing on one channel, the device </a:t>
            </a:r>
            <a:r>
              <a:rPr lang="en-US" sz="1700" b="0" dirty="0" smtClean="0"/>
              <a:t>can perform EDCA independently on </a:t>
            </a:r>
            <a:r>
              <a:rPr lang="en-US" sz="1700" b="0" dirty="0" smtClean="0"/>
              <a:t>the other channel</a:t>
            </a:r>
            <a:endParaRPr lang="en-US" sz="1700" b="0" dirty="0"/>
          </a:p>
        </p:txBody>
      </p:sp>
      <p:sp>
        <p:nvSpPr>
          <p:cNvPr id="117" name="Shape 117"/>
          <p:cNvSpPr txBox="1">
            <a:spLocks noGrp="1"/>
          </p:cNvSpPr>
          <p:nvPr>
            <p:ph type="sldNum" idx="12"/>
          </p:nvPr>
        </p:nvSpPr>
        <p:spPr>
          <a:xfrm>
            <a:off x="5793318" y="6475414"/>
            <a:ext cx="704700" cy="3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lang="en-US"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5</a:t>
            </a:fld>
            <a:endParaRPr sz="12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November 2019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 smtClean="0"/>
              <a:t>Sindhu Verma, Broadcom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7169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 txBox="1">
            <a:spLocks noGrp="1"/>
          </p:cNvSpPr>
          <p:nvPr>
            <p:ph type="title"/>
          </p:nvPr>
        </p:nvSpPr>
        <p:spPr>
          <a:xfrm>
            <a:off x="533400" y="228600"/>
            <a:ext cx="103611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50" tIns="46075" rIns="92150" bIns="460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/>
              <a:t>Results: Voice Latency and Outage</a:t>
            </a:r>
            <a:endParaRPr sz="2000" dirty="0"/>
          </a:p>
        </p:txBody>
      </p:sp>
      <p:sp>
        <p:nvSpPr>
          <p:cNvPr id="116" name="Shape 116"/>
          <p:cNvSpPr txBox="1">
            <a:spLocks noGrp="1"/>
          </p:cNvSpPr>
          <p:nvPr>
            <p:ph type="body" idx="1"/>
          </p:nvPr>
        </p:nvSpPr>
        <p:spPr>
          <a:xfrm>
            <a:off x="533400" y="1220786"/>
            <a:ext cx="11441568" cy="49514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50" tIns="46075" rIns="92150" bIns="46075" anchor="t" anchorCtr="0">
            <a:noAutofit/>
          </a:bodyPr>
          <a:lstStyle/>
          <a:p>
            <a:pPr marL="127000" lvl="0" indent="0" algn="just">
              <a:spcBef>
                <a:spcPts val="0"/>
              </a:spcBef>
              <a:buClr>
                <a:schemeClr val="dk1"/>
              </a:buClr>
              <a:buSzPts val="1600"/>
            </a:pPr>
            <a:endParaRPr lang="en-US" sz="1800" b="0" dirty="0" smtClean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27000" lvl="0" indent="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</a:pPr>
            <a:endParaRPr lang="en-US" sz="1800" b="0" dirty="0" smtClean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7" name="Shape 117"/>
          <p:cNvSpPr txBox="1">
            <a:spLocks noGrp="1"/>
          </p:cNvSpPr>
          <p:nvPr>
            <p:ph type="sldNum" idx="12"/>
          </p:nvPr>
        </p:nvSpPr>
        <p:spPr>
          <a:xfrm>
            <a:off x="5793318" y="6475414"/>
            <a:ext cx="704700" cy="3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lang="en-US"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6</a:t>
            </a:fld>
            <a:endParaRPr sz="12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November 2019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 smtClean="0"/>
              <a:t>Sindhu Verma, Broadcom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399" y="640238"/>
            <a:ext cx="3810001" cy="2864962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105400" y="838200"/>
            <a:ext cx="53340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600" dirty="0" smtClean="0"/>
              <a:t>The figure on the left shows a CDF of voice packet latencies and outage over all flows, clients and iterations for each scheme.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600" dirty="0"/>
              <a:t>Outage ratio for a flow is defined here as ratio the number of packets not served to the number of packets that have arrived for the flow </a:t>
            </a:r>
            <a:endParaRPr lang="en-US" sz="1600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600" dirty="0" smtClean="0"/>
              <a:t>It shows that PIFS-based multi-link channel access schemes have poor performance if the PIFS channels of nodes coincide with full </a:t>
            </a:r>
            <a:r>
              <a:rPr lang="en-US" sz="1600" dirty="0" err="1" smtClean="0"/>
              <a:t>backoff</a:t>
            </a:r>
            <a:r>
              <a:rPr lang="en-US" sz="1600" dirty="0" smtClean="0"/>
              <a:t> channels of other nodes.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600" dirty="0" smtClean="0"/>
              <a:t>The performance of such PIFS based schemes is so poor that it is similar to single link performance with proportionately smaller number of nodes i.e. the diversity and </a:t>
            </a:r>
            <a:r>
              <a:rPr lang="en-US" sz="1600" dirty="0" err="1" smtClean="0"/>
              <a:t>trunking</a:t>
            </a:r>
            <a:r>
              <a:rPr lang="en-US" sz="1600" dirty="0" smtClean="0"/>
              <a:t> gain of multi-link operation is not achieved in such cases.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600" dirty="0" smtClean="0"/>
              <a:t>The only case where PIFS-based multi-link channel access achieves good performance is when the full </a:t>
            </a:r>
            <a:r>
              <a:rPr lang="en-US" sz="1600" dirty="0" err="1" smtClean="0"/>
              <a:t>backoff</a:t>
            </a:r>
            <a:r>
              <a:rPr lang="en-US" sz="1600" dirty="0" smtClean="0"/>
              <a:t> channel for all the nodes is the same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600" dirty="0" smtClean="0"/>
              <a:t>It also shows that </a:t>
            </a:r>
            <a:r>
              <a:rPr lang="en-US" sz="1600" dirty="0" smtClean="0"/>
              <a:t>the schemes where full </a:t>
            </a:r>
            <a:r>
              <a:rPr lang="en-US" sz="1600" dirty="0" err="1" smtClean="0"/>
              <a:t>backoff</a:t>
            </a:r>
            <a:r>
              <a:rPr lang="en-US" sz="1600" dirty="0" smtClean="0"/>
              <a:t> is performed over all </a:t>
            </a:r>
            <a:r>
              <a:rPr lang="en-US" sz="1600" dirty="0" smtClean="0"/>
              <a:t>channels, show </a:t>
            </a:r>
            <a:r>
              <a:rPr lang="en-US" sz="1600" dirty="0" smtClean="0"/>
              <a:t>similar </a:t>
            </a:r>
            <a:r>
              <a:rPr lang="en-US" sz="1600" dirty="0" smtClean="0"/>
              <a:t>performance.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399" y="3578571"/>
            <a:ext cx="3810001" cy="28649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3519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 txBox="1">
            <a:spLocks noGrp="1"/>
          </p:cNvSpPr>
          <p:nvPr>
            <p:ph type="title"/>
          </p:nvPr>
        </p:nvSpPr>
        <p:spPr>
          <a:xfrm>
            <a:off x="457200" y="228600"/>
            <a:ext cx="103611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50" tIns="46075" rIns="92150" bIns="460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/>
              <a:t>Results: Best Effort Latency and Outage</a:t>
            </a:r>
            <a:endParaRPr sz="2000" dirty="0"/>
          </a:p>
        </p:txBody>
      </p:sp>
      <p:sp>
        <p:nvSpPr>
          <p:cNvPr id="116" name="Shape 116"/>
          <p:cNvSpPr txBox="1">
            <a:spLocks noGrp="1"/>
          </p:cNvSpPr>
          <p:nvPr>
            <p:ph type="body" idx="1"/>
          </p:nvPr>
        </p:nvSpPr>
        <p:spPr>
          <a:xfrm>
            <a:off x="533400" y="1220786"/>
            <a:ext cx="11441568" cy="49514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50" tIns="46075" rIns="92150" bIns="46075" anchor="t" anchorCtr="0">
            <a:noAutofit/>
          </a:bodyPr>
          <a:lstStyle/>
          <a:p>
            <a:pPr marL="127000" lvl="0" indent="0" algn="just">
              <a:spcBef>
                <a:spcPts val="0"/>
              </a:spcBef>
              <a:buClr>
                <a:schemeClr val="dk1"/>
              </a:buClr>
              <a:buSzPts val="1600"/>
            </a:pPr>
            <a:endParaRPr lang="en-US" sz="1800" b="0" dirty="0" smtClean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27000" lvl="0" indent="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</a:pPr>
            <a:endParaRPr lang="en-US" sz="1800" b="0" dirty="0" smtClean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7" name="Shape 117"/>
          <p:cNvSpPr txBox="1">
            <a:spLocks noGrp="1"/>
          </p:cNvSpPr>
          <p:nvPr>
            <p:ph type="sldNum" idx="12"/>
          </p:nvPr>
        </p:nvSpPr>
        <p:spPr>
          <a:xfrm>
            <a:off x="5793318" y="6475414"/>
            <a:ext cx="704700" cy="3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lang="en-US"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7</a:t>
            </a:fld>
            <a:endParaRPr sz="12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 smtClean="0"/>
              <a:t>November 2019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 smtClean="0"/>
              <a:t>Sindhu Verma, Broadcom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105400" y="838200"/>
            <a:ext cx="53340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600" dirty="0" smtClean="0"/>
              <a:t>The figure on the left shows a CDF of voice packet latencies and outage over all flows, clients and iterations for each scheme.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600" dirty="0"/>
              <a:t>Outage ratio for a flow is defined here as ratio the number of packets not served to the number of packets that have arrived for the flow </a:t>
            </a:r>
            <a:endParaRPr lang="en-US" sz="1600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600" dirty="0" smtClean="0"/>
              <a:t>Similar to the data for Voice, it shows that PIFS-based multi-link channel access schemes have poor performance if the PIFS channels of nodes coincide with full </a:t>
            </a:r>
            <a:r>
              <a:rPr lang="en-US" sz="1600" dirty="0" err="1" smtClean="0"/>
              <a:t>backoff</a:t>
            </a:r>
            <a:r>
              <a:rPr lang="en-US" sz="1600" dirty="0" smtClean="0"/>
              <a:t> channels of other nodes.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600" dirty="0" smtClean="0"/>
              <a:t>The performance of such PIFS based schemes is so poor that it is similar to single link performance with proportionately smaller number of nodes i.e. the diversity and </a:t>
            </a:r>
            <a:r>
              <a:rPr lang="en-US" sz="1600" dirty="0" err="1" smtClean="0"/>
              <a:t>trunking</a:t>
            </a:r>
            <a:r>
              <a:rPr lang="en-US" sz="1600" dirty="0" smtClean="0"/>
              <a:t> gain of multi-link operation is not achieved in such cases.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600" dirty="0" smtClean="0"/>
              <a:t>The only case where PIFS-based multi-link channel access achieves good performance is when the full </a:t>
            </a:r>
            <a:r>
              <a:rPr lang="en-US" sz="1600" dirty="0" err="1" smtClean="0"/>
              <a:t>backoff</a:t>
            </a:r>
            <a:r>
              <a:rPr lang="en-US" sz="1600" dirty="0" smtClean="0"/>
              <a:t> channel for all the nodes is the same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600" dirty="0" smtClean="0"/>
              <a:t>It also shows </a:t>
            </a:r>
            <a:r>
              <a:rPr lang="en-US" sz="1600" dirty="0" smtClean="0"/>
              <a:t>that the schemes where full </a:t>
            </a:r>
            <a:r>
              <a:rPr lang="en-US" sz="1600" dirty="0" err="1" smtClean="0"/>
              <a:t>backoff</a:t>
            </a:r>
            <a:r>
              <a:rPr lang="en-US" sz="1600" dirty="0" smtClean="0"/>
              <a:t> is performed over all </a:t>
            </a:r>
            <a:r>
              <a:rPr lang="en-US" sz="1600" dirty="0" smtClean="0"/>
              <a:t>channels, show </a:t>
            </a:r>
            <a:r>
              <a:rPr lang="en-US" sz="1600" dirty="0" smtClean="0"/>
              <a:t>similar </a:t>
            </a:r>
            <a:r>
              <a:rPr lang="en-US" sz="1600" dirty="0" smtClean="0"/>
              <a:t>performance.</a:t>
            </a:r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1" y="609600"/>
            <a:ext cx="3809999" cy="2836165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1" y="3567436"/>
            <a:ext cx="3886200" cy="2909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5161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 txBox="1">
            <a:spLocks noGrp="1"/>
          </p:cNvSpPr>
          <p:nvPr>
            <p:ph type="title"/>
          </p:nvPr>
        </p:nvSpPr>
        <p:spPr>
          <a:xfrm>
            <a:off x="914401" y="533401"/>
            <a:ext cx="10361100" cy="60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50" tIns="46075" rIns="92150" bIns="460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/>
              <a:t>Conclusions</a:t>
            </a:r>
            <a:endParaRPr sz="2400" dirty="0"/>
          </a:p>
        </p:txBody>
      </p:sp>
      <p:sp>
        <p:nvSpPr>
          <p:cNvPr id="116" name="Shape 116"/>
          <p:cNvSpPr txBox="1">
            <a:spLocks noGrp="1"/>
          </p:cNvSpPr>
          <p:nvPr>
            <p:ph type="body" idx="1"/>
          </p:nvPr>
        </p:nvSpPr>
        <p:spPr>
          <a:xfrm>
            <a:off x="609600" y="1143000"/>
            <a:ext cx="10875925" cy="53339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50" tIns="46075" rIns="92150" bIns="46075" anchor="t" anchorCtr="0">
            <a:noAutofit/>
          </a:bodyPr>
          <a:lstStyle/>
          <a:p>
            <a:pPr marL="4699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 panose="020B0604020202020204" pitchFamily="34" charset="0"/>
              <a:buChar char="•"/>
            </a:pPr>
            <a:endParaRPr lang="en-US" sz="1800" b="0" dirty="0" smtClean="0">
              <a:solidFill>
                <a:schemeClr val="dk1"/>
              </a:solidFill>
              <a:latin typeface="Times New Roman" panose="02020603050405020304" pitchFamily="18" charset="0"/>
              <a:ea typeface="Arial"/>
              <a:cs typeface="Times New Roman" panose="02020603050405020304" pitchFamily="18" charset="0"/>
              <a:sym typeface="Arial"/>
            </a:endParaRPr>
          </a:p>
          <a:p>
            <a:pPr marL="469900" lvl="0" indent="-34290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 panose="020B0604020202020204" pitchFamily="34" charset="0"/>
              <a:buChar char="•"/>
            </a:pPr>
            <a:r>
              <a:rPr lang="en-US" sz="1800" b="0" dirty="0" smtClean="0">
                <a:solidFill>
                  <a:schemeClr val="dk1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The results here corroborate the intuition that if quantifiable performance X is achieved with a single-link operation, with efficient multi-link operation over N links, the performance achieved can be significantly better than NX.</a:t>
            </a:r>
          </a:p>
          <a:p>
            <a:pPr marL="469900" lvl="0" indent="-34290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 panose="020B0604020202020204" pitchFamily="34" charset="0"/>
              <a:buChar char="•"/>
            </a:pPr>
            <a:r>
              <a:rPr lang="en-US" sz="1800" b="0" dirty="0" smtClean="0">
                <a:solidFill>
                  <a:schemeClr val="dk1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This quantifiable performance can be in terms of the latency/outage on a fixed number of flows or users per bandwidth or in terms of number of flows or users per bandwidth that can be supported with the same latency/outage characteristics.</a:t>
            </a:r>
          </a:p>
          <a:p>
            <a:pPr marL="469900" lvl="0" indent="-34290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 panose="020B0604020202020204" pitchFamily="34" charset="0"/>
              <a:buChar char="•"/>
            </a:pPr>
            <a:r>
              <a:rPr lang="en-US" sz="1800" b="0" dirty="0" smtClean="0">
                <a:solidFill>
                  <a:schemeClr val="dk1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With uncoordinated and mismatched PIFS-based channel access, the gains of multi-link operation can be completely lost. Hence, PIFS-based channel access is recommended only if it can be ensured that full </a:t>
            </a:r>
            <a:r>
              <a:rPr lang="en-US" sz="1800" b="0" dirty="0" err="1" smtClean="0">
                <a:solidFill>
                  <a:schemeClr val="dk1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backoff</a:t>
            </a:r>
            <a:r>
              <a:rPr lang="en-US" sz="1800" b="0" dirty="0" smtClean="0">
                <a:solidFill>
                  <a:schemeClr val="dk1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 and PIFS channels of different nodes do not coincide.</a:t>
            </a:r>
          </a:p>
          <a:p>
            <a:pPr marL="469900" lvl="0" indent="-34290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 panose="020B0604020202020204" pitchFamily="34" charset="0"/>
              <a:buChar char="•"/>
            </a:pPr>
            <a:r>
              <a:rPr lang="en-US" sz="1800" b="0" dirty="0" smtClean="0">
                <a:solidFill>
                  <a:schemeClr val="dk1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Next Steps: </a:t>
            </a:r>
          </a:p>
          <a:p>
            <a:pPr marL="927100" lvl="1" indent="-342900" algn="just">
              <a:spcBef>
                <a:spcPts val="0"/>
              </a:spcBef>
              <a:buClr>
                <a:schemeClr val="dk1"/>
              </a:buClr>
              <a:buSzPts val="1600"/>
              <a:buFont typeface="Arial" panose="020B0604020202020204" pitchFamily="34" charset="0"/>
              <a:buChar char="•"/>
            </a:pPr>
            <a:r>
              <a:rPr lang="en-US" sz="1800" b="0" dirty="0" smtClean="0">
                <a:solidFill>
                  <a:schemeClr val="dk1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More complex scenarios with nodes of different number of channels and </a:t>
            </a:r>
            <a:r>
              <a:rPr lang="en-US" sz="1800" b="0" dirty="0" smtClean="0">
                <a:solidFill>
                  <a:schemeClr val="dk1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asynchronous/synchronous </a:t>
            </a:r>
            <a:r>
              <a:rPr lang="en-US" sz="1800" b="0" dirty="0" smtClean="0">
                <a:solidFill>
                  <a:schemeClr val="dk1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assumptions,</a:t>
            </a:r>
          </a:p>
          <a:p>
            <a:pPr marL="927100" lvl="1" indent="-342900" algn="just">
              <a:spcBef>
                <a:spcPts val="0"/>
              </a:spcBef>
              <a:buClr>
                <a:schemeClr val="dk1"/>
              </a:buClr>
              <a:buSzPts val="1600"/>
              <a:buFont typeface="Arial" panose="020B0604020202020204" pitchFamily="34" charset="0"/>
              <a:buChar char="•"/>
            </a:pPr>
            <a:r>
              <a:rPr lang="en-US" sz="1800" b="0" dirty="0" smtClean="0">
                <a:solidFill>
                  <a:schemeClr val="dk1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Link adaptation</a:t>
            </a:r>
          </a:p>
          <a:p>
            <a:pPr marL="927100" lvl="1" indent="-342900" algn="just">
              <a:spcBef>
                <a:spcPts val="0"/>
              </a:spcBef>
              <a:buClr>
                <a:schemeClr val="dk1"/>
              </a:buClr>
              <a:buSzPts val="1600"/>
              <a:buFont typeface="Arial" panose="020B0604020202020204" pitchFamily="34" charset="0"/>
              <a:buChar char="•"/>
            </a:pPr>
            <a:r>
              <a:rPr lang="en-US" sz="1800" b="0" dirty="0" smtClean="0">
                <a:solidFill>
                  <a:schemeClr val="dk1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The effect of leakage from transmission on one channel on to another needs along with any associated decisions on transmission, Tx power and MCS adjustment</a:t>
            </a:r>
            <a:r>
              <a:rPr lang="en-US" sz="1800" b="0" dirty="0" smtClean="0">
                <a:solidFill>
                  <a:schemeClr val="dk1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.</a:t>
            </a:r>
          </a:p>
          <a:p>
            <a:pPr marL="927100" lvl="1" indent="-342900" algn="just">
              <a:spcBef>
                <a:spcPts val="0"/>
              </a:spcBef>
              <a:buClr>
                <a:schemeClr val="dk1"/>
              </a:buClr>
              <a:buSzPts val="1600"/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chemeClr val="dk1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Load variation</a:t>
            </a:r>
            <a:endParaRPr lang="en-US" sz="1800" b="0" dirty="0" smtClean="0">
              <a:solidFill>
                <a:schemeClr val="dk1"/>
              </a:solidFill>
              <a:latin typeface="Times New Roman" panose="02020603050405020304" pitchFamily="18" charset="0"/>
              <a:ea typeface="Arial"/>
              <a:cs typeface="Times New Roman" panose="02020603050405020304" pitchFamily="18" charset="0"/>
              <a:sym typeface="Arial"/>
            </a:endParaRPr>
          </a:p>
          <a:p>
            <a:pPr marL="469900" lvl="0" indent="-34290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 panose="020B0604020202020204" pitchFamily="34" charset="0"/>
              <a:buChar char="•"/>
            </a:pPr>
            <a:endParaRPr lang="en-US" sz="1800" b="0" dirty="0" smtClean="0">
              <a:solidFill>
                <a:schemeClr val="dk1"/>
              </a:solidFill>
              <a:latin typeface="Times New Roman" panose="02020603050405020304" pitchFamily="18" charset="0"/>
              <a:ea typeface="Arial"/>
              <a:cs typeface="Times New Roman" panose="02020603050405020304" pitchFamily="18" charset="0"/>
              <a:sym typeface="Arial"/>
            </a:endParaRPr>
          </a:p>
          <a:p>
            <a:pPr marL="469900" lvl="0" indent="-34290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 panose="020B0604020202020204" pitchFamily="34" charset="0"/>
              <a:buChar char="•"/>
            </a:pPr>
            <a:endParaRPr lang="en-US" sz="1800" b="0" dirty="0" smtClean="0">
              <a:solidFill>
                <a:schemeClr val="dk1"/>
              </a:solidFill>
              <a:latin typeface="Times New Roman" panose="02020603050405020304" pitchFamily="18" charset="0"/>
              <a:ea typeface="Arial"/>
              <a:cs typeface="Times New Roman" panose="02020603050405020304" pitchFamily="18" charset="0"/>
              <a:sym typeface="Arial"/>
            </a:endParaRPr>
          </a:p>
        </p:txBody>
      </p:sp>
      <p:sp>
        <p:nvSpPr>
          <p:cNvPr id="117" name="Shape 117"/>
          <p:cNvSpPr txBox="1">
            <a:spLocks noGrp="1"/>
          </p:cNvSpPr>
          <p:nvPr>
            <p:ph type="sldNum" idx="12"/>
          </p:nvPr>
        </p:nvSpPr>
        <p:spPr>
          <a:xfrm>
            <a:off x="5793318" y="6475414"/>
            <a:ext cx="704700" cy="3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r>
              <a:rPr lang="en-US"/>
              <a:t>Slide </a:t>
            </a:r>
            <a:fld id="{00000000-1234-1234-1234-123412341234}" type="slidenum">
              <a:rPr lang="en-US"/>
              <a:pPr/>
              <a:t>8</a:t>
            </a:fld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November 2019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smtClean="0"/>
              <a:t>Sindhu Verma, Broadcom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9490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" name="Shape 440"/>
          <p:cNvSpPr txBox="1">
            <a:spLocks noGrp="1"/>
          </p:cNvSpPr>
          <p:nvPr>
            <p:ph type="title"/>
          </p:nvPr>
        </p:nvSpPr>
        <p:spPr>
          <a:xfrm>
            <a:off x="381000" y="76200"/>
            <a:ext cx="10361100" cy="54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50" tIns="46075" rIns="92150" bIns="460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References</a:t>
            </a:r>
            <a:endParaRPr/>
          </a:p>
        </p:txBody>
      </p:sp>
      <p:sp>
        <p:nvSpPr>
          <p:cNvPr id="441" name="Shape 441"/>
          <p:cNvSpPr txBox="1">
            <a:spLocks noGrp="1"/>
          </p:cNvSpPr>
          <p:nvPr>
            <p:ph type="body" idx="1"/>
          </p:nvPr>
        </p:nvSpPr>
        <p:spPr>
          <a:xfrm>
            <a:off x="575425" y="762000"/>
            <a:ext cx="11002500" cy="487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50" tIns="46075" rIns="92150" bIns="46075" anchor="t" anchorCtr="0">
            <a:noAutofit/>
          </a:bodyPr>
          <a:lstStyle/>
          <a:p>
            <a:r>
              <a:rPr lang="en-US" sz="1800" b="0" dirty="0" smtClean="0"/>
              <a:t>[</a:t>
            </a:r>
            <a:r>
              <a:rPr lang="en-US" sz="1800" b="0" dirty="0"/>
              <a:t>1</a:t>
            </a:r>
            <a:r>
              <a:rPr lang="en-US" sz="1800" b="0" dirty="0" smtClean="0"/>
              <a:t>] </a:t>
            </a:r>
            <a:r>
              <a:rPr lang="en-US" sz="1800" b="0" dirty="0"/>
              <a:t>3GPP TR </a:t>
            </a:r>
            <a:r>
              <a:rPr lang="en-US" sz="1800" b="0" dirty="0" smtClean="0"/>
              <a:t>25.825</a:t>
            </a:r>
            <a:r>
              <a:rPr lang="en-US" sz="1800" b="0" dirty="0"/>
              <a:t>, “Dual-Cell HSDPA </a:t>
            </a:r>
            <a:r>
              <a:rPr lang="en-US" sz="1800" b="0" dirty="0" smtClean="0"/>
              <a:t>operation”</a:t>
            </a:r>
            <a:endParaRPr lang="en-US" sz="1800" b="0" dirty="0"/>
          </a:p>
          <a:p>
            <a:pPr marL="342900" indent="-342900">
              <a:spcBef>
                <a:spcPts val="0"/>
              </a:spcBef>
            </a:pPr>
            <a:endParaRPr lang="en-US" sz="1800" b="0" dirty="0" smtClean="0"/>
          </a:p>
          <a:p>
            <a:pPr marL="342900" indent="-342900">
              <a:spcBef>
                <a:spcPts val="0"/>
              </a:spcBef>
            </a:pPr>
            <a:endParaRPr lang="en-US" sz="1800" b="0" dirty="0" smtClean="0"/>
          </a:p>
          <a:p>
            <a:pPr marL="342900" indent="-342900">
              <a:spcBef>
                <a:spcPts val="0"/>
              </a:spcBef>
            </a:pPr>
            <a:endParaRPr sz="2400" b="1" i="0" u="none" strike="noStrike" cap="none" dirty="0" smtClean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marR="0" lvl="0" indent="-342900" algn="l" rtl="0">
              <a:spcBef>
                <a:spcPts val="600"/>
              </a:spcBef>
              <a:spcAft>
                <a:spcPts val="0"/>
              </a:spcAft>
              <a:buNone/>
            </a:pPr>
            <a:endParaRPr sz="2400" b="1" i="0" u="none" strike="noStrike" cap="none"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42" name="Shape 442"/>
          <p:cNvSpPr txBox="1"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lang="en-US"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9</a:t>
            </a:fld>
            <a:endParaRPr sz="12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43" name="Shape 443"/>
          <p:cNvSpPr txBox="1"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mtClean="0"/>
              <a:t>November 2019</a:t>
            </a:r>
            <a:endParaRPr sz="1800" b="1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smtClean="0"/>
              <a:t>Sindhu Verma, Broadcom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013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37468</TotalTime>
  <Words>1366</Words>
  <Application>Microsoft Office PowerPoint</Application>
  <PresentationFormat>Widescreen</PresentationFormat>
  <Paragraphs>145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Times New Roman</vt:lpstr>
      <vt:lpstr>Office Theme</vt:lpstr>
      <vt:lpstr>Performance evaluation of Multi-link channel access schemes</vt:lpstr>
      <vt:lpstr>Abstract</vt:lpstr>
      <vt:lpstr>Background</vt:lpstr>
      <vt:lpstr>Simulation setup and configuration (1)</vt:lpstr>
      <vt:lpstr>Simulation setup and configuration (2)</vt:lpstr>
      <vt:lpstr>Results: Voice Latency and Outage</vt:lpstr>
      <vt:lpstr>Results: Best Effort Latency and Outage</vt:lpstr>
      <vt:lpstr>Conclusions</vt:lpstr>
      <vt:lpstr>References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802.11ax for IMT-2020 EMBB Indoor Hotspot and Dense Urban</dc:title>
  <dc:creator>Shubhodeep Adhikari</dc:creator>
  <cp:lastModifiedBy>Sindhu Verma</cp:lastModifiedBy>
  <cp:revision>546</cp:revision>
  <dcterms:modified xsi:type="dcterms:W3CDTF">2019-11-13T23:54:30Z</dcterms:modified>
</cp:coreProperties>
</file>