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24" r:id="rId3"/>
    <p:sldId id="754" r:id="rId4"/>
    <p:sldId id="774" r:id="rId5"/>
    <p:sldId id="775" r:id="rId6"/>
    <p:sldId id="772" r:id="rId7"/>
    <p:sldId id="773" r:id="rId8"/>
    <p:sldId id="771" r:id="rId9"/>
    <p:sldId id="776" r:id="rId10"/>
    <p:sldId id="77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0529" autoAdjust="0"/>
  </p:normalViewPr>
  <p:slideViewPr>
    <p:cSldViewPr>
      <p:cViewPr varScale="1">
        <p:scale>
          <a:sx n="90" d="100"/>
          <a:sy n="90" d="100"/>
        </p:scale>
        <p:origin x="1053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A269591-EE45-4B3A-BEEF-EA24539F96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127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394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DE22B10-D7B2-410E-84D7-F14C25F5C9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344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7994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val="3991390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025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1202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val="526471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kern="0" dirty="0" smtClean="0"/>
              <a:t>Straw poll results showed that</a:t>
            </a:r>
            <a:r>
              <a:rPr lang="en-US" altLang="en-US" kern="0" baseline="0" dirty="0" smtClean="0"/>
              <a:t> the group prefer to “</a:t>
            </a:r>
            <a:r>
              <a:rPr lang="en-US" altLang="en-US" dirty="0" smtClean="0"/>
              <a:t>Continue with the TIG until the next session”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35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Moved by Tony Xiao Han on behalf of WLAN sensing TIG</a:t>
            </a:r>
          </a:p>
          <a:p>
            <a:endParaRPr lang="zh-CN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366262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091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val="2850481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val="3023814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589494F-39FC-4711-83B0-8E77BC9F84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626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07C9AED-3BC7-4DDE-BBEA-CF2169B674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112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414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6D21CA1-9498-4944-9CCB-919044E81E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802.11-19/2070r0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053" r:id="rId1"/>
    <p:sldLayoutId id="214749305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2019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6A9F9C6-51E6-4E41-AF4F-661A8FF1D09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smtClean="0"/>
              <a:t>WLAN </a:t>
            </a:r>
            <a:r>
              <a:rPr lang="en-US" altLang="en-US" smtClean="0"/>
              <a:t>sensing TIG: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summary and recommendation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smtClean="0"/>
              <a:t>Date:</a:t>
            </a:r>
            <a:r>
              <a:rPr lang="en-US" altLang="en-US" sz="2000" b="0" smtClean="0"/>
              <a:t> 2019-11-08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9747EE9-5BC8-4B05-8993-EE903C7612B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9219" name="Rectangle 2"/>
          <p:cNvSpPr txBox="1">
            <a:spLocks noChangeArrowheads="1"/>
          </p:cNvSpPr>
          <p:nvPr/>
        </p:nvSpPr>
        <p:spPr bwMode="auto">
          <a:xfrm>
            <a:off x="228600" y="533400"/>
            <a:ext cx="8610600" cy="82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chemeClr val="tx2"/>
                </a:solidFill>
              </a:rPr>
              <a:t>Appendix III</a:t>
            </a:r>
            <a:endParaRPr lang="en-US" altLang="en-US" sz="2800" dirty="0">
              <a:solidFill>
                <a:schemeClr val="tx2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tx2"/>
                </a:solidFill>
              </a:rPr>
              <a:t>Technology and standardization gaps to support WLAN sensing </a:t>
            </a:r>
          </a:p>
        </p:txBody>
      </p:sp>
      <p:sp>
        <p:nvSpPr>
          <p:cNvPr id="922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 smtClean="0"/>
              <a:t>November 2019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graphicFrame>
        <p:nvGraphicFramePr>
          <p:cNvPr id="28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212223"/>
              </p:ext>
            </p:extLst>
          </p:nvPr>
        </p:nvGraphicFramePr>
        <p:xfrm>
          <a:off x="457198" y="2349214"/>
          <a:ext cx="8153402" cy="40225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9066"/>
                <a:gridCol w="4189022"/>
                <a:gridCol w="2335314"/>
              </a:tblGrid>
              <a:tr h="6270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Technical direction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Potential technologies </a:t>
                      </a:r>
                      <a:endParaRPr kumimoji="0" lang="en-US" sz="1800" b="1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Potential standard impact</a:t>
                      </a:r>
                      <a:endParaRPr lang="en-US" dirty="0"/>
                    </a:p>
                  </a:txBody>
                  <a:tcPr anchor="ctr"/>
                </a:tc>
              </a:tr>
              <a:tr h="10581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0944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14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Rounded Rectangle 3"/>
          <p:cNvSpPr/>
          <p:nvPr/>
        </p:nvSpPr>
        <p:spPr>
          <a:xfrm>
            <a:off x="533401" y="3102091"/>
            <a:ext cx="1357297" cy="707909"/>
          </a:xfrm>
          <a:prstGeom prst="roundRect">
            <a:avLst>
              <a:gd name="adj" fmla="val 1366"/>
            </a:avLst>
          </a:prstGeom>
          <a:solidFill>
            <a:srgbClr val="F79646">
              <a:lumMod val="75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marL="0" marR="0" lvl="0" indent="0" algn="ctr" defTabSz="121944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CSI </a:t>
            </a: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based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0" name="Rounded Rectangle 3"/>
          <p:cNvSpPr/>
          <p:nvPr/>
        </p:nvSpPr>
        <p:spPr>
          <a:xfrm>
            <a:off x="533400" y="4121292"/>
            <a:ext cx="1357297" cy="1222901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marL="0" marR="0" lvl="0" indent="0" algn="ctr" defTabSz="121944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Radar based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4" name="Rounded Rectangle 3"/>
          <p:cNvSpPr/>
          <p:nvPr/>
        </p:nvSpPr>
        <p:spPr>
          <a:xfrm>
            <a:off x="543528" y="5665615"/>
            <a:ext cx="1346313" cy="489942"/>
          </a:xfrm>
          <a:prstGeom prst="roundRect">
            <a:avLst>
              <a:gd name="adj" fmla="val 0"/>
            </a:avLst>
          </a:prstGeom>
          <a:solidFill>
            <a:srgbClr val="4BACC6">
              <a:lumMod val="75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marL="0" marR="0" lvl="0" indent="0" algn="ctr" defTabSz="121944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Other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5" name="Rounded Rectangle 6"/>
          <p:cNvSpPr/>
          <p:nvPr/>
        </p:nvSpPr>
        <p:spPr>
          <a:xfrm>
            <a:off x="2814668" y="3102091"/>
            <a:ext cx="2138332" cy="707909"/>
          </a:xfrm>
          <a:prstGeom prst="roundRect">
            <a:avLst/>
          </a:prstGeom>
          <a:solidFill>
            <a:srgbClr val="F79646">
              <a:lumMod val="75000"/>
            </a:srgbClr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121944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Existing training sequence based solution</a:t>
            </a:r>
          </a:p>
          <a:p>
            <a:pPr marL="0" marR="0" lvl="0" indent="0" algn="ctr" defTabSz="121944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e.g., LTF/CEF/Pilot/</a:t>
            </a:r>
            <a:r>
              <a:rPr kumimoji="0" lang="en-US" altLang="zh-CN" sz="105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Midamble</a:t>
            </a:r>
            <a:r>
              <a:rPr kumimoji="0" lang="en-US" altLang="zh-CN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6" name="Rounded Rectangle 6"/>
          <p:cNvSpPr/>
          <p:nvPr/>
        </p:nvSpPr>
        <p:spPr>
          <a:xfrm>
            <a:off x="3779295" y="4114800"/>
            <a:ext cx="2316705" cy="758040"/>
          </a:xfrm>
          <a:prstGeom prst="roundRect">
            <a:avLst/>
          </a:prstGeom>
          <a:solidFill>
            <a:srgbClr val="92D050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defTabSz="121944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 smtClean="0">
                <a:solidFill>
                  <a:prstClr val="white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Active radar based schemes</a:t>
            </a:r>
          </a:p>
          <a:p>
            <a:pPr algn="ctr" defTabSz="121944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50" kern="0" dirty="0" smtClean="0">
                <a:solidFill>
                  <a:prstClr val="white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e.g., Mono-static/Bi-static/</a:t>
            </a:r>
          </a:p>
          <a:p>
            <a:pPr algn="ctr" defTabSz="121944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50" kern="0" dirty="0" smtClean="0">
                <a:solidFill>
                  <a:prstClr val="white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Multi-static/MIMO Radar</a:t>
            </a:r>
            <a:endParaRPr lang="en-US" altLang="zh-CN" sz="1050" kern="0" dirty="0">
              <a:solidFill>
                <a:prstClr val="white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7" name="Rounded Rectangle 6"/>
          <p:cNvSpPr/>
          <p:nvPr/>
        </p:nvSpPr>
        <p:spPr>
          <a:xfrm>
            <a:off x="2119299" y="4121293"/>
            <a:ext cx="1599660" cy="1222900"/>
          </a:xfrm>
          <a:prstGeom prst="roundRect">
            <a:avLst/>
          </a:prstGeom>
          <a:solidFill>
            <a:srgbClr val="92D050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defTabSz="121944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solidFill>
                  <a:prstClr val="white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New </a:t>
            </a:r>
            <a:r>
              <a:rPr lang="en-US" altLang="zh-CN" b="1" kern="0" dirty="0" smtClean="0">
                <a:solidFill>
                  <a:prstClr val="white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signal / waveform / sequence design</a:t>
            </a:r>
          </a:p>
          <a:p>
            <a:pPr algn="ctr" defTabSz="121944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50" kern="0" dirty="0" smtClean="0">
                <a:solidFill>
                  <a:prstClr val="white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e.g., CW/FMCW</a:t>
            </a:r>
            <a:r>
              <a:rPr lang="zh-CN" altLang="en-US" sz="1050" kern="0" dirty="0" smtClean="0">
                <a:solidFill>
                  <a:prstClr val="white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， </a:t>
            </a:r>
            <a:r>
              <a:rPr lang="en-US" altLang="zh-CN" sz="1050" kern="0" dirty="0" smtClean="0">
                <a:solidFill>
                  <a:prstClr val="white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Time/frequency radar sequence design</a:t>
            </a:r>
            <a:endParaRPr lang="en-US" altLang="zh-CN" sz="1050" kern="0" dirty="0">
              <a:solidFill>
                <a:prstClr val="white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8" name="Rounded Rectangle 6"/>
          <p:cNvSpPr/>
          <p:nvPr/>
        </p:nvSpPr>
        <p:spPr>
          <a:xfrm>
            <a:off x="4109442" y="5632328"/>
            <a:ext cx="1529358" cy="523229"/>
          </a:xfrm>
          <a:prstGeom prst="roundRect">
            <a:avLst/>
          </a:prstGeom>
          <a:solidFill>
            <a:srgbClr val="4BACC6">
              <a:lumMod val="75000"/>
            </a:srgbClr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121944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Angular </a:t>
            </a:r>
            <a:r>
              <a:rPr kumimoji="0" lang="en-US" altLang="zh-CN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measurement based solution</a:t>
            </a:r>
          </a:p>
        </p:txBody>
      </p:sp>
      <p:sp>
        <p:nvSpPr>
          <p:cNvPr id="39" name="Rounded Rectangle 6"/>
          <p:cNvSpPr/>
          <p:nvPr/>
        </p:nvSpPr>
        <p:spPr>
          <a:xfrm>
            <a:off x="3779294" y="4924010"/>
            <a:ext cx="2316706" cy="419065"/>
          </a:xfrm>
          <a:prstGeom prst="roundRect">
            <a:avLst/>
          </a:prstGeom>
          <a:solidFill>
            <a:srgbClr val="92D050"/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defTabSz="121944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 smtClean="0">
                <a:solidFill>
                  <a:prstClr val="white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Passive radar based schemes</a:t>
            </a:r>
          </a:p>
        </p:txBody>
      </p:sp>
      <p:sp>
        <p:nvSpPr>
          <p:cNvPr id="40" name="Rounded Rectangle 6"/>
          <p:cNvSpPr/>
          <p:nvPr/>
        </p:nvSpPr>
        <p:spPr>
          <a:xfrm>
            <a:off x="2182254" y="5648971"/>
            <a:ext cx="1475346" cy="523229"/>
          </a:xfrm>
          <a:prstGeom prst="roundRect">
            <a:avLst/>
          </a:prstGeom>
          <a:solidFill>
            <a:srgbClr val="4BACC6">
              <a:lumMod val="75000"/>
            </a:srgbClr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121944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5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Security and </a:t>
            </a:r>
            <a:r>
              <a:rPr kumimoji="0" lang="en-US" altLang="zh-CN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privacy based schemes</a:t>
            </a:r>
            <a:endParaRPr kumimoji="0" lang="en-US" altLang="zh-CN" sz="105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1" name="Rounded Rectangle 3"/>
          <p:cNvSpPr/>
          <p:nvPr/>
        </p:nvSpPr>
        <p:spPr>
          <a:xfrm>
            <a:off x="6391276" y="3147267"/>
            <a:ext cx="2065337" cy="398913"/>
          </a:xfrm>
          <a:prstGeom prst="roundRect">
            <a:avLst>
              <a:gd name="adj" fmla="val 1366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tIns="36000" rIns="36000" bIns="36000" anchor="ctr"/>
          <a:lstStyle/>
          <a:p>
            <a:pPr lvl="0" algn="ctr" defTabSz="121944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New signal / waveform / sequence design</a:t>
            </a:r>
          </a:p>
        </p:txBody>
      </p:sp>
      <p:sp>
        <p:nvSpPr>
          <p:cNvPr id="42" name="Rounded Rectangle 3"/>
          <p:cNvSpPr/>
          <p:nvPr/>
        </p:nvSpPr>
        <p:spPr>
          <a:xfrm>
            <a:off x="6400800" y="3680667"/>
            <a:ext cx="2065337" cy="586533"/>
          </a:xfrm>
          <a:prstGeom prst="roundRect">
            <a:avLst>
              <a:gd name="adj" fmla="val 1366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tIns="36000" rIns="36000" bIns="36000" anchor="ctr"/>
          <a:lstStyle/>
          <a:p>
            <a:pPr lvl="0" algn="ctr" defTabSz="121944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Measurement and reporting support</a:t>
            </a:r>
          </a:p>
        </p:txBody>
      </p:sp>
      <p:sp>
        <p:nvSpPr>
          <p:cNvPr id="43" name="Rounded Rectangle 3"/>
          <p:cNvSpPr/>
          <p:nvPr/>
        </p:nvSpPr>
        <p:spPr>
          <a:xfrm>
            <a:off x="6400800" y="4370527"/>
            <a:ext cx="2065337" cy="398913"/>
          </a:xfrm>
          <a:prstGeom prst="roundRect">
            <a:avLst>
              <a:gd name="adj" fmla="val 1366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tIns="36000" rIns="36000" bIns="36000" anchor="ctr"/>
          <a:lstStyle/>
          <a:p>
            <a:pPr lvl="0" algn="ctr" defTabSz="121944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Specific sensing frame definition</a:t>
            </a:r>
          </a:p>
        </p:txBody>
      </p:sp>
      <p:sp>
        <p:nvSpPr>
          <p:cNvPr id="44" name="Rounded Rectangle 3"/>
          <p:cNvSpPr/>
          <p:nvPr/>
        </p:nvSpPr>
        <p:spPr>
          <a:xfrm>
            <a:off x="6400800" y="4903927"/>
            <a:ext cx="2065337" cy="551313"/>
          </a:xfrm>
          <a:prstGeom prst="roundRect">
            <a:avLst>
              <a:gd name="adj" fmla="val 1366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tIns="36000" rIns="36000" bIns="36000" anchor="ctr"/>
          <a:lstStyle/>
          <a:p>
            <a:pPr lvl="0" algn="ctr" defTabSz="121944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Sensing procedures/protocols design</a:t>
            </a:r>
          </a:p>
        </p:txBody>
      </p:sp>
      <p:sp>
        <p:nvSpPr>
          <p:cNvPr id="45" name="Rounded Rectangle 3"/>
          <p:cNvSpPr/>
          <p:nvPr/>
        </p:nvSpPr>
        <p:spPr>
          <a:xfrm>
            <a:off x="6400800" y="5620887"/>
            <a:ext cx="2065337" cy="551313"/>
          </a:xfrm>
          <a:prstGeom prst="roundRect">
            <a:avLst>
              <a:gd name="adj" fmla="val 1366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36000" tIns="36000" rIns="36000" bIns="36000" anchor="ctr"/>
          <a:lstStyle/>
          <a:p>
            <a:pPr lvl="0" algn="ctr" defTabSz="121944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Multiple STAs negotiation and cooperation</a:t>
            </a:r>
            <a:endParaRPr lang="en-US" altLang="zh-CN" b="1" kern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6" name="Content Placeholder 2"/>
          <p:cNvSpPr txBox="1">
            <a:spLocks noChangeArrowheads="1"/>
          </p:cNvSpPr>
          <p:nvPr/>
        </p:nvSpPr>
        <p:spPr bwMode="auto">
          <a:xfrm>
            <a:off x="685799" y="1371600"/>
            <a:ext cx="7770813" cy="84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 </a:t>
            </a:r>
            <a:r>
              <a:rPr lang="en-US" sz="1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 </a:t>
            </a:r>
            <a:r>
              <a:rPr lang="en-US" sz="1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bands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could be </a:t>
            </a:r>
          </a:p>
          <a:p>
            <a:pPr marL="630238" lvl="1" indent="-342900" algn="just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 7GHz: e.g., 802.11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n/ac/ax/be…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2.4/5/6GHz</a:t>
            </a:r>
          </a:p>
          <a:p>
            <a:pPr marL="630238" lvl="1" indent="-342900" algn="just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Above 7GHz: e.g., 802.11 ad/ay/… 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60GHz</a:t>
            </a: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32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F679E40-9851-4515-A43B-9A5310B7CB3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</a:t>
            </a:r>
            <a:endParaRPr lang="en-US" altLang="en-US" dirty="0" smtClean="0"/>
          </a:p>
          <a:p>
            <a:pPr lvl="1" algn="just">
              <a:buFont typeface="Times New Roman" panose="02020603050405020304" pitchFamily="18" charset="0"/>
              <a:buChar char="−"/>
            </a:pPr>
            <a:r>
              <a:rPr lang="en-US" altLang="en-US" dirty="0"/>
              <a:t>Summary of WLAN sensing </a:t>
            </a:r>
            <a:r>
              <a:rPr lang="en-US" altLang="zh-CN" dirty="0" smtClean="0"/>
              <a:t>activities </a:t>
            </a:r>
            <a:r>
              <a:rPr lang="en-US" altLang="en-US" dirty="0" smtClean="0"/>
              <a:t>in </a:t>
            </a:r>
            <a:r>
              <a:rPr lang="en-US" altLang="en-US" dirty="0"/>
              <a:t>IEEE 802.11</a:t>
            </a:r>
          </a:p>
          <a:p>
            <a:pPr lvl="1" algn="just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2"/>
                </a:solidFill>
              </a:rPr>
              <a:t>Recommendation </a:t>
            </a:r>
            <a:r>
              <a:rPr lang="en-US" altLang="en-US" dirty="0">
                <a:solidFill>
                  <a:schemeClr val="tx2"/>
                </a:solidFill>
              </a:rPr>
              <a:t>to the 802.11 WG for the next step of SENS TIG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717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717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 smtClean="0"/>
              <a:t>November 2019</a:t>
            </a:r>
          </a:p>
        </p:txBody>
      </p:sp>
      <p:sp>
        <p:nvSpPr>
          <p:cNvPr id="717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ex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sz="1800" dirty="0" smtClean="0"/>
              <a:t>November 2019</a:t>
            </a:r>
            <a:endParaRPr lang="en-US" sz="1800" dirty="0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EC8AA32B-313B-4268-B1A9-1ED59C3AB78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smtClean="0"/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000" u="sng">
              <a:solidFill>
                <a:schemeClr val="tx2"/>
              </a:solidFill>
              <a:latin typeface="Helvetica" panose="020B0604020202020204" pitchFamily="34" charset="0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685800" y="3661352"/>
            <a:ext cx="7848600" cy="283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7438" indent="-2857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defRPr/>
            </a:pPr>
            <a:r>
              <a:rPr lang="en-US" altLang="en-US" sz="2000" kern="0" dirty="0" smtClean="0"/>
              <a:t>Since the WNG in July, a total of </a:t>
            </a:r>
            <a:r>
              <a:rPr lang="en-US" altLang="en-US" sz="2000" kern="0" dirty="0" smtClean="0">
                <a:solidFill>
                  <a:srgbClr val="0000FF"/>
                </a:solidFill>
              </a:rPr>
              <a:t>23 contributions </a:t>
            </a:r>
            <a:r>
              <a:rPr lang="en-US" altLang="en-US" sz="2000" kern="0" dirty="0" smtClean="0"/>
              <a:t>were discussed in WNG and SENS TIG, including the following </a:t>
            </a:r>
            <a:r>
              <a:rPr lang="en-US" altLang="en-US" sz="2000" kern="0" dirty="0" smtClean="0">
                <a:solidFill>
                  <a:srgbClr val="0000FF"/>
                </a:solidFill>
              </a:rPr>
              <a:t>topics</a:t>
            </a:r>
            <a:r>
              <a:rPr lang="en-US" altLang="en-US" sz="2000" kern="0" dirty="0" smtClean="0"/>
              <a:t>:</a:t>
            </a:r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sz="1800" dirty="0"/>
              <a:t>Usage models, use </a:t>
            </a:r>
            <a:r>
              <a:rPr lang="en-US" sz="1800" dirty="0" smtClean="0"/>
              <a:t>cases (Some examples could be found in Appendix </a:t>
            </a:r>
            <a:r>
              <a:rPr lang="en-US" sz="1800" dirty="0" smtClean="0">
                <a:solidFill>
                  <a:srgbClr val="0000FF"/>
                </a:solidFill>
              </a:rPr>
              <a:t>II</a:t>
            </a:r>
            <a:r>
              <a:rPr lang="en-US" sz="1800" dirty="0" smtClean="0"/>
              <a:t>)</a:t>
            </a:r>
            <a:endParaRPr lang="en-US" sz="1800" dirty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sz="1800" dirty="0"/>
              <a:t>Broad </a:t>
            </a:r>
            <a:r>
              <a:rPr lang="en-US" sz="1800" dirty="0" smtClean="0"/>
              <a:t>market </a:t>
            </a:r>
            <a:r>
              <a:rPr lang="en-US" sz="1800" dirty="0"/>
              <a:t>p</a:t>
            </a:r>
            <a:r>
              <a:rPr lang="en-US" sz="1800" dirty="0" smtClean="0"/>
              <a:t>otential</a:t>
            </a:r>
            <a:endParaRPr lang="en-US" sz="1800" dirty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sz="1800" dirty="0"/>
              <a:t>Technical feasibility</a:t>
            </a:r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sz="1800" dirty="0"/>
              <a:t>Measurement and evaluation results</a:t>
            </a:r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sz="1800" dirty="0"/>
              <a:t>Technology and standardization gaps to support WLAN </a:t>
            </a:r>
            <a:r>
              <a:rPr lang="en-US" sz="1800" dirty="0" smtClean="0"/>
              <a:t>sensing </a:t>
            </a:r>
            <a:r>
              <a:rPr lang="en-US" altLang="zh-CN" sz="1800" dirty="0" smtClean="0"/>
              <a:t>(More details could </a:t>
            </a:r>
            <a:r>
              <a:rPr lang="en-US" altLang="zh-CN" sz="1800" dirty="0"/>
              <a:t>be found in Appendix </a:t>
            </a:r>
            <a:r>
              <a:rPr lang="en-US" altLang="zh-CN" sz="1800" dirty="0" smtClean="0">
                <a:solidFill>
                  <a:srgbClr val="0000FF"/>
                </a:solidFill>
              </a:rPr>
              <a:t>III</a:t>
            </a:r>
            <a:r>
              <a:rPr lang="en-US" altLang="zh-CN" sz="1800" dirty="0"/>
              <a:t>)</a:t>
            </a:r>
          </a:p>
          <a:p>
            <a:pPr lvl="1" algn="just">
              <a:buFont typeface="Arial" panose="020B0604020202020204" pitchFamily="34" charset="0"/>
              <a:buChar char="–"/>
              <a:defRPr/>
            </a:pPr>
            <a:endParaRPr lang="en-US" sz="1800" dirty="0"/>
          </a:p>
          <a:p>
            <a:pPr algn="just">
              <a:defRPr/>
            </a:pPr>
            <a:endParaRPr lang="en-US" altLang="en-US" sz="1800" kern="0" dirty="0" smtClean="0"/>
          </a:p>
        </p:txBody>
      </p:sp>
      <p:sp>
        <p:nvSpPr>
          <p:cNvPr id="8198" name="Rectangle 2"/>
          <p:cNvSpPr txBox="1">
            <a:spLocks noChangeArrowheads="1"/>
          </p:cNvSpPr>
          <p:nvPr/>
        </p:nvSpPr>
        <p:spPr bwMode="auto">
          <a:xfrm>
            <a:off x="609600" y="533400"/>
            <a:ext cx="79248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/>
              <a:t>Summary of WLAN sensing in IEEE 802.11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1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8601" y="1428570"/>
            <a:ext cx="8686800" cy="1947341"/>
            <a:chOff x="228601" y="1428570"/>
            <a:chExt cx="8686800" cy="1947341"/>
          </a:xfrm>
        </p:grpSpPr>
        <p:grpSp>
          <p:nvGrpSpPr>
            <p:cNvPr id="8" name="Group 7"/>
            <p:cNvGrpSpPr/>
            <p:nvPr/>
          </p:nvGrpSpPr>
          <p:grpSpPr>
            <a:xfrm>
              <a:off x="228601" y="1432699"/>
              <a:ext cx="8686800" cy="1943212"/>
              <a:chOff x="842577" y="1315098"/>
              <a:chExt cx="11231674" cy="1943212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842577" y="1315098"/>
                <a:ext cx="11231674" cy="1943212"/>
                <a:chOff x="965350" y="1315098"/>
                <a:chExt cx="13323890" cy="1943212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965350" y="1715328"/>
                  <a:ext cx="13323890" cy="722500"/>
                  <a:chOff x="3633542" y="1445328"/>
                  <a:chExt cx="6616601" cy="722500"/>
                </a:xfrm>
              </p:grpSpPr>
              <p:sp>
                <p:nvSpPr>
                  <p:cNvPr id="28" name="TextBox 57"/>
                  <p:cNvSpPr txBox="1"/>
                  <p:nvPr/>
                </p:nvSpPr>
                <p:spPr>
                  <a:xfrm>
                    <a:off x="9089335" y="1445328"/>
                    <a:ext cx="434576" cy="24622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1000" b="1" dirty="0" smtClean="0">
                        <a:solidFill>
                          <a:srgbClr val="FF0000"/>
                        </a:solidFill>
                        <a:latin typeface="Arial"/>
                        <a:ea typeface="微软雅黑"/>
                      </a:rPr>
                      <a:t>Now</a:t>
                    </a:r>
                    <a:endParaRPr lang="zh-CN" altLang="en-US" sz="1000" b="1" dirty="0">
                      <a:solidFill>
                        <a:srgbClr val="FF0000"/>
                      </a:solidFill>
                      <a:latin typeface="Arial"/>
                      <a:ea typeface="微软雅黑"/>
                    </a:endParaRPr>
                  </a:p>
                </p:txBody>
              </p:sp>
              <p:sp>
                <p:nvSpPr>
                  <p:cNvPr id="29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3633542" y="1904284"/>
                    <a:ext cx="6616601" cy="28135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75000"/>
                      </a:schemeClr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 sz="2000">
                      <a:latin typeface="Arial"/>
                      <a:ea typeface="微软雅黑"/>
                    </a:endParaRPr>
                  </a:p>
                </p:txBody>
              </p:sp>
              <p:sp>
                <p:nvSpPr>
                  <p:cNvPr id="31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4372193" y="1702676"/>
                    <a:ext cx="0" cy="201612"/>
                  </a:xfrm>
                  <a:prstGeom prst="line">
                    <a:avLst/>
                  </a:prstGeom>
                  <a:noFill/>
                  <a:ln w="38100">
                    <a:solidFill>
                      <a:schemeClr val="bg1">
                        <a:lumMod val="7500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 sz="2000">
                      <a:latin typeface="Arial"/>
                      <a:ea typeface="微软雅黑"/>
                    </a:endParaRPr>
                  </a:p>
                </p:txBody>
              </p:sp>
              <p:sp>
                <p:nvSpPr>
                  <p:cNvPr id="33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5519956" y="1702676"/>
                    <a:ext cx="0" cy="201612"/>
                  </a:xfrm>
                  <a:prstGeom prst="line">
                    <a:avLst/>
                  </a:prstGeom>
                  <a:noFill/>
                  <a:ln w="38100">
                    <a:solidFill>
                      <a:schemeClr val="bg1">
                        <a:lumMod val="7500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 sz="2000">
                      <a:latin typeface="Arial"/>
                      <a:ea typeface="微软雅黑"/>
                    </a:endParaRPr>
                  </a:p>
                </p:txBody>
              </p:sp>
              <p:sp>
                <p:nvSpPr>
                  <p:cNvPr id="35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6662956" y="1702676"/>
                    <a:ext cx="0" cy="201612"/>
                  </a:xfrm>
                  <a:prstGeom prst="line">
                    <a:avLst/>
                  </a:prstGeom>
                  <a:noFill/>
                  <a:ln w="38100">
                    <a:solidFill>
                      <a:schemeClr val="bg1">
                        <a:lumMod val="7500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 sz="2000">
                      <a:latin typeface="Arial"/>
                      <a:ea typeface="微软雅黑"/>
                    </a:endParaRPr>
                  </a:p>
                </p:txBody>
              </p:sp>
              <p:sp>
                <p:nvSpPr>
                  <p:cNvPr id="38" name="Text Box 1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06186" y="1918684"/>
                    <a:ext cx="475246" cy="24066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lIns="78317" tIns="39159" rIns="78317" bIns="39159">
                    <a:spAutoFit/>
                  </a:bodyPr>
                  <a:lstStyle>
                    <a:lvl1pPr defTabSz="784225">
                      <a:lnSpc>
                        <a:spcPct val="140000"/>
                      </a:lnSpc>
                      <a:buClr>
                        <a:srgbClr val="777777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FrutigerNext LT Medium" pitchFamily="34" charset="0"/>
                        <a:ea typeface="黑体" panose="02010609060101010101" pitchFamily="49" charset="-122"/>
                        <a:cs typeface="宋体" panose="02010600030101010101" pitchFamily="2" charset="-122"/>
                      </a:defRPr>
                    </a:lvl1pPr>
                    <a:lvl2pPr marL="742950" indent="-285750" defTabSz="784225">
                      <a:lnSpc>
                        <a:spcPct val="140000"/>
                      </a:lnSpc>
                      <a:buSzPct val="50000"/>
                      <a:buFont typeface="Wingdings" panose="05000000000000000000" pitchFamily="2" charset="2"/>
                      <a:buChar char="p"/>
                      <a:defRPr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2pPr>
                    <a:lvl3pPr marL="1143000" indent="-228600" defTabSz="784225">
                      <a:lnSpc>
                        <a:spcPct val="140000"/>
                      </a:lnSpc>
                      <a:buSzPct val="50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3pPr>
                    <a:lvl4pPr marL="1600200" indent="-228600" defTabSz="784225">
                      <a:lnSpc>
                        <a:spcPct val="140000"/>
                      </a:lnSpc>
                      <a:buChar char="–"/>
                      <a:defRPr sz="14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4pPr>
                    <a:lvl5pPr marL="2057400" indent="-228600" defTabSz="784225">
                      <a:lnSpc>
                        <a:spcPct val="140000"/>
                      </a:lnSpc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5pPr>
                    <a:lvl6pPr marL="2514600" indent="-228600" defTabSz="784225" eaLnBrk="0" fontAlgn="base" hangingPunct="0">
                      <a:lnSpc>
                        <a:spcPct val="14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6pPr>
                    <a:lvl7pPr marL="2971800" indent="-228600" defTabSz="784225" eaLnBrk="0" fontAlgn="base" hangingPunct="0">
                      <a:lnSpc>
                        <a:spcPct val="14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7pPr>
                    <a:lvl8pPr marL="3429000" indent="-228600" defTabSz="784225" eaLnBrk="0" fontAlgn="base" hangingPunct="0">
                      <a:lnSpc>
                        <a:spcPct val="14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8pPr>
                    <a:lvl9pPr marL="3886200" indent="-228600" defTabSz="784225" eaLnBrk="0" fontAlgn="base" hangingPunct="0">
                      <a:lnSpc>
                        <a:spcPct val="14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SzTx/>
                      <a:buFontTx/>
                      <a:buNone/>
                    </a:pPr>
                    <a:r>
                      <a:rPr lang="en-US" altLang="zh-CN" sz="1050" b="1" dirty="0" smtClean="0"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2019.7</a:t>
                    </a:r>
                    <a:endParaRPr lang="en-US" altLang="zh-CN" sz="1050" b="1" dirty="0"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40" name="Text Box 1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32245" y="1912397"/>
                    <a:ext cx="194096" cy="24066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lIns="78317" tIns="39159" rIns="78317" bIns="39159">
                    <a:spAutoFit/>
                  </a:bodyPr>
                  <a:lstStyle>
                    <a:lvl1pPr defTabSz="784225">
                      <a:lnSpc>
                        <a:spcPct val="140000"/>
                      </a:lnSpc>
                      <a:buClr>
                        <a:srgbClr val="777777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FrutigerNext LT Medium" pitchFamily="34" charset="0"/>
                        <a:ea typeface="黑体" panose="02010609060101010101" pitchFamily="49" charset="-122"/>
                        <a:cs typeface="宋体" panose="02010600030101010101" pitchFamily="2" charset="-122"/>
                      </a:defRPr>
                    </a:lvl1pPr>
                    <a:lvl2pPr marL="742950" indent="-285750" defTabSz="784225">
                      <a:lnSpc>
                        <a:spcPct val="140000"/>
                      </a:lnSpc>
                      <a:buSzPct val="50000"/>
                      <a:buFont typeface="Wingdings" panose="05000000000000000000" pitchFamily="2" charset="2"/>
                      <a:buChar char="p"/>
                      <a:defRPr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2pPr>
                    <a:lvl3pPr marL="1143000" indent="-228600" defTabSz="784225">
                      <a:lnSpc>
                        <a:spcPct val="140000"/>
                      </a:lnSpc>
                      <a:buSzPct val="50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3pPr>
                    <a:lvl4pPr marL="1600200" indent="-228600" defTabSz="784225">
                      <a:lnSpc>
                        <a:spcPct val="140000"/>
                      </a:lnSpc>
                      <a:buChar char="–"/>
                      <a:defRPr sz="14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4pPr>
                    <a:lvl5pPr marL="2057400" indent="-228600" defTabSz="784225">
                      <a:lnSpc>
                        <a:spcPct val="140000"/>
                      </a:lnSpc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5pPr>
                    <a:lvl6pPr marL="2514600" indent="-228600" defTabSz="784225" eaLnBrk="0" fontAlgn="base" hangingPunct="0">
                      <a:lnSpc>
                        <a:spcPct val="14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6pPr>
                    <a:lvl7pPr marL="2971800" indent="-228600" defTabSz="784225" eaLnBrk="0" fontAlgn="base" hangingPunct="0">
                      <a:lnSpc>
                        <a:spcPct val="14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7pPr>
                    <a:lvl8pPr marL="3429000" indent="-228600" defTabSz="784225" eaLnBrk="0" fontAlgn="base" hangingPunct="0">
                      <a:lnSpc>
                        <a:spcPct val="14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8pPr>
                    <a:lvl9pPr marL="3886200" indent="-228600" defTabSz="784225" eaLnBrk="0" fontAlgn="base" hangingPunct="0">
                      <a:lnSpc>
                        <a:spcPct val="14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SzTx/>
                      <a:buFontTx/>
                      <a:buNone/>
                    </a:pPr>
                    <a:r>
                      <a:rPr lang="en-US" altLang="zh-CN" sz="1050" b="1" dirty="0"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8</a:t>
                    </a:r>
                  </a:p>
                </p:txBody>
              </p:sp>
              <p:sp>
                <p:nvSpPr>
                  <p:cNvPr id="42" name="Text Box 1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76437" y="1927162"/>
                    <a:ext cx="194096" cy="24066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lIns="78317" tIns="39159" rIns="78317" bIns="39159">
                    <a:spAutoFit/>
                  </a:bodyPr>
                  <a:lstStyle>
                    <a:lvl1pPr defTabSz="784225">
                      <a:lnSpc>
                        <a:spcPct val="140000"/>
                      </a:lnSpc>
                      <a:buClr>
                        <a:srgbClr val="777777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FrutigerNext LT Medium" pitchFamily="34" charset="0"/>
                        <a:ea typeface="黑体" panose="02010609060101010101" pitchFamily="49" charset="-122"/>
                        <a:cs typeface="宋体" panose="02010600030101010101" pitchFamily="2" charset="-122"/>
                      </a:defRPr>
                    </a:lvl1pPr>
                    <a:lvl2pPr marL="742950" indent="-285750" defTabSz="784225">
                      <a:lnSpc>
                        <a:spcPct val="140000"/>
                      </a:lnSpc>
                      <a:buSzPct val="50000"/>
                      <a:buFont typeface="Wingdings" panose="05000000000000000000" pitchFamily="2" charset="2"/>
                      <a:buChar char="p"/>
                      <a:defRPr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2pPr>
                    <a:lvl3pPr marL="1143000" indent="-228600" defTabSz="784225">
                      <a:lnSpc>
                        <a:spcPct val="140000"/>
                      </a:lnSpc>
                      <a:buSzPct val="50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3pPr>
                    <a:lvl4pPr marL="1600200" indent="-228600" defTabSz="784225">
                      <a:lnSpc>
                        <a:spcPct val="140000"/>
                      </a:lnSpc>
                      <a:buChar char="–"/>
                      <a:defRPr sz="14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4pPr>
                    <a:lvl5pPr marL="2057400" indent="-228600" defTabSz="784225">
                      <a:lnSpc>
                        <a:spcPct val="140000"/>
                      </a:lnSpc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5pPr>
                    <a:lvl6pPr marL="2514600" indent="-228600" defTabSz="784225" eaLnBrk="0" fontAlgn="base" hangingPunct="0">
                      <a:lnSpc>
                        <a:spcPct val="14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6pPr>
                    <a:lvl7pPr marL="2971800" indent="-228600" defTabSz="784225" eaLnBrk="0" fontAlgn="base" hangingPunct="0">
                      <a:lnSpc>
                        <a:spcPct val="14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7pPr>
                    <a:lvl8pPr marL="3429000" indent="-228600" defTabSz="784225" eaLnBrk="0" fontAlgn="base" hangingPunct="0">
                      <a:lnSpc>
                        <a:spcPct val="14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8pPr>
                    <a:lvl9pPr marL="3886200" indent="-228600" defTabSz="784225" eaLnBrk="0" fontAlgn="base" hangingPunct="0">
                      <a:lnSpc>
                        <a:spcPct val="14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~"/>
                      <a:defRPr sz="1200">
                        <a:solidFill>
                          <a:schemeClr val="tx1"/>
                        </a:solidFill>
                        <a:latin typeface="FrutigerNext LT Medium" pitchFamily="34" charset="0"/>
                        <a:ea typeface="华文细黑" panose="02010600040101010101" pitchFamily="2" charset="-122"/>
                        <a:cs typeface="宋体" panose="02010600030101010101" pitchFamily="2" charset="-122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buClrTx/>
                      <a:buSzTx/>
                      <a:buFontTx/>
                      <a:buNone/>
                    </a:pPr>
                    <a:r>
                      <a:rPr lang="en-US" altLang="zh-CN" sz="1050" b="1" dirty="0" smtClean="0">
                        <a:latin typeface="Arial" panose="020B0604020202020204" pitchFamily="34" charset="0"/>
                        <a:ea typeface="宋体" panose="02010600030101010101" pitchFamily="2" charset="-122"/>
                      </a:rPr>
                      <a:t>9</a:t>
                    </a:r>
                    <a:endParaRPr lang="en-US" altLang="zh-CN" sz="1050" b="1" dirty="0"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  <p:sp>
              <p:nvSpPr>
                <p:cNvPr id="16" name="Line Callout 2 15"/>
                <p:cNvSpPr/>
                <p:nvPr/>
              </p:nvSpPr>
              <p:spPr bwMode="auto">
                <a:xfrm>
                  <a:off x="1199101" y="1315098"/>
                  <a:ext cx="4207544" cy="476430"/>
                </a:xfrm>
                <a:prstGeom prst="borderCallout2">
                  <a:avLst>
                    <a:gd name="adj1" fmla="val 99623"/>
                    <a:gd name="adj2" fmla="val 58246"/>
                    <a:gd name="adj3" fmla="val 116666"/>
                    <a:gd name="adj4" fmla="val 42322"/>
                    <a:gd name="adj5" fmla="val 135606"/>
                    <a:gd name="adj6" fmla="val 29543"/>
                  </a:avLst>
                </a:prstGeom>
                <a:no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dash"/>
                  <a:round/>
                  <a:headEnd type="none" w="med" len="med"/>
                  <a:tailEnd type="stealth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algn="ctr"/>
                  <a:r>
                    <a:rPr lang="en-US" altLang="zh-CN" dirty="0" smtClean="0">
                      <a:latin typeface="Arial"/>
                      <a:ea typeface="微软雅黑"/>
                    </a:rPr>
                    <a:t>WLAN sensing discussions in IEEE 802.11 were </a:t>
                  </a:r>
                  <a:r>
                    <a:rPr lang="en-US" altLang="zh-CN" dirty="0" smtClean="0">
                      <a:solidFill>
                        <a:srgbClr val="0000FF"/>
                      </a:solidFill>
                      <a:latin typeface="Arial"/>
                      <a:ea typeface="微软雅黑"/>
                    </a:rPr>
                    <a:t>initiated</a:t>
                  </a:r>
                  <a:r>
                    <a:rPr lang="en-US" altLang="zh-CN" dirty="0" smtClean="0">
                      <a:latin typeface="Arial"/>
                      <a:ea typeface="微软雅黑"/>
                    </a:rPr>
                    <a:t> by [1, 2] in WNG</a:t>
                  </a:r>
                  <a:endParaRPr lang="zh-CN" altLang="en-US" strike="sngStrike" dirty="0">
                    <a:latin typeface="Arial"/>
                    <a:ea typeface="微软雅黑"/>
                  </a:endParaRPr>
                </a:p>
              </p:txBody>
            </p:sp>
            <p:sp>
              <p:nvSpPr>
                <p:cNvPr id="18" name="Line Callout 2 17"/>
                <p:cNvSpPr/>
                <p:nvPr/>
              </p:nvSpPr>
              <p:spPr bwMode="auto">
                <a:xfrm>
                  <a:off x="2134111" y="2487859"/>
                  <a:ext cx="5610059" cy="584304"/>
                </a:xfrm>
                <a:prstGeom prst="borderCallout2">
                  <a:avLst>
                    <a:gd name="adj1" fmla="val 755"/>
                    <a:gd name="adj2" fmla="val 51855"/>
                    <a:gd name="adj3" fmla="val -20301"/>
                    <a:gd name="adj4" fmla="val 63410"/>
                    <a:gd name="adj5" fmla="val -49171"/>
                    <a:gd name="adj6" fmla="val 85960"/>
                  </a:avLst>
                </a:prstGeom>
                <a:no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dash"/>
                  <a:round/>
                  <a:headEnd type="none" w="med" len="med"/>
                  <a:tailEnd type="stealth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algn="ctr"/>
                  <a:r>
                    <a:rPr lang="en-US" altLang="zh-CN" dirty="0" smtClean="0">
                      <a:solidFill>
                        <a:srgbClr val="0000FF"/>
                      </a:solidFill>
                      <a:latin typeface="Arial"/>
                      <a:ea typeface="微软雅黑"/>
                    </a:rPr>
                    <a:t>5</a:t>
                  </a:r>
                  <a:r>
                    <a:rPr lang="en-US" altLang="zh-CN" dirty="0" smtClean="0">
                      <a:latin typeface="Arial"/>
                      <a:ea typeface="微软雅黑"/>
                    </a:rPr>
                    <a:t> more contributions [3-7] were discussed in WNG, </a:t>
                  </a:r>
                </a:p>
                <a:p>
                  <a:pPr lvl="0" algn="ctr"/>
                  <a:r>
                    <a:rPr lang="en-US" altLang="zh-CN" dirty="0" smtClean="0">
                      <a:latin typeface="Arial"/>
                      <a:ea typeface="微软雅黑"/>
                    </a:rPr>
                    <a:t>and WLAN sensing </a:t>
                  </a:r>
                  <a:r>
                    <a:rPr lang="en-US" altLang="zh-CN" dirty="0" smtClean="0">
                      <a:solidFill>
                        <a:srgbClr val="0000FF"/>
                      </a:solidFill>
                      <a:latin typeface="Arial"/>
                      <a:ea typeface="微软雅黑"/>
                    </a:rPr>
                    <a:t>TIG</a:t>
                  </a:r>
                  <a:r>
                    <a:rPr lang="en-US" altLang="zh-CN" dirty="0" smtClean="0">
                      <a:latin typeface="Arial"/>
                      <a:ea typeface="微软雅黑"/>
                    </a:rPr>
                    <a:t> was established </a:t>
                  </a:r>
                </a:p>
                <a:p>
                  <a:pPr lvl="0" algn="ctr"/>
                  <a:r>
                    <a:rPr lang="en-US" altLang="zh-CN" dirty="0" smtClean="0">
                      <a:latin typeface="Arial"/>
                      <a:ea typeface="微软雅黑"/>
                    </a:rPr>
                    <a:t>(The TIG motion could be found in Appendix </a:t>
                  </a:r>
                  <a:r>
                    <a:rPr lang="en-US" altLang="zh-CN" dirty="0" smtClean="0">
                      <a:solidFill>
                        <a:srgbClr val="0000FF"/>
                      </a:solidFill>
                      <a:latin typeface="Arial"/>
                      <a:ea typeface="微软雅黑"/>
                    </a:rPr>
                    <a:t>I</a:t>
                  </a:r>
                  <a:r>
                    <a:rPr lang="en-US" altLang="zh-CN" dirty="0" smtClean="0">
                      <a:latin typeface="Arial"/>
                      <a:ea typeface="微软雅黑"/>
                    </a:rPr>
                    <a:t>)  </a:t>
                  </a:r>
                  <a:endParaRPr lang="zh-CN" altLang="en-US" dirty="0">
                    <a:latin typeface="Arial"/>
                    <a:ea typeface="微软雅黑"/>
                  </a:endParaRPr>
                </a:p>
              </p:txBody>
            </p:sp>
            <p:sp>
              <p:nvSpPr>
                <p:cNvPr id="19" name="Line Callout 2 18"/>
                <p:cNvSpPr/>
                <p:nvPr/>
              </p:nvSpPr>
              <p:spPr bwMode="auto">
                <a:xfrm>
                  <a:off x="8211675" y="2487860"/>
                  <a:ext cx="5493183" cy="770450"/>
                </a:xfrm>
                <a:prstGeom prst="borderCallout2">
                  <a:avLst>
                    <a:gd name="adj1" fmla="val -2490"/>
                    <a:gd name="adj2" fmla="val 34563"/>
                    <a:gd name="adj3" fmla="val -20467"/>
                    <a:gd name="adj4" fmla="val 53889"/>
                    <a:gd name="adj5" fmla="val -30492"/>
                    <a:gd name="adj6" fmla="val 65093"/>
                  </a:avLst>
                </a:prstGeom>
                <a:no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dash"/>
                  <a:round/>
                  <a:headEnd type="none" w="med" len="med"/>
                  <a:tailEnd type="stealth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lvl="0" algn="ctr"/>
                  <a:r>
                    <a:rPr lang="en-US" altLang="zh-CN" dirty="0" smtClean="0">
                      <a:solidFill>
                        <a:srgbClr val="0000FF"/>
                      </a:solidFill>
                      <a:latin typeface="Arial"/>
                      <a:ea typeface="微软雅黑"/>
                    </a:rPr>
                    <a:t>3</a:t>
                  </a:r>
                  <a:r>
                    <a:rPr lang="en-US" altLang="zh-CN" dirty="0" smtClean="0">
                      <a:latin typeface="Arial"/>
                      <a:ea typeface="微软雅黑"/>
                    </a:rPr>
                    <a:t> sessions scheduled for SENS TIG, </a:t>
                  </a:r>
                </a:p>
                <a:p>
                  <a:pPr lvl="0" algn="ctr"/>
                  <a:r>
                    <a:rPr lang="en-US" altLang="zh-CN" smtClean="0">
                      <a:solidFill>
                        <a:srgbClr val="0000FF"/>
                      </a:solidFill>
                      <a:latin typeface="Arial"/>
                      <a:ea typeface="微软雅黑"/>
                    </a:rPr>
                    <a:t>10</a:t>
                  </a:r>
                  <a:r>
                    <a:rPr lang="en-US" altLang="zh-CN" smtClean="0">
                      <a:latin typeface="Arial"/>
                      <a:ea typeface="微软雅黑"/>
                    </a:rPr>
                    <a:t> </a:t>
                  </a:r>
                  <a:r>
                    <a:rPr lang="en-US" altLang="zh-CN" dirty="0" smtClean="0">
                      <a:latin typeface="Arial"/>
                      <a:ea typeface="微软雅黑"/>
                    </a:rPr>
                    <a:t>more contributions [14-20] were discussed,</a:t>
                  </a:r>
                </a:p>
                <a:p>
                  <a:pPr lvl="0" algn="ctr"/>
                  <a:r>
                    <a:rPr lang="en-US" altLang="zh-CN" dirty="0">
                      <a:latin typeface="Arial"/>
                      <a:ea typeface="微软雅黑"/>
                    </a:rPr>
                    <a:t>f</a:t>
                  </a:r>
                  <a:r>
                    <a:rPr lang="en-US" altLang="zh-CN" dirty="0" smtClean="0">
                      <a:latin typeface="Arial"/>
                      <a:ea typeface="微软雅黑"/>
                    </a:rPr>
                    <a:t>ormed a </a:t>
                  </a:r>
                  <a:r>
                    <a:rPr lang="en-US" altLang="zh-CN" dirty="0" smtClean="0">
                      <a:solidFill>
                        <a:srgbClr val="0000FF"/>
                      </a:solidFill>
                      <a:latin typeface="Arial"/>
                      <a:ea typeface="微软雅黑"/>
                    </a:rPr>
                    <a:t>recommendation</a:t>
                  </a:r>
                  <a:r>
                    <a:rPr lang="en-US" altLang="zh-CN" dirty="0" smtClean="0">
                      <a:latin typeface="Arial"/>
                      <a:ea typeface="微软雅黑"/>
                    </a:rPr>
                    <a:t> to the 802.11 WG (Straw poll result could be found in the next slide)</a:t>
                  </a:r>
                </a:p>
                <a:p>
                  <a:pPr lvl="0" algn="ctr"/>
                  <a:r>
                    <a:rPr lang="en-US" altLang="zh-CN" dirty="0" smtClean="0">
                      <a:latin typeface="Arial"/>
                      <a:ea typeface="微软雅黑"/>
                    </a:rPr>
                    <a:t> </a:t>
                  </a:r>
                  <a:endParaRPr lang="en-US" altLang="zh-CN" dirty="0">
                    <a:latin typeface="Arial"/>
                    <a:ea typeface="微软雅黑"/>
                  </a:endParaRPr>
                </a:p>
              </p:txBody>
            </p:sp>
            <p:sp>
              <p:nvSpPr>
                <p:cNvPr id="20" name="Line 117"/>
                <p:cNvSpPr>
                  <a:spLocks noChangeShapeType="1"/>
                </p:cNvSpPr>
                <p:nvPr/>
              </p:nvSpPr>
              <p:spPr bwMode="auto">
                <a:xfrm>
                  <a:off x="9264039" y="1996679"/>
                  <a:ext cx="0" cy="201612"/>
                </a:xfrm>
                <a:prstGeom prst="line">
                  <a:avLst/>
                </a:prstGeom>
                <a:noFill/>
                <a:ln w="38100">
                  <a:solidFill>
                    <a:schemeClr val="bg1">
                      <a:lumMod val="75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latin typeface="Arial"/>
                    <a:ea typeface="微软雅黑"/>
                  </a:endParaRPr>
                </a:p>
              </p:txBody>
            </p:sp>
            <p:sp>
              <p:nvSpPr>
                <p:cNvPr id="22" name="Line 117"/>
                <p:cNvSpPr>
                  <a:spLocks noChangeShapeType="1"/>
                </p:cNvSpPr>
                <p:nvPr/>
              </p:nvSpPr>
              <p:spPr bwMode="auto">
                <a:xfrm>
                  <a:off x="11565705" y="1996679"/>
                  <a:ext cx="0" cy="201612"/>
                </a:xfrm>
                <a:prstGeom prst="line">
                  <a:avLst/>
                </a:prstGeom>
                <a:noFill/>
                <a:ln w="38100">
                  <a:solidFill>
                    <a:schemeClr val="bg1">
                      <a:lumMod val="75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>
                    <a:latin typeface="Arial"/>
                    <a:ea typeface="微软雅黑"/>
                  </a:endParaRPr>
                </a:p>
              </p:txBody>
            </p:sp>
            <p:sp>
              <p:nvSpPr>
                <p:cNvPr id="23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9059786" y="2200896"/>
                  <a:ext cx="516963" cy="240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78317" tIns="39159" rIns="78317" bIns="39159">
                  <a:spAutoFit/>
                </a:bodyPr>
                <a:lstStyle>
                  <a:lvl1pPr defTabSz="784225">
                    <a:lnSpc>
                      <a:spcPct val="140000"/>
                    </a:lnSpc>
                    <a:buClr>
                      <a:srgbClr val="777777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FrutigerNext LT Medium" pitchFamily="34" charset="0"/>
                      <a:ea typeface="黑体" panose="02010609060101010101" pitchFamily="49" charset="-122"/>
                      <a:cs typeface="宋体" panose="02010600030101010101" pitchFamily="2" charset="-122"/>
                    </a:defRPr>
                  </a:lvl1pPr>
                  <a:lvl2pPr marL="742950" indent="-285750" defTabSz="784225">
                    <a:lnSpc>
                      <a:spcPct val="140000"/>
                    </a:lnSpc>
                    <a:buSzPct val="50000"/>
                    <a:buFont typeface="Wingdings" panose="05000000000000000000" pitchFamily="2" charset="2"/>
                    <a:buChar char="p"/>
                    <a:defRPr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2pPr>
                  <a:lvl3pPr marL="1143000" indent="-228600" defTabSz="784225">
                    <a:lnSpc>
                      <a:spcPct val="140000"/>
                    </a:lnSpc>
                    <a:buSzPct val="50000"/>
                    <a:buFont typeface="Wingdings" panose="05000000000000000000" pitchFamily="2" charset="2"/>
                    <a:buChar char="n"/>
                    <a:defRPr sz="16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3pPr>
                  <a:lvl4pPr marL="1600200" indent="-228600" defTabSz="784225">
                    <a:lnSpc>
                      <a:spcPct val="140000"/>
                    </a:lnSpc>
                    <a:buChar char="–"/>
                    <a:defRPr sz="14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4pPr>
                  <a:lvl5pPr marL="2057400" indent="-228600" defTabSz="784225">
                    <a:lnSpc>
                      <a:spcPct val="140000"/>
                    </a:lnSpc>
                    <a:buFont typeface="Arial" panose="020B0604020202020204" pitchFamily="34" charset="0"/>
                    <a:buChar char="~"/>
                    <a:defRPr sz="12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5pPr>
                  <a:lvl6pPr marL="2514600" indent="-228600" defTabSz="784225" eaLnBrk="0" fontAlgn="base" hangingPunct="0">
                    <a:lnSpc>
                      <a:spcPct val="140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~"/>
                    <a:defRPr sz="12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6pPr>
                  <a:lvl7pPr marL="2971800" indent="-228600" defTabSz="784225" eaLnBrk="0" fontAlgn="base" hangingPunct="0">
                    <a:lnSpc>
                      <a:spcPct val="140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~"/>
                    <a:defRPr sz="12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7pPr>
                  <a:lvl8pPr marL="3429000" indent="-228600" defTabSz="784225" eaLnBrk="0" fontAlgn="base" hangingPunct="0">
                    <a:lnSpc>
                      <a:spcPct val="140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~"/>
                    <a:defRPr sz="12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8pPr>
                  <a:lvl9pPr marL="3886200" indent="-228600" defTabSz="784225" eaLnBrk="0" fontAlgn="base" hangingPunct="0">
                    <a:lnSpc>
                      <a:spcPct val="140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~"/>
                    <a:defRPr sz="12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SzTx/>
                    <a:buFontTx/>
                    <a:buNone/>
                  </a:pPr>
                  <a:r>
                    <a:rPr lang="en-US" altLang="zh-CN" sz="1050" b="1" dirty="0" smtClean="0">
                      <a:latin typeface="Arial" panose="020B0604020202020204" pitchFamily="34" charset="0"/>
                      <a:ea typeface="宋体" panose="02010600030101010101" pitchFamily="2" charset="-122"/>
                    </a:rPr>
                    <a:t>10</a:t>
                  </a:r>
                  <a:endParaRPr lang="en-US" altLang="zh-CN" sz="1050" b="1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5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11355644" y="2227758"/>
                  <a:ext cx="516963" cy="2406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78317" tIns="39159" rIns="78317" bIns="39159">
                  <a:spAutoFit/>
                </a:bodyPr>
                <a:lstStyle>
                  <a:lvl1pPr defTabSz="784225">
                    <a:lnSpc>
                      <a:spcPct val="140000"/>
                    </a:lnSpc>
                    <a:buClr>
                      <a:srgbClr val="777777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FrutigerNext LT Medium" pitchFamily="34" charset="0"/>
                      <a:ea typeface="黑体" panose="02010609060101010101" pitchFamily="49" charset="-122"/>
                      <a:cs typeface="宋体" panose="02010600030101010101" pitchFamily="2" charset="-122"/>
                    </a:defRPr>
                  </a:lvl1pPr>
                  <a:lvl2pPr marL="742950" indent="-285750" defTabSz="784225">
                    <a:lnSpc>
                      <a:spcPct val="140000"/>
                    </a:lnSpc>
                    <a:buSzPct val="50000"/>
                    <a:buFont typeface="Wingdings" panose="05000000000000000000" pitchFamily="2" charset="2"/>
                    <a:buChar char="p"/>
                    <a:defRPr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2pPr>
                  <a:lvl3pPr marL="1143000" indent="-228600" defTabSz="784225">
                    <a:lnSpc>
                      <a:spcPct val="140000"/>
                    </a:lnSpc>
                    <a:buSzPct val="50000"/>
                    <a:buFont typeface="Wingdings" panose="05000000000000000000" pitchFamily="2" charset="2"/>
                    <a:buChar char="n"/>
                    <a:defRPr sz="16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3pPr>
                  <a:lvl4pPr marL="1600200" indent="-228600" defTabSz="784225">
                    <a:lnSpc>
                      <a:spcPct val="140000"/>
                    </a:lnSpc>
                    <a:buChar char="–"/>
                    <a:defRPr sz="14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4pPr>
                  <a:lvl5pPr marL="2057400" indent="-228600" defTabSz="784225">
                    <a:lnSpc>
                      <a:spcPct val="140000"/>
                    </a:lnSpc>
                    <a:buFont typeface="Arial" panose="020B0604020202020204" pitchFamily="34" charset="0"/>
                    <a:buChar char="~"/>
                    <a:defRPr sz="12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5pPr>
                  <a:lvl6pPr marL="2514600" indent="-228600" defTabSz="784225" eaLnBrk="0" fontAlgn="base" hangingPunct="0">
                    <a:lnSpc>
                      <a:spcPct val="140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~"/>
                    <a:defRPr sz="12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6pPr>
                  <a:lvl7pPr marL="2971800" indent="-228600" defTabSz="784225" eaLnBrk="0" fontAlgn="base" hangingPunct="0">
                    <a:lnSpc>
                      <a:spcPct val="140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~"/>
                    <a:defRPr sz="12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7pPr>
                  <a:lvl8pPr marL="3429000" indent="-228600" defTabSz="784225" eaLnBrk="0" fontAlgn="base" hangingPunct="0">
                    <a:lnSpc>
                      <a:spcPct val="140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~"/>
                    <a:defRPr sz="12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8pPr>
                  <a:lvl9pPr marL="3886200" indent="-228600" defTabSz="784225" eaLnBrk="0" fontAlgn="base" hangingPunct="0">
                    <a:lnSpc>
                      <a:spcPct val="140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~"/>
                    <a:defRPr sz="1200">
                      <a:solidFill>
                        <a:schemeClr val="tx1"/>
                      </a:solidFill>
                      <a:latin typeface="FrutigerNext LT Medium" pitchFamily="34" charset="0"/>
                      <a:ea typeface="华文细黑" panose="02010600040101010101" pitchFamily="2" charset="-122"/>
                      <a:cs typeface="宋体" panose="02010600030101010101" pitchFamily="2" charset="-122"/>
                    </a:defRPr>
                  </a:lvl9pPr>
                </a:lstStyle>
                <a:p>
                  <a:pPr>
                    <a:lnSpc>
                      <a:spcPct val="100000"/>
                    </a:lnSpc>
                    <a:buClrTx/>
                    <a:buSzTx/>
                    <a:buFontTx/>
                    <a:buNone/>
                  </a:pPr>
                  <a:r>
                    <a:rPr lang="en-US" altLang="zh-CN" sz="1050" b="1" dirty="0" smtClean="0">
                      <a:latin typeface="Arial" panose="020B0604020202020204" pitchFamily="34" charset="0"/>
                      <a:ea typeface="宋体" panose="02010600030101010101" pitchFamily="2" charset="-122"/>
                    </a:rPr>
                    <a:t>11</a:t>
                  </a:r>
                  <a:endParaRPr lang="en-US" altLang="zh-CN" sz="1050" b="1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cxnSp>
              <p:nvCxnSpPr>
                <p:cNvPr id="26" name="Straight Arrow Connector 25"/>
                <p:cNvCxnSpPr/>
                <p:nvPr/>
              </p:nvCxnSpPr>
              <p:spPr>
                <a:xfrm>
                  <a:off x="11966153" y="1778629"/>
                  <a:ext cx="6565" cy="263700"/>
                </a:xfrm>
                <a:prstGeom prst="straightConnector1">
                  <a:avLst/>
                </a:prstGeom>
                <a:ln w="444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Line 117"/>
              <p:cNvSpPr>
                <a:spLocks noChangeShapeType="1"/>
              </p:cNvSpPr>
              <p:nvPr/>
            </p:nvSpPr>
            <p:spPr bwMode="auto">
              <a:xfrm>
                <a:off x="11714211" y="1995181"/>
                <a:ext cx="0" cy="201612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latin typeface="Arial"/>
                  <a:ea typeface="微软雅黑"/>
                </a:endParaRPr>
              </a:p>
            </p:txBody>
          </p:sp>
        </p:grpSp>
        <p:sp>
          <p:nvSpPr>
            <p:cNvPr id="44" name="Line Callout 2 43"/>
            <p:cNvSpPr/>
            <p:nvPr/>
          </p:nvSpPr>
          <p:spPr bwMode="auto">
            <a:xfrm>
              <a:off x="3581400" y="1428570"/>
              <a:ext cx="3429000" cy="476430"/>
            </a:xfrm>
            <a:prstGeom prst="borderCallout2">
              <a:avLst>
                <a:gd name="adj1" fmla="val 95822"/>
                <a:gd name="adj2" fmla="val 30301"/>
                <a:gd name="adj3" fmla="val 114766"/>
                <a:gd name="adj4" fmla="val 42716"/>
                <a:gd name="adj5" fmla="val 143207"/>
                <a:gd name="adj6" fmla="val 59208"/>
              </a:avLst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stealth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altLang="zh-CN" dirty="0" smtClean="0">
                  <a:solidFill>
                    <a:srgbClr val="0000FF"/>
                  </a:solidFill>
                  <a:latin typeface="Arial"/>
                  <a:ea typeface="微软雅黑"/>
                </a:rPr>
                <a:t>2</a:t>
              </a:r>
              <a:r>
                <a:rPr lang="en-US" altLang="zh-CN" dirty="0" smtClean="0">
                  <a:latin typeface="Arial"/>
                  <a:ea typeface="微软雅黑"/>
                </a:rPr>
                <a:t> SENS TIG teleconference calls were held, </a:t>
              </a:r>
            </a:p>
            <a:p>
              <a:pPr lvl="0" algn="ctr"/>
              <a:r>
                <a:rPr lang="en-US" altLang="zh-CN" dirty="0" smtClean="0">
                  <a:latin typeface="Arial"/>
                  <a:ea typeface="微软雅黑"/>
                </a:rPr>
                <a:t>and </a:t>
              </a:r>
              <a:r>
                <a:rPr lang="en-US" altLang="zh-CN" dirty="0" smtClean="0">
                  <a:solidFill>
                    <a:srgbClr val="0000FF"/>
                  </a:solidFill>
                  <a:latin typeface="Arial"/>
                  <a:ea typeface="微软雅黑"/>
                </a:rPr>
                <a:t>6</a:t>
              </a:r>
              <a:r>
                <a:rPr lang="en-US" altLang="zh-CN" dirty="0" smtClean="0">
                  <a:latin typeface="Arial"/>
                  <a:ea typeface="微软雅黑"/>
                </a:rPr>
                <a:t> more contributions [8-13] were discussed.</a:t>
              </a:r>
              <a:endParaRPr lang="en-US" altLang="zh-CN" dirty="0">
                <a:latin typeface="Arial"/>
                <a:ea typeface="微软雅黑"/>
              </a:endParaRPr>
            </a:p>
          </p:txBody>
        </p:sp>
      </p:grpSp>
      <p:sp>
        <p:nvSpPr>
          <p:cNvPr id="46" name="Text Box 116"/>
          <p:cNvSpPr txBox="1">
            <a:spLocks noChangeArrowheads="1"/>
          </p:cNvSpPr>
          <p:nvPr/>
        </p:nvSpPr>
        <p:spPr bwMode="auto">
          <a:xfrm>
            <a:off x="8468416" y="2359795"/>
            <a:ext cx="308846" cy="240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8317" tIns="39159" rIns="78317" bIns="39159">
            <a:spAutoFit/>
          </a:bodyPr>
          <a:lstStyle>
            <a:lvl1pPr defTabSz="784225">
              <a:lnSpc>
                <a:spcPct val="140000"/>
              </a:lnSpc>
              <a:buClr>
                <a:srgbClr val="777777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FrutigerNext LT Medium" pitchFamily="34" charset="0"/>
                <a:ea typeface="黑体" panose="02010609060101010101" pitchFamily="49" charset="-122"/>
                <a:cs typeface="宋体" panose="02010600030101010101" pitchFamily="2" charset="-122"/>
              </a:defRPr>
            </a:lvl1pPr>
            <a:lvl2pPr marL="742950" indent="-285750" defTabSz="784225">
              <a:lnSpc>
                <a:spcPct val="140000"/>
              </a:lnSpc>
              <a:buSzPct val="50000"/>
              <a:buFont typeface="Wingdings" panose="05000000000000000000" pitchFamily="2" charset="2"/>
              <a:buChar char="p"/>
              <a:defRPr>
                <a:solidFill>
                  <a:schemeClr val="tx1"/>
                </a:solidFill>
                <a:latin typeface="FrutigerNext LT Medium" pitchFamily="34" charset="0"/>
                <a:ea typeface="华文细黑" panose="02010600040101010101" pitchFamily="2" charset="-122"/>
                <a:cs typeface="宋体" panose="02010600030101010101" pitchFamily="2" charset="-122"/>
              </a:defRPr>
            </a:lvl2pPr>
            <a:lvl3pPr marL="1143000" indent="-228600" defTabSz="784225">
              <a:lnSpc>
                <a:spcPct val="140000"/>
              </a:lnSpc>
              <a:buSzPct val="5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FrutigerNext LT Medium" pitchFamily="34" charset="0"/>
                <a:ea typeface="华文细黑" panose="02010600040101010101" pitchFamily="2" charset="-122"/>
                <a:cs typeface="宋体" panose="02010600030101010101" pitchFamily="2" charset="-122"/>
              </a:defRPr>
            </a:lvl3pPr>
            <a:lvl4pPr marL="1600200" indent="-228600" defTabSz="784225">
              <a:lnSpc>
                <a:spcPct val="140000"/>
              </a:lnSpc>
              <a:buChar char="–"/>
              <a:defRPr sz="1400">
                <a:solidFill>
                  <a:schemeClr val="tx1"/>
                </a:solidFill>
                <a:latin typeface="FrutigerNext LT Medium" pitchFamily="34" charset="0"/>
                <a:ea typeface="华文细黑" panose="02010600040101010101" pitchFamily="2" charset="-122"/>
                <a:cs typeface="宋体" panose="02010600030101010101" pitchFamily="2" charset="-122"/>
              </a:defRPr>
            </a:lvl4pPr>
            <a:lvl5pPr marL="2057400" indent="-228600" defTabSz="784225">
              <a:lnSpc>
                <a:spcPct val="140000"/>
              </a:lnSpc>
              <a:buFont typeface="Arial" panose="020B0604020202020204" pitchFamily="34" charset="0"/>
              <a:buChar char="~"/>
              <a:defRPr sz="1200">
                <a:solidFill>
                  <a:schemeClr val="tx1"/>
                </a:solidFill>
                <a:latin typeface="FrutigerNext LT Medium" pitchFamily="34" charset="0"/>
                <a:ea typeface="华文细黑" panose="02010600040101010101" pitchFamily="2" charset="-122"/>
                <a:cs typeface="宋体" panose="02010600030101010101" pitchFamily="2" charset="-122"/>
              </a:defRPr>
            </a:lvl5pPr>
            <a:lvl6pPr marL="2514600" indent="-228600" defTabSz="784225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~"/>
              <a:defRPr sz="1200">
                <a:solidFill>
                  <a:schemeClr val="tx1"/>
                </a:solidFill>
                <a:latin typeface="FrutigerNext LT Medium" pitchFamily="34" charset="0"/>
                <a:ea typeface="华文细黑" panose="02010600040101010101" pitchFamily="2" charset="-122"/>
                <a:cs typeface="宋体" panose="02010600030101010101" pitchFamily="2" charset="-122"/>
              </a:defRPr>
            </a:lvl6pPr>
            <a:lvl7pPr marL="2971800" indent="-228600" defTabSz="784225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~"/>
              <a:defRPr sz="1200">
                <a:solidFill>
                  <a:schemeClr val="tx1"/>
                </a:solidFill>
                <a:latin typeface="FrutigerNext LT Medium" pitchFamily="34" charset="0"/>
                <a:ea typeface="华文细黑" panose="02010600040101010101" pitchFamily="2" charset="-122"/>
                <a:cs typeface="宋体" panose="02010600030101010101" pitchFamily="2" charset="-122"/>
              </a:defRPr>
            </a:lvl7pPr>
            <a:lvl8pPr marL="3429000" indent="-228600" defTabSz="784225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~"/>
              <a:defRPr sz="1200">
                <a:solidFill>
                  <a:schemeClr val="tx1"/>
                </a:solidFill>
                <a:latin typeface="FrutigerNext LT Medium" pitchFamily="34" charset="0"/>
                <a:ea typeface="华文细黑" panose="02010600040101010101" pitchFamily="2" charset="-122"/>
                <a:cs typeface="宋体" panose="02010600030101010101" pitchFamily="2" charset="-122"/>
              </a:defRPr>
            </a:lvl8pPr>
            <a:lvl9pPr marL="3886200" indent="-228600" defTabSz="784225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~"/>
              <a:defRPr sz="1200">
                <a:solidFill>
                  <a:schemeClr val="tx1"/>
                </a:solidFill>
                <a:latin typeface="FrutigerNext LT Medium" pitchFamily="34" charset="0"/>
                <a:ea typeface="华文细黑" panose="02010600040101010101" pitchFamily="2" charset="-122"/>
                <a:cs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1050" b="1" dirty="0" smtClean="0">
                <a:latin typeface="Arial" panose="020B0604020202020204" pitchFamily="34" charset="0"/>
                <a:ea typeface="宋体" panose="02010600030101010101" pitchFamily="2" charset="-122"/>
              </a:rPr>
              <a:t>12</a:t>
            </a:r>
            <a:endParaRPr lang="en-US" altLang="zh-CN" sz="105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9747EE9-5BC8-4B05-8993-EE903C7612B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9219" name="Rectangle 2"/>
          <p:cNvSpPr txBox="1">
            <a:spLocks noChangeArrowheads="1"/>
          </p:cNvSpPr>
          <p:nvPr/>
        </p:nvSpPr>
        <p:spPr bwMode="auto">
          <a:xfrm>
            <a:off x="685800" y="7620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Straw poll result by SENS TIG</a:t>
            </a:r>
            <a:endParaRPr lang="en-US" altLang="en-US" sz="3200" dirty="0">
              <a:solidFill>
                <a:schemeClr val="tx2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Form a recommendation to the 802.11 WG for the next step of SENS TIG</a:t>
            </a:r>
          </a:p>
        </p:txBody>
      </p:sp>
      <p:sp>
        <p:nvSpPr>
          <p:cNvPr id="16388" name="Rectangle 3"/>
          <p:cNvSpPr txBox="1">
            <a:spLocks noChangeArrowheads="1"/>
          </p:cNvSpPr>
          <p:nvPr/>
        </p:nvSpPr>
        <p:spPr bwMode="auto">
          <a:xfrm>
            <a:off x="685800" y="2971800"/>
            <a:ext cx="7924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400050" lvl="1" indent="0"/>
            <a:r>
              <a:rPr lang="en-US" altLang="en-US" b="1" dirty="0"/>
              <a:t>When do you support making a request to the 802.11 WG to form a SG to develop a PAR and CSD on WLAN sensing? 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November 2019 plenary; or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Future meeting; or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Never; or</a:t>
            </a:r>
          </a:p>
          <a:p>
            <a:pPr marL="857250" lvl="1" indent="-457200">
              <a:buFont typeface="Times New Roman" pitchFamily="16" charset="0"/>
              <a:buAutoNum type="alphaLcParenR"/>
            </a:pPr>
            <a:r>
              <a:rPr lang="en-US" altLang="en-US" sz="1800" dirty="0"/>
              <a:t>Don’t know (need more info).</a:t>
            </a:r>
          </a:p>
          <a:p>
            <a:pPr algn="just">
              <a:defRPr/>
            </a:pPr>
            <a:endParaRPr lang="en-US" altLang="zh-CN" dirty="0" smtClean="0"/>
          </a:p>
          <a:p>
            <a:pPr algn="just">
              <a:defRPr/>
            </a:pPr>
            <a:endParaRPr lang="en-US" altLang="zh-CN" dirty="0"/>
          </a:p>
          <a:p>
            <a:pPr marL="0" indent="0" algn="just">
              <a:buFontTx/>
              <a:buNone/>
              <a:defRPr/>
            </a:pPr>
            <a:r>
              <a:rPr lang="pt-BR" altLang="zh-CN" dirty="0" smtClean="0"/>
              <a:t>Result</a:t>
            </a:r>
            <a:r>
              <a:rPr lang="pt-BR" altLang="zh-CN" dirty="0"/>
              <a:t>: </a:t>
            </a:r>
            <a:r>
              <a:rPr lang="pt-BR" altLang="zh-CN" dirty="0" smtClean="0"/>
              <a:t> a 44, b 9, c 0, d 10</a:t>
            </a:r>
            <a:endParaRPr lang="pt-BR" altLang="zh-CN" dirty="0"/>
          </a:p>
          <a:p>
            <a:pPr marL="0" indent="0" algn="just">
              <a:buFontTx/>
              <a:buNone/>
              <a:defRPr/>
            </a:pPr>
            <a:endParaRPr lang="en-US" altLang="zh-CN" dirty="0"/>
          </a:p>
        </p:txBody>
      </p:sp>
      <p:sp>
        <p:nvSpPr>
          <p:cNvPr id="922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 smtClean="0"/>
              <a:t>November 2019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42268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ex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sz="1800" dirty="0" smtClean="0"/>
              <a:t>November 2019</a:t>
            </a:r>
            <a:endParaRPr lang="en-US" sz="1800" dirty="0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EC8AA32B-313B-4268-B1A9-1ED59C3AB78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 smtClean="0"/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000" u="sng">
              <a:solidFill>
                <a:schemeClr val="tx2"/>
              </a:solidFill>
              <a:latin typeface="Helvetica" panose="020B0604020202020204" pitchFamily="34" charset="0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685800" y="1666875"/>
            <a:ext cx="7848600" cy="4832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7438" indent="-2857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defRPr/>
            </a:pPr>
            <a:r>
              <a:rPr lang="en-US" altLang="en-US" kern="0" dirty="0" smtClean="0"/>
              <a:t>WLAN sensing discussion has </a:t>
            </a:r>
            <a:r>
              <a:rPr lang="en-US" altLang="en-US" kern="0" dirty="0"/>
              <a:t>drawn a lot of </a:t>
            </a:r>
            <a:r>
              <a:rPr lang="en-US" altLang="en-US" kern="0" dirty="0" smtClean="0"/>
              <a:t>attention in IEEE 802.11. A total of 23 </a:t>
            </a:r>
            <a:r>
              <a:rPr lang="en-US" altLang="en-US" kern="0" dirty="0"/>
              <a:t>contributions were discussed, </a:t>
            </a:r>
            <a:r>
              <a:rPr lang="en-US" altLang="en-US" kern="0" dirty="0" smtClean="0"/>
              <a:t>covering many topics. </a:t>
            </a:r>
          </a:p>
          <a:p>
            <a:pPr algn="just">
              <a:defRPr/>
            </a:pPr>
            <a:endParaRPr lang="en-US" altLang="en-US" kern="0" dirty="0" smtClean="0"/>
          </a:p>
          <a:p>
            <a:pPr algn="just">
              <a:defRPr/>
            </a:pPr>
            <a:r>
              <a:rPr lang="en-US" altLang="en-US" kern="0" dirty="0" smtClean="0"/>
              <a:t>Straw </a:t>
            </a:r>
            <a:r>
              <a:rPr lang="en-US" altLang="en-US" kern="0" dirty="0"/>
              <a:t>poll results showed strong support to form a SG to develop a PAR and </a:t>
            </a:r>
            <a:r>
              <a:rPr lang="en-US" altLang="en-US" kern="0" dirty="0" smtClean="0"/>
              <a:t>CSD.</a:t>
            </a:r>
            <a:endParaRPr lang="en-US" altLang="en-US" kern="0" dirty="0"/>
          </a:p>
          <a:p>
            <a:pPr algn="just">
              <a:defRPr/>
            </a:pPr>
            <a:endParaRPr lang="en-US" altLang="en-US" sz="2000" kern="0" dirty="0" smtClean="0"/>
          </a:p>
        </p:txBody>
      </p:sp>
      <p:sp>
        <p:nvSpPr>
          <p:cNvPr id="8198" name="Rectangle 2"/>
          <p:cNvSpPr txBox="1">
            <a:spLocks noChangeArrowheads="1"/>
          </p:cNvSpPr>
          <p:nvPr/>
        </p:nvSpPr>
        <p:spPr bwMode="auto">
          <a:xfrm>
            <a:off x="609600" y="533400"/>
            <a:ext cx="79248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/>
              <a:t>Conclusion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81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40769744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404F384-D465-40D5-8BE2-741658D4178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112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3200" dirty="0">
              <a:solidFill>
                <a:schemeClr val="tx2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SP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6388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924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defRPr/>
            </a:pPr>
            <a:r>
              <a:rPr lang="en-US" altLang="en-US" dirty="0" smtClean="0"/>
              <a:t>Do you agree to</a:t>
            </a:r>
          </a:p>
          <a:p>
            <a:pPr marL="630238" lvl="1">
              <a:defRPr/>
            </a:pPr>
            <a:r>
              <a:rPr lang="en-US" altLang="en-US" dirty="0" smtClean="0"/>
              <a:t>Terminate </a:t>
            </a:r>
            <a:r>
              <a:rPr lang="en-US" altLang="en-US" dirty="0"/>
              <a:t>the TIG and </a:t>
            </a:r>
            <a:r>
              <a:rPr lang="en-US" altLang="en-US" dirty="0" smtClean="0"/>
              <a:t>form </a:t>
            </a:r>
            <a:r>
              <a:rPr lang="en-US" altLang="en-US" dirty="0"/>
              <a:t>a SG to develop a PAR and CSD</a:t>
            </a:r>
            <a:endParaRPr lang="en-US" dirty="0"/>
          </a:p>
          <a:p>
            <a:pPr algn="just">
              <a:defRPr/>
            </a:pPr>
            <a:endParaRPr lang="en-US" altLang="zh-CN" dirty="0" smtClean="0"/>
          </a:p>
          <a:p>
            <a:pPr marL="0" indent="0" algn="just">
              <a:buFontTx/>
              <a:buNone/>
              <a:defRPr/>
            </a:pPr>
            <a:endParaRPr lang="pt-BR" altLang="zh-CN" dirty="0" smtClean="0"/>
          </a:p>
          <a:p>
            <a:pPr marL="0" indent="0" algn="just">
              <a:buFontTx/>
              <a:buNone/>
              <a:defRPr/>
            </a:pPr>
            <a:r>
              <a:rPr lang="pt-BR" altLang="zh-CN" dirty="0" smtClean="0"/>
              <a:t>Result</a:t>
            </a:r>
            <a:r>
              <a:rPr lang="pt-BR" altLang="zh-CN" dirty="0"/>
              <a:t>: </a:t>
            </a:r>
            <a:r>
              <a:rPr lang="pt-BR" altLang="zh-CN" dirty="0" smtClean="0"/>
              <a:t>Y51 </a:t>
            </a:r>
            <a:r>
              <a:rPr lang="pt-BR" altLang="zh-CN" dirty="0" smtClean="0"/>
              <a:t>/ </a:t>
            </a:r>
            <a:r>
              <a:rPr lang="pt-BR" altLang="zh-CN" dirty="0" smtClean="0"/>
              <a:t>N 0 </a:t>
            </a:r>
            <a:r>
              <a:rPr lang="pt-BR" altLang="zh-CN" dirty="0" smtClean="0"/>
              <a:t>/ </a:t>
            </a:r>
            <a:r>
              <a:rPr lang="pt-BR" altLang="zh-CN" dirty="0" smtClean="0"/>
              <a:t>A 11</a:t>
            </a:r>
            <a:endParaRPr lang="pt-BR" altLang="zh-CN" dirty="0"/>
          </a:p>
          <a:p>
            <a:pPr marL="0" indent="0" algn="just">
              <a:buFontTx/>
              <a:buNone/>
              <a:defRPr/>
            </a:pPr>
            <a:endParaRPr lang="en-US" altLang="zh-CN" dirty="0"/>
          </a:p>
        </p:txBody>
      </p:sp>
      <p:sp>
        <p:nvSpPr>
          <p:cNvPr id="1126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 smtClean="0"/>
              <a:t>November 2019</a:t>
            </a:r>
          </a:p>
        </p:txBody>
      </p:sp>
      <p:sp>
        <p:nvSpPr>
          <p:cNvPr id="1127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ex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sz="1800" dirty="0" smtClean="0"/>
              <a:t>November 2019</a:t>
            </a:r>
            <a:endParaRPr lang="en-US" sz="1800" dirty="0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EC8AA32B-313B-4268-B1A9-1ED59C3AB78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 smtClean="0"/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000" u="sng">
              <a:solidFill>
                <a:schemeClr val="tx2"/>
              </a:solidFill>
              <a:latin typeface="Helvetica" panose="020B0604020202020204" pitchFamily="34" charset="0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685800" y="914400"/>
            <a:ext cx="78486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7438" indent="-2857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indent="0" latinLnBrk="1">
              <a:buNone/>
            </a:pPr>
            <a:r>
              <a:rPr lang="en-US" altLang="zh-CN" sz="1200" b="0" dirty="0"/>
              <a:t>[1] 11-19-1164-00-0wng-wi-fi-sensing.pptx</a:t>
            </a:r>
          </a:p>
          <a:p>
            <a:pPr marL="0" indent="0" latinLnBrk="1">
              <a:buNone/>
            </a:pPr>
            <a:r>
              <a:rPr lang="en-US" altLang="zh-CN" sz="1200" b="0" dirty="0"/>
              <a:t>[2] 11-19-1293-00-0wng-wi-fi-sensing-usages-requirements-technical-feasibility and standards gaps.pptx</a:t>
            </a:r>
          </a:p>
          <a:p>
            <a:pPr marL="0" indent="0" latinLnBrk="1">
              <a:buNone/>
            </a:pPr>
            <a:r>
              <a:rPr lang="en-US" altLang="zh-CN" sz="1200" b="0" dirty="0"/>
              <a:t>[3] 11-19-1500-00-0wng-wi-fi-sensing-follow-up.pptx</a:t>
            </a:r>
          </a:p>
          <a:p>
            <a:pPr marL="0" indent="0" latinLnBrk="1">
              <a:buNone/>
            </a:pPr>
            <a:r>
              <a:rPr lang="en-US" altLang="zh-CN" sz="1200" b="0" dirty="0"/>
              <a:t>[4] 11-19-1416-00-0wng-wi-fi-sensing-cooperation-and-standard-support.pptx</a:t>
            </a:r>
          </a:p>
          <a:p>
            <a:pPr marL="0" indent="0" latinLnBrk="1">
              <a:buNone/>
            </a:pPr>
            <a:r>
              <a:rPr lang="en-US" altLang="zh-CN" sz="1200" b="0" dirty="0"/>
              <a:t>[5] 11-19-1551-00-0wng-wi-fi-sensing-in-60ghz-band.pptx</a:t>
            </a:r>
          </a:p>
          <a:p>
            <a:pPr marL="0" indent="0" latinLnBrk="1">
              <a:buNone/>
            </a:pPr>
            <a:r>
              <a:rPr lang="en-US" altLang="zh-CN" sz="1200" b="0" dirty="0"/>
              <a:t>[6] 11-19-1626-01-0wng-802-11-sensing-applications-feasibility-standardization.pptx</a:t>
            </a:r>
          </a:p>
          <a:p>
            <a:pPr marL="0" indent="0" latinLnBrk="1">
              <a:buNone/>
            </a:pPr>
            <a:r>
              <a:rPr lang="en-US" altLang="zh-CN" sz="1200" b="0" dirty="0"/>
              <a:t>[7] </a:t>
            </a:r>
            <a:r>
              <a:rPr lang="en-US" altLang="zh-CN" sz="1200" b="0" dirty="0" smtClean="0"/>
              <a:t>11-19-1580-00-0wng-wi-fi-sensing-application-multipath-enhanced-device-free-localization.pptx</a:t>
            </a:r>
          </a:p>
          <a:p>
            <a:pPr marL="0" indent="0" latinLnBrk="1">
              <a:buNone/>
            </a:pPr>
            <a:endParaRPr lang="en-US" altLang="zh-CN" sz="1200" b="0" dirty="0" smtClean="0"/>
          </a:p>
          <a:p>
            <a:pPr marL="0" indent="0" latinLnBrk="1">
              <a:buNone/>
            </a:pPr>
            <a:r>
              <a:rPr lang="en-US" altLang="zh-CN" sz="1200" b="0" dirty="0" smtClean="0"/>
              <a:t>[8</a:t>
            </a:r>
            <a:r>
              <a:rPr lang="en-US" altLang="zh-CN" sz="1200" b="0" dirty="0"/>
              <a:t>] </a:t>
            </a:r>
            <a:r>
              <a:rPr lang="en-US" altLang="zh-CN" sz="1200" b="0" dirty="0" smtClean="0"/>
              <a:t>11-19-1725-00-SENS-usage-models-for-wlan-sensing.pptx</a:t>
            </a:r>
          </a:p>
          <a:p>
            <a:pPr marL="0" indent="0" latinLnBrk="1">
              <a:buNone/>
            </a:pPr>
            <a:r>
              <a:rPr lang="en-US" altLang="zh-CN" sz="1200" b="0" dirty="0"/>
              <a:t>[9] </a:t>
            </a:r>
            <a:r>
              <a:rPr lang="en-US" altLang="zh-CN" sz="1200" b="0" dirty="0" smtClean="0"/>
              <a:t>11-19-1725-00-SENS-usage-models-for-wlan-sensing.pptx</a:t>
            </a:r>
          </a:p>
          <a:p>
            <a:pPr marL="0" indent="0" latinLnBrk="1">
              <a:buNone/>
            </a:pPr>
            <a:r>
              <a:rPr lang="en-US" altLang="zh-CN" sz="1200" b="0" dirty="0"/>
              <a:t>[10] </a:t>
            </a:r>
            <a:r>
              <a:rPr lang="en-US" altLang="zh-CN" sz="1200" b="0" dirty="0" smtClean="0"/>
              <a:t>11-19-1745-00-SENS-wireless-sensing-use-cases-feasibility-and-standardization.pptx</a:t>
            </a:r>
          </a:p>
          <a:p>
            <a:pPr marL="0" indent="0" latinLnBrk="1">
              <a:buNone/>
            </a:pPr>
            <a:r>
              <a:rPr lang="en-US" altLang="zh-CN" sz="1200" b="0" dirty="0" smtClean="0"/>
              <a:t>[11</a:t>
            </a:r>
            <a:r>
              <a:rPr lang="en-US" altLang="zh-CN" sz="1200" b="0" dirty="0"/>
              <a:t>] </a:t>
            </a:r>
            <a:r>
              <a:rPr lang="en-US" altLang="zh-CN" sz="1200" b="0" dirty="0" smtClean="0"/>
              <a:t>11-19-1769-00-SENS-csi-based-wi-fi-sensing-results-and-standardization-challenges.pptx</a:t>
            </a:r>
          </a:p>
          <a:p>
            <a:pPr marL="0" indent="0" latinLnBrk="1">
              <a:buNone/>
            </a:pPr>
            <a:r>
              <a:rPr lang="en-US" altLang="zh-CN" sz="1200" b="0" dirty="0" smtClean="0"/>
              <a:t>[12</a:t>
            </a:r>
            <a:r>
              <a:rPr lang="en-US" altLang="zh-CN" sz="1200" b="0" dirty="0"/>
              <a:t>] </a:t>
            </a:r>
            <a:r>
              <a:rPr lang="en-US" altLang="zh-CN" sz="1200" b="0" dirty="0" smtClean="0"/>
              <a:t>11-19-1772-00-SENS-presence-and-proximity-detection-using-wlan-sensing.pptx</a:t>
            </a:r>
          </a:p>
          <a:p>
            <a:pPr marL="0" indent="0" latinLnBrk="1">
              <a:buNone/>
            </a:pPr>
            <a:r>
              <a:rPr lang="en-US" altLang="zh-CN" sz="1200" b="0" dirty="0"/>
              <a:t>[13] </a:t>
            </a:r>
            <a:r>
              <a:rPr lang="en-US" altLang="zh-CN" sz="1200" b="0" dirty="0" smtClean="0"/>
              <a:t>11-19-1803-00-SENS-wi-fi-sensing-technical-feasibility-standardization-gaps.pptx</a:t>
            </a:r>
          </a:p>
          <a:p>
            <a:pPr marL="0" indent="0" latinLnBrk="1">
              <a:buNone/>
            </a:pPr>
            <a:endParaRPr lang="en-US" altLang="zh-CN" sz="1200" b="0" dirty="0"/>
          </a:p>
          <a:p>
            <a:pPr marL="0" indent="0" latinLnBrk="1">
              <a:buNone/>
            </a:pPr>
            <a:r>
              <a:rPr lang="en-US" altLang="zh-CN" sz="1200" b="0" dirty="0"/>
              <a:t>[14] </a:t>
            </a:r>
            <a:r>
              <a:rPr lang="en-US" altLang="zh-CN" sz="1200" b="0" dirty="0" smtClean="0"/>
              <a:t>11-19-1850-00-</a:t>
            </a:r>
            <a:r>
              <a:rPr lang="en-US" altLang="zh-CN" sz="1200" b="0" dirty="0"/>
              <a:t>SENS-</a:t>
            </a:r>
            <a:r>
              <a:rPr lang="en-US" sz="1200" b="0" dirty="0" smtClean="0"/>
              <a:t>Wi-Fi </a:t>
            </a:r>
            <a:r>
              <a:rPr lang="en-US" sz="1200" b="0" dirty="0"/>
              <a:t>Sensing: Technical Feasibility, Standardization Gaps</a:t>
            </a:r>
          </a:p>
          <a:p>
            <a:pPr marL="0" indent="0" latinLnBrk="1">
              <a:buNone/>
            </a:pPr>
            <a:r>
              <a:rPr lang="en-US" altLang="zh-CN" sz="1200" b="0" dirty="0"/>
              <a:t>[</a:t>
            </a:r>
            <a:r>
              <a:rPr lang="en-US" altLang="zh-CN" sz="1200" b="0" dirty="0" smtClean="0"/>
              <a:t>15] 11-19-1852-00-SENS-</a:t>
            </a:r>
            <a:r>
              <a:rPr lang="en-US" sz="1200" b="0" dirty="0" smtClean="0"/>
              <a:t>In </a:t>
            </a:r>
            <a:r>
              <a:rPr lang="en-US" sz="1200" b="0" dirty="0"/>
              <a:t>Car Sensing – a 60GHz Usage example</a:t>
            </a:r>
          </a:p>
          <a:p>
            <a:pPr marL="0" indent="0" latinLnBrk="1">
              <a:buNone/>
            </a:pPr>
            <a:r>
              <a:rPr lang="en-US" altLang="zh-CN" sz="1200" b="0" dirty="0"/>
              <a:t>[</a:t>
            </a:r>
            <a:r>
              <a:rPr lang="en-US" altLang="zh-CN" sz="1200" b="0" dirty="0" smtClean="0"/>
              <a:t>16] 11-19-1854-00-SENS-</a:t>
            </a:r>
            <a:r>
              <a:rPr lang="en-US" sz="1200" b="0" dirty="0" smtClean="0"/>
              <a:t>WLAN-based-radars-in-the-60GHz-band</a:t>
            </a:r>
          </a:p>
          <a:p>
            <a:pPr marL="0" indent="0" latinLnBrk="1">
              <a:buNone/>
            </a:pPr>
            <a:r>
              <a:rPr lang="en-US" altLang="zh-CN" sz="1200" b="0" dirty="0"/>
              <a:t>[</a:t>
            </a:r>
            <a:r>
              <a:rPr lang="en-US" altLang="zh-CN" sz="1200" b="0" dirty="0" smtClean="0"/>
              <a:t>17] 11-19-1885-00-SENS-</a:t>
            </a:r>
            <a:r>
              <a:rPr lang="en-US" sz="1200" b="0" dirty="0" smtClean="0"/>
              <a:t>Passive </a:t>
            </a:r>
            <a:r>
              <a:rPr lang="en-US" sz="1200" b="0" dirty="0"/>
              <a:t>radar: a potential solution for WLAN sensing</a:t>
            </a:r>
          </a:p>
          <a:p>
            <a:pPr marL="0" indent="0" latinLnBrk="1">
              <a:buNone/>
            </a:pPr>
            <a:r>
              <a:rPr lang="en-US" altLang="zh-CN" sz="1200" b="0" dirty="0" smtClean="0"/>
              <a:t>[18] 11-19-1897-00-SENS-</a:t>
            </a:r>
            <a:r>
              <a:rPr lang="en-US" sz="1200" b="0" dirty="0" smtClean="0"/>
              <a:t>Wi-Fi </a:t>
            </a:r>
            <a:r>
              <a:rPr lang="en-US" sz="1200" b="0" dirty="0"/>
              <a:t>Sensing with Doppler measurement in 60GHz band</a:t>
            </a:r>
          </a:p>
          <a:p>
            <a:pPr marL="0" indent="0" latinLnBrk="1">
              <a:buNone/>
            </a:pPr>
            <a:r>
              <a:rPr lang="en-US" altLang="zh-CN" sz="1200" b="0" dirty="0"/>
              <a:t>[</a:t>
            </a:r>
            <a:r>
              <a:rPr lang="en-US" altLang="zh-CN" sz="1200" b="0" dirty="0" smtClean="0"/>
              <a:t>19] 11-19-1886-00-SENS-</a:t>
            </a:r>
            <a:r>
              <a:rPr lang="en-US" sz="1200" b="0" dirty="0" smtClean="0"/>
              <a:t>Indoor </a:t>
            </a:r>
            <a:r>
              <a:rPr lang="en-US" sz="1200" b="0" dirty="0"/>
              <a:t>sensing with FMCW radar</a:t>
            </a:r>
          </a:p>
          <a:p>
            <a:pPr marL="0" indent="0" latinLnBrk="1">
              <a:buNone/>
            </a:pPr>
            <a:r>
              <a:rPr lang="en-US" altLang="zh-CN" sz="1200" b="0" dirty="0" smtClean="0"/>
              <a:t>[20] 11-19-1815-00-SENS-</a:t>
            </a:r>
            <a:r>
              <a:rPr lang="en-US" sz="1200" b="0" dirty="0" smtClean="0"/>
              <a:t>WLAN </a:t>
            </a:r>
            <a:r>
              <a:rPr lang="en-US" sz="1200" b="0" dirty="0"/>
              <a:t>Sensing - Future Steps and </a:t>
            </a:r>
            <a:r>
              <a:rPr lang="en-US" sz="1200" b="0" dirty="0" smtClean="0"/>
              <a:t>Recommendation</a:t>
            </a:r>
          </a:p>
          <a:p>
            <a:pPr marL="0" indent="0" latinLnBrk="1">
              <a:buNone/>
            </a:pPr>
            <a:r>
              <a:rPr lang="en-US" sz="1200" b="0" dirty="0"/>
              <a:t>[21] </a:t>
            </a:r>
            <a:r>
              <a:rPr lang="en-US" sz="1200" b="0" dirty="0" smtClean="0"/>
              <a:t>11-19-1987-00-SENS-csi-based-context-assisted-indoor-localization.pptx</a:t>
            </a:r>
          </a:p>
          <a:p>
            <a:pPr marL="0" indent="0" latinLnBrk="1">
              <a:buNone/>
            </a:pPr>
            <a:r>
              <a:rPr lang="en-US" sz="1200" b="0" dirty="0" smtClean="0"/>
              <a:t>[</a:t>
            </a:r>
            <a:r>
              <a:rPr lang="en-US" sz="1200" b="0" dirty="0"/>
              <a:t>22] </a:t>
            </a:r>
            <a:r>
              <a:rPr lang="en-US" sz="1200" b="0" dirty="0" smtClean="0"/>
              <a:t>11-19-1994-00-SENS-overview-of-wba-wi-fi-sensing-whitepaper.pptx</a:t>
            </a:r>
          </a:p>
          <a:p>
            <a:pPr marL="0" indent="0" latinLnBrk="1">
              <a:buNone/>
            </a:pPr>
            <a:r>
              <a:rPr lang="en-US" sz="1200" b="0" dirty="0"/>
              <a:t>[23] 11-19-2052-00-SENS - CSI Profiles: Public Database for </a:t>
            </a:r>
            <a:r>
              <a:rPr lang="en-US" sz="1200" b="0" dirty="0" err="1"/>
              <a:t>WiFi</a:t>
            </a:r>
            <a:r>
              <a:rPr lang="en-US" sz="1200" b="0" dirty="0"/>
              <a:t> Sensing</a:t>
            </a:r>
            <a:endParaRPr lang="en-US" sz="1200" b="0" dirty="0" smtClean="0"/>
          </a:p>
          <a:p>
            <a:pPr marL="0" indent="0" latinLnBrk="1">
              <a:buNone/>
            </a:pPr>
            <a:endParaRPr lang="en-US" altLang="zh-CN" sz="1200" b="0" dirty="0"/>
          </a:p>
        </p:txBody>
      </p:sp>
      <p:sp>
        <p:nvSpPr>
          <p:cNvPr id="8198" name="Rectangle 2"/>
          <p:cNvSpPr txBox="1">
            <a:spLocks noChangeArrowheads="1"/>
          </p:cNvSpPr>
          <p:nvPr/>
        </p:nvSpPr>
        <p:spPr bwMode="auto">
          <a:xfrm>
            <a:off x="609600" y="533400"/>
            <a:ext cx="79248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dirty="0" smtClean="0"/>
              <a:t>References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1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8372521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9747EE9-5BC8-4B05-8993-EE903C7612B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92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Appendix I</a:t>
            </a:r>
            <a:endParaRPr lang="en-US" altLang="en-US" sz="3200" dirty="0">
              <a:solidFill>
                <a:schemeClr val="tx2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SEN TIG motion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6388" name="Rectangle 3"/>
          <p:cNvSpPr txBox="1">
            <a:spLocks noChangeArrowheads="1"/>
          </p:cNvSpPr>
          <p:nvPr/>
        </p:nvSpPr>
        <p:spPr bwMode="auto">
          <a:xfrm>
            <a:off x="685800" y="2133600"/>
            <a:ext cx="7924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/>
              <a:t>Approve formation of a WLAN sensing (SEN) TIG to investigate use cases, requirements, technical approaches and changes to the 802.11 standard to support WLAN sensing. </a:t>
            </a:r>
          </a:p>
          <a:p>
            <a:r>
              <a:rPr lang="en-US" altLang="en-US" sz="2000" dirty="0"/>
              <a:t>	The TIG is to bring a recommendation to the 802.11 WG at the November 2019 session to either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Continue with the TIG until the next session; or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Terminate the TIG with no further work; or</a:t>
            </a:r>
          </a:p>
          <a:p>
            <a:pPr marL="857250" lvl="1" indent="-457200">
              <a:buAutoNum type="alphaLcParenR"/>
            </a:pPr>
            <a:r>
              <a:rPr lang="en-US" altLang="en-US" sz="1800" dirty="0"/>
              <a:t>Terminate the TIG and request formation of a SG to develop a PAR and CSD</a:t>
            </a:r>
            <a:endParaRPr lang="en-US" sz="1800" dirty="0"/>
          </a:p>
          <a:p>
            <a:r>
              <a:rPr lang="en-US" sz="2000" dirty="0"/>
              <a:t>Moved: Carlos Cordeiro</a:t>
            </a:r>
          </a:p>
          <a:p>
            <a:r>
              <a:rPr lang="en-US" sz="2000" dirty="0"/>
              <a:t>Seconded: Jim Lansford</a:t>
            </a:r>
          </a:p>
          <a:p>
            <a:r>
              <a:rPr lang="en-US" sz="2000" dirty="0"/>
              <a:t>Result: 123/0/8</a:t>
            </a:r>
          </a:p>
        </p:txBody>
      </p:sp>
      <p:sp>
        <p:nvSpPr>
          <p:cNvPr id="922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 smtClean="0"/>
              <a:t>November 2019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7"/>
          <p:cNvGrpSpPr/>
          <p:nvPr/>
        </p:nvGrpSpPr>
        <p:grpSpPr>
          <a:xfrm>
            <a:off x="4679769" y="2028825"/>
            <a:ext cx="2471423" cy="2003487"/>
            <a:chOff x="1447800" y="2362200"/>
            <a:chExt cx="3280898" cy="2154792"/>
          </a:xfrm>
        </p:grpSpPr>
        <p:pic>
          <p:nvPicPr>
            <p:cNvPr id="43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7800" y="2362200"/>
              <a:ext cx="3105538" cy="1819469"/>
            </a:xfrm>
            <a:prstGeom prst="rect">
              <a:avLst/>
            </a:prstGeom>
          </p:spPr>
        </p:pic>
        <p:sp>
          <p:nvSpPr>
            <p:cNvPr id="44" name="Rectangle 20"/>
            <p:cNvSpPr/>
            <p:nvPr/>
          </p:nvSpPr>
          <p:spPr>
            <a:xfrm>
              <a:off x="1526776" y="4209216"/>
              <a:ext cx="3201922" cy="307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700" dirty="0"/>
                <a:t>http://4.bp.blogspot.com/-_krIAHPdn-8/T02hISBvOnI/AAAAAAAAA1A/jAufr2N8k4c/s1600/Kinect%2BGames.jpg</a:t>
              </a:r>
            </a:p>
          </p:txBody>
        </p:sp>
      </p:grp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9747EE9-5BC8-4B05-8993-EE903C7612B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92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Appendix II</a:t>
            </a:r>
            <a:endParaRPr lang="en-US" altLang="en-US" sz="3200" dirty="0">
              <a:solidFill>
                <a:schemeClr val="tx2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Some use cases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922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 smtClean="0"/>
              <a:t>November 2019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grpSp>
        <p:nvGrpSpPr>
          <p:cNvPr id="7" name="组合 1"/>
          <p:cNvGrpSpPr/>
          <p:nvPr/>
        </p:nvGrpSpPr>
        <p:grpSpPr>
          <a:xfrm>
            <a:off x="5562600" y="4301235"/>
            <a:ext cx="3505200" cy="2076515"/>
            <a:chOff x="16464510" y="1418249"/>
            <a:chExt cx="4508699" cy="2504188"/>
          </a:xfrm>
        </p:grpSpPr>
        <p:sp>
          <p:nvSpPr>
            <p:cNvPr id="8" name="Rectangle 3"/>
            <p:cNvSpPr txBox="1">
              <a:spLocks noChangeArrowheads="1"/>
            </p:cNvSpPr>
            <p:nvPr/>
          </p:nvSpPr>
          <p:spPr bwMode="auto">
            <a:xfrm>
              <a:off x="16464510" y="3581416"/>
              <a:ext cx="4508699" cy="341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zh-CN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7. </a:t>
              </a:r>
              <a:r>
                <a:rPr lang="en-US" altLang="zh-CN" dirty="0">
                  <a:latin typeface="Arial" panose="020B0604020202020204" pitchFamily="34" charset="0"/>
                  <a:cs typeface="Arial" panose="020B0604020202020204" pitchFamily="34" charset="0"/>
                </a:rPr>
                <a:t>Audio with user tracking (Follow-me sound</a:t>
              </a:r>
              <a:r>
                <a:rPr lang="en-US" altLang="zh-CN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 [1]</a:t>
              </a:r>
              <a:endParaRPr lang="en-US" altLang="zh-CN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Picture 2" descr="é«ç«¯å®¶åº­å½±é¢æ¹æ¡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01893" y="1418249"/>
              <a:ext cx="3704818" cy="2106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23"/>
          <p:cNvGrpSpPr/>
          <p:nvPr/>
        </p:nvGrpSpPr>
        <p:grpSpPr>
          <a:xfrm>
            <a:off x="6865936" y="1716337"/>
            <a:ext cx="2444079" cy="2169863"/>
            <a:chOff x="6314611" y="1004120"/>
            <a:chExt cx="3685879" cy="2169863"/>
          </a:xfrm>
        </p:grpSpPr>
        <p:pic>
          <p:nvPicPr>
            <p:cNvPr id="14" name="Picture 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4979" y="1409373"/>
              <a:ext cx="3185147" cy="1764610"/>
            </a:xfrm>
            <a:prstGeom prst="rect">
              <a:avLst/>
            </a:prstGeom>
          </p:spPr>
        </p:pic>
        <p:sp>
          <p:nvSpPr>
            <p:cNvPr id="15" name="Rectangle 3"/>
            <p:cNvSpPr txBox="1">
              <a:spLocks noChangeArrowheads="1"/>
            </p:cNvSpPr>
            <p:nvPr/>
          </p:nvSpPr>
          <p:spPr bwMode="auto">
            <a:xfrm>
              <a:off x="6314611" y="1004120"/>
              <a:ext cx="3685879" cy="2827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zh-CN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en-US" altLang="zh-CN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n-US" altLang="zh-CN" dirty="0">
                  <a:latin typeface="Arial" panose="020B0604020202020204" pitchFamily="34" charset="0"/>
                  <a:cs typeface="Arial" panose="020B0604020202020204" pitchFamily="34" charset="0"/>
                </a:rPr>
                <a:t>Presence </a:t>
              </a:r>
              <a:r>
                <a:rPr lang="en-US" altLang="zh-CN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and proximity detection (Home/Car) [5, 12, 15]</a:t>
              </a:r>
              <a:endParaRPr lang="en-US" altLang="zh-CN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Group 24"/>
          <p:cNvGrpSpPr/>
          <p:nvPr/>
        </p:nvGrpSpPr>
        <p:grpSpPr>
          <a:xfrm>
            <a:off x="3581400" y="4303388"/>
            <a:ext cx="1752601" cy="2102227"/>
            <a:chOff x="9089582" y="1305144"/>
            <a:chExt cx="1752601" cy="2102227"/>
          </a:xfrm>
        </p:grpSpPr>
        <p:pic>
          <p:nvPicPr>
            <p:cNvPr id="17" name="Picture 2" descr="http://img.wezhan.cn/content/sitefiles/88646/images/12157659_%E8%B6%85%E5%B8%82%E5%AE%9A%E4%BD%8D3.jpe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5781" y="1305144"/>
              <a:ext cx="1588902" cy="1749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Rectangle 3"/>
            <p:cNvSpPr txBox="1">
              <a:spLocks noChangeArrowheads="1"/>
            </p:cNvSpPr>
            <p:nvPr/>
          </p:nvSpPr>
          <p:spPr bwMode="auto">
            <a:xfrm>
              <a:off x="9089582" y="3124592"/>
              <a:ext cx="1752601" cy="2827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zh-CN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6. </a:t>
              </a:r>
              <a:r>
                <a:rPr lang="en-US" altLang="zh-CN" dirty="0">
                  <a:latin typeface="Arial" panose="020B0604020202020204" pitchFamily="34" charset="0"/>
                  <a:cs typeface="Arial" panose="020B0604020202020204" pitchFamily="34" charset="0"/>
                </a:rPr>
                <a:t>Location in </a:t>
              </a:r>
              <a:r>
                <a:rPr lang="en-US" altLang="zh-CN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store [1] </a:t>
              </a:r>
              <a:endParaRPr lang="en-US" altLang="zh-CN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 27"/>
          <p:cNvGrpSpPr/>
          <p:nvPr/>
        </p:nvGrpSpPr>
        <p:grpSpPr>
          <a:xfrm>
            <a:off x="184546" y="4245562"/>
            <a:ext cx="3228934" cy="2197441"/>
            <a:chOff x="336947" y="3800104"/>
            <a:chExt cx="3228934" cy="2197441"/>
          </a:xfrm>
        </p:grpSpPr>
        <p:pic>
          <p:nvPicPr>
            <p:cNvPr id="23" name="Picture 15" descr="A person holding a sign&#10;&#10;Description automatically generated">
              <a:extLst>
                <a:ext uri="{FF2B5EF4-FFF2-40B4-BE49-F238E27FC236}">
                  <a16:creationId xmlns:a16="http://schemas.microsoft.com/office/drawing/2014/main" xmlns="" id="{73B64DFD-C850-4B85-93C0-6E594FF337D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48" y="3800104"/>
              <a:ext cx="2988957" cy="1802161"/>
            </a:xfrm>
            <a:prstGeom prst="rect">
              <a:avLst/>
            </a:prstGeom>
          </p:spPr>
        </p:pic>
        <p:sp>
          <p:nvSpPr>
            <p:cNvPr id="24" name="Rectangle 3"/>
            <p:cNvSpPr txBox="1">
              <a:spLocks noChangeArrowheads="1"/>
            </p:cNvSpPr>
            <p:nvPr/>
          </p:nvSpPr>
          <p:spPr bwMode="auto">
            <a:xfrm>
              <a:off x="336947" y="5714766"/>
              <a:ext cx="3228934" cy="2827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zh-CN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5. Liveness [5] </a:t>
              </a:r>
              <a:endParaRPr lang="en-US" altLang="zh-CN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oup 1"/>
          <p:cNvGrpSpPr/>
          <p:nvPr/>
        </p:nvGrpSpPr>
        <p:grpSpPr>
          <a:xfrm>
            <a:off x="0" y="2042046"/>
            <a:ext cx="2258769" cy="1947212"/>
            <a:chOff x="685800" y="4052651"/>
            <a:chExt cx="2329192" cy="1947212"/>
          </a:xfrm>
        </p:grpSpPr>
        <p:pic>
          <p:nvPicPr>
            <p:cNvPr id="35" name="Picture 2" descr="C:\Users\h00316112\AppData\Roaming\eSpace_Desktop\UserData\h00316112\imagefiles\D3EE7218-AB6E-4238-BB79-A58290481493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4052651"/>
              <a:ext cx="2329192" cy="1721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Rectangle 30"/>
            <p:cNvSpPr/>
            <p:nvPr/>
          </p:nvSpPr>
          <p:spPr>
            <a:xfrm>
              <a:off x="736950" y="5799808"/>
              <a:ext cx="2226892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700" dirty="0"/>
                <a:t>https://www.cse.ust.hk/~qianzh/research/sensing-2.jpg</a:t>
              </a:r>
            </a:p>
          </p:txBody>
        </p:sp>
      </p:grp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9603" y="1735568"/>
            <a:ext cx="2237987" cy="28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1. Smart home [1, 12]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Group 8"/>
          <p:cNvGrpSpPr/>
          <p:nvPr/>
        </p:nvGrpSpPr>
        <p:grpSpPr>
          <a:xfrm>
            <a:off x="2372376" y="2046762"/>
            <a:ext cx="2290779" cy="2138134"/>
            <a:chOff x="5330212" y="2362200"/>
            <a:chExt cx="2362200" cy="2299607"/>
          </a:xfrm>
        </p:grpSpPr>
        <p:pic>
          <p:nvPicPr>
            <p:cNvPr id="39" name="Picture 4" descr="âInteractive controlâçå¾çæç´¢ç»æ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1754" y="2362200"/>
              <a:ext cx="2165482" cy="1819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Rectangle 19"/>
            <p:cNvSpPr/>
            <p:nvPr/>
          </p:nvSpPr>
          <p:spPr>
            <a:xfrm>
              <a:off x="5330212" y="4214930"/>
              <a:ext cx="2362200" cy="4468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700" dirty="0"/>
                <a:t>https://www.pressebox.com/pressrelease/gb-pronova-gmbh/HoloPro-and-the-magic-of-interactive-control/boxid/129647#</a:t>
              </a:r>
            </a:p>
          </p:txBody>
        </p:sp>
      </p:grp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2318181" y="1741684"/>
            <a:ext cx="2253819" cy="27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2. Gesture recognition [1, 2, 5] 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4937777" y="1741136"/>
            <a:ext cx="2105443" cy="27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3. Gaming control [1, 5] 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40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33291</TotalTime>
  <Words>898</Words>
  <Application>Microsoft Office PowerPoint</Application>
  <PresentationFormat>全屏显示(4:3)</PresentationFormat>
  <Paragraphs>168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MS PGothic</vt:lpstr>
      <vt:lpstr>宋体</vt:lpstr>
      <vt:lpstr>微软雅黑</vt:lpstr>
      <vt:lpstr>Arial</vt:lpstr>
      <vt:lpstr>Helvetica</vt:lpstr>
      <vt:lpstr>Times New Roman</vt:lpstr>
      <vt:lpstr>802-11-Submission</vt:lpstr>
      <vt:lpstr>WLAN sensing TIG:  summary and recommendation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CT Lab)</cp:lastModifiedBy>
  <cp:revision>4260</cp:revision>
  <cp:lastPrinted>2014-11-04T15:04:57Z</cp:lastPrinted>
  <dcterms:created xsi:type="dcterms:W3CDTF">2007-04-17T18:10:23Z</dcterms:created>
  <dcterms:modified xsi:type="dcterms:W3CDTF">2019-11-14T21:45:12Z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(3)kKBHNXWMTd16HaGVSpsQ3lN2Fq8q1J4trgdwtamBTVF7d1JeSw1ss5nOoLhl+rpRKPLrDHzN
IlAqmn975HnP+GhzFcnjBbQ71o49H51i0f2KBQAfx+aJGbh6EA+DpThtpR98KKWpi9FKzaVy
vkZGjWsqkhrLs5rMSKBqBxgbuj5OfHOQUAlGp19sO43umPqJVaxUYDGgMFLeKxrY6m9Di6pE
D/xSl5THpR+RILop5s</vt:lpwstr>
  </property>
  <property fmtid="{D5CDD505-2E9C-101B-9397-08002B2CF9AE}" pid="27" name="_2015_ms_pID_7253431">
    <vt:lpwstr>t3xcpBtk8Of7mgMSWlOOMuCwL29aZ+S1Sb961nluyWDCibnBSM5Vj5
jIq8cX6/zLBA5Ryi2RWDQAqJ4q5u7nehaDQC4G86OpLlkFXXT0ekmEkkMWdFLDMzheezEb0Z
wl6pbvnWzN40iaf1g3VTDLA0XMC5tt0q+XI4M+mIvuYtO1PMaMntuvTrgCD1bYQIvB2O1j8Z
0sfEACc4WfiHmyS/nvtBGCtGyoUCzxxRJPPT</vt:lpwstr>
  </property>
  <property fmtid="{D5CDD505-2E9C-101B-9397-08002B2CF9AE}" pid="28" name="_2015_ms_pID_7253432">
    <vt:lpwstr>u08DyNXeTh8HBFXgkRIQF4s=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1573623948</vt:lpwstr>
  </property>
</Properties>
</file>