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65" r:id="rId5"/>
    <p:sldId id="266" r:id="rId6"/>
    <p:sldId id="269" r:id="rId7"/>
    <p:sldId id="270" r:id="rId8"/>
    <p:sldId id="271" r:id="rId9"/>
    <p:sldId id="272" r:id="rId10"/>
    <p:sldId id="278" r:id="rId11"/>
    <p:sldId id="268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5" d="100"/>
          <a:sy n="115" d="100"/>
        </p:scale>
        <p:origin x="224" y="2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 (Huaqwei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802.11-19/2063r1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P802.11ax Report to EC on Conditional Approval to go to SA Ballot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78542" y="187263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10086"/>
              </p:ext>
            </p:extLst>
          </p:nvPr>
        </p:nvGraphicFramePr>
        <p:xfrm>
          <a:off x="1117071" y="2854706"/>
          <a:ext cx="1027271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10439400" imgH="2400300" progId="Word.Document.8">
                  <p:embed/>
                </p:oleObj>
              </mc:Choice>
              <mc:Fallback>
                <p:oleObj name="Document" r:id="rId4" imgW="10439400" imgH="24003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071" y="2854706"/>
                        <a:ext cx="10272713" cy="2346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25591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5440" y="1981200"/>
            <a:ext cx="5040560" cy="16638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ＭＳ Ｐゴシック" pitchFamily="34" charset="-128"/>
              </a:rPr>
              <a:t>The composite of all unsatisfied comments and the resolutions approved by the comment resolution committee received during working group ballot may be found 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sz="1600" dirty="0">
                <a:ea typeface="ＭＳ Ｐゴシック" pitchFamily="34" charset="-128"/>
              </a:rPr>
              <a:t>Double click on the icon to the right to open this.</a:t>
            </a:r>
          </a:p>
          <a:p>
            <a:pPr>
              <a:lnSpc>
                <a:spcPct val="80000"/>
              </a:lnSpc>
            </a:pPr>
            <a:endParaRPr lang="en-GB" sz="1800" dirty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November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CA"/>
              <a:t>Osama Aboul-Magd (Huaqwei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/>
              <a:t>Slide </a:t>
            </a:r>
            <a:fld id="{04DB4A89-15C8-4E45-B125-5017FF6EA3AB}" type="slidenum">
              <a:rPr lang="en-CA" smtClean="0"/>
              <a:pPr/>
              <a:t>10</a:t>
            </a:fld>
            <a:endParaRPr lang="en-CA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4D566E-681C-754A-B4D7-F42DA413D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3018"/>
              </p:ext>
            </p:extLst>
          </p:nvPr>
        </p:nvGraphicFramePr>
        <p:xfrm>
          <a:off x="7752184" y="2010978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showAsIcon="1" r:id="rId3" imgW="965200" imgH="609600" progId="Excel.Sheet.12">
                  <p:embed/>
                </p:oleObj>
              </mc:Choice>
              <mc:Fallback>
                <p:oleObj name="Worksheet" showAsIcon="1" r:id="rId3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2184" y="2010978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22F9834-8C18-5C49-A2F8-AD289A53A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418323"/>
              </p:ext>
            </p:extLst>
          </p:nvPr>
        </p:nvGraphicFramePr>
        <p:xfrm>
          <a:off x="7827962" y="4028316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showAsIcon="1" r:id="rId5" imgW="965200" imgH="609600" progId="Excel.Sheet.12">
                  <p:embed/>
                </p:oleObj>
              </mc:Choice>
              <mc:Fallback>
                <p:oleObj name="Worksheet" showAsIcon="1" r:id="rId5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27962" y="4028316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41F5038-7377-194A-8F6E-D040238C1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23958"/>
              </p:ext>
            </p:extLst>
          </p:nvPr>
        </p:nvGraphicFramePr>
        <p:xfrm>
          <a:off x="7855799" y="3035424"/>
          <a:ext cx="96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showAsIcon="1" r:id="rId7" imgW="965200" imgH="609600" progId="Excel.Sheet.12">
                  <p:embed/>
                </p:oleObj>
              </mc:Choice>
              <mc:Fallback>
                <p:oleObj name="Worksheet" showAsIcon="1" r:id="rId7" imgW="965200" imgH="609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5799" y="3035424"/>
                        <a:ext cx="965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0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976E-453B-0A4A-B1B7-7BFB18D7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Timeline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973A4-C29F-D540-9D01-63A0D7D35D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4A43-D01A-1545-BF0B-FA1AF8EF18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9BC25-0417-604E-9173-6341262072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6" name="Group 155">
            <a:extLst>
              <a:ext uri="{FF2B5EF4-FFF2-40B4-BE49-F238E27FC236}">
                <a16:creationId xmlns:a16="http://schemas.microsoft.com/office/drawing/2014/main" id="{DF0EA5F1-27DE-5A4F-9267-5B24800FA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17904"/>
              </p:ext>
            </p:extLst>
          </p:nvPr>
        </p:nvGraphicFramePr>
        <p:xfrm>
          <a:off x="1769663" y="1916832"/>
          <a:ext cx="8650559" cy="4114800"/>
        </p:xfrm>
        <a:graphic>
          <a:graphicData uri="http://schemas.openxmlformats.org/drawingml/2006/table">
            <a:tbl>
              <a:tblPr/>
              <a:tblGrid>
                <a:gridCol w="444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Close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Third recirculation (</a:t>
                      </a:r>
                      <a:r>
                        <a:rPr kumimoji="0" 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TGac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D6.0)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20-Jan-20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05-Feb-20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First SA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01-March-20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30-March-20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 SA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01-July-20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16-July-20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 SA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30-Sept-20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14-Oct-13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Fourth SA 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19-Oct-13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3-Nov-13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Fifth SA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ballot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3-Dec-13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18-Dec-13</a:t>
                      </a:r>
                      <a:endParaRPr kumimoji="0" lang="en-US" sz="4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to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Nov-20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to SB Dec-20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25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contains the report to the IEEE 802 Executive Committee in support of a request for conditional approval to send IEEE P802.11ax Draft 6.0 to Sponsor Ballot.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This document was approved during the plenary session of the 802.11 working group on 15 November 2019.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 pitchFamily="34" charset="-128"/>
              </a:rPr>
              <a:t>Passed in the Working Group  xx yes, xx no , xx abstain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0662-342D-0047-B893-C7F52E87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BB9F-DF7D-7B4D-B27C-54DBD503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TGax</a:t>
            </a:r>
            <a:r>
              <a:rPr lang="en-US" dirty="0"/>
              <a:t> Draft went through Five WG Letter Ballots. Draft 3.0 was the first to achiever &gt; 75% needed for an approved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has so far resolved over 15000 comments received on drafts 1.0 to 5.0.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is now resolving comments received on draft 5.0 (558 comments) and is expected to complete resolutions of these comments by January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 is to recirculate draft 6.0 unchanged in January and proceed to SA ballot shortly after.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9993B-0BD8-FE40-998A-4BA4FD548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2E9E-83C1-C841-BA21-16700F554E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E68E77-2030-2644-ACA0-6A2A18D87D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5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BC3311-CE7A-E249-8A24-1037354EB1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E7A8-002B-8E43-A24D-CCA02E347C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CFE0-2F48-DE41-A09C-D98670D28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3DD9D-4101-AC4C-9CBD-F55B37A9B2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61613" cy="1065213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802.11 WG Letter Ballot Results – P802.11ax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5A3CE-0519-484A-AF51-C2E8DAC5E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50571"/>
              </p:ext>
            </p:extLst>
          </p:nvPr>
        </p:nvGraphicFramePr>
        <p:xfrm>
          <a:off x="1631503" y="1830388"/>
          <a:ext cx="9001001" cy="389919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Type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Recirculation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LB 191 Post-Ballot vote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268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0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3842A8-B690-E941-A8D1-30EF0D47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802.11 WG Letter Ballot Comments – P802.11ax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9730A-F013-2444-8C43-12ECF4E86A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79922-A0BE-A942-89EB-221739D50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E95E4-ECC2-414A-9B7D-C93C188BF6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08D061-F5D4-4246-AA41-02F06B62E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47241"/>
              </p:ext>
            </p:extLst>
          </p:nvPr>
        </p:nvGraphicFramePr>
        <p:xfrm>
          <a:off x="767408" y="1651162"/>
          <a:ext cx="9433048" cy="41541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8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ID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01 July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Technical Letter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3.0</a:t>
                      </a:r>
                    </a:p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2154 (1234 T, 845 E, 45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 Feb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1619 (1194 T, 394 E, 31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 Oct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Ballot for </a:t>
                      </a:r>
                      <a:r>
                        <a:rPr kumimoji="0" lang="en-GB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TGax</a:t>
                      </a: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558 (385 T, 166 E, 7 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101"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9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31F7-3AD8-C648-BFEB-0F0B60AE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AF290-659D-0545-9698-E26C8E51B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FAC0A-2CEA-694D-841A-2D06A37FC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89637-2E6F-3E47-8452-3FF43D6C1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F640A-C450-BA4C-A682-B926FDAA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70030"/>
              </p:ext>
            </p:extLst>
          </p:nvPr>
        </p:nvGraphicFramePr>
        <p:xfrm>
          <a:off x="914401" y="1945640"/>
          <a:ext cx="9295344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BE50-8D66-DE4A-AB81-155FDCD3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by commenter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B72966-6EB9-A94C-9F75-92F1E5081A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43170-7B27-254A-9FBE-3B30BD2FF8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CF9F8-5666-4D4E-82D2-D5FC6E3CE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064033-9CDD-4E4B-903D-7D416B15A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26229"/>
              </p:ext>
            </p:extLst>
          </p:nvPr>
        </p:nvGraphicFramePr>
        <p:xfrm>
          <a:off x="1850495" y="2060848"/>
          <a:ext cx="9295344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836329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549224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LB244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C493-2D57-E144-AE11-B98C5F9C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4133E-0270-9D4A-822E-F1C06DFFA2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03EAE-523A-ED42-944C-CF93ABFA07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9CBA8-7B1B-0E46-99B2-E47EF7778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65F1C0-1FC7-C443-ABFC-F34ABB418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15147"/>
              </p:ext>
            </p:extLst>
          </p:nvPr>
        </p:nvGraphicFramePr>
        <p:xfrm>
          <a:off x="1447271" y="1830390"/>
          <a:ext cx="9295344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5455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Rison (Samsung)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Yongho</a:t>
                      </a:r>
                      <a:r>
                        <a:rPr lang="en-US" dirty="0"/>
                        <a:t> Seok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Song-</a:t>
                      </a:r>
                      <a:r>
                        <a:rPr lang="en-US" dirty="0" err="1"/>
                        <a:t>Haur</a:t>
                      </a:r>
                      <a:r>
                        <a:rPr lang="en-US" dirty="0"/>
                        <a:t> An (Independent)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Yongang</a:t>
                      </a:r>
                      <a:r>
                        <a:rPr lang="en-US" dirty="0"/>
                        <a:t> Fang (ZTE)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Youhan</a:t>
                      </a:r>
                      <a:r>
                        <a:rPr lang="en-US" dirty="0"/>
                        <a:t> Kim (Qualcomm)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Kaiying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Lv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Mediatek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Andrew Myles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Tomoko Adachi (Toshiba)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Yusuke Tanaka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8DE3-8724-184D-B0F2-A59FAD59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Unsatisfied Technical Comments – Topics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6E4AD-EA4E-7244-9177-D2A4EA99B8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/>
              <a:t>November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7CFE6-81C9-354B-BFFF-7FA9B590C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Osama Aboul-Magd (Huaqwei Technologies)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90E5-CD47-1F40-9D12-8004576B07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4B9B43-1CD9-F447-9C8C-68C8B9B8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9451"/>
              </p:ext>
            </p:extLst>
          </p:nvPr>
        </p:nvGraphicFramePr>
        <p:xfrm>
          <a:off x="1415480" y="1830390"/>
          <a:ext cx="9327135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17246">
                  <a:extLst>
                    <a:ext uri="{9D8B030D-6E8A-4147-A177-3AD203B41FA5}">
                      <a16:colId xmlns:a16="http://schemas.microsoft.com/office/drawing/2014/main" val="31060481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653776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389666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318986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99444794"/>
                    </a:ext>
                  </a:extLst>
                </a:gridCol>
                <a:gridCol w="1377441">
                  <a:extLst>
                    <a:ext uri="{9D8B030D-6E8A-4147-A177-3AD203B41FA5}">
                      <a16:colId xmlns:a16="http://schemas.microsoft.com/office/drawing/2014/main" val="34955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 Frames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05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Carlos Aldana (Intel)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3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Graham Smith (SR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36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Ahmed Reza </a:t>
                      </a:r>
                      <a:r>
                        <a:rPr lang="en-US" dirty="0" err="1"/>
                        <a:t>Hedayat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2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 Hamilton (</a:t>
                      </a:r>
                      <a:r>
                        <a:rPr lang="en-US" dirty="0" err="1"/>
                        <a:t>Rukus</a:t>
                      </a:r>
                      <a:r>
                        <a:rPr lang="en-US" dirty="0"/>
                        <a:t> Wireless)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1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Joseph Levy (</a:t>
                      </a:r>
                      <a:r>
                        <a:rPr lang="en-US" dirty="0" err="1"/>
                        <a:t>InterDigital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6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43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2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941</Words>
  <Application>Microsoft Macintosh PowerPoint</Application>
  <PresentationFormat>Widescreen</PresentationFormat>
  <Paragraphs>368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Office Theme</vt:lpstr>
      <vt:lpstr>Document</vt:lpstr>
      <vt:lpstr>Worksheet</vt:lpstr>
      <vt:lpstr>P802.11ax Report to EC on Conditional Approval to go to SA Ballot</vt:lpstr>
      <vt:lpstr>Introduction</vt:lpstr>
      <vt:lpstr>Status Summary</vt:lpstr>
      <vt:lpstr>802.11 WG Letter Ballot Results – P802.11ax</vt:lpstr>
      <vt:lpstr>802.11 WG Letter Ballot Comments – P802.11ax</vt:lpstr>
      <vt:lpstr>Unsatisfied Technical comments by commenter</vt:lpstr>
      <vt:lpstr>Unsatisfied Technical comments by commenter</vt:lpstr>
      <vt:lpstr>Unsatisfied Technical Comments – Topics</vt:lpstr>
      <vt:lpstr>Unsatisfied Technical Comments – Topics</vt:lpstr>
      <vt:lpstr>Unsatisfied comments</vt:lpstr>
      <vt:lpstr>TGax Timeline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P802.11ax Report to EC on Conditional Approval to go to SA Ballot</dc:title>
  <dc:creator>Osama Aboul-Magd</dc:creator>
  <cp:lastModifiedBy>Osama Aboul-Magd</cp:lastModifiedBy>
  <cp:revision>32</cp:revision>
  <cp:lastPrinted>1601-01-01T00:00:00Z</cp:lastPrinted>
  <dcterms:created xsi:type="dcterms:W3CDTF">2019-11-09T15:46:46Z</dcterms:created>
  <dcterms:modified xsi:type="dcterms:W3CDTF">2019-11-14T14:17:57Z</dcterms:modified>
</cp:coreProperties>
</file>