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4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7" r:id="rId1"/>
    <p:sldMasterId id="2147483658" r:id="rId2"/>
    <p:sldMasterId id="2147483670" r:id="rId3"/>
    <p:sldMasterId id="2147483682" r:id="rId4"/>
    <p:sldMasterId id="2147483694" r:id="rId5"/>
  </p:sldMasterIdLst>
  <p:notesMasterIdLst>
    <p:notesMasterId r:id="rId14"/>
  </p:notesMasterIdLst>
  <p:handoutMasterIdLst>
    <p:handoutMasterId r:id="rId15"/>
  </p:handoutMasterIdLst>
  <p:sldIdLst>
    <p:sldId id="256" r:id="rId6"/>
    <p:sldId id="308" r:id="rId7"/>
    <p:sldId id="257" r:id="rId8"/>
    <p:sldId id="258" r:id="rId9"/>
    <p:sldId id="312" r:id="rId10"/>
    <p:sldId id="310" r:id="rId11"/>
    <p:sldId id="311" r:id="rId12"/>
    <p:sldId id="309" r:id="rId13"/>
  </p:sldIdLst>
  <p:sldSz cx="12192000" cy="6858000"/>
  <p:notesSz cx="6934200" cy="92805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1A19DCD-474F-49A0-BD6E-79F9A4CA8838}">
  <a:tblStyle styleId="{A1A19DCD-474F-49A0-BD6E-79F9A4CA883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8" autoAdjust="0"/>
    <p:restoredTop sz="94709" autoAdjust="0"/>
  </p:normalViewPr>
  <p:slideViewPr>
    <p:cSldViewPr>
      <p:cViewPr>
        <p:scale>
          <a:sx n="100" d="100"/>
          <a:sy n="100" d="100"/>
        </p:scale>
        <p:origin x="-960" y="-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92"/>
    </p:cViewPr>
  </p:sorterViewPr>
  <p:notesViewPr>
    <p:cSldViewPr>
      <p:cViewPr varScale="1">
        <p:scale>
          <a:sx n="87" d="100"/>
          <a:sy n="87" d="100"/>
        </p:scale>
        <p:origin x="-3804" y="-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0132C-FB33-4BA1-9E40-323B478DF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3279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/>
        </p:nvSpPr>
        <p:spPr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Shape 5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" name="Shape 6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8" name="Shape 8"/>
          <p:cNvSpPr txBox="1">
            <a:spLocks noGrp="1"/>
          </p:cNvSpPr>
          <p:nvPr>
            <p:ph type="ftr" idx="11"/>
          </p:nvPr>
        </p:nvSpPr>
        <p:spPr>
          <a:xfrm>
            <a:off x="4464050" y="8892382"/>
            <a:ext cx="1822450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 smtClean="0"/>
              <a:t>David </a:t>
            </a:r>
            <a:r>
              <a:rPr lang="en-US" dirty="0" err="1" smtClean="0"/>
              <a:t>Boldy</a:t>
            </a:r>
            <a:r>
              <a:rPr lang="en-US" dirty="0" smtClean="0"/>
              <a:t> (Broadcom)</a:t>
            </a:r>
            <a:endParaRPr lang="en-US" dirty="0"/>
          </a:p>
        </p:txBody>
      </p:sp>
      <p:sp>
        <p:nvSpPr>
          <p:cNvPr id="9" name="Shape 9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" name="Shape 10"/>
          <p:cNvSpPr/>
          <p:nvPr/>
        </p:nvSpPr>
        <p:spPr>
          <a:xfrm>
            <a:off x="722313" y="8985250"/>
            <a:ext cx="71437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11" name="Shape 11"/>
          <p:cNvCxnSpPr/>
          <p:nvPr/>
        </p:nvCxnSpPr>
        <p:spPr>
          <a:xfrm>
            <a:off x="723900" y="8983663"/>
            <a:ext cx="5486400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2" name="Shape 12"/>
          <p:cNvCxnSpPr/>
          <p:nvPr/>
        </p:nvCxnSpPr>
        <p:spPr>
          <a:xfrm>
            <a:off x="647700" y="296863"/>
            <a:ext cx="5638800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" name="Notes Placeholder 1"/>
          <p:cNvSpPr>
            <a:spLocks noGrp="1"/>
          </p:cNvSpPr>
          <p:nvPr>
            <p:ph type="body" sz="quarter" idx="3"/>
          </p:nvPr>
        </p:nvSpPr>
        <p:spPr>
          <a:xfrm>
            <a:off x="693738" y="4408488"/>
            <a:ext cx="5546725" cy="4176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248463"/>
      </p:ext>
    </p:extLst>
  </p:cSld>
  <p:clrMap bg1="lt1" tx1="dk1" bg2="dk2" tx2="lt2" accent1="accent1" accent2="accent2" accent3="accent3" accent4="accent4" accent5="accent5" accent6="accent6" hlink="hlink" folHlink="folHlink"/>
  <p:hf hdr="0" ftr="0" dt="0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802.11-yy/xxxxr0</a:t>
            </a:r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Month Year</a:t>
            </a:r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John Doe, Some Company</a:t>
            </a:r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3" name="Shape 83"/>
          <p:cNvSpPr txBox="1"/>
          <p:nvPr/>
        </p:nvSpPr>
        <p:spPr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5" name="Shape 85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70857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57518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802.11-yy/xxxxr0</a:t>
            </a:r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Month Year</a:t>
            </a:r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John Doe, Some Company</a:t>
            </a:r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8" name="Shape 98"/>
          <p:cNvSpPr txBox="1"/>
          <p:nvPr/>
        </p:nvSpPr>
        <p:spPr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0" name="Shape 100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66224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9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802.11-yy/xxxxr0</a:t>
            </a:r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6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Month Year</a:t>
            </a:r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2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John Doe, Some Company</a:t>
            </a:r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2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" name="Shape 111"/>
          <p:cNvSpPr txBox="1"/>
          <p:nvPr/>
        </p:nvSpPr>
        <p:spPr>
          <a:xfrm>
            <a:off x="1154113" y="701675"/>
            <a:ext cx="4626000" cy="34686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200" cy="427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745144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57518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575186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575186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57518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25" name="Shape 25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November  2019</a:t>
            </a:r>
            <a:endParaRPr lang="en-US" dirty="0"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GB" smtClean="0"/>
              <a:t>David Boldy (Broadcom)</a:t>
            </a:r>
            <a:endParaRPr dirty="0"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 rot="5400000">
            <a:off x="7276837" y="2095765"/>
            <a:ext cx="5408613" cy="25886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1994693" y="-394493"/>
            <a:ext cx="5408613" cy="7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November  2019</a:t>
            </a:r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GB" smtClean="0"/>
              <a:t>David Boldy (Broadcom)</a:t>
            </a:r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David Boldy (Broadcom)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C82-DEB1-4EC7-A39C-3C1375122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3272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David Boldy (Broadcom)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C82-DEB1-4EC7-A39C-3C1375122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3342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David Boldy (Broadcom)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C82-DEB1-4EC7-A39C-3C1375122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5393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David Boldy (Broadcom)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C82-DEB1-4EC7-A39C-3C1375122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5394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David Boldy (Broadcom)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C82-DEB1-4EC7-A39C-3C1375122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2771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David Boldy (Broadcom)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C82-DEB1-4EC7-A39C-3C1375122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29283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David Boldy (Broadcom)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C82-DEB1-4EC7-A39C-3C1375122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7588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David Boldy (Broadcom)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C82-DEB1-4EC7-A39C-3C1375122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13297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David Boldy (Broadcom)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C82-DEB1-4EC7-A39C-3C1375122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6085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ftr" idx="11"/>
          </p:nvPr>
        </p:nvSpPr>
        <p:spPr>
          <a:xfrm>
            <a:off x="7162800" y="6400800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 smtClean="0"/>
              <a:t>David </a:t>
            </a:r>
            <a:r>
              <a:rPr lang="en-US" dirty="0" err="1" smtClean="0"/>
              <a:t>Boldy</a:t>
            </a:r>
            <a:r>
              <a:rPr lang="en-US" dirty="0" smtClean="0"/>
              <a:t> (Broadcom)</a:t>
            </a:r>
            <a:endParaRPr lang="en-US" dirty="0"/>
          </a:p>
        </p:txBody>
      </p:sp>
      <p:sp>
        <p:nvSpPr>
          <p:cNvPr id="34" name="Shape 34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November 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David Boldy (Broadcom)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C82-DEB1-4EC7-A39C-3C1375122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1731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David Boldy (Broadcom)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C82-DEB1-4EC7-A39C-3C1375122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97711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David Boldy (Broadcom)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7CEF0-E0EC-44C7-8FFE-8C3BE7CF97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46352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David Boldy (Broadcom)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7CEF0-E0EC-44C7-8FFE-8C3BE7CF97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68266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David Boldy (Broadcom)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7CEF0-E0EC-44C7-8FFE-8C3BE7CF97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1082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David Boldy (Broadcom)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7CEF0-E0EC-44C7-8FFE-8C3BE7CF97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2080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David Boldy (Broadcom)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7CEF0-E0EC-44C7-8FFE-8C3BE7CF97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9549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David Boldy (Broadcom)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7CEF0-E0EC-44C7-8FFE-8C3BE7CF97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3022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David Boldy (Broadcom)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7CEF0-E0EC-44C7-8FFE-8C3BE7CF97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65181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David Boldy (Broadcom)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7CEF0-E0EC-44C7-8FFE-8C3BE7CF97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417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November  2019</a:t>
            </a:r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GB" smtClean="0"/>
              <a:t>David Boldy (Broadcom)</a:t>
            </a:r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David Boldy (Broadcom)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7CEF0-E0EC-44C7-8FFE-8C3BE7CF97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45651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David Boldy (Broadcom)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7CEF0-E0EC-44C7-8FFE-8C3BE7CF97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91825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David Boldy (Broadcom)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7CEF0-E0EC-44C7-8FFE-8C3BE7CF97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582091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David Boldy (Broadcom)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3E65-3973-4CB9-A5E1-BA07C693EE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396771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David Boldy (Broadcom)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3E65-3973-4CB9-A5E1-BA07C693EE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99314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David Boldy (Broadcom)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3E65-3973-4CB9-A5E1-BA07C693EE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795445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David Boldy (Broadcom)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3E65-3973-4CB9-A5E1-BA07C693EE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462291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David Boldy (Broadcom)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3E65-3973-4CB9-A5E1-BA07C693EE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0087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David Boldy (Broadcom)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3E65-3973-4CB9-A5E1-BA07C693EE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382305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David Boldy (Broadcom)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3E65-3973-4CB9-A5E1-BA07C693EE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042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914401" y="1981201"/>
            <a:ext cx="50778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2"/>
          </p:nvPr>
        </p:nvSpPr>
        <p:spPr>
          <a:xfrm>
            <a:off x="6195484" y="1981201"/>
            <a:ext cx="5080000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November  2019</a:t>
            </a:r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GB" smtClean="0"/>
              <a:t>David Boldy (Broadcom)</a:t>
            </a:r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David Boldy (Broadcom)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3E65-3973-4CB9-A5E1-BA07C693EE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58536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David Boldy (Broadcom)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3E65-3973-4CB9-A5E1-BA07C693EE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83539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David Boldy (Broadcom)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3E65-3973-4CB9-A5E1-BA07C693EE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828623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David Boldy (Broadcom)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3E65-3973-4CB9-A5E1-BA07C693EE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84356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David Boldy (Broadcom)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3655-ABB6-443F-A8D7-C3EEE5F68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96973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David Boldy (Broadcom)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3655-ABB6-443F-A8D7-C3EEE5F68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88431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David Boldy (Broadcom)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3655-ABB6-443F-A8D7-C3EEE5F68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44618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David Boldy (Broadcom)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3655-ABB6-443F-A8D7-C3EEE5F68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92314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David Boldy (Broadcom)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3655-ABB6-443F-A8D7-C3EEE5F68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441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David Boldy (Broadcom)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3655-ABB6-443F-A8D7-C3EEE5F68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924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  <a:defRPr sz="1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  <a:defRPr sz="1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November  2019</a:t>
            </a:r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GB" smtClean="0"/>
              <a:t>David Boldy (Broadcom)</a:t>
            </a:r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David Boldy (Broadcom)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3655-ABB6-443F-A8D7-C3EEE5F68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32320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David Boldy (Broadcom)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3655-ABB6-443F-A8D7-C3EEE5F68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259111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David Boldy (Broadcom)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3655-ABB6-443F-A8D7-C3EEE5F68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34586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David Boldy (Broadcom)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3655-ABB6-443F-A8D7-C3EEE5F68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57567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David Boldy (Broadcom)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3655-ABB6-443F-A8D7-C3EEE5F68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3575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userDrawn="1">
  <p:cSld name="TITLE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9" name="Date Placeholder 8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 2019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idx="11"/>
          </p:nvPr>
        </p:nvSpPr>
        <p:spPr>
          <a:xfrm>
            <a:off x="7162800" y="6400800"/>
            <a:ext cx="4246027" cy="712789"/>
          </a:xfrm>
        </p:spPr>
        <p:txBody>
          <a:bodyPr/>
          <a:lstStyle/>
          <a:p>
            <a:r>
              <a:rPr lang="en-US" dirty="0" smtClean="0"/>
              <a:t>David </a:t>
            </a:r>
            <a:r>
              <a:rPr lang="en-US" dirty="0" err="1" smtClean="0"/>
              <a:t>Boldy</a:t>
            </a:r>
            <a:r>
              <a:rPr lang="en-US" dirty="0" smtClean="0"/>
              <a:t> (Broadcom)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Slide </a:t>
            </a: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David Boldy (Broadcom)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Slide </a:t>
            </a: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4692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November  2019</a:t>
            </a:r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GB" smtClean="0"/>
              <a:t>David Boldy (Broadcom)</a:t>
            </a:r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 rot="5400000">
            <a:off x="4038337" y="-1142734"/>
            <a:ext cx="4113213" cy="103610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November  2019</a:t>
            </a:r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GB" smtClean="0"/>
              <a:t>David Boldy (Broadcom)</a:t>
            </a:r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3" Type="http://schemas.openxmlformats.org/officeDocument/2006/relationships/slideLayout" Target="../slideLayouts/slideLayout46.xml"/><Relationship Id="rId7" Type="http://schemas.openxmlformats.org/officeDocument/2006/relationships/slideLayout" Target="../slideLayouts/slideLayout50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54.xml"/><Relationship Id="rId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53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16" name="Shape 16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November  2019</a:t>
            </a:r>
            <a:endParaRPr lang="en-US" dirty="0"/>
          </a:p>
        </p:txBody>
      </p:sp>
      <p:sp>
        <p:nvSpPr>
          <p:cNvPr id="17" name="Shape 17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GB" smtClean="0"/>
              <a:t>David Boldy (Broadcom)</a:t>
            </a:r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9" name="Shape 19"/>
          <p:cNvCxnSpPr/>
          <p:nvPr/>
        </p:nvCxnSpPr>
        <p:spPr>
          <a:xfrm>
            <a:off x="914400" y="609600"/>
            <a:ext cx="10363200" cy="1588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0" name="Shape 20"/>
          <p:cNvSpPr/>
          <p:nvPr/>
        </p:nvSpPr>
        <p:spPr>
          <a:xfrm>
            <a:off x="912285" y="6475413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21" name="Shape 21"/>
          <p:cNvCxnSpPr/>
          <p:nvPr/>
        </p:nvCxnSpPr>
        <p:spPr>
          <a:xfrm>
            <a:off x="914400" y="6477000"/>
            <a:ext cx="10464800" cy="1588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2" name="Shape 22"/>
          <p:cNvSpPr txBox="1"/>
          <p:nvPr/>
        </p:nvSpPr>
        <p:spPr>
          <a:xfrm>
            <a:off x="6667504" y="357166"/>
            <a:ext cx="466728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rPr lang="en-US" sz="1600" b="1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doc.: IEEE </a:t>
            </a:r>
            <a:r>
              <a:rPr lang="en-US" sz="1600" b="1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802.11-19/2060</a:t>
            </a:r>
            <a:endParaRPr sz="2000" b="1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706" r:id="rId7"/>
    <p:sldLayoutId id="2147483654" r:id="rId8"/>
    <p:sldLayoutId id="2147483655" r:id="rId9"/>
    <p:sldLayoutId id="2147483656" r:id="rId10"/>
  </p:sldLayoutIdLst>
  <p:timing>
    <p:tnLst>
      <p:par>
        <p:cTn id="1" dur="indefinite" restart="never" nodeType="tmRoot"/>
      </p:par>
    </p:tnLst>
  </p:timing>
  <p:hf sldNum="0" hdr="0" ft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November 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David Boldy (Broadcom)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05C82-DEB1-4EC7-A39C-3C1375122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346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November 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David Boldy (Broadcom)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7CEF0-E0EC-44C7-8FFE-8C3BE7CF97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9381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November 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David Boldy (Broadcom)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73E65-3973-4CB9-A5E1-BA07C693EE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276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November 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David Boldy (Broadcom)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43655-ABB6-443F-A8D7-C3EEE5F68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38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/>
              <a:t>Updates from EN 301 893 GoToMeetings since BRAN#103</a:t>
            </a:r>
            <a:endParaRPr sz="2800" b="1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8" name="Shape 88"/>
          <p:cNvSpPr txBox="1">
            <a:spLocks noGrp="1"/>
          </p:cNvSpPr>
          <p:nvPr>
            <p:ph type="subTitle" idx="4294967295"/>
          </p:nvPr>
        </p:nvSpPr>
        <p:spPr>
          <a:xfrm>
            <a:off x="0" y="1463675"/>
            <a:ext cx="85344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</a:pPr>
            <a:r>
              <a:rPr lang="en-US" sz="2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Date: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strike="noStrike" cap="none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2019-11-1</a:t>
            </a:r>
            <a:r>
              <a:rPr lang="en-US" sz="2000" b="0" dirty="0" smtClean="0"/>
              <a:t>3</a:t>
            </a:r>
            <a:endParaRPr sz="2000" b="0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1" name="Shape 91"/>
          <p:cNvSpPr/>
          <p:nvPr/>
        </p:nvSpPr>
        <p:spPr>
          <a:xfrm>
            <a:off x="993775" y="1972991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/>
          </a:p>
        </p:txBody>
      </p:sp>
      <p:graphicFrame>
        <p:nvGraphicFramePr>
          <p:cNvPr id="92" name="Shape 92"/>
          <p:cNvGraphicFramePr/>
          <p:nvPr>
            <p:extLst>
              <p:ext uri="{D42A27DB-BD31-4B8C-83A1-F6EECF244321}">
                <p14:modId xmlns:p14="http://schemas.microsoft.com/office/powerpoint/2010/main" val="4245756136"/>
              </p:ext>
            </p:extLst>
          </p:nvPr>
        </p:nvGraphicFramePr>
        <p:xfrm>
          <a:off x="1044400" y="2471150"/>
          <a:ext cx="10826200" cy="1948450"/>
        </p:xfrm>
        <a:graphic>
          <a:graphicData uri="http://schemas.openxmlformats.org/drawingml/2006/table">
            <a:tbl>
              <a:tblPr>
                <a:noFill/>
                <a:tableStyleId>{A1A19DCD-474F-49A0-BD6E-79F9A4CA8838}</a:tableStyleId>
              </a:tblPr>
              <a:tblGrid>
                <a:gridCol w="2163300"/>
                <a:gridCol w="1840650"/>
                <a:gridCol w="2078525"/>
                <a:gridCol w="1314475"/>
                <a:gridCol w="3429250"/>
              </a:tblGrid>
              <a:tr h="1019575"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2300" b="1" dirty="0"/>
                        <a:t>Name</a:t>
                      </a:r>
                      <a:endParaRPr sz="2300" b="1"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2300" b="1"/>
                        <a:t>Affiliations</a:t>
                      </a:r>
                      <a:endParaRPr sz="2300" b="1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2300" b="1"/>
                        <a:t>Address</a:t>
                      </a:r>
                      <a:endParaRPr sz="2300" b="1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2300" b="1"/>
                        <a:t>Phone</a:t>
                      </a:r>
                      <a:endParaRPr sz="2300" b="1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2300" b="1"/>
                        <a:t>email</a:t>
                      </a:r>
                      <a:endParaRPr sz="2300" b="1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55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 smtClean="0"/>
                        <a:t>David Boldy</a:t>
                      </a:r>
                      <a:endParaRPr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 smtClean="0"/>
                        <a:t>Broadcom</a:t>
                      </a:r>
                      <a:endParaRPr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dirty="0" smtClean="0"/>
                        <a:t>david.boldy@broadcom.com</a:t>
                      </a: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735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smtClean="0"/>
              <a:t>November  2019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0" y="609600"/>
            <a:ext cx="112755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127000"/>
            <a:r>
              <a:rPr lang="en-US" sz="280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Update on PD Testing</a:t>
            </a:r>
            <a:endParaRPr lang="en-US" sz="280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125" name="Shape 12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November  2019</a:t>
            </a:r>
            <a:endParaRPr sz="1800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533400" y="1066800"/>
            <a:ext cx="114300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584200" indent="-457200">
              <a:spcBef>
                <a:spcPts val="0"/>
              </a:spcBef>
              <a:buClr>
                <a:schemeClr val="dk1"/>
              </a:buClr>
              <a:buSzPts val="1600"/>
              <a:buFontTx/>
              <a:buChar char="-"/>
            </a:pPr>
            <a:r>
              <a:rPr lang="en-US" sz="2800" b="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3</a:t>
            </a:r>
            <a:r>
              <a:rPr lang="en-US" sz="2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contributions to meeting:</a:t>
            </a:r>
          </a:p>
          <a:p>
            <a:pPr marL="1041400" lvl="1" indent="-457200">
              <a:spcBef>
                <a:spcPts val="0"/>
              </a:spcBef>
              <a:buClr>
                <a:schemeClr val="dk1"/>
              </a:buClr>
              <a:buSzPts val="1600"/>
              <a:buFontTx/>
              <a:buChar char="-"/>
            </a:pPr>
            <a:r>
              <a:rPr lang="en-US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Test Signals for Preamble Detection – BRAN(19)100037</a:t>
            </a:r>
          </a:p>
          <a:p>
            <a:pPr marL="1041400" lvl="1" indent="-457200">
              <a:spcBef>
                <a:spcPts val="0"/>
              </a:spcBef>
              <a:buClr>
                <a:schemeClr val="dk1"/>
              </a:buClr>
              <a:buSzPts val="1600"/>
              <a:buFontTx/>
              <a:buChar char="-"/>
            </a:pPr>
            <a:r>
              <a:rPr lang="en-US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Issues with Preamble Detection – BRAN(19)100038</a:t>
            </a:r>
          </a:p>
          <a:p>
            <a:pPr marL="1041400" lvl="1" indent="-457200">
              <a:spcBef>
                <a:spcPts val="0"/>
              </a:spcBef>
              <a:buClr>
                <a:schemeClr val="dk1"/>
              </a:buClr>
              <a:buSzPts val="1600"/>
              <a:buFontTx/>
              <a:buChar char="-"/>
            </a:pPr>
            <a:r>
              <a:rPr lang="en-US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PD Test Results – BRAN(19)103035r1 (later updated to r2 to include the waveform file of the possible test signal)</a:t>
            </a:r>
            <a:endParaRPr lang="en-US" b="0" dirty="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ts val="1600"/>
              <a:buFontTx/>
              <a:buChar char="-"/>
            </a:pPr>
            <a:r>
              <a:rPr lang="en-US" sz="2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Discussions related to what the test signal should be and interpretations of a valid/real life signal related to the IEEE requirements.</a:t>
            </a: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ts val="1600"/>
              <a:buFontTx/>
              <a:buChar char="-"/>
            </a:pPr>
            <a:r>
              <a:rPr lang="en-US" sz="2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Some agreement that current </a:t>
            </a:r>
            <a:r>
              <a:rPr lang="en-GB" sz="2800" b="0" dirty="0" smtClean="0"/>
              <a:t>PD in </a:t>
            </a:r>
            <a:r>
              <a:rPr lang="en-GB" sz="2800" b="0" dirty="0"/>
              <a:t>EN 301 893 </a:t>
            </a:r>
            <a:r>
              <a:rPr lang="en-GB" sz="2800" b="0" dirty="0" smtClean="0"/>
              <a:t>may need better definition</a:t>
            </a:r>
            <a:endParaRPr lang="en-US" sz="2800" b="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ts val="1600"/>
              <a:buFontTx/>
              <a:buChar char="-"/>
            </a:pPr>
            <a:r>
              <a:rPr lang="en-US" sz="2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No agreement on a solution.</a:t>
            </a: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ts val="1600"/>
              <a:buFontTx/>
              <a:buChar char="-"/>
            </a:pPr>
            <a:r>
              <a:rPr lang="en-US" sz="2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R&amp;S agreed that they could do some further testing using the waveform provided by Qualcomm in BRAN(19)103035r2. This would not be a new </a:t>
            </a:r>
            <a:r>
              <a:rPr lang="en-US" sz="2800" b="0" dirty="0" err="1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plugfest</a:t>
            </a:r>
            <a:r>
              <a:rPr lang="en-US" sz="2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due to lab BW constraints and commitments.</a:t>
            </a: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ts val="1600"/>
              <a:buFontTx/>
              <a:buChar char="-"/>
            </a:pPr>
            <a:r>
              <a:rPr lang="en-US" sz="2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Needs further discussion at BRAN#104 in December.</a:t>
            </a: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ts val="1600"/>
              <a:buFontTx/>
              <a:buChar char="-"/>
            </a:pPr>
            <a:endParaRPr lang="en-US" sz="2800" b="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ts val="1600"/>
              <a:buFontTx/>
              <a:buChar char="-"/>
            </a:pPr>
            <a:endParaRPr lang="en-US" sz="2800" b="0" dirty="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ts val="1600"/>
              <a:buFontTx/>
              <a:buChar char="-"/>
            </a:pPr>
            <a:endParaRPr lang="en-US" sz="2800" b="0" dirty="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4554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i="0" u="none" strike="noStrike" cap="none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Abstract</a:t>
            </a:r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838200" y="1371600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lvl="0" indent="-342900">
              <a:spcBef>
                <a:spcPts val="0"/>
              </a:spcBef>
              <a:buSzPts val="2400"/>
              <a:buFont typeface="Arial"/>
              <a:buChar char="•"/>
            </a:pPr>
            <a:r>
              <a:rPr lang="en-GB" b="0" dirty="0" smtClean="0"/>
              <a:t>Updates from ETSI BRAN GoTo</a:t>
            </a:r>
            <a:r>
              <a:rPr lang="en-GB" b="0" dirty="0"/>
              <a:t>M</a:t>
            </a:r>
            <a:r>
              <a:rPr lang="en-GB" b="0" dirty="0" smtClean="0"/>
              <a:t>eetings since BRAN#103 (related to PD testing,  Spectrum mask and inclusion of 5.8GHz in the EN 301 893 standard).</a:t>
            </a:r>
            <a:endParaRPr sz="2400" b="0" i="0" u="none" strike="noStrike" cap="none" dirty="0">
              <a:solidFill>
                <a:srgbClr val="000000"/>
              </a:solidFill>
            </a:endParaRPr>
          </a:p>
        </p:txBody>
      </p:sp>
      <p:sp>
        <p:nvSpPr>
          <p:cNvPr id="105" name="Shape 10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lvl="0"/>
            <a:r>
              <a:rPr lang="en-US" smtClean="0"/>
              <a:t>November 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lvl="0"/>
            <a:r>
              <a:rPr lang="en-US" smtClean="0"/>
              <a:t>November  2019</a:t>
            </a:r>
            <a:endParaRPr lang="en-US" dirty="0"/>
          </a:p>
        </p:txBody>
      </p:sp>
      <p:sp>
        <p:nvSpPr>
          <p:cNvPr id="116" name="Shape 116"/>
          <p:cNvSpPr txBox="1">
            <a:spLocks noGrp="1"/>
          </p:cNvSpPr>
          <p:nvPr>
            <p:ph type="body" idx="4294967295"/>
          </p:nvPr>
        </p:nvSpPr>
        <p:spPr>
          <a:xfrm>
            <a:off x="228600" y="1517904"/>
            <a:ext cx="11734799" cy="1500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r>
              <a:rPr lang="en-GB" sz="1600" b="0" dirty="0"/>
              <a:t/>
            </a:r>
            <a:br>
              <a:rPr lang="en-GB" sz="1600" b="0" dirty="0"/>
            </a:br>
            <a:r>
              <a:rPr lang="en-GB" sz="1600" b="0" dirty="0"/>
              <a:t> 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hangingPunct="0"/>
            <a:endParaRPr lang="en-US" sz="1600" dirty="0">
              <a:solidFill>
                <a:schemeClr val="dk1"/>
              </a:solidFill>
              <a:latin typeface="Arial"/>
              <a:cs typeface="Arial"/>
              <a:sym typeface="Arial"/>
            </a:endParaRPr>
          </a:p>
          <a:p>
            <a:pPr hangingPunct="0"/>
            <a:endParaRPr lang="en-US" sz="1600" dirty="0" smtClean="0">
              <a:solidFill>
                <a:schemeClr val="dk1"/>
              </a:solidFill>
              <a:latin typeface="Arial"/>
              <a:cs typeface="Arial"/>
              <a:sym typeface="Arial"/>
            </a:endParaRPr>
          </a:p>
          <a:p>
            <a:pPr hangingPunct="0"/>
            <a:endParaRPr lang="en-US" sz="1600" dirty="0" smtClean="0"/>
          </a:p>
          <a:p>
            <a:pPr hangingPunct="0"/>
            <a:endParaRPr lang="en-GB" sz="1600" dirty="0" smtClean="0"/>
          </a:p>
          <a:p>
            <a:pPr hangingPunct="0"/>
            <a:r>
              <a:rPr lang="en-GB" sz="1900" dirty="0" smtClean="0"/>
              <a:t>Q1:RAN4 would kindly request ETSI TC BRAN understanding whether preamble punctured mask for a wide band carrier larger than 20MHz having a relaxed mask requirement with a constant reference level of -20dBr in the punctured region(s) is compliant to ETSI mask? </a:t>
            </a:r>
          </a:p>
          <a:p>
            <a:pPr hangingPunct="0"/>
            <a:r>
              <a:rPr lang="en-GB" sz="1900" dirty="0" smtClean="0"/>
              <a:t>Q2: RAN4 respectfully asks ETSI TC BRAN to confirm this understanding and explain the reasoning of the ETSI transmit spectral mask widening with increased bandwidth configurations, particularly at the -20dBr limit.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600" b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600" b="0" dirty="0"/>
          </a:p>
        </p:txBody>
      </p:sp>
      <p:sp>
        <p:nvSpPr>
          <p:cNvPr id="115" name="Shape 115"/>
          <p:cNvSpPr txBox="1">
            <a:spLocks noGrp="1"/>
          </p:cNvSpPr>
          <p:nvPr>
            <p:ph type="title" idx="4294967295"/>
          </p:nvPr>
        </p:nvSpPr>
        <p:spPr>
          <a:xfrm>
            <a:off x="0" y="685801"/>
            <a:ext cx="10361613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/>
              <a:t>Spectrum Mask Questions</a:t>
            </a:r>
            <a:endParaRPr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219200"/>
            <a:ext cx="8408444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0" y="609600"/>
            <a:ext cx="112755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127000"/>
            <a:r>
              <a:rPr lang="en-US" sz="280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Update on Spectrum Mask</a:t>
            </a:r>
            <a:endParaRPr lang="en-US" sz="280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125" name="Shape 12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November  2019</a:t>
            </a:r>
            <a:endParaRPr sz="1800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533400" y="1066800"/>
            <a:ext cx="114300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685800" indent="-457200">
              <a:buFontTx/>
              <a:buChar char="-"/>
            </a:pPr>
            <a:r>
              <a:rPr lang="en-GB" b="0" dirty="0" smtClean="0"/>
              <a:t>There </a:t>
            </a:r>
            <a:r>
              <a:rPr lang="en-GB" b="0" dirty="0"/>
              <a:t>was some agreement to use the Nokia </a:t>
            </a:r>
            <a:r>
              <a:rPr lang="en-GB" b="0" dirty="0" smtClean="0"/>
              <a:t>proposal detailed in BRAN(19)101019 </a:t>
            </a:r>
            <a:r>
              <a:rPr lang="en-GB" b="0" dirty="0"/>
              <a:t>but with the lower limit for all cases being increased from -28dBr to -25dBr. </a:t>
            </a:r>
            <a:endParaRPr lang="en-GB" b="0" dirty="0" smtClean="0"/>
          </a:p>
          <a:p>
            <a:pPr marL="685800" indent="-457200">
              <a:buFontTx/>
              <a:buChar char="-"/>
            </a:pPr>
            <a:r>
              <a:rPr lang="en-GB" b="0" dirty="0" smtClean="0"/>
              <a:t>Huawei raised concerns </a:t>
            </a:r>
            <a:r>
              <a:rPr lang="en-GB" b="0" dirty="0"/>
              <a:t>with the measurement RBW with regards </a:t>
            </a:r>
            <a:r>
              <a:rPr lang="en-GB" b="0" dirty="0" smtClean="0"/>
              <a:t>to the </a:t>
            </a:r>
            <a:r>
              <a:rPr lang="en-GB" b="0" dirty="0"/>
              <a:t>limits in the proposals (i.e. ETSI is typically 1MHz but IEEE is 100kHz). Huawei will put in a contribution to further highlight their </a:t>
            </a:r>
            <a:r>
              <a:rPr lang="en-GB" b="0" dirty="0" smtClean="0"/>
              <a:t>concern.</a:t>
            </a:r>
          </a:p>
          <a:p>
            <a:pPr marL="685800" indent="-457200">
              <a:buFontTx/>
              <a:buChar char="-"/>
            </a:pPr>
            <a:r>
              <a:rPr lang="en-GB" b="0" dirty="0"/>
              <a:t>L</a:t>
            </a:r>
            <a:r>
              <a:rPr lang="en-GB" b="0" dirty="0" smtClean="0"/>
              <a:t>Os </a:t>
            </a:r>
            <a:r>
              <a:rPr lang="en-GB" b="0" dirty="0"/>
              <a:t>were also discussed and there was some agreement that we may need to build some sort of exceptions into the ETSI language for </a:t>
            </a:r>
            <a:r>
              <a:rPr lang="en-GB" b="0" dirty="0" smtClean="0"/>
              <a:t>this.</a:t>
            </a:r>
          </a:p>
          <a:p>
            <a:pPr marL="685800" indent="-457200">
              <a:buFontTx/>
              <a:buChar char="-"/>
            </a:pPr>
            <a:r>
              <a:rPr lang="en-GB" b="0" dirty="0" smtClean="0"/>
              <a:t>Nokia have updated their contribution to BRAN(19)101019r1 to </a:t>
            </a:r>
            <a:r>
              <a:rPr lang="en-GB" b="0" dirty="0"/>
              <a:t>reflect the </a:t>
            </a:r>
            <a:r>
              <a:rPr lang="en-GB" b="0" dirty="0" smtClean="0"/>
              <a:t>changes </a:t>
            </a:r>
            <a:r>
              <a:rPr lang="en-GB" b="0" dirty="0"/>
              <a:t>to the minimum -25dBr for in band </a:t>
            </a:r>
            <a:r>
              <a:rPr lang="en-GB" b="0" dirty="0" smtClean="0"/>
              <a:t>mask as </a:t>
            </a:r>
            <a:r>
              <a:rPr lang="en-GB" b="0" dirty="0"/>
              <a:t>agreed in the meeting. </a:t>
            </a:r>
            <a:endParaRPr lang="en-GB" b="0" dirty="0" smtClean="0"/>
          </a:p>
          <a:p>
            <a:pPr marL="685800" indent="-457200">
              <a:buFontTx/>
              <a:buChar char="-"/>
            </a:pPr>
            <a:r>
              <a:rPr lang="en-GB" b="0" dirty="0" smtClean="0"/>
              <a:t>Some </a:t>
            </a:r>
            <a:r>
              <a:rPr lang="en-GB" b="0" dirty="0"/>
              <a:t>concerns with regards to the Out of Band (e.g. for a 60MHz BW channels what roll off to apply for the mask</a:t>
            </a:r>
            <a:r>
              <a:rPr lang="en-GB" b="0" dirty="0" smtClean="0"/>
              <a:t>) still to be addressed.</a:t>
            </a:r>
          </a:p>
          <a:p>
            <a:pPr marL="685800" indent="-457200">
              <a:buFontTx/>
              <a:buChar char="-"/>
            </a:pPr>
            <a:r>
              <a:rPr lang="en-GB" b="0" dirty="0" smtClean="0"/>
              <a:t>GoTo</a:t>
            </a:r>
            <a:r>
              <a:rPr lang="en-GB" b="0" dirty="0"/>
              <a:t>M</a:t>
            </a:r>
            <a:r>
              <a:rPr lang="en-GB" b="0" dirty="0" smtClean="0"/>
              <a:t>eeting to discuss further on 27</a:t>
            </a:r>
            <a:r>
              <a:rPr lang="en-GB" b="0" baseline="30000" dirty="0" smtClean="0"/>
              <a:t>th</a:t>
            </a:r>
            <a:r>
              <a:rPr lang="en-GB" b="0" dirty="0" smtClean="0"/>
              <a:t> Nov 3pm CET</a:t>
            </a:r>
            <a:endParaRPr lang="en-GB" b="0" dirty="0"/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ts val="1600"/>
              <a:buFontTx/>
              <a:buChar char="-"/>
            </a:pPr>
            <a:endParaRPr lang="en-US" sz="2800" b="0" dirty="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458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0" y="609600"/>
            <a:ext cx="112755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127000"/>
            <a:r>
              <a:rPr lang="en-US" sz="280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Extracts from BRAN(19)103019r1 for information (1)</a:t>
            </a:r>
            <a:endParaRPr lang="en-US" sz="280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125" name="Shape 12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November  2019</a:t>
            </a:r>
            <a:endParaRPr sz="1800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533400" y="1066800"/>
            <a:ext cx="114300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127000" indent="0">
              <a:spcBef>
                <a:spcPts val="0"/>
              </a:spcBef>
              <a:buClr>
                <a:schemeClr val="dk1"/>
              </a:buClr>
              <a:buSzPts val="1600"/>
            </a:pPr>
            <a:r>
              <a:rPr lang="en-US" sz="2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0398242"/>
              </p:ext>
            </p:extLst>
          </p:nvPr>
        </p:nvGraphicFramePr>
        <p:xfrm>
          <a:off x="2592491" y="3962400"/>
          <a:ext cx="6324601" cy="1981198"/>
        </p:xfrm>
        <a:graphic>
          <a:graphicData uri="http://schemas.openxmlformats.org/drawingml/2006/table">
            <a:tbl>
              <a:tblPr firstRow="1" firstCol="1" bandRow="1">
                <a:tableStyleId>{A1A19DCD-474F-49A0-BD6E-79F9A4CA8838}</a:tableStyleId>
              </a:tblPr>
              <a:tblGrid>
                <a:gridCol w="1642190"/>
                <a:gridCol w="758086"/>
                <a:gridCol w="758086"/>
                <a:gridCol w="818470"/>
                <a:gridCol w="818470"/>
                <a:gridCol w="758086"/>
                <a:gridCol w="771213"/>
              </a:tblGrid>
              <a:tr h="523937"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 Placement of unavailable sub-channels</a:t>
                      </a:r>
                      <a:endParaRPr lang="en-GB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</a:t>
                      </a:r>
                      <a:endParaRPr lang="en-GB" sz="1000">
                        <a:effectLst/>
                      </a:endParaRPr>
                    </a:p>
                    <a:p>
                      <a:pPr marL="0" marR="0" algn="ctr" hangingPunc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[MHz]</a:t>
                      </a:r>
                      <a:endParaRPr lang="en-GB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</a:t>
                      </a:r>
                      <a:endParaRPr lang="en-GB" sz="1000">
                        <a:effectLst/>
                      </a:endParaRPr>
                    </a:p>
                    <a:p>
                      <a:pPr marL="0" marR="0" algn="ctr" hangingPunc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[MHz]</a:t>
                      </a:r>
                      <a:endParaRPr lang="en-GB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</a:t>
                      </a:r>
                      <a:endParaRPr lang="en-GB" sz="1000">
                        <a:effectLst/>
                      </a:endParaRPr>
                    </a:p>
                    <a:p>
                      <a:pPr marL="0" marR="0" algn="ctr" hangingPunc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[MHz]</a:t>
                      </a:r>
                      <a:endParaRPr lang="en-GB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D</a:t>
                      </a:r>
                      <a:endParaRPr lang="en-GB" sz="1000">
                        <a:effectLst/>
                      </a:endParaRPr>
                    </a:p>
                    <a:p>
                      <a:pPr marL="0" marR="0" algn="ctr" hangingPunc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[MHz]</a:t>
                      </a:r>
                      <a:endParaRPr lang="en-GB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E</a:t>
                      </a:r>
                      <a:endParaRPr lang="en-GB" sz="1000">
                        <a:effectLst/>
                      </a:endParaRPr>
                    </a:p>
                    <a:p>
                      <a:pPr marL="0" marR="0" algn="ctr" hangingPunc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[MHz]</a:t>
                      </a:r>
                      <a:endParaRPr lang="en-GB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F</a:t>
                      </a:r>
                      <a:endParaRPr lang="en-GB" sz="1000">
                        <a:effectLst/>
                      </a:endParaRPr>
                    </a:p>
                    <a:p>
                      <a:pPr marL="0" marR="0" algn="ctr" hangingPunc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[MHz]</a:t>
                      </a:r>
                      <a:endParaRPr lang="en-GB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1108"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Within</a:t>
                      </a:r>
                      <a:endParaRPr lang="en-GB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LE</a:t>
                      </a:r>
                      <a:endParaRPr lang="en-GB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LE + 1</a:t>
                      </a:r>
                      <a:endParaRPr lang="en-GB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LE + 20</a:t>
                      </a:r>
                      <a:endParaRPr lang="en-GB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RE - 20</a:t>
                      </a:r>
                      <a:endParaRPr lang="en-GB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RE - 1</a:t>
                      </a:r>
                      <a:endParaRPr lang="en-GB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RE</a:t>
                      </a:r>
                      <a:endParaRPr lang="en-GB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1108"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Left edge</a:t>
                      </a:r>
                      <a:endParaRPr lang="en-GB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LE</a:t>
                      </a:r>
                      <a:endParaRPr lang="en-GB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LE + 1</a:t>
                      </a:r>
                      <a:endParaRPr lang="en-GB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LE + 20</a:t>
                      </a:r>
                      <a:endParaRPr lang="en-GB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LE + N</a:t>
                      </a:r>
                      <a:endParaRPr lang="en-GB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-</a:t>
                      </a:r>
                      <a:endParaRPr lang="en-GB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-</a:t>
                      </a:r>
                      <a:endParaRPr lang="en-GB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1108"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Right edge</a:t>
                      </a:r>
                      <a:endParaRPr lang="en-GB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-</a:t>
                      </a:r>
                      <a:endParaRPr lang="en-GB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-</a:t>
                      </a:r>
                      <a:endParaRPr lang="en-GB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RE – N</a:t>
                      </a:r>
                      <a:endParaRPr lang="en-GB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RE - 20</a:t>
                      </a:r>
                      <a:endParaRPr lang="en-GB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RE - 1</a:t>
                      </a:r>
                      <a:endParaRPr lang="en-GB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RE</a:t>
                      </a:r>
                      <a:endParaRPr lang="en-GB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23937">
                <a:tc gridSpan="7">
                  <a:txBody>
                    <a:bodyPr/>
                    <a:lstStyle/>
                    <a:p>
                      <a:pPr marL="0" marR="0" hangingPunc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Note: N is the Nominal Channel Bandwidth (in MHz) of the initial carrier. LE is the frequency of the lower edge of the succeeded LBT sub-band (in MHz). RE is the frequency of the upper edge of the succeeded LBT sub-band (in MHz).</a:t>
                      </a:r>
                      <a:endParaRPr lang="en-GB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5299" y="1524000"/>
            <a:ext cx="5843693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114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0" y="609600"/>
            <a:ext cx="112755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127000"/>
            <a:r>
              <a:rPr lang="en-US" sz="280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Extracts from BRAN(19)103019r1 for information (2)</a:t>
            </a:r>
            <a:endParaRPr lang="en-US" sz="280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125" name="Shape 12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November  2019</a:t>
            </a:r>
            <a:endParaRPr sz="1800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533400" y="1066800"/>
            <a:ext cx="114300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127000" indent="0">
              <a:spcBef>
                <a:spcPts val="0"/>
              </a:spcBef>
              <a:buClr>
                <a:schemeClr val="dk1"/>
              </a:buClr>
              <a:buSzPts val="1600"/>
            </a:pPr>
            <a:r>
              <a:rPr lang="en-US" sz="2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066800"/>
            <a:ext cx="3657600" cy="5341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177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0" y="609600"/>
            <a:ext cx="112755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127000"/>
            <a:r>
              <a:rPr lang="en-US" sz="280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Update on Revisions to Include 5.8GHz</a:t>
            </a:r>
            <a:endParaRPr lang="en-US" sz="280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125" name="Shape 12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November  2019</a:t>
            </a:r>
            <a:endParaRPr sz="1800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533400" y="1066800"/>
            <a:ext cx="114300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584200" indent="-457200">
              <a:spcBef>
                <a:spcPts val="0"/>
              </a:spcBef>
              <a:buClr>
                <a:schemeClr val="dk1"/>
              </a:buClr>
              <a:buSzPts val="1600"/>
              <a:buFontTx/>
              <a:buChar char="-"/>
            </a:pPr>
            <a:r>
              <a:rPr lang="en-US" sz="2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Ongoing</a:t>
            </a: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ts val="1600"/>
              <a:buFontTx/>
              <a:buChar char="-"/>
            </a:pPr>
            <a:r>
              <a:rPr lang="en-US" sz="2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Agreed changes and related comments included in the latest draft v.2.1.22 on the ETSI drafting tool.</a:t>
            </a: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ts val="1600"/>
              <a:buFontTx/>
              <a:buChar char="-"/>
            </a:pPr>
            <a:r>
              <a:rPr lang="en-US" sz="2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GoToMeeting to further discuss on 21</a:t>
            </a:r>
            <a:r>
              <a:rPr lang="en-US" sz="2800" b="0" baseline="3000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st</a:t>
            </a:r>
            <a:r>
              <a:rPr lang="en-US" sz="2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Nov 3pm CET</a:t>
            </a:r>
          </a:p>
        </p:txBody>
      </p:sp>
    </p:spTree>
    <p:extLst>
      <p:ext uri="{BB962C8B-B14F-4D97-AF65-F5344CB8AC3E}">
        <p14:creationId xmlns:p14="http://schemas.microsoft.com/office/powerpoint/2010/main" val="110675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13423</TotalTime>
  <Words>570</Words>
  <Application>Microsoft Office PowerPoint</Application>
  <PresentationFormat>Custom</PresentationFormat>
  <Paragraphs>108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Office Theme</vt:lpstr>
      <vt:lpstr>Custom Design</vt:lpstr>
      <vt:lpstr>1_Custom Design</vt:lpstr>
      <vt:lpstr>2_Custom Design</vt:lpstr>
      <vt:lpstr>3_Custom Design</vt:lpstr>
      <vt:lpstr>Updates from EN 301 893 GoToMeetings since BRAN#103</vt:lpstr>
      <vt:lpstr>Update on PD Testing</vt:lpstr>
      <vt:lpstr>Abstract</vt:lpstr>
      <vt:lpstr>Spectrum Mask Questions</vt:lpstr>
      <vt:lpstr>Update on Spectrum Mask</vt:lpstr>
      <vt:lpstr>Extracts from BRAN(19)103019r1 for information (1)</vt:lpstr>
      <vt:lpstr>Extracts from BRAN(19)103019r1 for information (2)</vt:lpstr>
      <vt:lpstr>Update on Revisions to Include 5.8GHz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RAN1 status on LAA and NR-Unlicensed</dc:title>
  <dc:creator>Shubhodeep Adhikari</dc:creator>
  <cp:lastModifiedBy>David Boldy</cp:lastModifiedBy>
  <cp:revision>310</cp:revision>
  <dcterms:modified xsi:type="dcterms:W3CDTF">2019-11-13T02:47:59Z</dcterms:modified>
</cp:coreProperties>
</file>