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4" r:id="rId3"/>
    <p:sldId id="277" r:id="rId4"/>
    <p:sldId id="278" r:id="rId5"/>
    <p:sldId id="279" r:id="rId6"/>
    <p:sldId id="281" r:id="rId7"/>
    <p:sldId id="883" r:id="rId8"/>
    <p:sldId id="885" r:id="rId9"/>
    <p:sldId id="284" r:id="rId10"/>
    <p:sldId id="283" r:id="rId11"/>
    <p:sldId id="276" r:id="rId12"/>
    <p:sldId id="265" r:id="rId13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67" autoAdjust="0"/>
    <p:restoredTop sz="94660"/>
  </p:normalViewPr>
  <p:slideViewPr>
    <p:cSldViewPr>
      <p:cViewPr varScale="1">
        <p:scale>
          <a:sx n="128" d="100"/>
          <a:sy n="128" d="100"/>
        </p:scale>
        <p:origin x="145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 2019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Debashis Dash, Quantenna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802.11-19/2052r0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CSI-Profiles: Public Database for</a:t>
            </a:r>
            <a:br>
              <a:rPr lang="en-GB" dirty="0"/>
            </a:br>
            <a:r>
              <a:rPr lang="en-GB" dirty="0"/>
              <a:t>Wi-Fi Sensing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92075"/>
              </p:ext>
            </p:extLst>
          </p:nvPr>
        </p:nvGraphicFramePr>
        <p:xfrm>
          <a:off x="536575" y="2728913"/>
          <a:ext cx="8070850" cy="260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Document" r:id="rId4" imgW="8255000" imgH="2667000" progId="Word.Document.8">
                  <p:embed/>
                </p:oleObj>
              </mc:Choice>
              <mc:Fallback>
                <p:oleObj name="Document" r:id="rId4" imgW="8255000" imgH="26670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728913"/>
                        <a:ext cx="8070850" cy="260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90593" y="2320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11541-397E-0046-9BB1-F1DC75AD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Profile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D5E9F-DDC6-BF44-A0B3-855A7793C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38862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Get used to available formats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Develop algorithms for many use cases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Security, home automation etc. [3]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Demo Video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E1CA57-BC47-3E46-90C7-13B981E9B5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4D273-A094-4844-B0FC-3BB1E5A3FEE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9C9BD72-C753-5B47-AAFF-229A698C314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2019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9A8F1F-8C04-2B45-ADA9-47AF6F2C5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9823" r="6665" b="5044"/>
          <a:stretch/>
        </p:blipFill>
        <p:spPr>
          <a:xfrm>
            <a:off x="4271770" y="3384587"/>
            <a:ext cx="4751142" cy="228758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51F1E8-8CA8-1149-8BCA-AE9ECE459A7A}"/>
              </a:ext>
            </a:extLst>
          </p:cNvPr>
          <p:cNvSpPr txBox="1"/>
          <p:nvPr/>
        </p:nvSpPr>
        <p:spPr>
          <a:xfrm>
            <a:off x="5127119" y="5672174"/>
            <a:ext cx="32562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Example Data from 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Motion Detection Application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9299954-C1F5-5248-884C-5B28094D31CB}"/>
              </a:ext>
            </a:extLst>
          </p:cNvPr>
          <p:cNvGrpSpPr/>
          <p:nvPr/>
        </p:nvGrpSpPr>
        <p:grpSpPr>
          <a:xfrm>
            <a:off x="5430634" y="1951383"/>
            <a:ext cx="2810161" cy="927956"/>
            <a:chOff x="5430634" y="1951383"/>
            <a:chExt cx="2810161" cy="92795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F47CB67-7BD6-1B4E-9357-F65FDBFF28E8}"/>
                </a:ext>
              </a:extLst>
            </p:cNvPr>
            <p:cNvSpPr/>
            <p:nvPr/>
          </p:nvSpPr>
          <p:spPr bwMode="auto">
            <a:xfrm>
              <a:off x="5860264" y="2664682"/>
              <a:ext cx="159536" cy="1595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4954776-F0B2-8F46-98FE-30C51CAE2050}"/>
                </a:ext>
              </a:extLst>
            </p:cNvPr>
            <p:cNvSpPr/>
            <p:nvPr/>
          </p:nvSpPr>
          <p:spPr bwMode="auto">
            <a:xfrm>
              <a:off x="7443968" y="2658750"/>
              <a:ext cx="159536" cy="1595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7695FF-B374-3B47-9FE1-5736C8D6277F}"/>
                </a:ext>
              </a:extLst>
            </p:cNvPr>
            <p:cNvCxnSpPr>
              <a:stCxn id="12" idx="6"/>
              <a:endCxn id="13" idx="2"/>
            </p:cNvCxnSpPr>
            <p:nvPr/>
          </p:nvCxnSpPr>
          <p:spPr bwMode="auto">
            <a:xfrm flipV="1">
              <a:off x="6019800" y="2738518"/>
              <a:ext cx="1424168" cy="59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16DE49-2877-A047-A6BD-9BA534FB89B9}"/>
                </a:ext>
              </a:extLst>
            </p:cNvPr>
            <p:cNvSpPr txBox="1"/>
            <p:nvPr/>
          </p:nvSpPr>
          <p:spPr>
            <a:xfrm>
              <a:off x="7617291" y="2540785"/>
              <a:ext cx="623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STA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A869E8-51C9-D548-AED5-6A7A560E8CBC}"/>
                </a:ext>
              </a:extLst>
            </p:cNvPr>
            <p:cNvSpPr txBox="1"/>
            <p:nvPr/>
          </p:nvSpPr>
          <p:spPr>
            <a:xfrm>
              <a:off x="5430634" y="2475288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AP</a:t>
              </a: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B816F85-9E6D-4D47-804F-995ACCF0B760}"/>
                </a:ext>
              </a:extLst>
            </p:cNvPr>
            <p:cNvSpPr/>
            <p:nvPr/>
          </p:nvSpPr>
          <p:spPr bwMode="auto">
            <a:xfrm>
              <a:off x="6887130" y="2259692"/>
              <a:ext cx="228600" cy="239413"/>
            </a:xfrm>
            <a:prstGeom prst="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D551869-F4AE-E24C-9A47-9C185A8CEBB5}"/>
                </a:ext>
              </a:extLst>
            </p:cNvPr>
            <p:cNvCxnSpPr>
              <a:stCxn id="17" idx="1"/>
            </p:cNvCxnSpPr>
            <p:nvPr/>
          </p:nvCxnSpPr>
          <p:spPr bwMode="auto">
            <a:xfrm flipH="1" flipV="1">
              <a:off x="6172200" y="2379398"/>
              <a:ext cx="714930" cy="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7461AD7-A55B-0B4B-82BF-81DEAD93A38E}"/>
                </a:ext>
              </a:extLst>
            </p:cNvPr>
            <p:cNvSpPr txBox="1"/>
            <p:nvPr/>
          </p:nvSpPr>
          <p:spPr>
            <a:xfrm>
              <a:off x="6676471" y="1951383"/>
              <a:ext cx="714929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Person</a:t>
              </a: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0AA50C-FCD5-6949-B95D-33BF4F23E2A9}"/>
                </a:ext>
              </a:extLst>
            </p:cNvPr>
            <p:cNvSpPr txBox="1"/>
            <p:nvPr/>
          </p:nvSpPr>
          <p:spPr>
            <a:xfrm>
              <a:off x="5856212" y="2082767"/>
              <a:ext cx="714929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Motion</a:t>
              </a: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3263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Wi-Fi sensing is growing in demand with many successfully implemented solutions indicating feasibility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Easily available CSI data can ease the initial access problem for developing applications and improving interoperability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24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/>
              <a:t>[1] Wi-Fi sensing, IEEE 802.11-19/1164</a:t>
            </a:r>
          </a:p>
          <a:p>
            <a:r>
              <a:rPr lang="en-US" sz="1600" dirty="0"/>
              <a:t>[2] Wi-Fi sensing: cooperation and standard support, IEEE 802.11-19/1416</a:t>
            </a:r>
          </a:p>
          <a:p>
            <a:r>
              <a:rPr lang="en-US" sz="1600" dirty="0"/>
              <a:t>[3] CSI-based Wi-Fi sensing, IEEE 802.11-18/1769</a:t>
            </a:r>
          </a:p>
          <a:p>
            <a:r>
              <a:rPr lang="en-US" sz="1600" dirty="0"/>
              <a:t>[4] </a:t>
            </a:r>
            <a:r>
              <a:rPr lang="en-US" sz="1600" dirty="0">
                <a:solidFill>
                  <a:schemeClr val="tx1"/>
                </a:solidFill>
              </a:rPr>
              <a:t>N. </a:t>
            </a:r>
            <a:r>
              <a:rPr lang="en-US" sz="1600" dirty="0" err="1">
                <a:solidFill>
                  <a:schemeClr val="tx1"/>
                </a:solidFill>
              </a:rPr>
              <a:t>Moufadi</a:t>
            </a:r>
            <a:r>
              <a:rPr lang="en-US" sz="1600" dirty="0">
                <a:solidFill>
                  <a:schemeClr val="tx1"/>
                </a:solidFill>
              </a:rPr>
              <a:t>, X. Zhang, et al. “Robust Passive Localization Using </a:t>
            </a:r>
            <a:r>
              <a:rPr lang="en-US" sz="1600" dirty="0" err="1">
                <a:solidFill>
                  <a:schemeClr val="tx1"/>
                </a:solidFill>
              </a:rPr>
              <a:t>WiFi</a:t>
            </a:r>
            <a:r>
              <a:rPr lang="en-US" sz="1600" dirty="0">
                <a:solidFill>
                  <a:schemeClr val="tx1"/>
                </a:solidFill>
              </a:rPr>
              <a:t> CSI: A Data-Driven Paradigm”, under review.</a:t>
            </a:r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66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78C88-CEEB-4C46-B17C-C9E4693D6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FCF73-CB58-49B1-9B18-ABDB7180C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00200"/>
            <a:ext cx="5638800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What is Wi-Fi Sensing? [1, 2, 3]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Using existing standardized 802.11-based protocols to sense and track changes in the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Ubiquitous availability of Wi-Fi networks and devices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Feasibility of good use cases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Algorithms for CSI use cases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Independent from CSI collection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Dependent on availability and compatibility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What is missing?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Easily available data for application development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Interoperability and standardized data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B566C6-3F97-4A03-81BD-6BF561235D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C34C8-6686-43A2-AD8C-4E6F406E482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90877C-3316-4A5E-A97E-D0708FBFD5F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9519D3-8769-104F-9A55-57AB35568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871538"/>
            <a:ext cx="2567465" cy="17589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ED611A-F574-A749-B210-0ACF06B7C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324" y="2836104"/>
            <a:ext cx="1827618" cy="1758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FF3CDA-A1D9-9143-921F-7272A5C85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6407" y="5064124"/>
            <a:ext cx="3011452" cy="13652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320F66C-CE40-B946-B206-D064BD21017A}"/>
              </a:ext>
            </a:extLst>
          </p:cNvPr>
          <p:cNvCxnSpPr/>
          <p:nvPr/>
        </p:nvCxnSpPr>
        <p:spPr bwMode="auto">
          <a:xfrm>
            <a:off x="7455932" y="22860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B6105C2-17F4-5F4E-9C33-F94FB87D7D02}"/>
              </a:ext>
            </a:extLst>
          </p:cNvPr>
          <p:cNvCxnSpPr/>
          <p:nvPr/>
        </p:nvCxnSpPr>
        <p:spPr bwMode="auto">
          <a:xfrm>
            <a:off x="7455932" y="4495800"/>
            <a:ext cx="0" cy="609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9963320-383F-8141-9BD4-029C2ABFBF17}"/>
              </a:ext>
            </a:extLst>
          </p:cNvPr>
          <p:cNvSpPr txBox="1"/>
          <p:nvPr/>
        </p:nvSpPr>
        <p:spPr>
          <a:xfrm>
            <a:off x="5942124" y="3402496"/>
            <a:ext cx="764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C23BB-31E2-9742-8835-1D7FAAE02245}"/>
              </a:ext>
            </a:extLst>
          </p:cNvPr>
          <p:cNvSpPr txBox="1"/>
          <p:nvPr/>
        </p:nvSpPr>
        <p:spPr>
          <a:xfrm>
            <a:off x="4573401" y="5615541"/>
            <a:ext cx="1465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Algorithm</a:t>
            </a:r>
          </a:p>
        </p:txBody>
      </p:sp>
    </p:spTree>
    <p:extLst>
      <p:ext uri="{BB962C8B-B14F-4D97-AF65-F5344CB8AC3E}">
        <p14:creationId xmlns:p14="http://schemas.microsoft.com/office/powerpoint/2010/main" val="122752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A9330-4F8C-9944-B204-F82C62BA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Data Collection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0388E-9038-3D4A-9BBD-BAB4C7A24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Availability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Not all Wi-Fi devices have easily accessible CSI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Time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Experiment setup and data collection involves considerable data collection time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CSI extraction includes non-trivial costs for equipment and data collection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solution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Easily available public CSI dataset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0FD24-482A-E846-AFAA-E38DAD6CD46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E72C6-F8DB-6445-8AE3-1742749620D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F402DA-D23A-6F49-9D3E-C1A36856EF3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2019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355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F379E-D99A-7948-8B36-865A5A70E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Profiles: Public Database of CSI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00751-5FB6-1345-85E8-C8125940D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44196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Collection Summary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Three different locations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Two home setups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office setup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Up-to 4x4 MIMO order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Up-to 80MHz bandwidth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types of motion and human behavior in vicinity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D28C9-8AE6-8841-897E-7935134200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6DCCD-FD8E-1547-BB73-537B3E7DF5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142CE9-2B71-8347-B5F1-325A611914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2019</a:t>
            </a:r>
            <a:endParaRPr lang="en-GB" dirty="0"/>
          </a:p>
        </p:txBody>
      </p:sp>
      <p:pic>
        <p:nvPicPr>
          <p:cNvPr id="134" name="Picture 133">
            <a:extLst>
              <a:ext uri="{FF2B5EF4-FFF2-40B4-BE49-F238E27FC236}">
                <a16:creationId xmlns:a16="http://schemas.microsoft.com/office/drawing/2014/main" id="{C7FB933D-C442-6C42-BE51-C72D40765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5285" y="1751014"/>
            <a:ext cx="3130062" cy="1762134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E8A847BB-A6DB-7B43-94A6-6436FFF8A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247129"/>
            <a:ext cx="1989138" cy="2072349"/>
          </a:xfrm>
          <a:prstGeom prst="rect">
            <a:avLst/>
          </a:prstGeom>
        </p:spPr>
      </p:pic>
      <p:sp>
        <p:nvSpPr>
          <p:cNvPr id="136" name="TextBox 135">
            <a:extLst>
              <a:ext uri="{FF2B5EF4-FFF2-40B4-BE49-F238E27FC236}">
                <a16:creationId xmlns:a16="http://schemas.microsoft.com/office/drawing/2014/main" id="{DC4FAEF5-E2D3-1C4B-BDA6-7310C6DF3033}"/>
              </a:ext>
            </a:extLst>
          </p:cNvPr>
          <p:cNvSpPr txBox="1"/>
          <p:nvPr/>
        </p:nvSpPr>
        <p:spPr>
          <a:xfrm>
            <a:off x="4911221" y="2401248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Loc 1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5758DCB-C907-5944-A7A5-6A5D5D4FFAE7}"/>
              </a:ext>
            </a:extLst>
          </p:cNvPr>
          <p:cNvSpPr txBox="1"/>
          <p:nvPr/>
        </p:nvSpPr>
        <p:spPr>
          <a:xfrm>
            <a:off x="5562600" y="5052470"/>
            <a:ext cx="8931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Loc 2</a:t>
            </a:r>
          </a:p>
        </p:txBody>
      </p:sp>
    </p:spTree>
    <p:extLst>
      <p:ext uri="{BB962C8B-B14F-4D97-AF65-F5344CB8AC3E}">
        <p14:creationId xmlns:p14="http://schemas.microsoft.com/office/powerpoint/2010/main" val="2530352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CD25-2B3A-894E-BFEE-C491D176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Profiles: Public Database of CSI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AAADB-FA3B-F742-87B0-4D351A3F6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488245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Collection Procedure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Data collected at the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Extraction using QoS data frames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Periodic CSI collection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Ping traffic initiated from AP side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Using 1-3 STAs for simultaneous CSI collection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A95B8-6D6E-BF4A-A54C-A924615CD7A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8D386-9DD4-D049-B894-E9A04748512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FE28542-437A-744D-9FE8-CC93D07B7D3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2019</a:t>
            </a:r>
            <a:endParaRPr lang="en-GB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CC62E5D-F053-A645-8910-2362DA8E66DE}"/>
              </a:ext>
            </a:extLst>
          </p:cNvPr>
          <p:cNvGrpSpPr/>
          <p:nvPr/>
        </p:nvGrpSpPr>
        <p:grpSpPr>
          <a:xfrm>
            <a:off x="5887834" y="1791806"/>
            <a:ext cx="2810161" cy="2057318"/>
            <a:chOff x="5887834" y="1791806"/>
            <a:chExt cx="2810161" cy="20573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5B7227-B9BC-DF4D-94D5-2B2719B8EEA8}"/>
                </a:ext>
              </a:extLst>
            </p:cNvPr>
            <p:cNvSpPr/>
            <p:nvPr/>
          </p:nvSpPr>
          <p:spPr bwMode="auto">
            <a:xfrm>
              <a:off x="6317464" y="1981200"/>
              <a:ext cx="159536" cy="159536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C040BD7-4F21-6E4A-8289-DCFFD2B8B254}"/>
                </a:ext>
              </a:extLst>
            </p:cNvPr>
            <p:cNvSpPr/>
            <p:nvPr/>
          </p:nvSpPr>
          <p:spPr bwMode="auto">
            <a:xfrm>
              <a:off x="7901168" y="1975268"/>
              <a:ext cx="159536" cy="1595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7515FC-0945-D74D-9695-F21ABED1ED63}"/>
                </a:ext>
              </a:extLst>
            </p:cNvPr>
            <p:cNvSpPr/>
            <p:nvPr/>
          </p:nvSpPr>
          <p:spPr bwMode="auto">
            <a:xfrm>
              <a:off x="6317464" y="3358849"/>
              <a:ext cx="159536" cy="1595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A4D0C83-904D-B24F-8376-643E30411044}"/>
                </a:ext>
              </a:extLst>
            </p:cNvPr>
            <p:cNvSpPr/>
            <p:nvPr/>
          </p:nvSpPr>
          <p:spPr bwMode="auto">
            <a:xfrm>
              <a:off x="7479511" y="3043548"/>
              <a:ext cx="159536" cy="159536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7F1591A-FB55-664F-902F-50FB5F4265BA}"/>
                </a:ext>
              </a:extLst>
            </p:cNvPr>
            <p:cNvCxnSpPr>
              <a:stCxn id="21" idx="5"/>
              <a:endCxn id="24" idx="1"/>
            </p:cNvCxnSpPr>
            <p:nvPr/>
          </p:nvCxnSpPr>
          <p:spPr bwMode="auto">
            <a:xfrm>
              <a:off x="6453636" y="2117372"/>
              <a:ext cx="1049239" cy="9495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7C2D83E-2A5E-CB46-9282-C26B7D41BE2F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 bwMode="auto">
            <a:xfrm flipV="1">
              <a:off x="6477000" y="2055036"/>
              <a:ext cx="1424168" cy="593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00500F1-8A24-E64E-8C22-D472A61B75CD}"/>
                </a:ext>
              </a:extLst>
            </p:cNvPr>
            <p:cNvCxnSpPr>
              <a:stCxn id="21" idx="4"/>
              <a:endCxn id="23" idx="0"/>
            </p:cNvCxnSpPr>
            <p:nvPr/>
          </p:nvCxnSpPr>
          <p:spPr bwMode="auto">
            <a:xfrm>
              <a:off x="6397232" y="2140736"/>
              <a:ext cx="0" cy="1218113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3F4BC18-F8E4-0543-B9D3-F6EC89AB28C2}"/>
                </a:ext>
              </a:extLst>
            </p:cNvPr>
            <p:cNvSpPr txBox="1"/>
            <p:nvPr/>
          </p:nvSpPr>
          <p:spPr>
            <a:xfrm>
              <a:off x="8074491" y="1857303"/>
              <a:ext cx="623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STA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1E497BA-1D2D-9549-B4D3-99D6F679B56F}"/>
                </a:ext>
              </a:extLst>
            </p:cNvPr>
            <p:cNvSpPr txBox="1"/>
            <p:nvPr/>
          </p:nvSpPr>
          <p:spPr>
            <a:xfrm>
              <a:off x="7610708" y="3053269"/>
              <a:ext cx="623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STA</a:t>
              </a:r>
              <a:r>
                <a:rPr lang="en-US" sz="1600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2EAAB33-D791-974F-B551-F9B15F10D287}"/>
                </a:ext>
              </a:extLst>
            </p:cNvPr>
            <p:cNvSpPr txBox="1"/>
            <p:nvPr/>
          </p:nvSpPr>
          <p:spPr>
            <a:xfrm>
              <a:off x="6206991" y="3510570"/>
              <a:ext cx="6235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STA</a:t>
              </a:r>
              <a:r>
                <a:rPr lang="en-US" sz="1600" baseline="-25000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F0428C0-6C29-904F-B168-F69502EE69B3}"/>
                </a:ext>
              </a:extLst>
            </p:cNvPr>
            <p:cNvSpPr txBox="1"/>
            <p:nvPr/>
          </p:nvSpPr>
          <p:spPr>
            <a:xfrm>
              <a:off x="5887834" y="1791806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AP</a:t>
              </a: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F0EFE124-C20E-6A48-B031-1DE4BCCC002E}"/>
              </a:ext>
            </a:extLst>
          </p:cNvPr>
          <p:cNvSpPr txBox="1"/>
          <p:nvPr/>
        </p:nvSpPr>
        <p:spPr>
          <a:xfrm>
            <a:off x="5775400" y="6081161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Collection interval = 50ms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187A36E-3F6F-1848-9F35-DF245D741EFE}"/>
              </a:ext>
            </a:extLst>
          </p:cNvPr>
          <p:cNvGrpSpPr/>
          <p:nvPr/>
        </p:nvGrpSpPr>
        <p:grpSpPr>
          <a:xfrm>
            <a:off x="5813368" y="4021241"/>
            <a:ext cx="3202743" cy="1998559"/>
            <a:chOff x="5813368" y="4021241"/>
            <a:chExt cx="3202743" cy="199855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B82373F-FC24-294D-958A-AF33B322CBC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61087" y="4370470"/>
              <a:ext cx="0" cy="16493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BAC8022-7799-C047-A5A5-E80B1858145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189887" y="4370470"/>
              <a:ext cx="0" cy="164933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079B221-D649-6B4E-BB40-FA8A0E617CA1}"/>
                </a:ext>
              </a:extLst>
            </p:cNvPr>
            <p:cNvCxnSpPr/>
            <p:nvPr/>
          </p:nvCxnSpPr>
          <p:spPr bwMode="auto">
            <a:xfrm>
              <a:off x="6361087" y="4522870"/>
              <a:ext cx="1828800" cy="152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D0A089B0-DCC8-2542-945C-6B3497DC38A4}"/>
                </a:ext>
              </a:extLst>
            </p:cNvPr>
            <p:cNvCxnSpPr/>
            <p:nvPr/>
          </p:nvCxnSpPr>
          <p:spPr bwMode="auto">
            <a:xfrm flipH="1">
              <a:off x="6361087" y="4726615"/>
              <a:ext cx="1828800" cy="228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1CBA2D-6E91-F343-A04E-6E2ED91B3A88}"/>
                </a:ext>
              </a:extLst>
            </p:cNvPr>
            <p:cNvSpPr txBox="1"/>
            <p:nvPr/>
          </p:nvSpPr>
          <p:spPr>
            <a:xfrm>
              <a:off x="6717891" y="4292782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Echo Request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560CFF8-0CEB-D349-87F5-A890E548B5A8}"/>
                </a:ext>
              </a:extLst>
            </p:cNvPr>
            <p:cNvSpPr txBox="1"/>
            <p:nvPr/>
          </p:nvSpPr>
          <p:spPr>
            <a:xfrm>
              <a:off x="6183444" y="4022817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AP</a:t>
              </a: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8237CA3-2CC5-824A-9E24-4BEA8A038C7A}"/>
                </a:ext>
              </a:extLst>
            </p:cNvPr>
            <p:cNvSpPr txBox="1"/>
            <p:nvPr/>
          </p:nvSpPr>
          <p:spPr>
            <a:xfrm>
              <a:off x="7932086" y="4021241"/>
              <a:ext cx="5545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STA</a:t>
              </a:r>
              <a:endParaRPr 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15C4AC1-2442-A14F-907A-11BB2DFE2C13}"/>
                </a:ext>
              </a:extLst>
            </p:cNvPr>
            <p:cNvSpPr txBox="1"/>
            <p:nvPr/>
          </p:nvSpPr>
          <p:spPr>
            <a:xfrm>
              <a:off x="6718605" y="4572000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Echo Response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E8333A-88D4-F145-B60C-8F06689E0DFF}"/>
                </a:ext>
              </a:extLst>
            </p:cNvPr>
            <p:cNvCxnSpPr/>
            <p:nvPr/>
          </p:nvCxnSpPr>
          <p:spPr bwMode="auto">
            <a:xfrm flipH="1">
              <a:off x="5813368" y="4949156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35C12C-A51E-8545-940A-B519FC04B677}"/>
                </a:ext>
              </a:extLst>
            </p:cNvPr>
            <p:cNvSpPr txBox="1"/>
            <p:nvPr/>
          </p:nvSpPr>
          <p:spPr>
            <a:xfrm>
              <a:off x="5853876" y="4632343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CSI</a:t>
              </a: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7B6C67C-A421-A94B-BA01-143C7ABE7DF5}"/>
                </a:ext>
              </a:extLst>
            </p:cNvPr>
            <p:cNvCxnSpPr/>
            <p:nvPr/>
          </p:nvCxnSpPr>
          <p:spPr bwMode="auto">
            <a:xfrm>
              <a:off x="6361087" y="5521352"/>
              <a:ext cx="1828800" cy="152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818F8736-4EBF-F64B-BCF7-8A0D471E3D19}"/>
                </a:ext>
              </a:extLst>
            </p:cNvPr>
            <p:cNvCxnSpPr/>
            <p:nvPr/>
          </p:nvCxnSpPr>
          <p:spPr bwMode="auto">
            <a:xfrm flipH="1">
              <a:off x="6361087" y="5725097"/>
              <a:ext cx="1828800" cy="2286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75E3CB4-6D58-0442-836E-1DA84A60F5DC}"/>
                </a:ext>
              </a:extLst>
            </p:cNvPr>
            <p:cNvSpPr txBox="1"/>
            <p:nvPr/>
          </p:nvSpPr>
          <p:spPr>
            <a:xfrm>
              <a:off x="6717891" y="5291264"/>
              <a:ext cx="117852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Echo Request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7ED4A67-1747-DE49-A4C9-393CA696C7E9}"/>
                </a:ext>
              </a:extLst>
            </p:cNvPr>
            <p:cNvSpPr txBox="1"/>
            <p:nvPr/>
          </p:nvSpPr>
          <p:spPr>
            <a:xfrm>
              <a:off x="6718605" y="5570482"/>
              <a:ext cx="12891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Echo Response</a:t>
              </a: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BD77298-62F3-FF41-9F19-B93186A61993}"/>
                </a:ext>
              </a:extLst>
            </p:cNvPr>
            <p:cNvCxnSpPr/>
            <p:nvPr/>
          </p:nvCxnSpPr>
          <p:spPr bwMode="auto">
            <a:xfrm flipH="1">
              <a:off x="5813368" y="5947638"/>
              <a:ext cx="53340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159B888-6BF9-DA49-86C4-F09F1554CBC2}"/>
                </a:ext>
              </a:extLst>
            </p:cNvPr>
            <p:cNvSpPr txBox="1"/>
            <p:nvPr/>
          </p:nvSpPr>
          <p:spPr>
            <a:xfrm>
              <a:off x="5853876" y="5630825"/>
              <a:ext cx="4635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CSI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016155A3-C67D-C343-886F-29E09882D66C}"/>
                </a:ext>
              </a:extLst>
            </p:cNvPr>
            <p:cNvCxnSpPr/>
            <p:nvPr/>
          </p:nvCxnSpPr>
          <p:spPr bwMode="auto">
            <a:xfrm>
              <a:off x="8305800" y="4726615"/>
              <a:ext cx="0" cy="998482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8F4E4C0-4657-1A4E-9738-6819F64E1322}"/>
                </a:ext>
              </a:extLst>
            </p:cNvPr>
            <p:cNvSpPr txBox="1"/>
            <p:nvPr/>
          </p:nvSpPr>
          <p:spPr>
            <a:xfrm>
              <a:off x="8273600" y="4962395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CSI </a:t>
              </a:r>
            </a:p>
            <a:p>
              <a:r>
                <a:rPr lang="en-US" sz="1400" dirty="0">
                  <a:solidFill>
                    <a:schemeClr val="tx1"/>
                  </a:solidFill>
                </a:rPr>
                <a:t>Interval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346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538F7-09E1-BA43-B24A-25FED689B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CSI Profiles: Public Database of CSI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99388-9212-0A4E-B44E-B2D0FFFEB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4038600" cy="4113213"/>
          </a:xfrm>
        </p:spPr>
        <p:txBody>
          <a:bodyPr/>
          <a:lstStyle/>
          <a:p>
            <a:r>
              <a:rPr lang="en-US" dirty="0"/>
              <a:t>Data Format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Binary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Conversion scripts to </a:t>
            </a:r>
            <a:r>
              <a:rPr lang="en-US" dirty="0" err="1"/>
              <a:t>Matlab</a:t>
            </a:r>
            <a:r>
              <a:rPr lang="en-US" dirty="0"/>
              <a:t> and Pickle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Header and payload with H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F0D4D4-A82B-694A-8FD0-E65D80B1E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92FEE-F5FC-2D44-B482-9E424C875C3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Debashis Dash, Quantenna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8D2FDF-B3E0-1B4A-9BD6-C02EFF58BC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 2019</a:t>
            </a:r>
            <a:endParaRPr lang="en-GB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D19462-9237-514F-BF67-51F2CA4BF8EC}"/>
              </a:ext>
            </a:extLst>
          </p:cNvPr>
          <p:cNvGrpSpPr/>
          <p:nvPr/>
        </p:nvGrpSpPr>
        <p:grpSpPr>
          <a:xfrm>
            <a:off x="5791200" y="3890813"/>
            <a:ext cx="3159049" cy="2432349"/>
            <a:chOff x="5674568" y="3276600"/>
            <a:chExt cx="3159049" cy="243234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DB6756A-9C79-6C44-9A60-95CE20D0FB9A}"/>
                </a:ext>
              </a:extLst>
            </p:cNvPr>
            <p:cNvGrpSpPr/>
            <p:nvPr/>
          </p:nvGrpSpPr>
          <p:grpSpPr>
            <a:xfrm>
              <a:off x="6366083" y="3276600"/>
              <a:ext cx="2057400" cy="1489639"/>
              <a:chOff x="5347879" y="3798324"/>
              <a:chExt cx="2057400" cy="1489639"/>
            </a:xfrm>
          </p:grpSpPr>
          <p:sp>
            <p:nvSpPr>
              <p:cNvPr id="9" name="Double Bracket 8">
                <a:extLst>
                  <a:ext uri="{FF2B5EF4-FFF2-40B4-BE49-F238E27FC236}">
                    <a16:creationId xmlns:a16="http://schemas.microsoft.com/office/drawing/2014/main" id="{A589095E-ACB6-BB49-9E02-985104972606}"/>
                  </a:ext>
                </a:extLst>
              </p:cNvPr>
              <p:cNvSpPr/>
              <p:nvPr/>
            </p:nvSpPr>
            <p:spPr bwMode="auto">
              <a:xfrm>
                <a:off x="5347879" y="3838575"/>
                <a:ext cx="2057400" cy="1449388"/>
              </a:xfrm>
              <a:prstGeom prst="bracketPair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66E0B12-62D4-2846-BCE7-F87EF1346C4B}"/>
                  </a:ext>
                </a:extLst>
              </p:cNvPr>
              <p:cNvSpPr txBox="1"/>
              <p:nvPr/>
            </p:nvSpPr>
            <p:spPr>
              <a:xfrm>
                <a:off x="5486400" y="3943936"/>
                <a:ext cx="4200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56570B-4C77-7A49-B4E0-7FE65985402D}"/>
                  </a:ext>
                </a:extLst>
              </p:cNvPr>
              <p:cNvSpPr txBox="1"/>
              <p:nvPr/>
            </p:nvSpPr>
            <p:spPr>
              <a:xfrm>
                <a:off x="6902990" y="394393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E83E51-FAC9-224E-942B-10B50CFBA944}"/>
                  </a:ext>
                </a:extLst>
              </p:cNvPr>
              <p:cNvSpPr txBox="1"/>
              <p:nvPr/>
            </p:nvSpPr>
            <p:spPr>
              <a:xfrm>
                <a:off x="6902990" y="4884530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44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A44F34D-33CD-6442-8A37-ADC3C0132C1B}"/>
                  </a:ext>
                </a:extLst>
              </p:cNvPr>
              <p:cNvSpPr txBox="1"/>
              <p:nvPr/>
            </p:nvSpPr>
            <p:spPr>
              <a:xfrm>
                <a:off x="5486400" y="4884530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D5FBDA-8E8A-2346-9711-7FC1F7BBF71F}"/>
                  </a:ext>
                </a:extLst>
              </p:cNvPr>
              <p:cNvSpPr txBox="1"/>
              <p:nvPr/>
            </p:nvSpPr>
            <p:spPr>
              <a:xfrm>
                <a:off x="6098808" y="3798324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1B1F0B8-2598-F643-A841-B798F5687B85}"/>
                  </a:ext>
                </a:extLst>
              </p:cNvPr>
              <p:cNvSpPr txBox="1"/>
              <p:nvPr/>
            </p:nvSpPr>
            <p:spPr>
              <a:xfrm>
                <a:off x="6098808" y="475810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52923AD-9C3F-1D41-987F-D28F9C2F50D8}"/>
                  </a:ext>
                </a:extLst>
              </p:cNvPr>
              <p:cNvSpPr txBox="1"/>
              <p:nvPr/>
            </p:nvSpPr>
            <p:spPr>
              <a:xfrm rot="5400000">
                <a:off x="6207866" y="440747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1A9326D-1373-2942-A31D-5E766F23654C}"/>
                </a:ext>
              </a:extLst>
            </p:cNvPr>
            <p:cNvGrpSpPr/>
            <p:nvPr/>
          </p:nvGrpSpPr>
          <p:grpSpPr>
            <a:xfrm>
              <a:off x="5674568" y="4043064"/>
              <a:ext cx="2057400" cy="1489639"/>
              <a:chOff x="5347879" y="3798324"/>
              <a:chExt cx="2057400" cy="1489639"/>
            </a:xfrm>
          </p:grpSpPr>
          <p:sp>
            <p:nvSpPr>
              <p:cNvPr id="19" name="Double Bracket 18">
                <a:extLst>
                  <a:ext uri="{FF2B5EF4-FFF2-40B4-BE49-F238E27FC236}">
                    <a16:creationId xmlns:a16="http://schemas.microsoft.com/office/drawing/2014/main" id="{E9543749-A9C2-7248-A6FB-FF0C36603506}"/>
                  </a:ext>
                </a:extLst>
              </p:cNvPr>
              <p:cNvSpPr/>
              <p:nvPr/>
            </p:nvSpPr>
            <p:spPr bwMode="auto">
              <a:xfrm>
                <a:off x="5347879" y="3838575"/>
                <a:ext cx="2057400" cy="1449388"/>
              </a:xfrm>
              <a:prstGeom prst="bracketPair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E1AA94E-5C33-1342-B5CC-339020140FA2}"/>
                  </a:ext>
                </a:extLst>
              </p:cNvPr>
              <p:cNvSpPr txBox="1"/>
              <p:nvPr/>
            </p:nvSpPr>
            <p:spPr>
              <a:xfrm>
                <a:off x="5486400" y="3943936"/>
                <a:ext cx="420051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4D63F5D-E196-D74D-BFB6-A28261BBD267}"/>
                  </a:ext>
                </a:extLst>
              </p:cNvPr>
              <p:cNvSpPr txBox="1"/>
              <p:nvPr/>
            </p:nvSpPr>
            <p:spPr>
              <a:xfrm>
                <a:off x="6902990" y="3943936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14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0FD4A5A-8DDD-8744-A28A-6918AF0757D5}"/>
                  </a:ext>
                </a:extLst>
              </p:cNvPr>
              <p:cNvSpPr txBox="1"/>
              <p:nvPr/>
            </p:nvSpPr>
            <p:spPr>
              <a:xfrm>
                <a:off x="6902990" y="4884530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2FFBADD-4FF7-C043-8F02-D7716250EA19}"/>
                  </a:ext>
                </a:extLst>
              </p:cNvPr>
              <p:cNvSpPr txBox="1"/>
              <p:nvPr/>
            </p:nvSpPr>
            <p:spPr>
              <a:xfrm>
                <a:off x="5486400" y="4884530"/>
                <a:ext cx="42511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solidFill>
                      <a:schemeClr val="tx1"/>
                    </a:solidFill>
                  </a:rPr>
                  <a:t>h</a:t>
                </a:r>
                <a:r>
                  <a:rPr lang="en-US" sz="1600" baseline="-25000" dirty="0">
                    <a:solidFill>
                      <a:schemeClr val="tx1"/>
                    </a:solidFill>
                  </a:rPr>
                  <a:t>41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AC6853B-717E-D640-837C-9F98C9551247}"/>
                  </a:ext>
                </a:extLst>
              </p:cNvPr>
              <p:cNvSpPr txBox="1"/>
              <p:nvPr/>
            </p:nvSpPr>
            <p:spPr>
              <a:xfrm>
                <a:off x="6098808" y="3798324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4D1FB29-AEF9-3646-A40C-93D208B3A38B}"/>
                  </a:ext>
                </a:extLst>
              </p:cNvPr>
              <p:cNvSpPr txBox="1"/>
              <p:nvPr/>
            </p:nvSpPr>
            <p:spPr>
              <a:xfrm>
                <a:off x="6098808" y="475810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5DC6B04-8315-D74B-84DC-87B62829A176}"/>
                  </a:ext>
                </a:extLst>
              </p:cNvPr>
              <p:cNvSpPr txBox="1"/>
              <p:nvPr/>
            </p:nvSpPr>
            <p:spPr>
              <a:xfrm rot="5400000">
                <a:off x="6207866" y="4407476"/>
                <a:ext cx="49244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tx1"/>
                    </a:solidFill>
                  </a:rPr>
                  <a:t>…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3D517A-F60B-914E-8B82-5BC44786A22D}"/>
                </a:ext>
              </a:extLst>
            </p:cNvPr>
            <p:cNvSpPr txBox="1"/>
            <p:nvPr/>
          </p:nvSpPr>
          <p:spPr>
            <a:xfrm>
              <a:off x="7668869" y="5370395"/>
              <a:ext cx="3337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</a:t>
              </a:r>
              <a:r>
                <a:rPr lang="en-US" sz="1600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D12270C-27B5-E740-B567-4E434A4799CA}"/>
                </a:ext>
              </a:extLst>
            </p:cNvPr>
            <p:cNvSpPr txBox="1"/>
            <p:nvPr/>
          </p:nvSpPr>
          <p:spPr>
            <a:xfrm>
              <a:off x="8362013" y="4570919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</a:rPr>
                <a:t>s</a:t>
              </a:r>
              <a:r>
                <a:rPr lang="en-US" sz="1600" baseline="-25000" dirty="0">
                  <a:solidFill>
                    <a:schemeClr val="tx1"/>
                  </a:solidFill>
                </a:rPr>
                <a:t>234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1902C16-457E-EE4D-948A-98EB36AE8716}"/>
                </a:ext>
              </a:extLst>
            </p:cNvPr>
            <p:cNvSpPr txBox="1"/>
            <p:nvPr/>
          </p:nvSpPr>
          <p:spPr>
            <a:xfrm rot="18649439">
              <a:off x="7845926" y="4872631"/>
              <a:ext cx="4924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…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1F1E0F88-908B-ED41-A89E-0AAE65874AC2}"/>
              </a:ext>
            </a:extLst>
          </p:cNvPr>
          <p:cNvSpPr txBox="1"/>
          <p:nvPr/>
        </p:nvSpPr>
        <p:spPr>
          <a:xfrm>
            <a:off x="4967760" y="2118375"/>
            <a:ext cx="16626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CSI Report:</a:t>
            </a:r>
          </a:p>
          <a:p>
            <a:r>
              <a:rPr lang="en-US" dirty="0">
                <a:solidFill>
                  <a:schemeClr val="tx1"/>
                </a:solidFill>
              </a:rPr>
              <a:t>{</a:t>
            </a:r>
          </a:p>
          <a:p>
            <a:r>
              <a:rPr lang="en-US" dirty="0">
                <a:solidFill>
                  <a:schemeClr val="tx1"/>
                </a:solidFill>
              </a:rPr>
              <a:t>	Header,</a:t>
            </a:r>
          </a:p>
          <a:p>
            <a:r>
              <a:rPr lang="en-US" dirty="0">
                <a:solidFill>
                  <a:schemeClr val="tx1"/>
                </a:solidFill>
              </a:rPr>
              <a:t>	Payload</a:t>
            </a:r>
          </a:p>
          <a:p>
            <a:r>
              <a:rPr lang="en-US" dirty="0">
                <a:solidFill>
                  <a:schemeClr val="tx1"/>
                </a:solidFill>
              </a:rPr>
              <a:t>}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0D4CF2D-291D-DA40-A175-509992676B0A}"/>
              </a:ext>
            </a:extLst>
          </p:cNvPr>
          <p:cNvCxnSpPr/>
          <p:nvPr/>
        </p:nvCxnSpPr>
        <p:spPr bwMode="auto">
          <a:xfrm>
            <a:off x="6139746" y="3581400"/>
            <a:ext cx="210026" cy="6243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CE8BA7D-944F-FA42-BDEF-7B9EDD4468C0}"/>
              </a:ext>
            </a:extLst>
          </p:cNvPr>
          <p:cNvSpPr txBox="1"/>
          <p:nvPr/>
        </p:nvSpPr>
        <p:spPr>
          <a:xfrm>
            <a:off x="6868583" y="2033311"/>
            <a:ext cx="21675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rx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</a:t>
            </a:r>
            <a:r>
              <a:rPr lang="en-US" sz="1600" baseline="-250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ss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Mcs</a:t>
            </a:r>
            <a:endParaRPr lang="en-US" sz="1600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BW, N</a:t>
            </a:r>
            <a:r>
              <a:rPr lang="en-US" sz="1600" baseline="-25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</a:t>
            </a: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RSSI, etc.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D2093BB-CEEF-894C-AB98-CE247811A3DD}"/>
              </a:ext>
            </a:extLst>
          </p:cNvPr>
          <p:cNvCxnSpPr>
            <a:cxnSpLocks/>
            <a:endCxn id="34" idx="1"/>
          </p:cNvCxnSpPr>
          <p:nvPr/>
        </p:nvCxnSpPr>
        <p:spPr bwMode="auto">
          <a:xfrm flipV="1">
            <a:off x="6262060" y="2325699"/>
            <a:ext cx="606523" cy="63317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1EEF5813-3BE8-6C48-8884-A1F67960CAB9}"/>
              </a:ext>
            </a:extLst>
          </p:cNvPr>
          <p:cNvSpPr txBox="1"/>
          <p:nvPr/>
        </p:nvSpPr>
        <p:spPr>
          <a:xfrm>
            <a:off x="7259144" y="2531021"/>
            <a:ext cx="1200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Link Param.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474987-2FE9-5F42-99C0-F5B5AC53BBC3}"/>
              </a:ext>
            </a:extLst>
          </p:cNvPr>
          <p:cNvSpPr txBox="1"/>
          <p:nvPr/>
        </p:nvSpPr>
        <p:spPr>
          <a:xfrm>
            <a:off x="7255598" y="3557288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CSI</a:t>
            </a:r>
          </a:p>
        </p:txBody>
      </p:sp>
    </p:spTree>
    <p:extLst>
      <p:ext uri="{BB962C8B-B14F-4D97-AF65-F5344CB8AC3E}">
        <p14:creationId xmlns:p14="http://schemas.microsoft.com/office/powerpoint/2010/main" val="3999818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5F9C4-A80B-2340-93EC-0D7F6D78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Data Distribution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8E3A4-9B66-3D4F-B8F3-F27D14092E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6/17/2019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839213-14D9-3B48-8CE1-B4CEC9F19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53B473-0271-47CF-900A-D77E281FB59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FD2F64-9C57-1549-B494-6A318BF90A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977" y="1684224"/>
            <a:ext cx="2479475" cy="13913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3F51CF-C8E6-C046-A570-6CDF4420A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6977" y="3746225"/>
            <a:ext cx="2389286" cy="15377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A68236-47DB-9A4A-BE46-CBA4301F6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547" y="2495421"/>
            <a:ext cx="2572163" cy="20982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D84730-019D-5D4D-B79C-65A9108AF463}"/>
              </a:ext>
            </a:extLst>
          </p:cNvPr>
          <p:cNvSpPr txBox="1"/>
          <p:nvPr/>
        </p:nvSpPr>
        <p:spPr>
          <a:xfrm>
            <a:off x="6993455" y="2122715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Link Quality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34E11-91A3-6549-B100-8D3B4EBA95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6472" y="3075554"/>
            <a:ext cx="1586357" cy="7014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C4CBC4-98E3-4541-9CAE-1DFF0E03E18A}"/>
              </a:ext>
            </a:extLst>
          </p:cNvPr>
          <p:cNvSpPr txBox="1"/>
          <p:nvPr/>
        </p:nvSpPr>
        <p:spPr>
          <a:xfrm rot="16200000">
            <a:off x="2762027" y="2222535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Location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34222-A428-A64D-9863-B643B98DDDF8}"/>
              </a:ext>
            </a:extLst>
          </p:cNvPr>
          <p:cNvSpPr txBox="1"/>
          <p:nvPr/>
        </p:nvSpPr>
        <p:spPr>
          <a:xfrm rot="16200000">
            <a:off x="2729837" y="4478776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Location 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D3ECD70-85FD-DC4E-A64C-4A0166B0F08B}"/>
              </a:ext>
            </a:extLst>
          </p:cNvPr>
          <p:cNvGrpSpPr/>
          <p:nvPr/>
        </p:nvGrpSpPr>
        <p:grpSpPr>
          <a:xfrm>
            <a:off x="313623" y="2176427"/>
            <a:ext cx="2492451" cy="2522786"/>
            <a:chOff x="4978327" y="1710206"/>
            <a:chExt cx="3323268" cy="33637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33F01FC-4DE6-B942-8F73-7328BB4DE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78327" y="1924838"/>
              <a:ext cx="2980364" cy="300832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C590D4-F885-734E-9042-402C9F52AB4F}"/>
                </a:ext>
              </a:extLst>
            </p:cNvPr>
            <p:cNvSpPr txBox="1"/>
            <p:nvPr/>
          </p:nvSpPr>
          <p:spPr>
            <a:xfrm>
              <a:off x="5330174" y="2503714"/>
              <a:ext cx="1973189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Un-controlled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2251C8-B864-124E-81A6-83312DBED518}"/>
                </a:ext>
              </a:extLst>
            </p:cNvPr>
            <p:cNvSpPr txBox="1"/>
            <p:nvPr/>
          </p:nvSpPr>
          <p:spPr>
            <a:xfrm rot="18190654">
              <a:off x="6332318" y="3715075"/>
              <a:ext cx="15628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Controlled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C125FE-52FB-0D48-9EB3-BA949B4B68BA}"/>
                </a:ext>
              </a:extLst>
            </p:cNvPr>
            <p:cNvSpPr txBox="1"/>
            <p:nvPr/>
          </p:nvSpPr>
          <p:spPr>
            <a:xfrm rot="1746198">
              <a:off x="5372526" y="3998098"/>
              <a:ext cx="9472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Static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2BDEA5-0C70-7F4E-A919-A140835232D6}"/>
                </a:ext>
              </a:extLst>
            </p:cNvPr>
            <p:cNvSpPr txBox="1"/>
            <p:nvPr/>
          </p:nvSpPr>
          <p:spPr>
            <a:xfrm>
              <a:off x="5699898" y="1710206"/>
              <a:ext cx="79979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48.26%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45027E4-C3A6-944C-8ECB-8B3015309C8C}"/>
                </a:ext>
              </a:extLst>
            </p:cNvPr>
            <p:cNvSpPr txBox="1"/>
            <p:nvPr/>
          </p:nvSpPr>
          <p:spPr>
            <a:xfrm>
              <a:off x="7501803" y="4240270"/>
              <a:ext cx="79979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19.87%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B177C0-B4DA-F444-BBF2-B1A960C1C653}"/>
                </a:ext>
              </a:extLst>
            </p:cNvPr>
            <p:cNvSpPr txBox="1"/>
            <p:nvPr/>
          </p:nvSpPr>
          <p:spPr>
            <a:xfrm>
              <a:off x="4989212" y="4735366"/>
              <a:ext cx="79979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/>
                <a:t>31.87%</a:t>
              </a:r>
            </a:p>
          </p:txBody>
        </p: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1B3EC10-4435-B143-AF56-31F541599A7A}"/>
              </a:ext>
            </a:extLst>
          </p:cNvPr>
          <p:cNvCxnSpPr/>
          <p:nvPr/>
        </p:nvCxnSpPr>
        <p:spPr>
          <a:xfrm flipV="1">
            <a:off x="2547990" y="3048557"/>
            <a:ext cx="771110" cy="584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F092C34-7D64-5745-8FE9-F9B7FF4F5B97}"/>
              </a:ext>
            </a:extLst>
          </p:cNvPr>
          <p:cNvCxnSpPr>
            <a:cxnSpLocks/>
            <a:endCxn id="12" idx="3"/>
          </p:cNvCxnSpPr>
          <p:nvPr/>
        </p:nvCxnSpPr>
        <p:spPr>
          <a:xfrm>
            <a:off x="2547990" y="3687266"/>
            <a:ext cx="771111" cy="3869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20DAB87-DF73-5541-92B0-19377AD30E9D}"/>
              </a:ext>
            </a:extLst>
          </p:cNvPr>
          <p:cNvSpPr txBox="1"/>
          <p:nvPr/>
        </p:nvSpPr>
        <p:spPr>
          <a:xfrm>
            <a:off x="6120637" y="3042858"/>
            <a:ext cx="5325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34.9%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C54D858-321E-AF42-AA34-D9D43FA37DB4}"/>
              </a:ext>
            </a:extLst>
          </p:cNvPr>
          <p:cNvSpPr txBox="1"/>
          <p:nvPr/>
        </p:nvSpPr>
        <p:spPr>
          <a:xfrm>
            <a:off x="6993454" y="4548024"/>
            <a:ext cx="5325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32.6%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9B3A59-B483-6142-82EB-C207FA1E502A}"/>
              </a:ext>
            </a:extLst>
          </p:cNvPr>
          <p:cNvSpPr txBox="1"/>
          <p:nvPr/>
        </p:nvSpPr>
        <p:spPr>
          <a:xfrm>
            <a:off x="8425335" y="3083718"/>
            <a:ext cx="53251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32.5%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FDE98C0-88EE-E146-8FD4-97AB865E00A1}"/>
              </a:ext>
            </a:extLst>
          </p:cNvPr>
          <p:cNvSpPr txBox="1"/>
          <p:nvPr/>
        </p:nvSpPr>
        <p:spPr>
          <a:xfrm rot="18198101">
            <a:off x="6410807" y="3014469"/>
            <a:ext cx="1332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Short Range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139D84-C43F-2340-8E4C-1AF754B57ABD}"/>
              </a:ext>
            </a:extLst>
          </p:cNvPr>
          <p:cNvSpPr txBox="1"/>
          <p:nvPr/>
        </p:nvSpPr>
        <p:spPr>
          <a:xfrm>
            <a:off x="7009838" y="3866516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Mid Range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615890-3DC3-8647-AD3B-004788994B8D}"/>
              </a:ext>
            </a:extLst>
          </p:cNvPr>
          <p:cNvSpPr txBox="1"/>
          <p:nvPr/>
        </p:nvSpPr>
        <p:spPr>
          <a:xfrm rot="3310810">
            <a:off x="7301608" y="3095263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Long Range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70AB7D-6855-CC4D-8E96-C8561BB302D6}"/>
              </a:ext>
            </a:extLst>
          </p:cNvPr>
          <p:cNvSpPr txBox="1"/>
          <p:nvPr/>
        </p:nvSpPr>
        <p:spPr>
          <a:xfrm>
            <a:off x="6583149" y="5070235"/>
            <a:ext cx="181331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/>
              <a:t>Short</a:t>
            </a:r>
            <a:r>
              <a:rPr lang="en-US" sz="900" dirty="0"/>
              <a:t>: -45 dBm &lt; RSSI</a:t>
            </a:r>
          </a:p>
          <a:p>
            <a:r>
              <a:rPr lang="en-US" sz="900" b="1" dirty="0"/>
              <a:t>Mid</a:t>
            </a:r>
            <a:r>
              <a:rPr lang="en-US" sz="900" dirty="0"/>
              <a:t>:    -60 dBm &lt; RSSI &lt; -45dBm</a:t>
            </a:r>
          </a:p>
          <a:p>
            <a:r>
              <a:rPr lang="en-US" sz="900" b="1" dirty="0"/>
              <a:t>Long</a:t>
            </a:r>
            <a:r>
              <a:rPr lang="en-US" sz="900" dirty="0"/>
              <a:t>:                   RSSI &lt; -60 dBm</a:t>
            </a:r>
          </a:p>
        </p:txBody>
      </p:sp>
    </p:spTree>
    <p:extLst>
      <p:ext uri="{BB962C8B-B14F-4D97-AF65-F5344CB8AC3E}">
        <p14:creationId xmlns:p14="http://schemas.microsoft.com/office/powerpoint/2010/main" val="3682449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61CB7-3A92-0947-8F4C-046C31B5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Data Distribution (2)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8059C-4158-6B43-87EC-43C1541C0C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6/17/2019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FD5596-587C-D042-A249-F1F365B4B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853B473-0271-47CF-900A-D77E281FB591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5B8CC-F2FD-D24E-B51E-04188CCD5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630443"/>
            <a:ext cx="4945610" cy="39664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428352-E978-5849-8E7C-D7D56E3EB12A}"/>
              </a:ext>
            </a:extLst>
          </p:cNvPr>
          <p:cNvSpPr txBox="1"/>
          <p:nvPr/>
        </p:nvSpPr>
        <p:spPr>
          <a:xfrm>
            <a:off x="790868" y="2875002"/>
            <a:ext cx="2465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b="1" dirty="0">
                <a:solidFill>
                  <a:schemeClr val="tx1"/>
                </a:solidFill>
              </a:rPr>
              <a:t>Duration</a:t>
            </a:r>
            <a:r>
              <a:rPr lang="en-US" sz="1800" dirty="0">
                <a:solidFill>
                  <a:schemeClr val="tx1"/>
                </a:solidFill>
              </a:rPr>
              <a:t>: 113 hours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Files</a:t>
            </a:r>
            <a:r>
              <a:rPr lang="en-US" sz="1800" dirty="0">
                <a:solidFill>
                  <a:schemeClr val="tx1"/>
                </a:solidFill>
              </a:rPr>
              <a:t>: 3465</a:t>
            </a:r>
          </a:p>
          <a:p>
            <a:r>
              <a:rPr lang="en-US" sz="1800" b="1" dirty="0">
                <a:solidFill>
                  <a:schemeClr val="tx1"/>
                </a:solidFill>
              </a:rPr>
              <a:t>Links</a:t>
            </a:r>
            <a:r>
              <a:rPr lang="en-US" sz="1800" dirty="0">
                <a:solidFill>
                  <a:schemeClr val="tx1"/>
                </a:solidFill>
              </a:rPr>
              <a:t>: 9777</a:t>
            </a:r>
          </a:p>
          <a:p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915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59F55-AF86-490B-A040-A354CBEA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Publicly Shared CSI Profiles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764ED-F1FF-4618-A184-A58CF7CA7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81200"/>
            <a:ext cx="3429000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Publicly available CSI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Description of type of motion or human behavior for each data sample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Description of environment and floorplan of the location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Data format description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Simple python scripts to load, access and convert the data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ECB2-CBA4-48D6-8DBF-BCF23C41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54CE3-6AAA-4263-99B9-CB67B98F867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Debashis Dash, Quantenna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504FB-FD01-446C-B326-179ECA80E3D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 2019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01C5A6-49F1-AA4D-8155-810E6B3F6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2" b="14834"/>
          <a:stretch/>
        </p:blipFill>
        <p:spPr>
          <a:xfrm>
            <a:off x="4114801" y="2209800"/>
            <a:ext cx="5009057" cy="31573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04E167-14D6-B64B-95FE-8343435355B0}"/>
              </a:ext>
            </a:extLst>
          </p:cNvPr>
          <p:cNvSpPr txBox="1"/>
          <p:nvPr/>
        </p:nvSpPr>
        <p:spPr>
          <a:xfrm>
            <a:off x="3622031" y="5413440"/>
            <a:ext cx="5501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Webpage screenshot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In collaboration with Prof. </a:t>
            </a:r>
            <a:r>
              <a:rPr lang="en-US" sz="2000" dirty="0" err="1">
                <a:solidFill>
                  <a:schemeClr val="tx1"/>
                </a:solidFill>
              </a:rPr>
              <a:t>Xinyu</a:t>
            </a:r>
            <a:r>
              <a:rPr lang="en-US" sz="2000" dirty="0">
                <a:solidFill>
                  <a:schemeClr val="tx1"/>
                </a:solidFill>
              </a:rPr>
              <a:t> Zhang, UCSD [4]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(Link to be available soon)</a:t>
            </a:r>
          </a:p>
        </p:txBody>
      </p:sp>
    </p:spTree>
    <p:extLst>
      <p:ext uri="{BB962C8B-B14F-4D97-AF65-F5344CB8AC3E}">
        <p14:creationId xmlns:p14="http://schemas.microsoft.com/office/powerpoint/2010/main" val="3792177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8479</TotalTime>
  <Words>645</Words>
  <Application>Microsoft Macintosh PowerPoint</Application>
  <PresentationFormat>On-screen Show (4:3)</PresentationFormat>
  <Paragraphs>181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Consolas</vt:lpstr>
      <vt:lpstr>Times New Roman</vt:lpstr>
      <vt:lpstr>Office Theme</vt:lpstr>
      <vt:lpstr>Document</vt:lpstr>
      <vt:lpstr>CSI-Profiles: Public Database for Wi-Fi Sensing</vt:lpstr>
      <vt:lpstr>Introduction</vt:lpstr>
      <vt:lpstr>CSI Data Collection Challenges</vt:lpstr>
      <vt:lpstr>CSI Profiles: Public Database of CSI</vt:lpstr>
      <vt:lpstr>CSI Profiles: Public Database of CSI (2)</vt:lpstr>
      <vt:lpstr>CSI Profiles: Public Database of CSI (3)</vt:lpstr>
      <vt:lpstr>Profile Data Distribution</vt:lpstr>
      <vt:lpstr>Profile Data Distribution (2)</vt:lpstr>
      <vt:lpstr>Publicly Shared CSI Profiles</vt:lpstr>
      <vt:lpstr>CSI Profile Applications</vt:lpstr>
      <vt:lpstr>Conclusions</vt:lpstr>
      <vt:lpstr>References</vt:lpstr>
    </vt:vector>
  </TitlesOfParts>
  <Manager/>
  <Company>Quantenna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based WiFi sensing</dc:title>
  <dc:subject/>
  <dc:creator>Debashis Dash</dc:creator>
  <cp:keywords/>
  <dc:description/>
  <cp:lastModifiedBy>Dash</cp:lastModifiedBy>
  <cp:revision>148</cp:revision>
  <cp:lastPrinted>1601-01-01T00:00:00Z</cp:lastPrinted>
  <dcterms:created xsi:type="dcterms:W3CDTF">2019-03-01T23:35:02Z</dcterms:created>
  <dcterms:modified xsi:type="dcterms:W3CDTF">2019-11-14T15:29:37Z</dcterms:modified>
  <cp:category/>
</cp:coreProperties>
</file>