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11"/>
  </p:notesMasterIdLst>
  <p:handoutMasterIdLst>
    <p:handoutMasterId r:id="rId12"/>
  </p:handoutMasterIdLst>
  <p:sldIdLst>
    <p:sldId id="256" r:id="rId2"/>
    <p:sldId id="474" r:id="rId3"/>
    <p:sldId id="503" r:id="rId4"/>
    <p:sldId id="504" r:id="rId5"/>
    <p:sldId id="505" r:id="rId6"/>
    <p:sldId id="473" r:id="rId7"/>
    <p:sldId id="502" r:id="rId8"/>
    <p:sldId id="500" r:id="rId9"/>
    <p:sldId id="499" r:id="rId10"/>
  </p:sldIdLst>
  <p:sldSz cx="12192000" cy="6858000"/>
  <p:notesSz cx="6669088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FB1038FA-FDCF-4B2C-8B7F-B70968F0BDED}">
          <p14:sldIdLst>
            <p14:sldId id="256"/>
            <p14:sldId id="474"/>
            <p14:sldId id="503"/>
            <p14:sldId id="504"/>
            <p14:sldId id="505"/>
            <p14:sldId id="473"/>
            <p14:sldId id="502"/>
            <p14:sldId id="500"/>
            <p14:sldId id="499"/>
          </p14:sldIdLst>
        </p14:section>
        <p14:section name="제목 없는 구역" id="{538FB1C1-3DCC-4681-B7B8-3571CAAA72F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D9D9D9"/>
    <a:srgbClr val="FF6D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밝은 스타일 2 - 강조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93" autoAdjust="0"/>
    <p:restoredTop sz="94660"/>
  </p:normalViewPr>
  <p:slideViewPr>
    <p:cSldViewPr snapToGrid="0">
      <p:cViewPr varScale="1">
        <p:scale>
          <a:sx n="79" d="100"/>
          <a:sy n="79" d="100"/>
        </p:scale>
        <p:origin x="403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7" d="100"/>
          <a:sy n="67" d="100"/>
        </p:scale>
        <p:origin x="-3086" y="-110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D895A-DFE4-41C8-81C2-DBF2253FCA15}" type="datetimeFigureOut">
              <a:rPr lang="ko-KR" altLang="en-US" smtClean="0"/>
              <a:t>2019-11-13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C9516-B823-4B51-9F47-31057A6BC8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1651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3B32B6-A0C8-47D8-9F61-4987C3ABCAC0}" type="datetimeFigureOut">
              <a:rPr lang="ko-KR" altLang="en-US" smtClean="0"/>
              <a:t>2019-11-13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66909" y="4777958"/>
            <a:ext cx="533527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62EA33-1659-44D8-8D01-C44ED05AE6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1109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65D53FD-DB5F-4815-BF01-6488A8FBD1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62EA33-1659-44D8-8D01-C44ED05AE6FD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4568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62EA33-1659-44D8-8D01-C44ED05AE6FD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0199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62EA33-1659-44D8-8D01-C44ED05AE6FD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9434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62EA33-1659-44D8-8D01-C44ED05AE6FD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8301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62EA33-1659-44D8-8D01-C44ED05AE6FD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8349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6275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300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바닥글 개체 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46697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Hyun Seo OH (ETRI)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err="1" smtClean="0"/>
              <a:t>Jnovember</a:t>
            </a:r>
            <a:r>
              <a:rPr lang="en-US" dirty="0" smtClean="0"/>
              <a:t>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470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EC39752-3820-48C1-BDB2-5DADC285E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696E56-2BB9-4126-B1EF-6C0E79254CF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7ACFB22-C0BA-43BE-992A-05EFCD7EA63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Hyun Seo OH (ETRI)</a:t>
            </a:r>
            <a:endParaRPr lang="en-GB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CCEC250-9880-48A6-82CA-0BB70FDC26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6785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7375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029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428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074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450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7055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Hyun Seo OH (ETRI)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2284" y="6499246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802.11-19/2046r1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242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9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6" r:id="rId1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11-19-1843-00-AANI-technical-report-november-2019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pl-PL" dirty="0" smtClean="0">
                <a:cs typeface="Times New Roman" panose="02020603050405020304" pitchFamily="18" charset="0"/>
              </a:rPr>
              <a:t>Presentation Material: The </a:t>
            </a:r>
            <a:r>
              <a:rPr lang="en-US" altLang="pl-PL" dirty="0">
                <a:cs typeface="Times New Roman" panose="02020603050405020304" pitchFamily="18" charset="0"/>
              </a:rPr>
              <a:t>I</a:t>
            </a:r>
            <a:r>
              <a:rPr lang="en-US" altLang="pl-PL" dirty="0" smtClean="0">
                <a:cs typeface="Times New Roman" panose="02020603050405020304" pitchFamily="18" charset="0"/>
              </a:rPr>
              <a:t>nitial Technical Draft Report on </a:t>
            </a:r>
            <a:r>
              <a:rPr lang="en-US" altLang="pl-PL" dirty="0">
                <a:cs typeface="Times New Roman" panose="02020603050405020304" pitchFamily="18" charset="0"/>
              </a:rPr>
              <a:t>Interworking between </a:t>
            </a:r>
            <a:r>
              <a:rPr lang="en-US" altLang="pl-PL" dirty="0" smtClean="0">
                <a:cs typeface="Times New Roman" panose="02020603050405020304" pitchFamily="18" charset="0"/>
              </a:rPr>
              <a:t>3GPP </a:t>
            </a:r>
            <a:r>
              <a:rPr lang="en-US" altLang="pl-PL" dirty="0">
                <a:cs typeface="Times New Roman" panose="02020603050405020304" pitchFamily="18" charset="0"/>
              </a:rPr>
              <a:t>5G </a:t>
            </a:r>
            <a:r>
              <a:rPr lang="en-US" altLang="pl-PL" dirty="0" smtClean="0">
                <a:cs typeface="Times New Roman" panose="02020603050405020304" pitchFamily="18" charset="0"/>
              </a:rPr>
              <a:t>Network &amp; WLAN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779119"/>
            <a:ext cx="10361084" cy="380999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2019-11-13</a:t>
            </a:r>
            <a:endParaRPr lang="en-GB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Hyun Seo OH (ETRI)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dirty="0" smtClean="0">
                <a:latin typeface="Times New Roman" pitchFamily="16" charset="0"/>
                <a:ea typeface="MS Gothic" charset="-128"/>
              </a:rPr>
              <a:t>November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0421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395687"/>
              </p:ext>
            </p:extLst>
          </p:nvPr>
        </p:nvGraphicFramePr>
        <p:xfrm>
          <a:off x="695528" y="2474913"/>
          <a:ext cx="11128375" cy="409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4" name="Document" r:id="rId4" imgW="8235535" imgH="5179068" progId="Word.Document.8">
                  <p:embed/>
                </p:oleObj>
              </mc:Choice>
              <mc:Fallback>
                <p:oleObj name="Document" r:id="rId4" imgW="8235535" imgH="5179068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528" y="2474913"/>
                        <a:ext cx="11128375" cy="40909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2D32641-F09A-4093-A1B7-EF7E5C881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kern="1200" dirty="0">
                <a:solidFill>
                  <a:srgbClr val="464653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</a:rPr>
              <a:t>Abstract</a:t>
            </a:r>
            <a:endParaRPr lang="ko-KR" altLang="en-US" kern="1200" dirty="0">
              <a:solidFill>
                <a:srgbClr val="464653"/>
              </a:solidFill>
              <a:latin typeface="+mn-lt"/>
              <a:ea typeface="돋움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895ABEB-ADE0-43EC-918D-CAA026594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/>
            <a:r>
              <a:rPr lang="en-US" altLang="ko-KR" b="0" dirty="0" smtClean="0"/>
              <a:t>Current WLAN access network can not access to 5G core network. So the station can not provide dual access of 5G and </a:t>
            </a:r>
            <a:r>
              <a:rPr lang="en-US" altLang="ko-KR" b="0" dirty="0"/>
              <a:t>WLAN using 5G </a:t>
            </a:r>
            <a:r>
              <a:rPr lang="en-US" altLang="ko-KR" b="0" dirty="0" smtClean="0"/>
              <a:t>core networks.  Therefore, it needs WLAN interworking to 5G network.</a:t>
            </a:r>
            <a:endParaRPr lang="en-US" altLang="ko-KR" b="0" dirty="0"/>
          </a:p>
          <a:p>
            <a:pPr marL="0" indent="0" algn="just"/>
            <a:endParaRPr lang="en-US" altLang="ko-KR" b="0" dirty="0" smtClean="0"/>
          </a:p>
          <a:p>
            <a:pPr marL="0" indent="0" algn="just"/>
            <a:r>
              <a:rPr lang="en-US" altLang="ko-KR" b="0" dirty="0" smtClean="0"/>
              <a:t>The </a:t>
            </a:r>
            <a:r>
              <a:rPr lang="en-US" altLang="ko-KR" b="0" dirty="0"/>
              <a:t>initial technical draft report on </a:t>
            </a:r>
            <a:r>
              <a:rPr lang="en-US" altLang="ko-KR" b="0" dirty="0" smtClean="0"/>
              <a:t>WLAN interworking to 3GPP 5G network describes</a:t>
            </a:r>
            <a:r>
              <a:rPr lang="en-GB" altLang="ko-KR" b="0" dirty="0" smtClean="0"/>
              <a:t> the interworking reference model and two types of interworking, and defines the necessary functionalities and specific procedures that enable WLAN access networks to interwork with 3GPP 5G network</a:t>
            </a:r>
            <a:r>
              <a:rPr lang="en-GB" altLang="ko-KR" b="0" dirty="0"/>
              <a:t> </a:t>
            </a:r>
            <a:r>
              <a:rPr lang="en-GB" altLang="ko-KR" b="0" dirty="0" smtClean="0"/>
              <a:t>for data throughput improvement and </a:t>
            </a:r>
            <a:r>
              <a:rPr lang="en-GB" altLang="ko-KR" b="0" dirty="0" err="1" smtClean="0"/>
              <a:t>QoS</a:t>
            </a:r>
            <a:r>
              <a:rPr lang="en-GB" altLang="ko-KR" b="0" dirty="0" smtClean="0"/>
              <a:t> management.</a:t>
            </a:r>
          </a:p>
          <a:p>
            <a:pPr marL="0" indent="0" algn="just"/>
            <a:endParaRPr lang="en-GB" altLang="ko-KR" b="0" dirty="0" smtClean="0"/>
          </a:p>
          <a:p>
            <a:pPr marL="0" indent="0" algn="just"/>
            <a:r>
              <a:rPr lang="en-GB" altLang="ko-KR" b="0" dirty="0" smtClean="0"/>
              <a:t>  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F253B4E-C7EC-4A24-9587-18BB531A55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41E068D-658A-41FF-8A71-BF3C5AAC74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Hyun Seo OH (ETRI)</a:t>
            </a:r>
            <a:endParaRPr lang="en-GB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888AF7F1-378A-4C7C-B442-BB8318C2356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82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42626D-E8F3-45B3-ABD1-3B86B5CDA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06569"/>
          </a:xfrm>
        </p:spPr>
        <p:txBody>
          <a:bodyPr/>
          <a:lstStyle/>
          <a:p>
            <a:r>
              <a:rPr lang="en-GB" altLang="ko-KR" kern="1200" dirty="0" smtClean="0">
                <a:solidFill>
                  <a:srgbClr val="464653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</a:rPr>
              <a:t>WLAN Interworking </a:t>
            </a:r>
            <a:r>
              <a:rPr lang="en-GB" altLang="ko-KR" kern="1200" dirty="0">
                <a:solidFill>
                  <a:srgbClr val="464653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</a:rPr>
              <a:t>F</a:t>
            </a:r>
            <a:r>
              <a:rPr lang="en-GB" altLang="ko-KR" kern="1200" dirty="0" smtClean="0">
                <a:solidFill>
                  <a:srgbClr val="464653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</a:rPr>
              <a:t>unctional </a:t>
            </a:r>
            <a:r>
              <a:rPr lang="en-GB" altLang="ko-KR" kern="1200" dirty="0">
                <a:solidFill>
                  <a:srgbClr val="464653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</a:rPr>
              <a:t>M</a:t>
            </a:r>
            <a:r>
              <a:rPr lang="en-GB" altLang="ko-KR" kern="1200" dirty="0" smtClean="0">
                <a:solidFill>
                  <a:srgbClr val="464653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</a:rPr>
              <a:t>odel</a:t>
            </a:r>
            <a:endParaRPr lang="ko-KR" altLang="en-US" kern="1200" dirty="0">
              <a:solidFill>
                <a:srgbClr val="464653"/>
              </a:solidFill>
              <a:latin typeface="+mn-lt"/>
              <a:ea typeface="돋움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E4FD8EA-CE94-4203-AC1B-87DE26D38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18172"/>
            <a:ext cx="10675568" cy="4731440"/>
          </a:xfrm>
        </p:spPr>
        <p:txBody>
          <a:bodyPr/>
          <a:lstStyle/>
          <a:p>
            <a:pPr marL="0" indent="0" algn="just"/>
            <a:r>
              <a:rPr lang="en-GB" altLang="ko-KR" sz="2000" b="0" dirty="0"/>
              <a:t>These red coloured Y1, Y2, Y3 and </a:t>
            </a:r>
            <a:r>
              <a:rPr lang="en-GB" altLang="ko-KR" sz="2000" b="0" dirty="0" err="1"/>
              <a:t>NWu</a:t>
            </a:r>
            <a:r>
              <a:rPr lang="en-GB" altLang="ko-KR" sz="2000" b="0" dirty="0"/>
              <a:t> interfaces are in the domain of WLAN and may be provided in STA and WLAN access network.  The other reference interfaces are referred to 3GPP core network. </a:t>
            </a:r>
            <a:endParaRPr lang="ko-KR" altLang="ko-KR" sz="2000" b="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643146D-CABA-48AD-9B72-D4848BC203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16C8A0E-3288-41BC-9BC1-78F9B5BE58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Hyun Seo OH (ETRI)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1603969A-3447-4BCD-B49D-F2910CF525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2019</a:t>
            </a:r>
            <a:endParaRPr lang="en-GB" dirty="0"/>
          </a:p>
        </p:txBody>
      </p:sp>
      <p:pic>
        <p:nvPicPr>
          <p:cNvPr id="7" name="그림 6"/>
          <p:cNvPicPr/>
          <p:nvPr/>
        </p:nvPicPr>
        <p:blipFill>
          <a:blip r:embed="rId3"/>
          <a:stretch>
            <a:fillRect/>
          </a:stretch>
        </p:blipFill>
        <p:spPr>
          <a:xfrm>
            <a:off x="2264654" y="2393662"/>
            <a:ext cx="7375456" cy="395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25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42626D-E8F3-45B3-ABD1-3B86B5CDA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06569"/>
          </a:xfrm>
        </p:spPr>
        <p:txBody>
          <a:bodyPr/>
          <a:lstStyle/>
          <a:p>
            <a:r>
              <a:rPr lang="en-GB" altLang="ko-KR" kern="1200" dirty="0" smtClean="0">
                <a:solidFill>
                  <a:srgbClr val="464653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</a:rPr>
              <a:t>Modification Part in WLAN Domain</a:t>
            </a:r>
            <a:endParaRPr lang="ko-KR" altLang="en-US" kern="1200" dirty="0">
              <a:solidFill>
                <a:srgbClr val="464653"/>
              </a:solidFill>
              <a:latin typeface="+mn-lt"/>
              <a:ea typeface="돋움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E4FD8EA-CE94-4203-AC1B-87DE26D38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18172"/>
            <a:ext cx="10675568" cy="473144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ko-KR" dirty="0" smtClean="0"/>
              <a:t>Functional entities to be modified </a:t>
            </a:r>
          </a:p>
          <a:p>
            <a:pPr marL="0" indent="0"/>
            <a:r>
              <a:rPr lang="en-GB" altLang="ko-KR" sz="2000" b="0" dirty="0"/>
              <a:t> </a:t>
            </a:r>
            <a:r>
              <a:rPr lang="en-GB" altLang="ko-KR" sz="2000" b="0" dirty="0" smtClean="0"/>
              <a:t>   - TEC (Terminal Control) and Access Network Control(ANC) function need to provide </a:t>
            </a:r>
            <a:r>
              <a:rPr lang="en-GB" altLang="ko-KR" sz="2000" b="0" dirty="0" err="1" smtClean="0"/>
              <a:t>NWu</a:t>
            </a:r>
            <a:endParaRPr lang="en-GB" altLang="ko-KR" sz="2000" b="0" dirty="0" smtClean="0"/>
          </a:p>
          <a:p>
            <a:pPr marL="0" indent="0"/>
            <a:r>
              <a:rPr lang="en-GB" altLang="ko-KR" sz="2000" b="0" dirty="0" smtClean="0"/>
              <a:t>       communication protocol and </a:t>
            </a:r>
            <a:r>
              <a:rPr lang="en-GB" altLang="ko-KR" sz="2000" b="0" dirty="0" err="1" smtClean="0"/>
              <a:t>QoS</a:t>
            </a:r>
            <a:r>
              <a:rPr lang="en-GB" altLang="ko-KR" sz="2000" b="0" dirty="0" smtClean="0"/>
              <a:t> mapping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dirty="0" smtClean="0"/>
              <a:t> Signal interface to be defined   </a:t>
            </a:r>
            <a:endParaRPr lang="en-GB" altLang="ko-KR" dirty="0"/>
          </a:p>
          <a:p>
            <a:pPr marL="0" indent="0"/>
            <a:r>
              <a:rPr lang="en-GB" altLang="ko-KR" sz="2000" b="0" dirty="0"/>
              <a:t>    </a:t>
            </a:r>
            <a:r>
              <a:rPr lang="en-GB" altLang="ko-KR" sz="2000" b="0" dirty="0" smtClean="0"/>
              <a:t>- Y2 interface :  wireline communication between WLAN access data path and N3IWF</a:t>
            </a:r>
          </a:p>
          <a:p>
            <a:pPr marL="0" indent="0"/>
            <a:r>
              <a:rPr lang="en-GB" altLang="ko-KR" sz="2000" b="0" dirty="0"/>
              <a:t> </a:t>
            </a:r>
            <a:r>
              <a:rPr lang="en-GB" altLang="ko-KR" sz="2000" b="0" dirty="0" smtClean="0"/>
              <a:t>   - Y3 interface : </a:t>
            </a:r>
            <a:r>
              <a:rPr lang="en-GB" altLang="ko-KR" sz="2000" b="0" dirty="0" err="1" smtClean="0"/>
              <a:t>NWu</a:t>
            </a:r>
            <a:r>
              <a:rPr lang="en-GB" altLang="ko-KR" sz="2000" b="0" dirty="0" smtClean="0"/>
              <a:t> communication protocol</a:t>
            </a:r>
          </a:p>
          <a:p>
            <a:pPr marL="0" indent="0"/>
            <a:r>
              <a:rPr lang="en-GB" altLang="ko-KR" sz="2000" dirty="0"/>
              <a:t> </a:t>
            </a:r>
            <a:r>
              <a:rPr lang="en-GB" altLang="ko-KR" sz="2000" dirty="0" smtClean="0"/>
              <a:t>   </a:t>
            </a:r>
          </a:p>
          <a:p>
            <a:pPr marL="0" indent="0"/>
            <a:endParaRPr lang="en-GB" altLang="ko-KR" sz="2000" dirty="0"/>
          </a:p>
          <a:p>
            <a:pPr marL="0" indent="0"/>
            <a:endParaRPr lang="en-GB" altLang="ko-KR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altLang="ko-KR" dirty="0"/>
          </a:p>
          <a:p>
            <a:pPr>
              <a:buFont typeface="Arial" panose="020B0604020202020204" pitchFamily="34" charset="0"/>
              <a:buChar char="•"/>
            </a:pPr>
            <a:endParaRPr lang="en-GB" altLang="ko-KR" dirty="0" smtClean="0"/>
          </a:p>
          <a:p>
            <a:r>
              <a:rPr lang="en-GB" altLang="ko-KR" dirty="0"/>
              <a:t> </a:t>
            </a:r>
            <a:endParaRPr lang="ko-KR" alt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643146D-CABA-48AD-9B72-D4848BC203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16C8A0E-3288-41BC-9BC1-78F9B5BE58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Hyun Seo OH (ETRI)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1603969A-3447-4BCD-B49D-F2910CF525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2019</a:t>
            </a:r>
            <a:endParaRPr lang="en-GB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5967" y="4289898"/>
            <a:ext cx="7264400" cy="1973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90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Traffic Selection, Switching and Splitting(ATSSS)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Hyun Seo OH (ETRI)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Jnovember 2019</a:t>
            </a:r>
            <a:endParaRPr lang="en-GB" dirty="0"/>
          </a:p>
        </p:txBody>
      </p:sp>
      <p:pic>
        <p:nvPicPr>
          <p:cNvPr id="7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291" y="1964986"/>
            <a:ext cx="9883304" cy="42023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3946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42626D-E8F3-45B3-ABD1-3B86B5CDA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06569"/>
          </a:xfrm>
        </p:spPr>
        <p:txBody>
          <a:bodyPr/>
          <a:lstStyle/>
          <a:p>
            <a:r>
              <a:rPr lang="en-GB" altLang="ko-KR" kern="1200" dirty="0" smtClean="0">
                <a:solidFill>
                  <a:srgbClr val="464653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</a:rPr>
              <a:t>Contents of Technical Report</a:t>
            </a:r>
            <a:r>
              <a:rPr lang="en-GB" altLang="ko-KR" sz="1000" kern="1200" dirty="0" smtClean="0">
                <a:solidFill>
                  <a:srgbClr val="464653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  <a:hlinkClick r:id="rId3" action="ppaction://hlinkfile"/>
              </a:rPr>
              <a:t>11-19-1843-00-AANI-technical-report-november-2019.docx</a:t>
            </a:r>
            <a:endParaRPr lang="ko-KR" altLang="en-US" sz="1000" kern="1200" dirty="0">
              <a:solidFill>
                <a:srgbClr val="464653"/>
              </a:solidFill>
              <a:latin typeface="+mn-lt"/>
              <a:ea typeface="돋움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E4FD8EA-CE94-4203-AC1B-87DE26D38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18172"/>
            <a:ext cx="10675568" cy="4731440"/>
          </a:xfrm>
        </p:spPr>
        <p:txBody>
          <a:bodyPr/>
          <a:lstStyle/>
          <a:p>
            <a:pPr marL="273050" lvl="0" indent="-273050" defTabSz="914400" latinLnBrk="1">
              <a:buClr>
                <a:srgbClr val="727CA3"/>
              </a:buClr>
              <a:buSzPct val="76000"/>
              <a:buFont typeface="Wingdings 3" panose="05040102010807070707" pitchFamily="18" charset="2"/>
              <a:buChar char=""/>
            </a:pPr>
            <a:r>
              <a:rPr lang="en-GB" altLang="ko-KR" b="0" kern="1200" dirty="0" smtClean="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Definitions, acronyms and abbreviations</a:t>
            </a:r>
            <a:endParaRPr lang="en-GB" altLang="ko-KR" b="0" kern="1200" dirty="0">
              <a:solidFill>
                <a:prstClr val="black"/>
              </a:solidFill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  <a:p>
            <a:pPr marL="273050" lvl="0" indent="-273050" defTabSz="914400" latinLnBrk="1">
              <a:buClr>
                <a:srgbClr val="727CA3"/>
              </a:buClr>
              <a:buSzPct val="76000"/>
              <a:buFont typeface="Wingdings 3" panose="05040102010807070707" pitchFamily="18" charset="2"/>
              <a:buChar char=""/>
            </a:pPr>
            <a:r>
              <a:rPr lang="en-GB" altLang="ko-KR" b="0" kern="1200" dirty="0" smtClean="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Introduction</a:t>
            </a:r>
          </a:p>
          <a:p>
            <a:pPr marL="273050" lvl="0" indent="-273050" defTabSz="914400" latinLnBrk="1">
              <a:buClr>
                <a:srgbClr val="727CA3"/>
              </a:buClr>
              <a:buSzPct val="76000"/>
              <a:buFont typeface="Wingdings 3" panose="05040102010807070707" pitchFamily="18" charset="2"/>
              <a:buChar char=""/>
            </a:pPr>
            <a:r>
              <a:rPr lang="en-GB" altLang="ko-KR" b="0" kern="1200" dirty="0" smtClean="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WLAN interworking reference model</a:t>
            </a:r>
          </a:p>
          <a:p>
            <a:pPr marL="273050" lvl="0" indent="-273050" defTabSz="914400" latinLnBrk="1">
              <a:buClr>
                <a:srgbClr val="727CA3"/>
              </a:buClr>
              <a:buSzPct val="76000"/>
              <a:buFont typeface="Wingdings 3" panose="05040102010807070707" pitchFamily="18" charset="2"/>
              <a:buChar char=""/>
            </a:pPr>
            <a:r>
              <a:rPr lang="en-GB" altLang="ko-KR" b="0" kern="1200" dirty="0" smtClean="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Interworking function and procedures</a:t>
            </a:r>
          </a:p>
          <a:p>
            <a:pPr marL="273050" lvl="0" indent="-273050" defTabSz="914400" latinLnBrk="1">
              <a:buClr>
                <a:srgbClr val="727CA3"/>
              </a:buClr>
              <a:buSzPct val="76000"/>
              <a:buFont typeface="Wingdings 3" panose="05040102010807070707" pitchFamily="18" charset="2"/>
              <a:buChar char=""/>
            </a:pPr>
            <a:r>
              <a:rPr lang="en-GB" altLang="ko-KR" b="0" kern="1200" dirty="0" smtClean="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Gap analysis and recommendations</a:t>
            </a:r>
          </a:p>
          <a:p>
            <a:pPr marL="273050" lvl="0" indent="-273050" defTabSz="914400" latinLnBrk="1">
              <a:buClr>
                <a:srgbClr val="727CA3"/>
              </a:buClr>
              <a:buSzPct val="76000"/>
              <a:buFont typeface="Wingdings 3" panose="05040102010807070707" pitchFamily="18" charset="2"/>
              <a:buChar char=""/>
            </a:pPr>
            <a:r>
              <a:rPr lang="en-GB" altLang="ko-KR" b="0" kern="1200" dirty="0" smtClean="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Conclusions</a:t>
            </a:r>
          </a:p>
          <a:p>
            <a:pPr marL="273050" lvl="0" indent="-273050" defTabSz="914400" latinLnBrk="1">
              <a:buClr>
                <a:srgbClr val="727CA3"/>
              </a:buClr>
              <a:buSzPct val="76000"/>
              <a:buFont typeface="Wingdings 3" panose="05040102010807070707" pitchFamily="18" charset="2"/>
              <a:buChar char=""/>
            </a:pPr>
            <a:r>
              <a:rPr lang="en-GB" altLang="ko-KR" b="0" kern="1200" dirty="0" smtClean="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References</a:t>
            </a:r>
            <a:endParaRPr lang="ko-KR" altLang="en-US" sz="2000" b="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643146D-CABA-48AD-9B72-D4848BC203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16C8A0E-3288-41BC-9BC1-78F9B5BE58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Hyun Seo OH (ETRI)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1603969A-3447-4BCD-B49D-F2910CF525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830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42626D-E8F3-45B3-ABD1-3B86B5CDA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06569"/>
          </a:xfrm>
        </p:spPr>
        <p:txBody>
          <a:bodyPr/>
          <a:lstStyle/>
          <a:p>
            <a:r>
              <a:rPr lang="en-US" altLang="ko-KR" kern="1200" dirty="0" smtClean="0">
                <a:solidFill>
                  <a:srgbClr val="464653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</a:rPr>
              <a:t>Work Plan </a:t>
            </a:r>
            <a:endParaRPr lang="ko-KR" altLang="en-US" kern="1200" dirty="0">
              <a:solidFill>
                <a:srgbClr val="464653"/>
              </a:solidFill>
              <a:latin typeface="+mn-lt"/>
              <a:ea typeface="돋움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E4FD8EA-CE94-4203-AC1B-87DE26D38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18172"/>
            <a:ext cx="10675568" cy="473144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altLang="ko-KR" b="0" dirty="0" smtClean="0"/>
              <a:t>January 2020 meeting : </a:t>
            </a:r>
            <a:r>
              <a:rPr lang="en-GB" altLang="ko-KR" b="0" dirty="0"/>
              <a:t>: 1</a:t>
            </a:r>
            <a:r>
              <a:rPr lang="en-GB" altLang="ko-KR" b="0" baseline="30000" dirty="0"/>
              <a:t>st</a:t>
            </a:r>
            <a:r>
              <a:rPr lang="en-GB" altLang="ko-KR" b="0" dirty="0"/>
              <a:t> draft of technical report </a:t>
            </a:r>
            <a:r>
              <a:rPr lang="en-GB" altLang="ko-KR" b="0" dirty="0" smtClean="0"/>
              <a:t>will be updated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GB" altLang="ko-KR" b="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GB" altLang="ko-KR" b="0" dirty="0" smtClean="0"/>
              <a:t>March 2020 meeting : 2</a:t>
            </a:r>
            <a:r>
              <a:rPr lang="en-GB" altLang="ko-KR" b="0" baseline="30000" dirty="0" smtClean="0"/>
              <a:t>nd</a:t>
            </a:r>
            <a:r>
              <a:rPr lang="en-GB" altLang="ko-KR" b="0" dirty="0" smtClean="0"/>
              <a:t> draft of technical report will be updated</a:t>
            </a:r>
          </a:p>
          <a:p>
            <a:pPr marL="0" indent="0" algn="just"/>
            <a:endParaRPr lang="en-GB" altLang="ko-KR" b="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GB" altLang="ko-KR" b="0" dirty="0" smtClean="0"/>
              <a:t>May 2020 meeting : The technical report will be completed. If any comments will be received, then technical report will be updated through discussions during ANNI meeting.  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GB" altLang="ko-KR" b="0" dirty="0"/>
          </a:p>
          <a:p>
            <a:pPr algn="just">
              <a:buFont typeface="Arial" panose="020B0604020202020204" pitchFamily="34" charset="0"/>
              <a:buChar char="•"/>
            </a:pPr>
            <a:endParaRPr lang="ko-KR" altLang="ko-KR" sz="2000" b="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643146D-CABA-48AD-9B72-D4848BC203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16C8A0E-3288-41BC-9BC1-78F9B5BE58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Hyun Seo OH (ETRI)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1603969A-3447-4BCD-B49D-F2910CF525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248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42626D-E8F3-45B3-ABD1-3B86B5CDA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06569"/>
          </a:xfrm>
        </p:spPr>
        <p:txBody>
          <a:bodyPr/>
          <a:lstStyle/>
          <a:p>
            <a:r>
              <a:rPr lang="en-GB" altLang="ko-KR" kern="1200" dirty="0" smtClean="0">
                <a:solidFill>
                  <a:srgbClr val="464653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</a:rPr>
              <a:t>Straw Poll  </a:t>
            </a:r>
            <a:endParaRPr lang="ko-KR" altLang="en-US" kern="1200" dirty="0">
              <a:solidFill>
                <a:srgbClr val="464653"/>
              </a:solidFill>
              <a:latin typeface="+mn-lt"/>
              <a:ea typeface="돋움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E4FD8EA-CE94-4203-AC1B-87DE26D38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18172"/>
            <a:ext cx="10675568" cy="4731440"/>
          </a:xfrm>
        </p:spPr>
        <p:txBody>
          <a:bodyPr/>
          <a:lstStyle/>
          <a:p>
            <a:pPr marL="457200" lvl="0" indent="-457200" defTabSz="914400" latinLnBrk="1">
              <a:buClr>
                <a:schemeClr val="tx1"/>
              </a:buClr>
              <a:buSzPct val="76000"/>
              <a:buFont typeface="Wingdings" panose="05000000000000000000" pitchFamily="2" charset="2"/>
              <a:buChar char="l"/>
            </a:pPr>
            <a:r>
              <a:rPr lang="en-GB" altLang="ko-KR" sz="2600" kern="1200" dirty="0" smtClean="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For the technical report IEEE </a:t>
            </a:r>
            <a:r>
              <a:rPr lang="en-GB" altLang="ko-KR" sz="2600" kern="1200" dirty="0" smtClean="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802.11-19/1843r0, </a:t>
            </a:r>
            <a:r>
              <a:rPr lang="en-GB" altLang="ko-KR" sz="2600" kern="1200" dirty="0" smtClean="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do you support development of </a:t>
            </a:r>
            <a:r>
              <a:rPr lang="en-GB" altLang="ko-KR" sz="2600" kern="1200" dirty="0" smtClean="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the report </a:t>
            </a:r>
            <a:r>
              <a:rPr lang="en-GB" altLang="ko-KR" sz="2600" kern="1200" dirty="0" smtClean="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?  </a:t>
            </a:r>
          </a:p>
          <a:p>
            <a:pPr marL="457200" lvl="0" indent="-457200" defTabSz="914400" latinLnBrk="1">
              <a:buClr>
                <a:schemeClr val="tx1"/>
              </a:buClr>
              <a:buSzPct val="76000"/>
              <a:buFont typeface="Wingdings" panose="05000000000000000000" pitchFamily="2" charset="2"/>
              <a:buChar char="l"/>
            </a:pPr>
            <a:endParaRPr lang="en-GB" altLang="ko-KR" sz="2600" kern="1200" dirty="0">
              <a:solidFill>
                <a:prstClr val="black"/>
              </a:solidFill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  <a:p>
            <a:pPr marL="0" lvl="0" indent="0" defTabSz="914400" latinLnBrk="1">
              <a:buClr>
                <a:srgbClr val="727CA3"/>
              </a:buClr>
              <a:buSzPct val="76000"/>
            </a:pPr>
            <a:endParaRPr lang="en-GB" altLang="ko-KR" sz="2600" kern="1200" dirty="0" smtClean="0">
              <a:solidFill>
                <a:prstClr val="black"/>
              </a:solidFill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  <a:p>
            <a:pPr marL="0" lvl="0" indent="0" defTabSz="914400" latinLnBrk="1">
              <a:buClr>
                <a:srgbClr val="727CA3"/>
              </a:buClr>
              <a:buSzPct val="76000"/>
            </a:pPr>
            <a:endParaRPr lang="en-GB" altLang="ko-KR" sz="2600" kern="1200" dirty="0">
              <a:solidFill>
                <a:prstClr val="black"/>
              </a:solidFill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  <a:p>
            <a:pPr marL="0" lvl="0" indent="0" defTabSz="914400" latinLnBrk="1">
              <a:buClr>
                <a:srgbClr val="727CA3"/>
              </a:buClr>
              <a:buSzPct val="76000"/>
            </a:pPr>
            <a:endParaRPr lang="en-GB" altLang="ko-KR" sz="2600" kern="1200" dirty="0" smtClean="0">
              <a:solidFill>
                <a:prstClr val="black"/>
              </a:solidFill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  <a:p>
            <a:pPr marL="0" lvl="0" indent="0" defTabSz="914400" latinLnBrk="1">
              <a:buClr>
                <a:srgbClr val="727CA3"/>
              </a:buClr>
              <a:buSzPct val="76000"/>
            </a:pPr>
            <a:endParaRPr lang="en-GB" altLang="ko-KR" sz="2600" kern="1200" dirty="0" smtClean="0">
              <a:solidFill>
                <a:prstClr val="black"/>
              </a:solidFill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643146D-CABA-48AD-9B72-D4848BC203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16C8A0E-3288-41BC-9BC1-78F9B5BE58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Hyun Seo OH (ETRI)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1603969A-3447-4BCD-B49D-F2910CF525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2719E6F-4B17-49F5-818F-2ADAA7ADC4E3}"/>
              </a:ext>
            </a:extLst>
          </p:cNvPr>
          <p:cNvSpPr/>
          <p:nvPr/>
        </p:nvSpPr>
        <p:spPr>
          <a:xfrm>
            <a:off x="1324070" y="3082632"/>
            <a:ext cx="2442669" cy="135421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342900" lvl="0" indent="-342900" eaLnBrk="1" hangingPunct="1">
              <a:spcBef>
                <a:spcPts val="600"/>
              </a:spcBef>
            </a:pPr>
            <a:r>
              <a:rPr lang="en-US" b="1" kern="0" dirty="0">
                <a:solidFill>
                  <a:srgbClr val="000000"/>
                </a:solidFill>
                <a:latin typeface="Times New Roman"/>
                <a:ea typeface="MS Gothic"/>
              </a:rPr>
              <a:t>Y: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18</a:t>
            </a:r>
            <a:endParaRPr lang="en-US" b="1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342900" lvl="0" indent="-342900" eaLnBrk="1" hangingPunct="1">
              <a:spcBef>
                <a:spcPts val="600"/>
              </a:spcBef>
            </a:pPr>
            <a:r>
              <a:rPr lang="en-US" b="1" kern="0" dirty="0">
                <a:solidFill>
                  <a:srgbClr val="000000"/>
                </a:solidFill>
                <a:latin typeface="Times New Roman"/>
                <a:ea typeface="MS Gothic"/>
              </a:rPr>
              <a:t>N: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0</a:t>
            </a:r>
            <a:endParaRPr lang="en-US" b="1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342900" lvl="0" indent="-342900" eaLnBrk="1" hangingPunct="1">
              <a:spcBef>
                <a:spcPts val="600"/>
              </a:spcBef>
            </a:pPr>
            <a:r>
              <a:rPr lang="en-US" b="1" kern="0" dirty="0">
                <a:solidFill>
                  <a:srgbClr val="000000"/>
                </a:solidFill>
                <a:latin typeface="Times New Roman"/>
                <a:ea typeface="MS Gothic"/>
              </a:rPr>
              <a:t>A: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9</a:t>
            </a:r>
            <a:endParaRPr lang="en-US" b="1" kern="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33929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BCD974-C94C-4AF4-94C3-0206FC5B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665068" cy="3821721"/>
          </a:xfrm>
        </p:spPr>
        <p:txBody>
          <a:bodyPr/>
          <a:lstStyle/>
          <a:p>
            <a:endParaRPr lang="en-GB" altLang="ko-KR" sz="2000" b="0" dirty="0" smtClean="0"/>
          </a:p>
          <a:p>
            <a:endParaRPr lang="en-GB" altLang="ko-KR" sz="2000" b="0" dirty="0" smtClean="0"/>
          </a:p>
          <a:p>
            <a:pPr algn="ctr"/>
            <a:r>
              <a:rPr lang="en-GB" altLang="ko-KR" sz="3200" dirty="0" smtClean="0"/>
              <a:t>Thank You</a:t>
            </a:r>
          </a:p>
          <a:p>
            <a:endParaRPr lang="en-GB" altLang="ko-KR" sz="2000" b="0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US" altLang="ko-KR" dirty="0"/>
          </a:p>
          <a:p>
            <a:pPr marL="0" indent="0">
              <a:buNone/>
            </a:pPr>
            <a:endParaRPr lang="en-GB" altLang="ko-KR" b="0" dirty="0"/>
          </a:p>
          <a:p>
            <a:endParaRPr lang="ko-KR" altLang="en-US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7103F6D-94D9-4399-BD20-C0788D967C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270D83-863D-4A20-AB84-6885F1D8B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Hyun Seo OH (ETRI)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39E270E8-535F-468C-8DF6-A7B9B34BC6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635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6808</TotalTime>
  <Words>441</Words>
  <Application>Microsoft Office PowerPoint</Application>
  <PresentationFormat>와이드스크린</PresentationFormat>
  <Paragraphs>95</Paragraphs>
  <Slides>9</Slides>
  <Notes>6</Notes>
  <HiddenSlides>0</HiddenSlides>
  <MMClips>0</MMClips>
  <ScaleCrop>false</ScaleCrop>
  <HeadingPairs>
    <vt:vector size="8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9" baseType="lpstr">
      <vt:lpstr>Arial Unicode MS</vt:lpstr>
      <vt:lpstr>MS Gothic</vt:lpstr>
      <vt:lpstr>돋움</vt:lpstr>
      <vt:lpstr>맑은 고딕</vt:lpstr>
      <vt:lpstr>Arial</vt:lpstr>
      <vt:lpstr>Times New Roman</vt:lpstr>
      <vt:lpstr>Wingdings</vt:lpstr>
      <vt:lpstr>Wingdings 3</vt:lpstr>
      <vt:lpstr>Office Theme</vt:lpstr>
      <vt:lpstr>Document</vt:lpstr>
      <vt:lpstr>Presentation Material: The Initial Technical Draft Report on Interworking between 3GPP 5G Network &amp; WLAN</vt:lpstr>
      <vt:lpstr>Abstract</vt:lpstr>
      <vt:lpstr>WLAN Interworking Functional Model</vt:lpstr>
      <vt:lpstr>Modification Part in WLAN Domain</vt:lpstr>
      <vt:lpstr>Traffic Selection, Switching and Splitting(ATSSS)</vt:lpstr>
      <vt:lpstr>Contents of Technical Report11-19-1843-00-AANI-technical-report-november-2019.docx</vt:lpstr>
      <vt:lpstr>Work Plan </vt:lpstr>
      <vt:lpstr>Straw Poll  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Namseok Ko</dc:creator>
  <cp:lastModifiedBy>user</cp:lastModifiedBy>
  <cp:revision>690</cp:revision>
  <cp:lastPrinted>2019-06-13T02:33:16Z</cp:lastPrinted>
  <dcterms:created xsi:type="dcterms:W3CDTF">2016-03-01T04:36:01Z</dcterms:created>
  <dcterms:modified xsi:type="dcterms:W3CDTF">2019-11-13T00:43:16Z</dcterms:modified>
</cp:coreProperties>
</file>