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56" r:id="rId2"/>
    <p:sldId id="474" r:id="rId3"/>
    <p:sldId id="503" r:id="rId4"/>
    <p:sldId id="504" r:id="rId5"/>
    <p:sldId id="505" r:id="rId6"/>
    <p:sldId id="473" r:id="rId7"/>
    <p:sldId id="502" r:id="rId8"/>
    <p:sldId id="500" r:id="rId9"/>
    <p:sldId id="499" r:id="rId10"/>
  </p:sldIdLst>
  <p:sldSz cx="12192000" cy="6858000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03"/>
            <p14:sldId id="504"/>
            <p14:sldId id="505"/>
            <p14:sldId id="473"/>
            <p14:sldId id="502"/>
            <p14:sldId id="500"/>
            <p14:sldId id="499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D9D9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3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56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19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943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8301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3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Jnovember</a:t>
            </a:r>
            <a:r>
              <a:rPr lang="en-US" dirty="0" smtClean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802.11-19/2046r0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11-19-1843-00-AANI-technical-report-november-2019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dirty="0" smtClean="0">
                <a:cs typeface="Times New Roman" panose="02020603050405020304" pitchFamily="18" charset="0"/>
              </a:rPr>
              <a:t>The </a:t>
            </a:r>
            <a:r>
              <a:rPr lang="en-US" altLang="pl-PL" dirty="0">
                <a:cs typeface="Times New Roman" panose="02020603050405020304" pitchFamily="18" charset="0"/>
              </a:rPr>
              <a:t>I</a:t>
            </a:r>
            <a:r>
              <a:rPr lang="en-US" altLang="pl-PL" dirty="0" smtClean="0">
                <a:cs typeface="Times New Roman" panose="02020603050405020304" pitchFamily="18" charset="0"/>
              </a:rPr>
              <a:t>nitial Technical Draft Report on </a:t>
            </a:r>
            <a:r>
              <a:rPr lang="en-US" altLang="pl-PL" dirty="0">
                <a:cs typeface="Times New Roman" panose="02020603050405020304" pitchFamily="18" charset="0"/>
              </a:rPr>
              <a:t>Interworking between </a:t>
            </a:r>
            <a:r>
              <a:rPr lang="en-US" altLang="pl-PL" dirty="0" smtClean="0">
                <a:cs typeface="Times New Roman" panose="02020603050405020304" pitchFamily="18" charset="0"/>
              </a:rPr>
              <a:t>3GPP </a:t>
            </a:r>
            <a:r>
              <a:rPr lang="en-US" altLang="pl-PL" dirty="0">
                <a:cs typeface="Times New Roman" panose="02020603050405020304" pitchFamily="18" charset="0"/>
              </a:rPr>
              <a:t>5G </a:t>
            </a:r>
            <a:r>
              <a:rPr lang="en-US" altLang="pl-PL" dirty="0" smtClean="0">
                <a:cs typeface="Times New Roman" panose="02020603050405020304" pitchFamily="18" charset="0"/>
              </a:rPr>
              <a:t>Network &amp; Network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779119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dirty="0" smtClean="0">
                <a:latin typeface="Times New Roman" pitchFamily="16" charset="0"/>
                <a:ea typeface="MS Gothic" charset="-128"/>
              </a:rPr>
              <a:t>November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95687"/>
              </p:ext>
            </p:extLst>
          </p:nvPr>
        </p:nvGraphicFramePr>
        <p:xfrm>
          <a:off x="695528" y="2474913"/>
          <a:ext cx="11128375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Document" r:id="rId4" imgW="8235535" imgH="5179068" progId="Word.Document.8">
                  <p:embed/>
                </p:oleObj>
              </mc:Choice>
              <mc:Fallback>
                <p:oleObj name="Document" r:id="rId4" imgW="8235535" imgH="5179068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528" y="2474913"/>
                        <a:ext cx="11128375" cy="4090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ko-KR" b="0" dirty="0" smtClean="0"/>
              <a:t>Current WLAN access network can not access to 5G core network. So the station can not provide dual access of 5G and </a:t>
            </a:r>
            <a:r>
              <a:rPr lang="en-US" altLang="ko-KR" b="0" dirty="0"/>
              <a:t>WLAN using 5G </a:t>
            </a:r>
            <a:r>
              <a:rPr lang="en-US" altLang="ko-KR" b="0" dirty="0" smtClean="0"/>
              <a:t>core networks.  Therefore, it needs WLAN interworking to 5G network.</a:t>
            </a:r>
            <a:endParaRPr lang="en-US" altLang="ko-KR" b="0" dirty="0"/>
          </a:p>
          <a:p>
            <a:pPr marL="0" indent="0" algn="just"/>
            <a:endParaRPr lang="en-US" altLang="ko-KR" b="0" dirty="0" smtClean="0"/>
          </a:p>
          <a:p>
            <a:pPr marL="0" indent="0" algn="just"/>
            <a:r>
              <a:rPr lang="en-US" altLang="ko-KR" b="0" dirty="0" smtClean="0"/>
              <a:t>The </a:t>
            </a:r>
            <a:r>
              <a:rPr lang="en-US" altLang="ko-KR" b="0" dirty="0"/>
              <a:t>initial technical draft report on </a:t>
            </a:r>
            <a:r>
              <a:rPr lang="en-US" altLang="ko-KR" b="0" dirty="0" smtClean="0"/>
              <a:t>WLAN interworking to 3GPP 5G network describes</a:t>
            </a:r>
            <a:r>
              <a:rPr lang="en-GB" altLang="ko-KR" b="0" dirty="0" smtClean="0"/>
              <a:t> the interworking reference model and two types of interworking, and defines the necessary functionalities and specific procedures that enable WLAN access networks to interwork with 3GPP 5G network</a:t>
            </a:r>
            <a:r>
              <a:rPr lang="en-GB" altLang="ko-KR" b="0" dirty="0"/>
              <a:t> </a:t>
            </a:r>
            <a:r>
              <a:rPr lang="en-GB" altLang="ko-KR" b="0" dirty="0" smtClean="0"/>
              <a:t>for data throughput improvement and </a:t>
            </a:r>
            <a:r>
              <a:rPr lang="en-GB" altLang="ko-KR" b="0" dirty="0" err="1" smtClean="0"/>
              <a:t>QoS</a:t>
            </a:r>
            <a:r>
              <a:rPr lang="en-GB" altLang="ko-KR" b="0" dirty="0" smtClean="0"/>
              <a:t> management.</a:t>
            </a:r>
          </a:p>
          <a:p>
            <a:pPr marL="0" indent="0" algn="just"/>
            <a:endParaRPr lang="en-GB" altLang="ko-KR" b="0" dirty="0" smtClean="0"/>
          </a:p>
          <a:p>
            <a:pPr marL="0" indent="0" algn="just"/>
            <a:r>
              <a:rPr lang="en-GB" altLang="ko-KR" b="0" dirty="0" smtClean="0"/>
              <a:t> 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88AF7F1-378A-4C7C-B442-BB8318C235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WLAN Interworking </a:t>
            </a:r>
            <a:r>
              <a:rPr lang="en-GB" altLang="ko-KR" kern="1200" dirty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F</a:t>
            </a:r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unctional </a:t>
            </a:r>
            <a:r>
              <a:rPr lang="en-GB" altLang="ko-KR" kern="1200" dirty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M</a:t>
            </a:r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odel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marL="0" indent="0" algn="just"/>
            <a:r>
              <a:rPr lang="en-GB" altLang="ko-KR" sz="2000" b="0" dirty="0"/>
              <a:t>These red coloured Y1, Y2, Y3 and </a:t>
            </a:r>
            <a:r>
              <a:rPr lang="en-GB" altLang="ko-KR" sz="2000" b="0" dirty="0" err="1"/>
              <a:t>NWu</a:t>
            </a:r>
            <a:r>
              <a:rPr lang="en-GB" altLang="ko-KR" sz="2000" b="0" dirty="0"/>
              <a:t> interfaces are in the domain of WLAN and may be provided in STA and WLAN access network.  The other reference interfaces are referred to 3GPP core network. </a:t>
            </a:r>
            <a:endParaRPr lang="ko-KR" altLang="ko-KR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pic>
        <p:nvPicPr>
          <p:cNvPr id="7" name="그림 6"/>
          <p:cNvPicPr/>
          <p:nvPr/>
        </p:nvPicPr>
        <p:blipFill>
          <a:blip r:embed="rId3"/>
          <a:stretch>
            <a:fillRect/>
          </a:stretch>
        </p:blipFill>
        <p:spPr>
          <a:xfrm>
            <a:off x="2264654" y="2393662"/>
            <a:ext cx="7375456" cy="39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25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Modification Part in WLAN Domain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Functional entities to be modified </a:t>
            </a:r>
          </a:p>
          <a:p>
            <a:pPr marL="0" indent="0"/>
            <a:r>
              <a:rPr lang="en-GB" altLang="ko-KR" sz="2000" b="0" dirty="0"/>
              <a:t> </a:t>
            </a:r>
            <a:r>
              <a:rPr lang="en-GB" altLang="ko-KR" sz="2000" b="0" dirty="0" smtClean="0"/>
              <a:t>   - TEC (Terminal Control) and Access Network Control(ANC) function need to provide </a:t>
            </a:r>
            <a:r>
              <a:rPr lang="en-GB" altLang="ko-KR" sz="2000" b="0" dirty="0" err="1" smtClean="0"/>
              <a:t>NWu</a:t>
            </a:r>
            <a:endParaRPr lang="en-GB" altLang="ko-KR" sz="2000" b="0" dirty="0" smtClean="0"/>
          </a:p>
          <a:p>
            <a:pPr marL="0" indent="0"/>
            <a:r>
              <a:rPr lang="en-GB" altLang="ko-KR" sz="2000" b="0" dirty="0" smtClean="0"/>
              <a:t>       communication protocol and </a:t>
            </a:r>
            <a:r>
              <a:rPr lang="en-GB" altLang="ko-KR" sz="2000" b="0" dirty="0" err="1" smtClean="0"/>
              <a:t>QoS</a:t>
            </a:r>
            <a:r>
              <a:rPr lang="en-GB" altLang="ko-KR" sz="2000" b="0" dirty="0" smtClean="0"/>
              <a:t> mapping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 Signal interface to be defined   </a:t>
            </a:r>
            <a:endParaRPr lang="en-GB" altLang="ko-KR" dirty="0"/>
          </a:p>
          <a:p>
            <a:pPr marL="0" indent="0"/>
            <a:r>
              <a:rPr lang="en-GB" altLang="ko-KR" sz="2000" b="0" dirty="0"/>
              <a:t>    </a:t>
            </a:r>
            <a:r>
              <a:rPr lang="en-GB" altLang="ko-KR" sz="2000" b="0" dirty="0" smtClean="0"/>
              <a:t>- Y2 interface :  wireline communication between WLAN access data path and N3IWF</a:t>
            </a:r>
          </a:p>
          <a:p>
            <a:pPr marL="0" indent="0"/>
            <a:r>
              <a:rPr lang="en-GB" altLang="ko-KR" sz="2000" b="0" dirty="0"/>
              <a:t> </a:t>
            </a:r>
            <a:r>
              <a:rPr lang="en-GB" altLang="ko-KR" sz="2000" b="0" dirty="0" smtClean="0"/>
              <a:t>   - Y3 interface : </a:t>
            </a:r>
            <a:r>
              <a:rPr lang="en-GB" altLang="ko-KR" sz="2000" b="0" dirty="0" err="1" smtClean="0"/>
              <a:t>NWu</a:t>
            </a:r>
            <a:r>
              <a:rPr lang="en-GB" altLang="ko-KR" sz="2000" b="0" dirty="0" smtClean="0"/>
              <a:t> communication protocol</a:t>
            </a:r>
          </a:p>
          <a:p>
            <a:pPr marL="0" indent="0"/>
            <a:r>
              <a:rPr lang="en-GB" altLang="ko-KR" sz="2000" dirty="0"/>
              <a:t> </a:t>
            </a:r>
            <a:r>
              <a:rPr lang="en-GB" altLang="ko-KR" sz="2000" dirty="0" smtClean="0"/>
              <a:t>   </a:t>
            </a:r>
          </a:p>
          <a:p>
            <a:pPr marL="0" indent="0"/>
            <a:endParaRPr lang="en-GB" altLang="ko-KR" sz="2000" dirty="0"/>
          </a:p>
          <a:p>
            <a:pPr marL="0" indent="0"/>
            <a:endParaRPr lang="en-GB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ko-KR" dirty="0"/>
          </a:p>
          <a:p>
            <a:pPr>
              <a:buFont typeface="Arial" panose="020B0604020202020204" pitchFamily="34" charset="0"/>
              <a:buChar char="•"/>
            </a:pPr>
            <a:endParaRPr lang="en-GB" altLang="ko-KR" dirty="0" smtClean="0"/>
          </a:p>
          <a:p>
            <a:r>
              <a:rPr lang="en-GB" altLang="ko-KR" dirty="0"/>
              <a:t> </a:t>
            </a:r>
            <a:endParaRPr lang="ko-KR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5967" y="4289898"/>
            <a:ext cx="7264400" cy="19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0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Traffic Selection, Switching and Splitting(ATSSS)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Hyun Seo OH (ETRI)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Jnovember 2019</a:t>
            </a:r>
            <a:endParaRPr lang="en-GB" dirty="0"/>
          </a:p>
        </p:txBody>
      </p:sp>
      <p:pic>
        <p:nvPicPr>
          <p:cNvPr id="7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291" y="1964986"/>
            <a:ext cx="9883304" cy="4202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394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Contents of Technical Report</a:t>
            </a:r>
            <a:r>
              <a:rPr lang="en-GB" altLang="ko-KR" sz="1000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  <a:hlinkClick r:id="rId3" action="ppaction://hlinkfile"/>
              </a:rPr>
              <a:t>11-19-1843-00-AANI-technical-report-november-2019.docx</a:t>
            </a:r>
            <a:endParaRPr lang="ko-KR" altLang="en-US" sz="1000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Definitions, acronyms and abbreviations</a:t>
            </a:r>
            <a:endParaRPr lang="en-GB" altLang="ko-KR" b="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Introduction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WLAN interworking reference model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Interworking function and procedures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Gap analysis and recommendations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Conclusions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References</a:t>
            </a:r>
            <a:endParaRPr lang="ko-KR" altLang="en-US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3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US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Work Plan 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altLang="ko-KR" b="0" dirty="0" smtClean="0"/>
              <a:t>January 2020 meeting : </a:t>
            </a:r>
            <a:r>
              <a:rPr lang="en-GB" altLang="ko-KR" b="0" dirty="0"/>
              <a:t>: 1</a:t>
            </a:r>
            <a:r>
              <a:rPr lang="en-GB" altLang="ko-KR" b="0" baseline="30000" dirty="0"/>
              <a:t>st</a:t>
            </a:r>
            <a:r>
              <a:rPr lang="en-GB" altLang="ko-KR" b="0" dirty="0"/>
              <a:t> draft of technical report </a:t>
            </a:r>
            <a:r>
              <a:rPr lang="en-GB" altLang="ko-KR" b="0" dirty="0" smtClean="0"/>
              <a:t>will be updated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ko-KR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b="0" dirty="0" smtClean="0"/>
              <a:t>March 2020 meeting : 2</a:t>
            </a:r>
            <a:r>
              <a:rPr lang="en-GB" altLang="ko-KR" b="0" baseline="30000" dirty="0" smtClean="0"/>
              <a:t>nd</a:t>
            </a:r>
            <a:r>
              <a:rPr lang="en-GB" altLang="ko-KR" b="0" dirty="0" smtClean="0"/>
              <a:t> draft of technical report will be updated</a:t>
            </a:r>
          </a:p>
          <a:p>
            <a:pPr marL="0" indent="0" algn="just"/>
            <a:endParaRPr lang="en-GB" altLang="ko-KR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b="0" dirty="0" smtClean="0"/>
              <a:t>May 2020 meeting : The technical report will be completed. If any comments will be received, then technical report will be updated through discussions during ANNI meeting. 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ko-KR" b="0" dirty="0"/>
          </a:p>
          <a:p>
            <a:pPr algn="just">
              <a:buFont typeface="Arial" panose="020B0604020202020204" pitchFamily="34" charset="0"/>
              <a:buChar char="•"/>
            </a:pPr>
            <a:endParaRPr lang="ko-KR" altLang="ko-KR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4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Straw Poll  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marL="457200" lvl="0" indent="-457200" defTabSz="914400" latinLnBrk="1">
              <a:buClr>
                <a:schemeClr val="tx1"/>
              </a:buClr>
              <a:buSzPct val="76000"/>
              <a:buFont typeface="Wingdings" panose="05000000000000000000" pitchFamily="2" charset="2"/>
              <a:buChar char="l"/>
            </a:pPr>
            <a:r>
              <a:rPr lang="en-GB" altLang="ko-KR" sz="260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For the technical report IEEE 802.11-19/1843ro, do you agree to support developing it by joining co-author ?  </a:t>
            </a:r>
          </a:p>
          <a:p>
            <a:pPr marL="457200" lvl="0" indent="-457200" defTabSz="914400" latinLnBrk="1">
              <a:buClr>
                <a:schemeClr val="tx1"/>
              </a:buClr>
              <a:buSzPct val="76000"/>
              <a:buFont typeface="Wingdings" panose="05000000000000000000" pitchFamily="2" charset="2"/>
              <a:buChar char="l"/>
            </a:pPr>
            <a:endParaRPr lang="en-GB" altLang="ko-KR" sz="260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 smtClean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 smtClean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 smtClean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r>
              <a:rPr lang="en-GB" altLang="ko-KR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* Note : Supporting </a:t>
            </a:r>
            <a:r>
              <a:rPr lang="en-GB" altLang="ko-KR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co-authors </a:t>
            </a:r>
          </a:p>
          <a:p>
            <a:pPr marL="400050" lvl="1" indent="0" defTabSz="914400" latinLnBrk="1">
              <a:buClr>
                <a:srgbClr val="727CA3"/>
              </a:buClr>
              <a:buSzPct val="76000"/>
            </a:pPr>
            <a:r>
              <a:rPr lang="en-GB" altLang="ko-KR" sz="2400" b="1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- ETRI, </a:t>
            </a:r>
            <a:r>
              <a:rPr lang="en-GB" altLang="ko-KR" sz="2400" b="1" kern="1200" dirty="0" err="1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allRadios</a:t>
            </a:r>
            <a:r>
              <a:rPr lang="en-GB" altLang="ko-KR" sz="2400" b="1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Co. KT, Net Vision Inc., TTA, RCN</a:t>
            </a:r>
            <a:endParaRPr lang="en-GB" altLang="ko-KR" b="1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chemeClr val="tx1"/>
              </a:buClr>
              <a:buSzPct val="76000"/>
            </a:pPr>
            <a:r>
              <a:rPr lang="en-GB" altLang="ko-KR" sz="260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 </a:t>
            </a:r>
            <a:endParaRPr lang="en-GB" altLang="ko-KR" sz="260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2719E6F-4B17-49F5-818F-2ADAA7ADC4E3}"/>
              </a:ext>
            </a:extLst>
          </p:cNvPr>
          <p:cNvSpPr/>
          <p:nvPr/>
        </p:nvSpPr>
        <p:spPr>
          <a:xfrm>
            <a:off x="1324070" y="3082632"/>
            <a:ext cx="2442669" cy="13542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342900" lvl="0" indent="-342900" eaLnBrk="1" hangingPunct="1">
              <a:spcBef>
                <a:spcPts val="600"/>
              </a:spcBef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Y: </a:t>
            </a:r>
          </a:p>
          <a:p>
            <a:pPr marL="342900" lvl="0" indent="-342900" eaLnBrk="1" hangingPunct="1">
              <a:spcBef>
                <a:spcPts val="600"/>
              </a:spcBef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N: </a:t>
            </a:r>
          </a:p>
          <a:p>
            <a:pPr marL="342900" lvl="0" indent="-342900" eaLnBrk="1" hangingPunct="1">
              <a:spcBef>
                <a:spcPts val="600"/>
              </a:spcBef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A: </a:t>
            </a:r>
          </a:p>
        </p:txBody>
      </p:sp>
    </p:spTree>
    <p:extLst>
      <p:ext uri="{BB962C8B-B14F-4D97-AF65-F5344CB8AC3E}">
        <p14:creationId xmlns:p14="http://schemas.microsoft.com/office/powerpoint/2010/main" val="3392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endParaRPr lang="en-GB" altLang="ko-KR" sz="2000" b="0" dirty="0" smtClean="0"/>
          </a:p>
          <a:p>
            <a:endParaRPr lang="en-GB" altLang="ko-KR" sz="2000" b="0" dirty="0" smtClean="0"/>
          </a:p>
          <a:p>
            <a:pPr algn="ctr"/>
            <a:r>
              <a:rPr lang="en-GB" altLang="ko-KR" sz="3200" dirty="0" smtClean="0"/>
              <a:t>Thank You</a:t>
            </a:r>
          </a:p>
          <a:p>
            <a:endParaRPr lang="en-GB" altLang="ko-KR" sz="2000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3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6802</TotalTime>
  <Words>459</Words>
  <Application>Microsoft Office PowerPoint</Application>
  <PresentationFormat>와이드스크린</PresentationFormat>
  <Paragraphs>100</Paragraphs>
  <Slides>9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돋움</vt:lpstr>
      <vt:lpstr>맑은 고딕</vt:lpstr>
      <vt:lpstr>Arial</vt:lpstr>
      <vt:lpstr>Times New Roman</vt:lpstr>
      <vt:lpstr>Wingdings</vt:lpstr>
      <vt:lpstr>Wingdings 3</vt:lpstr>
      <vt:lpstr>Office Theme</vt:lpstr>
      <vt:lpstr>Document</vt:lpstr>
      <vt:lpstr>The Initial Technical Draft Report on Interworking between 3GPP 5G Network &amp; Network</vt:lpstr>
      <vt:lpstr>Abstract</vt:lpstr>
      <vt:lpstr>WLAN Interworking Functional Model</vt:lpstr>
      <vt:lpstr>Modification Part in WLAN Domain</vt:lpstr>
      <vt:lpstr>Traffic Selection, Switching and Splitting(ATSSS)</vt:lpstr>
      <vt:lpstr>Contents of Technical Report11-19-1843-00-AANI-technical-report-november-2019.docx</vt:lpstr>
      <vt:lpstr>Work Plan </vt:lpstr>
      <vt:lpstr>Straw Poll  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user</cp:lastModifiedBy>
  <cp:revision>684</cp:revision>
  <cp:lastPrinted>2019-06-13T02:33:16Z</cp:lastPrinted>
  <dcterms:created xsi:type="dcterms:W3CDTF">2016-03-01T04:36:01Z</dcterms:created>
  <dcterms:modified xsi:type="dcterms:W3CDTF">2019-11-12T20:07:32Z</dcterms:modified>
</cp:coreProperties>
</file>