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bookmarkIdSeed="3">
  <p:sldMasterIdLst>
    <p:sldMasterId id="2147483657" r:id="rId1"/>
  </p:sldMasterIdLst>
  <p:notesMasterIdLst>
    <p:notesMasterId r:id="rId11"/>
  </p:notesMasterIdLst>
  <p:handoutMasterIdLst>
    <p:handoutMasterId r:id="rId12"/>
  </p:handoutMasterIdLst>
  <p:sldIdLst>
    <p:sldId id="256" r:id="rId2"/>
    <p:sldId id="257" r:id="rId3"/>
    <p:sldId id="258" r:id="rId4"/>
    <p:sldId id="319" r:id="rId5"/>
    <p:sldId id="312" r:id="rId6"/>
    <p:sldId id="313" r:id="rId7"/>
    <p:sldId id="314" r:id="rId8"/>
    <p:sldId id="320" r:id="rId9"/>
    <p:sldId id="318" r:id="rId10"/>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CM" initials="BRCM"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A1A19DCD-474F-49A0-BD6E-79F9A4CA8838}">
  <a:tblStyle styleId="{A1A19DCD-474F-49A0-BD6E-79F9A4CA8838}"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28" autoAdjust="0"/>
    <p:restoredTop sz="94709" autoAdjust="0"/>
  </p:normalViewPr>
  <p:slideViewPr>
    <p:cSldViewPr>
      <p:cViewPr>
        <p:scale>
          <a:sx n="70" d="100"/>
          <a:sy n="70" d="100"/>
        </p:scale>
        <p:origin x="-416" y="-48"/>
      </p:cViewPr>
      <p:guideLst>
        <p:guide orient="horz" pos="2160"/>
        <p:guide pos="3840"/>
      </p:guideLst>
    </p:cSldViewPr>
  </p:slideViewPr>
  <p:notesTextViewPr>
    <p:cViewPr>
      <p:scale>
        <a:sx n="1" d="1"/>
        <a:sy n="1" d="1"/>
      </p:scale>
      <p:origin x="0" y="0"/>
    </p:cViewPr>
  </p:notesTextViewPr>
  <p:sorterViewPr>
    <p:cViewPr>
      <p:scale>
        <a:sx n="100" d="100"/>
        <a:sy n="100" d="100"/>
      </p:scale>
      <p:origin x="0" y="868"/>
    </p:cViewPr>
  </p:sorterViewPr>
  <p:notesViewPr>
    <p:cSldViewPr>
      <p:cViewPr varScale="1">
        <p:scale>
          <a:sx n="50" d="100"/>
          <a:sy n="50" d="100"/>
        </p:scale>
        <p:origin x="-2464" y="-6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52E3C189-4302-4B95-A356-209735BB4331}" type="datetimeFigureOut">
              <a:rPr lang="en-US" smtClean="0"/>
              <a:t>11/15/2019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F7E0132C-FB33-4BA1-9E40-323B478DFC0F}" type="slidenum">
              <a:rPr lang="en-US" smtClean="0"/>
              <a:t>‹#›</a:t>
            </a:fld>
            <a:endParaRPr lang="en-US"/>
          </a:p>
        </p:txBody>
      </p:sp>
    </p:spTree>
    <p:extLst>
      <p:ext uri="{BB962C8B-B14F-4D97-AF65-F5344CB8AC3E}">
        <p14:creationId xmlns:p14="http://schemas.microsoft.com/office/powerpoint/2010/main" val="2940327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Shape 4"/>
          <p:cNvSpPr txBox="1">
            <a:spLocks noGrp="1"/>
          </p:cNvSpPr>
          <p:nvPr>
            <p:ph type="hdr" idx="2"/>
          </p:nvPr>
        </p:nvSpPr>
        <p:spPr>
          <a:xfrm>
            <a:off x="5640388" y="96838"/>
            <a:ext cx="639762" cy="211137"/>
          </a:xfrm>
          <a:prstGeom prst="rect">
            <a:avLst/>
          </a:prstGeom>
          <a:noFill/>
          <a:ln>
            <a:noFill/>
          </a:ln>
        </p:spPr>
        <p:txBody>
          <a:bodyPr spcFirstLastPara="1" wrap="square" lIns="91425" tIns="91425" rIns="91425" bIns="91425" anchor="b" anchorCtr="0"/>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dirty="0"/>
          </a:p>
        </p:txBody>
      </p:sp>
      <p:sp>
        <p:nvSpPr>
          <p:cNvPr id="5" name="Shape 5"/>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Shape 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Shape 7"/>
          <p:cNvSpPr txBox="1">
            <a:spLocks noGrp="1"/>
          </p:cNvSpPr>
          <p:nvPr>
            <p:ph type="body" idx="1"/>
          </p:nvPr>
        </p:nvSpPr>
        <p:spPr>
          <a:xfrm>
            <a:off x="923925" y="4408488"/>
            <a:ext cx="5084763" cy="417512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5357813" y="8985250"/>
            <a:ext cx="92233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Shape 9"/>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Shape 10"/>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Shape 11"/>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Shape 12"/>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extLst>
      <p:ext uri="{BB962C8B-B14F-4D97-AF65-F5344CB8AC3E}">
        <p14:creationId xmlns:p14="http://schemas.microsoft.com/office/powerpoint/2010/main" val="225424846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80" name="Shape 80"/>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81" name="Shape 81"/>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82" name="Shape 82"/>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3" name="Shape 83"/>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Shape 84"/>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85" name="Shape 85"/>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0857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95" name="Shape 95"/>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96" name="Shape 96"/>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97" name="Shape 97"/>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8" name="Shape 98"/>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99" name="Shape 99"/>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00" name="Shape 100"/>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662245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74514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74514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874228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427906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0538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0538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053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May 2019</a:t>
            </a:r>
            <a:endParaRPr lang="en-US" dirty="0"/>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dirty="0"/>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763587"/>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
        <p:nvSpPr>
          <p:cNvPr id="33" name="Shape 33"/>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September 2019</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9" name="Shape 5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a:p>
        </p:txBody>
      </p:sp>
      <p:sp>
        <p:nvSpPr>
          <p:cNvPr id="60" name="Shape 6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1" name="Shape 6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lang="en-US" dirty="0"/>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600" b="1" i="0" u="none" strike="noStrike" cap="none" dirty="0" smtClean="0">
                <a:solidFill>
                  <a:srgbClr val="000000"/>
                </a:solidFill>
                <a:effectLst/>
                <a:latin typeface="Arial"/>
                <a:ea typeface="Arial"/>
                <a:cs typeface="Arial"/>
                <a:sym typeface="Arial"/>
              </a:rPr>
              <a:t>doc.: IEEE </a:t>
            </a:r>
            <a:r>
              <a:rPr lang="en-US" sz="1600" b="1" i="0" u="none" strike="noStrike" cap="none" dirty="0" smtClean="0">
                <a:solidFill>
                  <a:srgbClr val="000000"/>
                </a:solidFill>
                <a:effectLst/>
                <a:latin typeface="Arial"/>
                <a:ea typeface="Arial"/>
                <a:cs typeface="Arial"/>
                <a:sym typeface="Arial"/>
              </a:rPr>
              <a:t>802.11-19/2044r0</a:t>
            </a:r>
            <a:endParaRPr sz="2000" b="1" i="0" u="none" strike="noStrike" cap="none"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hdr="0" ft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914400" y="685800"/>
            <a:ext cx="10363200" cy="8721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800" dirty="0"/>
              <a:t>3GPP </a:t>
            </a:r>
            <a:r>
              <a:rPr lang="en-US" sz="2800" dirty="0" smtClean="0"/>
              <a:t>RAN1 status </a:t>
            </a:r>
            <a:r>
              <a:rPr lang="en-US" sz="2800" dirty="0"/>
              <a:t>on </a:t>
            </a:r>
            <a:r>
              <a:rPr lang="en-US" sz="2800" dirty="0" smtClean="0"/>
              <a:t>NR-Unlicensed</a:t>
            </a:r>
            <a:endParaRPr sz="2800" b="1" i="0" u="none" strike="noStrike" cap="none" dirty="0">
              <a:solidFill>
                <a:srgbClr val="000000"/>
              </a:solidFill>
              <a:latin typeface="Times New Roman"/>
              <a:ea typeface="Times New Roman"/>
              <a:cs typeface="Times New Roman"/>
              <a:sym typeface="Times New Roman"/>
            </a:endParaRPr>
          </a:p>
        </p:txBody>
      </p:sp>
      <p:sp>
        <p:nvSpPr>
          <p:cNvPr id="88" name="Shape 88"/>
          <p:cNvSpPr txBox="1">
            <a:spLocks noGrp="1"/>
          </p:cNvSpPr>
          <p:nvPr>
            <p:ph type="subTitle" idx="1"/>
          </p:nvPr>
        </p:nvSpPr>
        <p:spPr>
          <a:xfrm>
            <a:off x="1828800" y="1463675"/>
            <a:ext cx="8534400" cy="476100"/>
          </a:xfrm>
          <a:prstGeom prst="rect">
            <a:avLst/>
          </a:prstGeom>
          <a:noFill/>
          <a:ln>
            <a:noFill/>
          </a:ln>
        </p:spPr>
        <p:txBody>
          <a:bodyPr spcFirstLastPara="1" wrap="square" lIns="92150" tIns="46075" rIns="92150" bIns="46075" anchor="t" anchorCtr="0">
            <a:noAutofit/>
          </a:bodyPr>
          <a:lstStyle/>
          <a:p>
            <a:pPr marL="0" marR="0" lvl="0" indent="0" algn="ctr" rtl="0">
              <a:spcBef>
                <a:spcPts val="0"/>
              </a:spcBef>
              <a:spcAft>
                <a:spcPts val="0"/>
              </a:spcAft>
              <a:buClr>
                <a:srgbClr val="000000"/>
              </a:buClr>
              <a:buSzPts val="2000"/>
              <a:buFont typeface="Times New Roman"/>
              <a:buNone/>
            </a:pPr>
            <a:r>
              <a:rPr lang="en-US" sz="2000" b="1" i="0" u="none" strike="noStrike" cap="none" dirty="0">
                <a:solidFill>
                  <a:srgbClr val="000000"/>
                </a:solidFill>
                <a:latin typeface="Times New Roman"/>
                <a:ea typeface="Times New Roman"/>
                <a:cs typeface="Times New Roman"/>
                <a:sym typeface="Times New Roman"/>
              </a:rPr>
              <a:t>Date:</a:t>
            </a:r>
            <a:r>
              <a:rPr lang="en-US" sz="2000" b="0" i="0" u="none" strike="noStrike" cap="none" dirty="0">
                <a:solidFill>
                  <a:srgbClr val="000000"/>
                </a:solidFill>
                <a:latin typeface="Times New Roman"/>
                <a:ea typeface="Times New Roman"/>
                <a:cs typeface="Times New Roman"/>
                <a:sym typeface="Times New Roman"/>
              </a:rPr>
              <a:t> </a:t>
            </a:r>
            <a:r>
              <a:rPr lang="en-US" sz="2000" b="0" i="0" u="none" strike="noStrike" cap="none" dirty="0" smtClean="0">
                <a:solidFill>
                  <a:srgbClr val="000000"/>
                </a:solidFill>
                <a:latin typeface="Times New Roman"/>
                <a:ea typeface="Times New Roman"/>
                <a:cs typeface="Times New Roman"/>
                <a:sym typeface="Times New Roman"/>
              </a:rPr>
              <a:t>2019-11-1</a:t>
            </a:r>
            <a:r>
              <a:rPr lang="en-US" sz="2000" b="0" dirty="0"/>
              <a:t>5</a:t>
            </a:r>
            <a:endParaRPr sz="2000" b="0" i="0" u="none" strike="noStrike" cap="none" dirty="0">
              <a:solidFill>
                <a:srgbClr val="000000"/>
              </a:solidFill>
              <a:latin typeface="Times New Roman"/>
              <a:ea typeface="Times New Roman"/>
              <a:cs typeface="Times New Roman"/>
              <a:sym typeface="Times New Roman"/>
            </a:endParaRPr>
          </a:p>
        </p:txBody>
      </p:sp>
      <p:sp>
        <p:nvSpPr>
          <p:cNvPr id="89" name="Shape 89"/>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dirty="0" smtClean="0"/>
              <a:t>November 2019</a:t>
            </a:r>
            <a:endParaRPr lang="en-US" dirty="0"/>
          </a:p>
        </p:txBody>
      </p:sp>
      <p:sp>
        <p:nvSpPr>
          <p:cNvPr id="90" name="Shape 90"/>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91" name="Shape 91"/>
          <p:cNvSpPr/>
          <p:nvPr/>
        </p:nvSpPr>
        <p:spPr>
          <a:xfrm>
            <a:off x="993775" y="1972991"/>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a:solidFill>
                  <a:srgbClr val="000000"/>
                </a:solidFill>
                <a:latin typeface="Times New Roman"/>
                <a:ea typeface="Times New Roman"/>
                <a:cs typeface="Times New Roman"/>
                <a:sym typeface="Times New Roman"/>
              </a:rPr>
              <a:t>Authors:</a:t>
            </a:r>
            <a:endParaRPr/>
          </a:p>
        </p:txBody>
      </p:sp>
      <p:graphicFrame>
        <p:nvGraphicFramePr>
          <p:cNvPr id="92" name="Shape 92"/>
          <p:cNvGraphicFramePr/>
          <p:nvPr>
            <p:extLst>
              <p:ext uri="{D42A27DB-BD31-4B8C-83A1-F6EECF244321}">
                <p14:modId xmlns:p14="http://schemas.microsoft.com/office/powerpoint/2010/main" val="161878566"/>
              </p:ext>
            </p:extLst>
          </p:nvPr>
        </p:nvGraphicFramePr>
        <p:xfrm>
          <a:off x="1023083" y="2459076"/>
          <a:ext cx="10826200" cy="1919841"/>
        </p:xfrm>
        <a:graphic>
          <a:graphicData uri="http://schemas.openxmlformats.org/drawingml/2006/table">
            <a:tbl>
              <a:tblPr>
                <a:noFill/>
                <a:tableStyleId>{A1A19DCD-474F-49A0-BD6E-79F9A4CA8838}</a:tableStyleId>
              </a:tblPr>
              <a:tblGrid>
                <a:gridCol w="2163300"/>
                <a:gridCol w="1840650"/>
                <a:gridCol w="2078525"/>
                <a:gridCol w="1314475"/>
                <a:gridCol w="3429250"/>
              </a:tblGrid>
              <a:tr h="665124">
                <a:tc>
                  <a:txBody>
                    <a:bodyPr/>
                    <a:lstStyle/>
                    <a:p>
                      <a:pPr marL="0" lvl="0" indent="0" rtl="0">
                        <a:lnSpc>
                          <a:spcPct val="115000"/>
                        </a:lnSpc>
                        <a:spcBef>
                          <a:spcPts val="2400"/>
                        </a:spcBef>
                        <a:spcAft>
                          <a:spcPts val="600"/>
                        </a:spcAft>
                        <a:buNone/>
                      </a:pPr>
                      <a:r>
                        <a:rPr lang="en-US" sz="2300" b="1" dirty="0"/>
                        <a:t>Name</a:t>
                      </a:r>
                      <a:endParaRPr sz="2300" b="1"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Affiliations</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Address</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Phone</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dirty="0"/>
                        <a:t>email</a:t>
                      </a:r>
                      <a:endParaRPr sz="2300" b="1"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r>
              <a:tr h="581139">
                <a:tc>
                  <a:txBody>
                    <a:bodyPr/>
                    <a:lstStyle/>
                    <a:p>
                      <a:pPr marL="0" marR="0" lvl="0" indent="0" algn="l" rtl="0">
                        <a:lnSpc>
                          <a:spcPct val="115000"/>
                        </a:lnSpc>
                        <a:spcBef>
                          <a:spcPts val="0"/>
                        </a:spcBef>
                        <a:spcAft>
                          <a:spcPts val="0"/>
                        </a:spcAft>
                        <a:buNone/>
                      </a:pPr>
                      <a:r>
                        <a:rPr lang="en-US" dirty="0" smtClean="0"/>
                        <a:t>Shubhodeep Adhikari </a:t>
                      </a:r>
                      <a:endParaRPr dirty="0"/>
                    </a:p>
                  </a:txBody>
                  <a:tcPr marL="68575" marR="68575" marT="91425" marB="91425">
                    <a:lnL w="12650" cap="flat" cmpd="sng">
                      <a:solidFill>
                        <a:srgbClr val="000000"/>
                      </a:solidFill>
                      <a:prstDash val="solid"/>
                      <a:round/>
                      <a:headEnd type="none" w="sm" len="sm"/>
                      <a:tailEnd type="none" w="sm" len="sm"/>
                    </a:lnL>
                    <a:lnR w="12650" cap="flat" cmpd="sng" algn="ctr">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dirty="0"/>
                        <a:t>Broadcom</a:t>
                      </a:r>
                      <a:endParaRPr dirty="0"/>
                    </a:p>
                  </a:txBody>
                  <a:tcPr marL="68575" marR="68575" marT="91425" marB="91425">
                    <a:lnL w="12650" cap="flat" cmpd="sng" algn="ctr">
                      <a:solidFill>
                        <a:srgbClr val="000000"/>
                      </a:solidFill>
                      <a:prstDash val="solid"/>
                      <a:round/>
                      <a:headEnd type="none" w="sm" len="sm"/>
                      <a:tailEnd type="none" w="sm" len="sm"/>
                    </a:lnL>
                    <a:lnR w="12650" cap="flat" cmpd="sng" algn="ctr">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dirty="0"/>
                        <a:t> </a:t>
                      </a:r>
                      <a:endParaRPr dirty="0"/>
                    </a:p>
                  </a:txBody>
                  <a:tcPr marL="68575" marR="68575" marT="91425" marB="91425">
                    <a:lnL w="12650" cap="flat" cmpd="sng" algn="ctr">
                      <a:solidFill>
                        <a:srgbClr val="000000"/>
                      </a:solidFill>
                      <a:prstDash val="solid"/>
                      <a:round/>
                      <a:headEnd type="none" w="sm" len="sm"/>
                      <a:tailEnd type="none" w="sm" len="sm"/>
                    </a:lnL>
                    <a:lnR w="12650" cap="flat" cmpd="sng" algn="ctr">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dirty="0"/>
                        <a:t> </a:t>
                      </a:r>
                      <a:endParaRPr dirty="0"/>
                    </a:p>
                  </a:txBody>
                  <a:tcPr marL="68575" marR="68575" marT="91425" marB="91425">
                    <a:lnL w="12650" cap="flat" cmpd="sng" algn="ctr">
                      <a:solidFill>
                        <a:srgbClr val="000000"/>
                      </a:solidFill>
                      <a:prstDash val="solid"/>
                      <a:round/>
                      <a:headEnd type="none" w="sm" len="sm"/>
                      <a:tailEnd type="none" w="sm" len="sm"/>
                    </a:lnL>
                    <a:lnR w="12650" cap="flat" cmpd="sng" algn="ctr">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smtClean="0"/>
                        <a:t>shubhodeep.adhikari@broadcom.com</a:t>
                      </a:r>
                    </a:p>
                  </a:txBody>
                  <a:tcPr marL="68575" marR="68575" marT="91425" marB="91425">
                    <a:lnL w="12650" cap="flat" cmpd="sng" algn="ctr">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r>
              <a:tr h="581139">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lang="en-US" dirty="0" smtClean="0"/>
                        <a:t>Sindhu</a:t>
                      </a:r>
                      <a:r>
                        <a:rPr lang="en-US" baseline="0" dirty="0" smtClean="0"/>
                        <a:t> Verma</a:t>
                      </a:r>
                      <a:endParaRPr lang="en-US" dirty="0" smtClean="0"/>
                    </a:p>
                    <a:p>
                      <a:pPr marL="0" marR="0" lvl="0" indent="0" algn="l" rtl="0">
                        <a:lnSpc>
                          <a:spcPct val="115000"/>
                        </a:lnSpc>
                        <a:spcBef>
                          <a:spcPts val="0"/>
                        </a:spcBef>
                        <a:spcAft>
                          <a:spcPts val="0"/>
                        </a:spcAft>
                        <a:buNone/>
                      </a:pP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lgn="ctr">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dirty="0"/>
                        <a:t>Broadcom</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lgn="ctr">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dirty="0"/>
                        <a:t> </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lgn="ctr">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dirty="0"/>
                        <a:t> </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lgn="ctr">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lang="en-US" sz="1400" dirty="0" smtClean="0"/>
                        <a:t>sindhu.verma@broadcom.com</a:t>
                      </a: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lgn="ctr">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914401" y="685801"/>
            <a:ext cx="10361084" cy="609599"/>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dirty="0" smtClean="0"/>
              <a:t>Outline</a:t>
            </a:r>
            <a:endParaRPr dirty="0"/>
          </a:p>
        </p:txBody>
      </p:sp>
      <p:sp>
        <p:nvSpPr>
          <p:cNvPr id="103" name="Shape 103"/>
          <p:cNvSpPr txBox="1">
            <a:spLocks noGrp="1"/>
          </p:cNvSpPr>
          <p:nvPr>
            <p:ph type="body" idx="1"/>
          </p:nvPr>
        </p:nvSpPr>
        <p:spPr>
          <a:xfrm>
            <a:off x="838200" y="1371600"/>
            <a:ext cx="10361084" cy="4113213"/>
          </a:xfrm>
          <a:prstGeom prst="rect">
            <a:avLst/>
          </a:prstGeom>
          <a:noFill/>
          <a:ln>
            <a:noFill/>
          </a:ln>
        </p:spPr>
        <p:txBody>
          <a:bodyPr spcFirstLastPara="1" wrap="square" lIns="92150" tIns="46075" rIns="92150" bIns="46075" anchor="t" anchorCtr="0">
            <a:noAutofit/>
          </a:bodyPr>
          <a:lstStyle/>
          <a:p>
            <a:pPr marL="0" lvl="0" indent="0">
              <a:spcBef>
                <a:spcPts val="0"/>
              </a:spcBef>
              <a:buSzPts val="2400"/>
            </a:pPr>
            <a:r>
              <a:rPr lang="en-US" sz="1800" b="0" i="0" u="none" strike="noStrike" cap="none" dirty="0">
                <a:solidFill>
                  <a:srgbClr val="000000"/>
                </a:solidFill>
              </a:rPr>
              <a:t>This </a:t>
            </a:r>
            <a:r>
              <a:rPr lang="en-US" sz="1800" b="0" dirty="0"/>
              <a:t>presentation</a:t>
            </a:r>
            <a:r>
              <a:rPr lang="en-US" sz="1800" b="0" i="0" u="none" strike="noStrike" cap="none" dirty="0">
                <a:solidFill>
                  <a:srgbClr val="000000"/>
                </a:solidFill>
              </a:rPr>
              <a:t> provides </a:t>
            </a:r>
            <a:r>
              <a:rPr lang="en-US" sz="1800" b="0" i="0" u="none" strike="noStrike" cap="none" dirty="0" smtClean="0">
                <a:solidFill>
                  <a:srgbClr val="000000"/>
                </a:solidFill>
              </a:rPr>
              <a:t>a short </a:t>
            </a:r>
            <a:r>
              <a:rPr lang="en-US" sz="1800" b="0" i="0" u="none" strike="noStrike" cap="none" dirty="0" smtClean="0">
                <a:solidFill>
                  <a:srgbClr val="000000"/>
                </a:solidFill>
              </a:rPr>
              <a:t>update </a:t>
            </a:r>
            <a:r>
              <a:rPr lang="en-US" sz="1800" b="0" i="0" u="none" strike="noStrike" cap="none" dirty="0" smtClean="0">
                <a:solidFill>
                  <a:srgbClr val="000000"/>
                </a:solidFill>
              </a:rPr>
              <a:t>from the 3GPP RAN1 meeting </a:t>
            </a:r>
            <a:r>
              <a:rPr lang="en-US" sz="1800" b="0" i="0" u="none" strike="noStrike" cap="none" dirty="0" smtClean="0">
                <a:solidFill>
                  <a:srgbClr val="000000"/>
                </a:solidFill>
              </a:rPr>
              <a:t>RAN1#98-Bis </a:t>
            </a:r>
            <a:r>
              <a:rPr lang="en-US" sz="1800" b="0" i="0" u="none" strike="noStrike" cap="none" dirty="0" smtClean="0">
                <a:solidFill>
                  <a:srgbClr val="000000"/>
                </a:solidFill>
              </a:rPr>
              <a:t>between </a:t>
            </a:r>
            <a:r>
              <a:rPr lang="en-US" sz="1800" b="0" dirty="0" smtClean="0"/>
              <a:t>14</a:t>
            </a:r>
            <a:r>
              <a:rPr lang="en-US" sz="1800" b="0" i="0" u="none" strike="noStrike" cap="none" dirty="0" smtClean="0">
                <a:solidFill>
                  <a:srgbClr val="000000"/>
                </a:solidFill>
              </a:rPr>
              <a:t>/Oct </a:t>
            </a:r>
            <a:r>
              <a:rPr lang="en-US" sz="1800" b="0" i="0" u="none" strike="noStrike" cap="none" dirty="0" smtClean="0">
                <a:solidFill>
                  <a:srgbClr val="000000"/>
                </a:solidFill>
              </a:rPr>
              <a:t>– </a:t>
            </a:r>
            <a:r>
              <a:rPr lang="en-US" sz="1800" b="0" i="0" u="none" strike="noStrike" cap="none" dirty="0" smtClean="0">
                <a:solidFill>
                  <a:srgbClr val="000000"/>
                </a:solidFill>
              </a:rPr>
              <a:t>20/Oct </a:t>
            </a:r>
            <a:r>
              <a:rPr lang="en-US" sz="1800" b="0" i="0" u="none" strike="noStrike" cap="none" dirty="0" smtClean="0">
                <a:solidFill>
                  <a:srgbClr val="000000"/>
                </a:solidFill>
              </a:rPr>
              <a:t>on the standardization of </a:t>
            </a:r>
            <a:r>
              <a:rPr lang="en-US" sz="1800" b="0" dirty="0" smtClean="0"/>
              <a:t>NR-Unlicensed, with a focus on fair coexistence with 802.11. </a:t>
            </a:r>
          </a:p>
          <a:p>
            <a:pPr marL="342900" lvl="0" indent="-342900">
              <a:spcBef>
                <a:spcPts val="0"/>
              </a:spcBef>
              <a:buSzPts val="2400"/>
              <a:buFont typeface="Arial"/>
              <a:buChar char="•"/>
            </a:pPr>
            <a:endParaRPr lang="en-US" sz="1800" b="0" i="0" u="none" strike="noStrike" cap="none" dirty="0">
              <a:solidFill>
                <a:srgbClr val="000000"/>
              </a:solidFill>
            </a:endParaRPr>
          </a:p>
          <a:p>
            <a:pPr marL="0" lvl="0" indent="0">
              <a:spcBef>
                <a:spcPts val="0"/>
              </a:spcBef>
            </a:pPr>
            <a:r>
              <a:rPr lang="en-US" sz="1800" b="0" dirty="0">
                <a:solidFill>
                  <a:schemeClr val="dk1"/>
                </a:solidFill>
                <a:latin typeface="Times New Roman" panose="02020603050405020304" pitchFamily="18" charset="0"/>
                <a:ea typeface="Arial"/>
                <a:cs typeface="Times New Roman" panose="02020603050405020304" pitchFamily="18" charset="0"/>
                <a:sym typeface="Arial"/>
              </a:rPr>
              <a:t>The presentation discusses status of the following topics</a:t>
            </a:r>
            <a:r>
              <a:rPr lang="en-US" sz="1800" b="0" dirty="0">
                <a:latin typeface="Times New Roman" panose="02020603050405020304" pitchFamily="18" charset="0"/>
                <a:ea typeface="Arial"/>
                <a:cs typeface="Times New Roman" panose="02020603050405020304" pitchFamily="18" charset="0"/>
                <a:sym typeface="Arial"/>
              </a:rPr>
              <a:t>:</a:t>
            </a:r>
          </a:p>
          <a:p>
            <a:pPr marL="0" lvl="0" indent="0">
              <a:spcBef>
                <a:spcPts val="0"/>
              </a:spcBef>
            </a:pPr>
            <a:endParaRPr lang="en-US" sz="1800" b="0" dirty="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r>
              <a:rPr lang="en-US" sz="1800" b="0" dirty="0" err="1" smtClean="0">
                <a:latin typeface="Times New Roman" panose="02020603050405020304" pitchFamily="18" charset="0"/>
                <a:ea typeface="Arial"/>
                <a:cs typeface="Times New Roman" panose="02020603050405020304" pitchFamily="18" charset="0"/>
                <a:sym typeface="Arial"/>
              </a:rPr>
              <a:t>gNB</a:t>
            </a:r>
            <a:r>
              <a:rPr lang="en-US" sz="1800" b="0" dirty="0" smtClean="0">
                <a:latin typeface="Times New Roman" panose="02020603050405020304" pitchFamily="18" charset="0"/>
                <a:ea typeface="Arial"/>
                <a:cs typeface="Times New Roman" panose="02020603050405020304" pitchFamily="18" charset="0"/>
                <a:sym typeface="Arial"/>
              </a:rPr>
              <a:t> sharing a Channel Occupancy won by a UE.</a:t>
            </a:r>
          </a:p>
          <a:p>
            <a:pPr marL="584200" indent="-457200">
              <a:spcBef>
                <a:spcPts val="0"/>
              </a:spcBef>
              <a:buClr>
                <a:schemeClr val="dk1"/>
              </a:buClr>
              <a:buSzPct val="100000"/>
              <a:buFont typeface="+mj-lt"/>
              <a:buAutoNum type="arabicPeriod"/>
            </a:pPr>
            <a:r>
              <a:rPr lang="en-US" sz="1800" b="0" dirty="0" smtClean="0">
                <a:latin typeface="Times New Roman" panose="02020603050405020304" pitchFamily="18" charset="0"/>
                <a:ea typeface="Arial"/>
                <a:cs typeface="Times New Roman" panose="02020603050405020304" pitchFamily="18" charset="0"/>
                <a:sym typeface="Arial"/>
              </a:rPr>
              <a:t>Contention </a:t>
            </a:r>
            <a:r>
              <a:rPr lang="en-US" sz="1800" b="0" dirty="0">
                <a:latin typeface="Times New Roman" panose="02020603050405020304" pitchFamily="18" charset="0"/>
                <a:ea typeface="Arial"/>
                <a:cs typeface="Times New Roman" panose="02020603050405020304" pitchFamily="18" charset="0"/>
                <a:sym typeface="Arial"/>
              </a:rPr>
              <a:t>Window adaptation mechanisms in NR-U</a:t>
            </a:r>
          </a:p>
          <a:p>
            <a:pPr marL="584200" indent="-457200">
              <a:spcBef>
                <a:spcPts val="0"/>
              </a:spcBef>
              <a:buClr>
                <a:schemeClr val="dk1"/>
              </a:buClr>
              <a:buSzPct val="100000"/>
              <a:buFont typeface="+mj-lt"/>
              <a:buAutoNum type="arabicPeriod"/>
            </a:pPr>
            <a:r>
              <a:rPr lang="en-US" sz="1800" b="0" dirty="0">
                <a:latin typeface="Times New Roman" panose="02020603050405020304" pitchFamily="18" charset="0"/>
                <a:ea typeface="Arial"/>
                <a:cs typeface="Times New Roman" panose="02020603050405020304" pitchFamily="18" charset="0"/>
                <a:sym typeface="Arial"/>
              </a:rPr>
              <a:t>LBT for a 16us gap after a DL transmission and before a UL transmission in </a:t>
            </a:r>
            <a:r>
              <a:rPr lang="en-US" sz="1800" b="0" dirty="0" smtClean="0">
                <a:latin typeface="Times New Roman" panose="02020603050405020304" pitchFamily="18" charset="0"/>
                <a:ea typeface="Arial"/>
                <a:cs typeface="Times New Roman" panose="02020603050405020304" pitchFamily="18" charset="0"/>
                <a:sym typeface="Arial"/>
              </a:rPr>
              <a:t>a </a:t>
            </a:r>
            <a:r>
              <a:rPr lang="en-US" sz="1800" b="0" dirty="0" err="1" smtClean="0">
                <a:latin typeface="Times New Roman" panose="02020603050405020304" pitchFamily="18" charset="0"/>
                <a:ea typeface="Arial"/>
                <a:cs typeface="Times New Roman" panose="02020603050405020304" pitchFamily="18" charset="0"/>
                <a:sym typeface="Arial"/>
              </a:rPr>
              <a:t>gNB</a:t>
            </a:r>
            <a:r>
              <a:rPr lang="en-US" sz="1800" b="0" dirty="0" smtClean="0">
                <a:latin typeface="Times New Roman" panose="02020603050405020304" pitchFamily="18" charset="0"/>
                <a:ea typeface="Arial"/>
                <a:cs typeface="Times New Roman" panose="02020603050405020304" pitchFamily="18" charset="0"/>
                <a:sym typeface="Arial"/>
              </a:rPr>
              <a:t>-acquired COT in NR-U.</a:t>
            </a:r>
            <a:endParaRPr lang="en-US" sz="1800" b="0" dirty="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r>
              <a:rPr lang="en-US" sz="1800" b="0" dirty="0" smtClean="0">
                <a:latin typeface="Times New Roman" panose="02020603050405020304" pitchFamily="18" charset="0"/>
                <a:ea typeface="Arial"/>
                <a:cs typeface="Times New Roman" panose="02020603050405020304" pitchFamily="18" charset="0"/>
                <a:sym typeface="Arial"/>
              </a:rPr>
              <a:t>Multi-carrier </a:t>
            </a:r>
            <a:r>
              <a:rPr lang="en-US" sz="1800" b="0" dirty="0" smtClean="0">
                <a:latin typeface="Times New Roman" panose="02020603050405020304" pitchFamily="18" charset="0"/>
                <a:ea typeface="Arial"/>
                <a:cs typeface="Times New Roman" panose="02020603050405020304" pitchFamily="18" charset="0"/>
                <a:sym typeface="Arial"/>
              </a:rPr>
              <a:t>LBT</a:t>
            </a:r>
            <a:endParaRPr lang="en-US" sz="1800" b="0" dirty="0">
              <a:latin typeface="Times New Roman" panose="02020603050405020304" pitchFamily="18" charset="0"/>
              <a:ea typeface="Arial"/>
              <a:cs typeface="Times New Roman" panose="02020603050405020304" pitchFamily="18" charset="0"/>
              <a:sym typeface="Arial"/>
            </a:endParaRPr>
          </a:p>
        </p:txBody>
      </p:sp>
      <p:sp>
        <p:nvSpPr>
          <p:cNvPr id="104" name="Shape 10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105" name="Shape 10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lvl="0"/>
            <a:r>
              <a:rPr lang="en-US" dirty="0"/>
              <a:t>November </a:t>
            </a:r>
            <a:r>
              <a:rPr lang="en-US" dirty="0" smtClean="0"/>
              <a:t>2019</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lvl="0"/>
            <a:r>
              <a:rPr lang="en-US" sz="2400" dirty="0" err="1" smtClean="0"/>
              <a:t>gNB</a:t>
            </a:r>
            <a:r>
              <a:rPr lang="en-US" sz="2400" dirty="0" smtClean="0"/>
              <a:t> </a:t>
            </a:r>
            <a:r>
              <a:rPr lang="en-US" sz="2400" dirty="0"/>
              <a:t>sharing a Channel Occupancy won by a </a:t>
            </a:r>
            <a:r>
              <a:rPr lang="en-US" sz="2400" dirty="0" smtClean="0"/>
              <a:t>UE</a:t>
            </a:r>
            <a:endParaRPr lang="en-US" sz="2400" dirty="0"/>
          </a:p>
        </p:txBody>
      </p:sp>
      <p:sp>
        <p:nvSpPr>
          <p:cNvPr id="116" name="Shape 116"/>
          <p:cNvSpPr txBox="1">
            <a:spLocks noGrp="1"/>
          </p:cNvSpPr>
          <p:nvPr>
            <p:ph type="body" idx="1"/>
          </p:nvPr>
        </p:nvSpPr>
        <p:spPr>
          <a:xfrm>
            <a:off x="457200" y="1066800"/>
            <a:ext cx="11430000" cy="4840286"/>
          </a:xfrm>
          <a:prstGeom prst="rect">
            <a:avLst/>
          </a:prstGeom>
          <a:noFill/>
          <a:ln>
            <a:noFill/>
          </a:ln>
        </p:spPr>
        <p:txBody>
          <a:bodyPr spcFirstLastPara="1" wrap="square" lIns="92150" tIns="46075" rIns="92150" bIns="46075" anchor="t" anchorCtr="0">
            <a:noAutofit/>
          </a:bodyPr>
          <a:lstStyle/>
          <a:p>
            <a:r>
              <a:rPr lang="en-GB" sz="1400" dirty="0"/>
              <a:t>Agreement:</a:t>
            </a:r>
            <a:endParaRPr lang="en-US" sz="1400" dirty="0"/>
          </a:p>
          <a:p>
            <a:r>
              <a:rPr lang="en-GB" sz="1400" b="0" i="1" dirty="0"/>
              <a:t>Sharing of a UE-initiated channel occupancy (either CG-PUSCH or scheduled UL) with </a:t>
            </a:r>
            <a:r>
              <a:rPr lang="en-GB" sz="1400" b="0" i="1" dirty="0" err="1"/>
              <a:t>gNB</a:t>
            </a:r>
            <a:r>
              <a:rPr lang="en-GB" sz="1400" b="0" i="1" dirty="0"/>
              <a:t> is supported, such that the </a:t>
            </a:r>
            <a:r>
              <a:rPr lang="en-GB" sz="1400" b="0" i="1" dirty="0" err="1"/>
              <a:t>gNB</a:t>
            </a:r>
            <a:r>
              <a:rPr lang="en-GB" sz="1400" b="0" i="1" dirty="0"/>
              <a:t> is allowed </a:t>
            </a:r>
            <a:r>
              <a:rPr lang="en-GB" sz="1400" b="0" i="1" dirty="0" smtClean="0"/>
              <a:t>to transmit </a:t>
            </a:r>
            <a:r>
              <a:rPr lang="en-GB" sz="1400" b="0" i="1" dirty="0"/>
              <a:t>control/broadcast signals/channels for any UEs as long as the transmission contains transmissions for the UE that initiated the channel occupancy and/or DL signals/channels (PDSCH, PDCCH, reference signals) meant for the UE that initiated the channel occupancy.</a:t>
            </a:r>
            <a:endParaRPr lang="en-US" sz="1400" b="0" i="1" dirty="0"/>
          </a:p>
          <a:p>
            <a:pPr lvl="0"/>
            <a:r>
              <a:rPr lang="en-GB" sz="1400" b="0" i="1" dirty="0"/>
              <a:t>The ED threshold that the UE applies when initiating a channel occupancy to be shared with the </a:t>
            </a:r>
            <a:r>
              <a:rPr lang="en-GB" sz="1400" b="0" i="1" dirty="0" err="1"/>
              <a:t>gNB</a:t>
            </a:r>
            <a:r>
              <a:rPr lang="en-GB" sz="1400" b="0" i="1" dirty="0"/>
              <a:t> is configured by </a:t>
            </a:r>
            <a:r>
              <a:rPr lang="en-GB" sz="1400" b="0" i="1" dirty="0" err="1"/>
              <a:t>gNB</a:t>
            </a:r>
            <a:r>
              <a:rPr lang="en-GB" sz="1400" b="0" i="1" dirty="0"/>
              <a:t> (RRC </a:t>
            </a:r>
            <a:r>
              <a:rPr lang="en-GB" sz="1400" b="0" i="1" dirty="0" err="1"/>
              <a:t>signaling</a:t>
            </a:r>
            <a:r>
              <a:rPr lang="en-GB" sz="1400" b="0" i="1" dirty="0"/>
              <a:t>)</a:t>
            </a:r>
            <a:endParaRPr lang="en-US" sz="1400" b="0" i="1" dirty="0"/>
          </a:p>
          <a:p>
            <a:pPr marL="971550" lvl="1" indent="-285750">
              <a:buFont typeface="Arial" panose="020B0604020202020204" pitchFamily="34" charset="0"/>
              <a:buChar char="•"/>
            </a:pPr>
            <a:r>
              <a:rPr lang="en-US" sz="1400" i="1" dirty="0"/>
              <a:t>if ED threshold that the UE applies when initiating a channel occupancy to be shared with the </a:t>
            </a:r>
            <a:r>
              <a:rPr lang="en-US" sz="1400" i="1" dirty="0" err="1"/>
              <a:t>gNB</a:t>
            </a:r>
            <a:r>
              <a:rPr lang="en-US" sz="1400" i="1" dirty="0"/>
              <a:t> is not configured, the transmission of the </a:t>
            </a:r>
            <a:r>
              <a:rPr lang="en-US" sz="1400" i="1" dirty="0" err="1"/>
              <a:t>gNB</a:t>
            </a:r>
            <a:r>
              <a:rPr lang="en-US" sz="1400" i="1" dirty="0"/>
              <a:t> in UE initiated COT may include only control/broadcast signals/channels transmissions of up to 2/4/8 OFDM symbols in duration for 15/30/60 kHz SCS</a:t>
            </a:r>
          </a:p>
          <a:p>
            <a:pPr marL="971550" lvl="1" indent="-285750">
              <a:buFont typeface="Arial" panose="020B0604020202020204" pitchFamily="34" charset="0"/>
              <a:buChar char="•"/>
            </a:pPr>
            <a:r>
              <a:rPr lang="en-GB" sz="1400" i="1" dirty="0">
                <a:solidFill>
                  <a:srgbClr val="C00000"/>
                </a:solidFill>
              </a:rPr>
              <a:t>When absence of </a:t>
            </a:r>
            <a:r>
              <a:rPr lang="en-GB" sz="1400" i="1" dirty="0" err="1">
                <a:solidFill>
                  <a:srgbClr val="C00000"/>
                </a:solidFill>
              </a:rPr>
              <a:t>WiFi</a:t>
            </a:r>
            <a:r>
              <a:rPr lang="en-GB" sz="1400" i="1" dirty="0">
                <a:solidFill>
                  <a:srgbClr val="C00000"/>
                </a:solidFill>
              </a:rPr>
              <a:t> cannot be assumed based on e.g. regulation, the ED threshold that the </a:t>
            </a:r>
            <a:r>
              <a:rPr lang="en-GB" sz="1400" i="1" dirty="0" err="1">
                <a:solidFill>
                  <a:srgbClr val="C00000"/>
                </a:solidFill>
              </a:rPr>
              <a:t>gNB</a:t>
            </a:r>
            <a:r>
              <a:rPr lang="en-GB" sz="1400" i="1" dirty="0">
                <a:solidFill>
                  <a:srgbClr val="C00000"/>
                </a:solidFill>
              </a:rPr>
              <a:t> configures to the UE to apply when initiating the channel occupancy is determined based on the max </a:t>
            </a:r>
            <a:r>
              <a:rPr lang="en-GB" sz="1400" i="1" dirty="0" err="1">
                <a:solidFill>
                  <a:srgbClr val="C00000"/>
                </a:solidFill>
              </a:rPr>
              <a:t>gNB</a:t>
            </a:r>
            <a:r>
              <a:rPr lang="en-GB" sz="1400" i="1" dirty="0">
                <a:solidFill>
                  <a:srgbClr val="C00000"/>
                </a:solidFill>
              </a:rPr>
              <a:t> TX power</a:t>
            </a:r>
            <a:endParaRPr lang="en-US" sz="1400" i="1" dirty="0">
              <a:solidFill>
                <a:srgbClr val="C00000"/>
              </a:solidFill>
            </a:endParaRPr>
          </a:p>
          <a:p>
            <a:pPr lvl="0"/>
            <a:r>
              <a:rPr lang="en-GB" sz="1400" b="0" i="1" dirty="0">
                <a:solidFill>
                  <a:srgbClr val="C00000"/>
                </a:solidFill>
              </a:rPr>
              <a:t>Cat. 2 LBT can be used (for gaps of 16us and 25us). </a:t>
            </a:r>
            <a:endParaRPr lang="en-US" sz="1400" b="0" i="1" dirty="0">
              <a:solidFill>
                <a:srgbClr val="C00000"/>
              </a:solidFill>
            </a:endParaRPr>
          </a:p>
          <a:p>
            <a:pPr lvl="0"/>
            <a:r>
              <a:rPr lang="en-GB" sz="1400" b="0" i="1" dirty="0">
                <a:solidFill>
                  <a:srgbClr val="C00000"/>
                </a:solidFill>
              </a:rPr>
              <a:t>Cat. 1 LBT can be used under the following conditions.</a:t>
            </a:r>
            <a:endParaRPr lang="en-US" sz="1400" b="0" i="1" dirty="0">
              <a:solidFill>
                <a:srgbClr val="C00000"/>
              </a:solidFill>
            </a:endParaRPr>
          </a:p>
          <a:p>
            <a:pPr lvl="1"/>
            <a:r>
              <a:rPr lang="en-GB" sz="1400" i="1" dirty="0">
                <a:solidFill>
                  <a:srgbClr val="C00000"/>
                </a:solidFill>
              </a:rPr>
              <a:t>Gap duration &lt;= 16us</a:t>
            </a:r>
            <a:endParaRPr lang="en-US" sz="1400" i="1" dirty="0">
              <a:solidFill>
                <a:srgbClr val="C00000"/>
              </a:solidFill>
            </a:endParaRPr>
          </a:p>
          <a:p>
            <a:pPr lvl="1"/>
            <a:r>
              <a:rPr lang="en-GB" sz="1400" i="1" dirty="0">
                <a:solidFill>
                  <a:srgbClr val="C00000"/>
                </a:solidFill>
              </a:rPr>
              <a:t>For the transmission of the </a:t>
            </a:r>
            <a:r>
              <a:rPr lang="en-GB" sz="1400" i="1" dirty="0" err="1">
                <a:solidFill>
                  <a:srgbClr val="C00000"/>
                </a:solidFill>
              </a:rPr>
              <a:t>gNB</a:t>
            </a:r>
            <a:r>
              <a:rPr lang="en-GB" sz="1400" i="1" dirty="0">
                <a:solidFill>
                  <a:srgbClr val="C00000"/>
                </a:solidFill>
              </a:rPr>
              <a:t> after the first switch between the UE and the </a:t>
            </a:r>
            <a:r>
              <a:rPr lang="en-GB" sz="1400" i="1" dirty="0" err="1">
                <a:solidFill>
                  <a:srgbClr val="C00000"/>
                </a:solidFill>
              </a:rPr>
              <a:t>gNB</a:t>
            </a:r>
            <a:r>
              <a:rPr lang="en-GB" sz="1400" i="1" dirty="0">
                <a:solidFill>
                  <a:srgbClr val="C00000"/>
                </a:solidFill>
              </a:rPr>
              <a:t> if the </a:t>
            </a:r>
            <a:r>
              <a:rPr lang="en-GB" sz="1400" i="1" dirty="0" err="1">
                <a:solidFill>
                  <a:srgbClr val="C00000"/>
                </a:solidFill>
              </a:rPr>
              <a:t>gNB</a:t>
            </a:r>
            <a:r>
              <a:rPr lang="en-GB" sz="1400" i="1" dirty="0">
                <a:solidFill>
                  <a:srgbClr val="C00000"/>
                </a:solidFill>
              </a:rPr>
              <a:t> transmission contains only control/broadcast signals/channels</a:t>
            </a:r>
            <a:endParaRPr lang="en-US" sz="1400" i="1" dirty="0">
              <a:solidFill>
                <a:srgbClr val="C00000"/>
              </a:solidFill>
            </a:endParaRPr>
          </a:p>
          <a:p>
            <a:pPr lvl="1"/>
            <a:r>
              <a:rPr lang="en-GB" sz="1400" i="1" dirty="0"/>
              <a:t>For the transmission of the </a:t>
            </a:r>
            <a:r>
              <a:rPr lang="en-GB" sz="1400" i="1" dirty="0" err="1"/>
              <a:t>gNB</a:t>
            </a:r>
            <a:r>
              <a:rPr lang="en-GB" sz="1400" i="1" dirty="0"/>
              <a:t> after the first switch between the UE and the </a:t>
            </a:r>
            <a:r>
              <a:rPr lang="en-GB" sz="1400" i="1" dirty="0" err="1"/>
              <a:t>gNB</a:t>
            </a:r>
            <a:r>
              <a:rPr lang="en-GB" sz="1400" i="1" dirty="0"/>
              <a:t> if the </a:t>
            </a:r>
            <a:r>
              <a:rPr lang="en-GB" sz="1400" i="1" dirty="0" err="1"/>
              <a:t>gNB</a:t>
            </a:r>
            <a:r>
              <a:rPr lang="en-GB" sz="1400" i="1" dirty="0"/>
              <a:t> transmission has a duration below X </a:t>
            </a:r>
            <a:r>
              <a:rPr lang="en-GB" sz="1400" i="1" dirty="0" err="1"/>
              <a:t>ms</a:t>
            </a:r>
            <a:r>
              <a:rPr lang="en-GB" sz="1400" i="1" dirty="0"/>
              <a:t> (X &gt;= 0).</a:t>
            </a:r>
            <a:endParaRPr lang="en-US" sz="1400" i="1" dirty="0"/>
          </a:p>
          <a:p>
            <a:pPr lvl="2"/>
            <a:r>
              <a:rPr lang="en-GB" sz="1400" i="1" dirty="0"/>
              <a:t>FFS: X</a:t>
            </a:r>
            <a:endParaRPr lang="en-US" sz="1400" i="1" dirty="0"/>
          </a:p>
          <a:p>
            <a:pPr lvl="1"/>
            <a:r>
              <a:rPr lang="en-GB" sz="1400" i="1" dirty="0"/>
              <a:t>FFS: For transmissions after the second and subsequent switches between UE and </a:t>
            </a:r>
            <a:r>
              <a:rPr lang="en-GB" sz="1400" i="1" dirty="0" err="1"/>
              <a:t>gNB</a:t>
            </a:r>
            <a:endParaRPr lang="en-US" sz="1400" i="1" dirty="0"/>
          </a:p>
          <a:p>
            <a:pPr marL="0" lvl="0" indent="0"/>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dirty="0"/>
              <a:t>November </a:t>
            </a:r>
            <a:r>
              <a:rPr lang="en-US" dirty="0" smtClean="0"/>
              <a:t>2019</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lvl="0"/>
            <a:r>
              <a:rPr lang="en-US" sz="2400" dirty="0"/>
              <a:t>Contention Window adaptation mechanisms in NR-U</a:t>
            </a:r>
          </a:p>
        </p:txBody>
      </p:sp>
      <p:sp>
        <p:nvSpPr>
          <p:cNvPr id="116" name="Shape 116"/>
          <p:cNvSpPr txBox="1">
            <a:spLocks noGrp="1"/>
          </p:cNvSpPr>
          <p:nvPr>
            <p:ph type="body" idx="1"/>
          </p:nvPr>
        </p:nvSpPr>
        <p:spPr>
          <a:xfrm>
            <a:off x="1124425" y="1066800"/>
            <a:ext cx="10361100" cy="4840286"/>
          </a:xfrm>
          <a:prstGeom prst="rect">
            <a:avLst/>
          </a:prstGeom>
          <a:noFill/>
          <a:ln>
            <a:noFill/>
          </a:ln>
        </p:spPr>
        <p:txBody>
          <a:bodyPr spcFirstLastPara="1" wrap="square" lIns="92150" tIns="46075" rIns="92150" bIns="46075" anchor="t" anchorCtr="0">
            <a:noAutofit/>
          </a:bodyPr>
          <a:lstStyle/>
          <a:p>
            <a:pPr marL="285750" lvl="0"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CW adaptation mechanisms have been partially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agreed</a:t>
            </a:r>
          </a:p>
          <a:p>
            <a:pPr marL="285750" lvl="0"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The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principle of the CW being adapted based on errors at the start of the transmission/COT has been approximately adhered to. </a:t>
            </a:r>
          </a:p>
          <a:p>
            <a:pPr marL="285750" lvl="0" indent="-285750">
              <a:buFont typeface="Arial" panose="020B0604020202020204" pitchFamily="34" charset="0"/>
              <a:buChar char="•"/>
            </a:pPr>
            <a:r>
              <a:rPr lang="en-US" sz="1800" b="0" dirty="0">
                <a:solidFill>
                  <a:schemeClr val="dk1"/>
                </a:solidFill>
                <a:latin typeface="Times New Roman" panose="02020603050405020304" pitchFamily="18" charset="0"/>
                <a:ea typeface="Arial"/>
                <a:cs typeface="Times New Roman" panose="02020603050405020304" pitchFamily="18" charset="0"/>
                <a:sym typeface="Arial"/>
              </a:rPr>
              <a:t>T</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here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has been no decision yet on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the following:</a:t>
            </a:r>
          </a:p>
          <a:p>
            <a:pPr marL="742950" lvl="1"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of errors among data transmissions that will lead to doubling the CW. </a:t>
            </a: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742950" lvl="1"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Unit of transmission (say Code block or Transport block) that will be considered for error determination.</a:t>
            </a:r>
          </a:p>
          <a:p>
            <a:pPr marL="742950" lvl="1"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Delayed feedback</a:t>
            </a:r>
            <a:endParaRPr lang="en-US" sz="1800" b="0" dirty="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sz="1800" dirty="0">
              <a:latin typeface="Times New Roman" panose="02020603050405020304" pitchFamily="18" charset="0"/>
              <a:ea typeface="Arial"/>
              <a:cs typeface="Times New Roman" panose="02020603050405020304" pitchFamily="18" charset="0"/>
              <a:sym typeface="Arial"/>
            </a:endParaRPr>
          </a:p>
          <a:p>
            <a:pPr marL="0" marR="0" lvl="0" indent="0" algn="l" rtl="0">
              <a:lnSpc>
                <a:spcPct val="100000"/>
              </a:lnSpc>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dirty="0"/>
              <a:t>November </a:t>
            </a:r>
            <a:r>
              <a:rPr lang="en-US" dirty="0" smtClean="0"/>
              <a:t>2019</a:t>
            </a:r>
            <a:endParaRPr lang="en-US" dirty="0"/>
          </a:p>
        </p:txBody>
      </p:sp>
    </p:spTree>
    <p:extLst>
      <p:ext uri="{BB962C8B-B14F-4D97-AF65-F5344CB8AC3E}">
        <p14:creationId xmlns:p14="http://schemas.microsoft.com/office/powerpoint/2010/main" val="221586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228600" y="838200"/>
            <a:ext cx="11887200" cy="609600"/>
          </a:xfrm>
          <a:prstGeom prst="rect">
            <a:avLst/>
          </a:prstGeom>
          <a:noFill/>
          <a:ln>
            <a:noFill/>
          </a:ln>
        </p:spPr>
        <p:txBody>
          <a:bodyPr spcFirstLastPara="1" wrap="square" lIns="92150" tIns="46075" rIns="92150" bIns="46075" anchor="ctr" anchorCtr="0">
            <a:noAutofit/>
          </a:bodyPr>
          <a:lstStyle/>
          <a:p>
            <a:pPr lvl="0"/>
            <a:r>
              <a:rPr lang="en-US" sz="2000" dirty="0"/>
              <a:t>LBT </a:t>
            </a:r>
            <a:r>
              <a:rPr lang="en-US" sz="2000" dirty="0" smtClean="0"/>
              <a:t>in the 16us </a:t>
            </a:r>
            <a:r>
              <a:rPr lang="en-US" sz="2000" dirty="0"/>
              <a:t>gap after </a:t>
            </a:r>
            <a:r>
              <a:rPr lang="en-US" sz="2000" dirty="0" smtClean="0"/>
              <a:t>DL </a:t>
            </a:r>
            <a:r>
              <a:rPr lang="en-US" sz="2000" dirty="0"/>
              <a:t>transmission and before </a:t>
            </a:r>
            <a:r>
              <a:rPr lang="en-US" sz="2000" dirty="0" smtClean="0"/>
              <a:t>UL </a:t>
            </a:r>
            <a:r>
              <a:rPr lang="en-US" sz="2000" dirty="0"/>
              <a:t>transmission in </a:t>
            </a:r>
            <a:r>
              <a:rPr lang="en-US" sz="2000" dirty="0" smtClean="0"/>
              <a:t>a </a:t>
            </a:r>
            <a:r>
              <a:rPr lang="en-US" sz="2000" dirty="0" err="1" smtClean="0"/>
              <a:t>gNB</a:t>
            </a:r>
            <a:r>
              <a:rPr lang="en-US" sz="2000" dirty="0" smtClean="0"/>
              <a:t>-acquired COT in NR-U</a:t>
            </a:r>
            <a:r>
              <a:rPr lang="en-US" sz="2400" dirty="0"/>
              <a:t/>
            </a:r>
            <a:br>
              <a:rPr lang="en-US" sz="2400" dirty="0"/>
            </a:br>
            <a:endParaRPr lang="en-US" sz="2400" dirty="0"/>
          </a:p>
        </p:txBody>
      </p:sp>
      <p:sp>
        <p:nvSpPr>
          <p:cNvPr id="116" name="Shape 116"/>
          <p:cNvSpPr txBox="1">
            <a:spLocks noGrp="1"/>
          </p:cNvSpPr>
          <p:nvPr>
            <p:ph type="body" idx="1"/>
          </p:nvPr>
        </p:nvSpPr>
        <p:spPr>
          <a:xfrm>
            <a:off x="457200" y="1219200"/>
            <a:ext cx="11353800" cy="4735513"/>
          </a:xfrm>
          <a:prstGeom prst="rect">
            <a:avLst/>
          </a:prstGeom>
          <a:noFill/>
          <a:ln>
            <a:noFill/>
          </a:ln>
        </p:spPr>
        <p:txBody>
          <a:bodyPr spcFirstLastPara="1" wrap="square" lIns="92150" tIns="46075" rIns="92150" bIns="46075" anchor="t" anchorCtr="0">
            <a:noAutofit/>
          </a:bodyPr>
          <a:lstStyle/>
          <a:p>
            <a:pPr marL="0" lvl="0" indent="0"/>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In 11ax, UL transmissions after a trigger and within 16us of the trigger, need mandatory channel sensing (via both energy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d</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etection as well as preamble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d</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etection) </a:t>
            </a:r>
            <a:r>
              <a:rPr lang="en-US" sz="1800" b="0" u="sng" dirty="0" smtClean="0">
                <a:solidFill>
                  <a:schemeClr val="dk1"/>
                </a:solidFill>
                <a:latin typeface="Times New Roman" panose="02020603050405020304" pitchFamily="18" charset="0"/>
                <a:ea typeface="Arial"/>
                <a:cs typeface="Times New Roman" panose="02020603050405020304" pitchFamily="18" charset="0"/>
                <a:sym typeface="Arial"/>
              </a:rPr>
              <a:t>in case the transmissions are longer than a specified duration</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 Such sensing is a good practice as it avoids collisions from nodes that are visible to the UL/client but not to the DL/AP.</a:t>
            </a:r>
          </a:p>
          <a:p>
            <a:pPr marL="0" lvl="0" indent="0"/>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The goal has been to put a similar principle for NR-U. However, as there has been no consensus on a common preamble, NR-U at least for now will restrict itself to energy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d</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etection only in the gap between the DL and UL transmission.  </a:t>
            </a:r>
          </a:p>
          <a:p>
            <a:pPr marL="0" lvl="0" indent="0"/>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Note:</a:t>
            </a: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285750"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Energy detection involves sensing the channel for not less than 4us. </a:t>
            </a:r>
          </a:p>
          <a:p>
            <a:pPr marL="285750"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For NR-U, there has been no agreement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so far on the number of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such 4us sensing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intervals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within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the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16us gap. </a:t>
            </a:r>
          </a:p>
          <a:p>
            <a:pPr marL="285750" lvl="0"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Many companies in 3GPP want only one such sensing interval in 16us.</a:t>
            </a:r>
          </a:p>
          <a:p>
            <a:pPr marL="285750" lvl="0"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However, 11ax has to do such sensing twice in order to meet the standards requirements.</a:t>
            </a:r>
          </a:p>
          <a:p>
            <a:pPr marL="285750" lvl="0"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Sensing twice is a more robust procedure to detect hidden nodes, in light of slot misalignment between NR-U and Wi-Fi and the absence of an additional layer of preamble detection.  Note that absence of preamble detection also leads to sensing misalignment between NR-U and Wi-Fi which reduces the effectiveness of energy detection</a:t>
            </a: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dirty="0"/>
              <a:t>November </a:t>
            </a:r>
            <a:r>
              <a:rPr lang="en-US" dirty="0" smtClean="0"/>
              <a:t>2019</a:t>
            </a:r>
            <a:endParaRPr lang="en-US" dirty="0"/>
          </a:p>
        </p:txBody>
      </p:sp>
    </p:spTree>
    <p:extLst>
      <p:ext uri="{BB962C8B-B14F-4D97-AF65-F5344CB8AC3E}">
        <p14:creationId xmlns:p14="http://schemas.microsoft.com/office/powerpoint/2010/main" val="24588892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lvl="0"/>
            <a:r>
              <a:rPr lang="en-US" sz="2400" dirty="0" smtClean="0"/>
              <a:t>Multi-carrier LBT</a:t>
            </a:r>
            <a:endParaRPr lang="en-US" sz="2400" dirty="0"/>
          </a:p>
        </p:txBody>
      </p:sp>
      <p:sp>
        <p:nvSpPr>
          <p:cNvPr id="116" name="Shape 116"/>
          <p:cNvSpPr txBox="1">
            <a:spLocks noGrp="1"/>
          </p:cNvSpPr>
          <p:nvPr>
            <p:ph type="body" idx="1"/>
          </p:nvPr>
        </p:nvSpPr>
        <p:spPr>
          <a:xfrm>
            <a:off x="1124425" y="1066800"/>
            <a:ext cx="10361100" cy="4840286"/>
          </a:xfrm>
          <a:prstGeom prst="rect">
            <a:avLst/>
          </a:prstGeom>
          <a:noFill/>
          <a:ln>
            <a:noFill/>
          </a:ln>
        </p:spPr>
        <p:txBody>
          <a:bodyPr spcFirstLastPara="1" wrap="square" lIns="92150" tIns="46075" rIns="92150" bIns="46075" anchor="t" anchorCtr="0">
            <a:noAutofit/>
          </a:bodyPr>
          <a:lstStyle/>
          <a:p>
            <a:pPr marL="0" lvl="0" indent="0"/>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LAA multi-carrier LBT Type B does not adhere to EN 301 893.</a:t>
            </a:r>
          </a:p>
          <a:p>
            <a:pPr marL="0" lvl="0" indent="0"/>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Since LAA is the baseline for NR-U, there is expectation in RAN1 that NR-U follow the same multi-carrier scheme, even if it violates EN 301 893.</a:t>
            </a:r>
          </a:p>
          <a:p>
            <a:pPr marL="0" lvl="0" indent="0"/>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This is expected to be discussed in the upcoming RAN1 meeting (18/Nov – 22/Nov) in Reno.</a:t>
            </a: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r>
              <a:rPr lang="en-US" sz="1600" b="0" dirty="0" smtClean="0">
                <a:solidFill>
                  <a:schemeClr val="dk1"/>
                </a:solidFill>
                <a:latin typeface="Times New Roman" panose="02020603050405020304" pitchFamily="18" charset="0"/>
                <a:ea typeface="Arial"/>
                <a:cs typeface="Times New Roman" panose="02020603050405020304" pitchFamily="18" charset="0"/>
                <a:sym typeface="Arial"/>
              </a:rPr>
              <a:t> </a:t>
            </a:r>
          </a:p>
          <a:p>
            <a:pPr marL="285750" lvl="0" indent="-285750">
              <a:spcBef>
                <a:spcPts val="0"/>
              </a:spcBef>
              <a:buFont typeface="Arial" panose="020B0604020202020204" pitchFamily="34" charset="0"/>
              <a:buChar char="•"/>
            </a:pP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sz="1800" dirty="0">
              <a:latin typeface="Times New Roman" panose="02020603050405020304" pitchFamily="18" charset="0"/>
              <a:ea typeface="Arial"/>
              <a:cs typeface="Times New Roman" panose="02020603050405020304" pitchFamily="18" charset="0"/>
              <a:sym typeface="Arial"/>
            </a:endParaRPr>
          </a:p>
          <a:p>
            <a:pPr marL="0" marR="0" lvl="0" indent="0" algn="l" rtl="0">
              <a:lnSpc>
                <a:spcPct val="100000"/>
              </a:lnSpc>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dirty="0"/>
              <a:t>November </a:t>
            </a:r>
            <a:r>
              <a:rPr lang="en-US" dirty="0" smtClean="0"/>
              <a:t>2019</a:t>
            </a:r>
            <a:endParaRPr lang="en-US" dirty="0"/>
          </a:p>
        </p:txBody>
      </p:sp>
    </p:spTree>
    <p:extLst>
      <p:ext uri="{BB962C8B-B14F-4D97-AF65-F5344CB8AC3E}">
        <p14:creationId xmlns:p14="http://schemas.microsoft.com/office/powerpoint/2010/main" val="3343963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6" name="Shape 116"/>
          <p:cNvSpPr txBox="1">
            <a:spLocks noGrp="1"/>
          </p:cNvSpPr>
          <p:nvPr>
            <p:ph type="body" idx="1"/>
          </p:nvPr>
        </p:nvSpPr>
        <p:spPr>
          <a:xfrm>
            <a:off x="381000" y="990600"/>
            <a:ext cx="11104525" cy="5410200"/>
          </a:xfrm>
          <a:prstGeom prst="rect">
            <a:avLst/>
          </a:prstGeom>
          <a:noFill/>
          <a:ln>
            <a:noFill/>
          </a:ln>
        </p:spPr>
        <p:txBody>
          <a:bodyPr spcFirstLastPara="1" wrap="square" lIns="92150" tIns="46075" rIns="92150" bIns="46075" anchor="t" anchorCtr="0">
            <a:noAutofit/>
          </a:bodyPr>
          <a:lstStyle/>
          <a:p>
            <a:pPr marL="0" lvl="0" indent="0" algn="ctr"/>
            <a:endParaRPr lang="en-US" sz="440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lgn="ctr"/>
            <a:endParaRPr lang="en-US" sz="440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lgn="ctr"/>
            <a:endParaRPr lang="en-US" sz="440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lgn="ctr"/>
            <a:r>
              <a:rPr lang="en-US" sz="4400" dirty="0" smtClean="0">
                <a:solidFill>
                  <a:schemeClr val="dk1"/>
                </a:solidFill>
                <a:latin typeface="Times New Roman" panose="02020603050405020304" pitchFamily="18" charset="0"/>
                <a:ea typeface="Arial"/>
                <a:cs typeface="Times New Roman" panose="02020603050405020304" pitchFamily="18" charset="0"/>
                <a:sym typeface="Arial"/>
              </a:rPr>
              <a:t>Appendix</a:t>
            </a:r>
            <a:endParaRPr lang="en-US" sz="44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r>
              <a:rPr lang="en-US" sz="1600" b="0" dirty="0" smtClean="0">
                <a:solidFill>
                  <a:schemeClr val="dk1"/>
                </a:solidFill>
                <a:latin typeface="Times New Roman" panose="02020603050405020304" pitchFamily="18" charset="0"/>
                <a:ea typeface="Arial"/>
                <a:cs typeface="Times New Roman" panose="02020603050405020304" pitchFamily="18" charset="0"/>
                <a:sym typeface="Arial"/>
              </a:rPr>
              <a:t> </a:t>
            </a:r>
          </a:p>
          <a:p>
            <a:pPr marL="285750" lvl="0" indent="-285750">
              <a:spcBef>
                <a:spcPts val="0"/>
              </a:spcBef>
              <a:buFont typeface="Arial" panose="020B0604020202020204" pitchFamily="34" charset="0"/>
              <a:buChar char="•"/>
            </a:pP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ct val="100000"/>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sz="1800" dirty="0">
              <a:latin typeface="Times New Roman" panose="02020603050405020304" pitchFamily="18" charset="0"/>
              <a:ea typeface="Arial"/>
              <a:cs typeface="Times New Roman" panose="02020603050405020304" pitchFamily="18" charset="0"/>
              <a:sym typeface="Arial"/>
            </a:endParaRPr>
          </a:p>
          <a:p>
            <a:pPr marL="0" marR="0" lvl="0" indent="0" algn="l" rtl="0">
              <a:lnSpc>
                <a:spcPct val="100000"/>
              </a:lnSpc>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dirty="0" smtClean="0"/>
              <a:t>November</a:t>
            </a:r>
            <a:r>
              <a:rPr lang="en-US" dirty="0" smtClean="0"/>
              <a:t> </a:t>
            </a:r>
            <a:r>
              <a:rPr lang="en-US" dirty="0" smtClean="0"/>
              <a:t>2019</a:t>
            </a:r>
            <a:endParaRPr lang="en-US" dirty="0"/>
          </a:p>
        </p:txBody>
      </p:sp>
    </p:spTree>
    <p:extLst>
      <p:ext uri="{BB962C8B-B14F-4D97-AF65-F5344CB8AC3E}">
        <p14:creationId xmlns:p14="http://schemas.microsoft.com/office/powerpoint/2010/main" val="4544702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lvl="0"/>
            <a:r>
              <a:rPr lang="en-US" sz="2400" dirty="0" smtClean="0"/>
              <a:t>Agreements made in RAN1#98 on CW adaptation (1)</a:t>
            </a:r>
            <a:endParaRPr lang="en-US" sz="2400" dirty="0"/>
          </a:p>
        </p:txBody>
      </p:sp>
      <p:sp>
        <p:nvSpPr>
          <p:cNvPr id="116" name="Shape 116"/>
          <p:cNvSpPr txBox="1">
            <a:spLocks noGrp="1"/>
          </p:cNvSpPr>
          <p:nvPr>
            <p:ph type="body" idx="1"/>
          </p:nvPr>
        </p:nvSpPr>
        <p:spPr>
          <a:xfrm>
            <a:off x="381000" y="990600"/>
            <a:ext cx="11104525" cy="5410200"/>
          </a:xfrm>
          <a:prstGeom prst="rect">
            <a:avLst/>
          </a:prstGeom>
          <a:noFill/>
          <a:ln>
            <a:noFill/>
          </a:ln>
        </p:spPr>
        <p:txBody>
          <a:bodyPr spcFirstLastPara="1" wrap="square" lIns="92150" tIns="46075" rIns="92150" bIns="46075" anchor="t" anchorCtr="0">
            <a:noAutofit/>
          </a:bodyPr>
          <a:lstStyle/>
          <a:p>
            <a:pPr marL="0" lvl="0" indent="0"/>
            <a:r>
              <a:rPr lang="en-US" sz="1600" dirty="0">
                <a:solidFill>
                  <a:schemeClr val="dk1"/>
                </a:solidFill>
                <a:latin typeface="Times New Roman" panose="02020603050405020304" pitchFamily="18" charset="0"/>
                <a:ea typeface="Arial"/>
                <a:cs typeface="Times New Roman" panose="02020603050405020304" pitchFamily="18" charset="0"/>
                <a:sym typeface="Arial"/>
              </a:rPr>
              <a:t>Agreement:</a:t>
            </a:r>
          </a:p>
          <a:p>
            <a:pPr marL="0" lvl="0" indent="0"/>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For a </a:t>
            </a:r>
            <a:r>
              <a:rPr lang="en-US" sz="1600" b="0" i="1" dirty="0" err="1">
                <a:solidFill>
                  <a:schemeClr val="dk1"/>
                </a:solidFill>
                <a:latin typeface="Times New Roman" panose="02020603050405020304" pitchFamily="18" charset="0"/>
                <a:ea typeface="Arial"/>
                <a:cs typeface="Times New Roman" panose="02020603050405020304" pitchFamily="18" charset="0"/>
                <a:sym typeface="Arial"/>
              </a:rPr>
              <a:t>gNB</a:t>
            </a:r>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 initiated channel occupancy the reference duration for CWS adjustment is defined as follows.</a:t>
            </a:r>
          </a:p>
          <a:p>
            <a:pPr marL="285750" lvl="0" indent="-285750">
              <a:buFont typeface="Arial" panose="020B0604020202020204" pitchFamily="34" charset="0"/>
              <a:buChar char="•"/>
            </a:pPr>
            <a:r>
              <a:rPr lang="en-US" sz="1600" b="0" i="1" dirty="0" smtClean="0">
                <a:solidFill>
                  <a:schemeClr val="dk1"/>
                </a:solidFill>
                <a:latin typeface="Times New Roman" panose="02020603050405020304" pitchFamily="18" charset="0"/>
                <a:ea typeface="Arial"/>
                <a:cs typeface="Times New Roman" panose="02020603050405020304" pitchFamily="18" charset="0"/>
                <a:sym typeface="Arial"/>
              </a:rPr>
              <a:t>For </a:t>
            </a:r>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a CO with unicast PDSCH(s) and for each set of LBT bandwidths for which a single contention window is maintained, the reference duration for CWS adjustment is from the beginning of the CO until the end of the first slot where at least one unicast PDSCH is transmitted over all the resources allocated for the PDSCH, or until the end of the first transmission burst by the </a:t>
            </a:r>
            <a:r>
              <a:rPr lang="en-US" sz="1600" b="0" i="1" dirty="0" err="1">
                <a:solidFill>
                  <a:schemeClr val="dk1"/>
                </a:solidFill>
                <a:latin typeface="Times New Roman" panose="02020603050405020304" pitchFamily="18" charset="0"/>
                <a:ea typeface="Arial"/>
                <a:cs typeface="Times New Roman" panose="02020603050405020304" pitchFamily="18" charset="0"/>
                <a:sym typeface="Arial"/>
              </a:rPr>
              <a:t>gNB</a:t>
            </a:r>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 that contains unicast PDSCH(s) transmitted over all the resources allocated for the PDSCH, whichever occurs earlier. </a:t>
            </a:r>
          </a:p>
          <a:p>
            <a:pPr marL="742950" lvl="1" indent="-285750">
              <a:buFont typeface="Arial" panose="020B0604020202020204" pitchFamily="34" charset="0"/>
              <a:buChar char="•"/>
            </a:pPr>
            <a:r>
              <a:rPr lang="en-US" sz="1600" b="0" i="1" dirty="0" smtClean="0">
                <a:solidFill>
                  <a:schemeClr val="dk1"/>
                </a:solidFill>
                <a:latin typeface="Times New Roman" panose="02020603050405020304" pitchFamily="18" charset="0"/>
                <a:ea typeface="Arial"/>
                <a:cs typeface="Times New Roman" panose="02020603050405020304" pitchFamily="18" charset="0"/>
                <a:sym typeface="Arial"/>
              </a:rPr>
              <a:t>If </a:t>
            </a:r>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the CO has a unicast PDSCH, but doesn’t have any unicast PDSCH transmitted over all the resources allocated for that PDSCH, then, the duration of the first transmission burst by the </a:t>
            </a:r>
            <a:r>
              <a:rPr lang="en-US" sz="1600" b="0" i="1" dirty="0" err="1">
                <a:solidFill>
                  <a:schemeClr val="dk1"/>
                </a:solidFill>
                <a:latin typeface="Times New Roman" panose="02020603050405020304" pitchFamily="18" charset="0"/>
                <a:ea typeface="Arial"/>
                <a:cs typeface="Times New Roman" panose="02020603050405020304" pitchFamily="18" charset="0"/>
                <a:sym typeface="Arial"/>
              </a:rPr>
              <a:t>gNB</a:t>
            </a:r>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 within the CO that contains unicast PDSCH(s) is the reference duration for CWS adjustment.</a:t>
            </a:r>
          </a:p>
          <a:p>
            <a:pPr marL="0" lvl="0" indent="0"/>
            <a:endParaRPr lang="en-US" sz="16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r>
              <a:rPr lang="en-US" sz="1600" dirty="0">
                <a:solidFill>
                  <a:schemeClr val="dk1"/>
                </a:solidFill>
                <a:latin typeface="Times New Roman" panose="02020603050405020304" pitchFamily="18" charset="0"/>
                <a:ea typeface="Arial"/>
                <a:cs typeface="Times New Roman" panose="02020603050405020304" pitchFamily="18" charset="0"/>
                <a:sym typeface="Arial"/>
              </a:rPr>
              <a:t>Agreement:</a:t>
            </a:r>
          </a:p>
          <a:p>
            <a:pPr marL="0" lvl="0" indent="0"/>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For a UE initiated channel occupancy the reference duration for CWS adjustment is defined as follows.</a:t>
            </a:r>
          </a:p>
          <a:p>
            <a:pPr marL="285750" lvl="0" indent="-285750">
              <a:buFont typeface="Arial" panose="020B0604020202020204" pitchFamily="34" charset="0"/>
              <a:buChar char="•"/>
            </a:pPr>
            <a:r>
              <a:rPr lang="en-US" sz="1600" b="0" i="1" dirty="0" smtClean="0">
                <a:solidFill>
                  <a:schemeClr val="dk1"/>
                </a:solidFill>
                <a:latin typeface="Times New Roman" panose="02020603050405020304" pitchFamily="18" charset="0"/>
                <a:ea typeface="Arial"/>
                <a:cs typeface="Times New Roman" panose="02020603050405020304" pitchFamily="18" charset="0"/>
                <a:sym typeface="Arial"/>
              </a:rPr>
              <a:t>For </a:t>
            </a:r>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a CO with PUSCH(s) and for each set of LBT bandwidths for which a single contention window is maintained, the reference duration for CWS adjustment is from the beginning of the CO until the end of the first slot where at least one PUSCH is transmitted over all the resources allocated for the PUSCH, or until the end of the first transmission burst by the UE that contains PUSCH(s) transmitted over all the resources allocated for the PUSCH, whichever occurs earlier. </a:t>
            </a:r>
          </a:p>
          <a:p>
            <a:pPr marL="742950" lvl="1" indent="-285750">
              <a:buFont typeface="Arial" panose="020B0604020202020204" pitchFamily="34" charset="0"/>
              <a:buChar char="•"/>
            </a:pPr>
            <a:r>
              <a:rPr lang="en-US" sz="1600" b="0" i="1" dirty="0" smtClean="0">
                <a:solidFill>
                  <a:schemeClr val="dk1"/>
                </a:solidFill>
                <a:latin typeface="Times New Roman" panose="02020603050405020304" pitchFamily="18" charset="0"/>
                <a:ea typeface="Arial"/>
                <a:cs typeface="Times New Roman" panose="02020603050405020304" pitchFamily="18" charset="0"/>
                <a:sym typeface="Arial"/>
              </a:rPr>
              <a:t>If </a:t>
            </a:r>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the CO has a PUSCH, but doesn’t have any PUSCH transmitted over all the resources allocated for that PUSCH, then, the duration of the first transmission burst by the UE within the CO that contains PUSCH(s) is the reference duration for CWS adjustment</a:t>
            </a:r>
            <a:r>
              <a:rPr lang="en-US" sz="1600" b="0" i="1" dirty="0" smtClean="0">
                <a:solidFill>
                  <a:schemeClr val="dk1"/>
                </a:solidFill>
                <a:latin typeface="Times New Roman" panose="02020603050405020304" pitchFamily="18" charset="0"/>
                <a:ea typeface="Arial"/>
                <a:cs typeface="Times New Roman" panose="02020603050405020304" pitchFamily="18" charset="0"/>
                <a:sym typeface="Arial"/>
              </a:rPr>
              <a:t>.</a:t>
            </a:r>
            <a:endParaRPr lang="en-US" sz="1800" b="0" i="1"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r>
              <a:rPr lang="en-US" sz="1600" b="0" dirty="0" smtClean="0">
                <a:solidFill>
                  <a:schemeClr val="dk1"/>
                </a:solidFill>
                <a:latin typeface="Times New Roman" panose="02020603050405020304" pitchFamily="18" charset="0"/>
                <a:ea typeface="Arial"/>
                <a:cs typeface="Times New Roman" panose="02020603050405020304" pitchFamily="18" charset="0"/>
                <a:sym typeface="Arial"/>
              </a:rPr>
              <a:t> </a:t>
            </a:r>
          </a:p>
          <a:p>
            <a:pPr marL="285750" lvl="0" indent="-285750">
              <a:spcBef>
                <a:spcPts val="0"/>
              </a:spcBef>
              <a:buFont typeface="Arial" panose="020B0604020202020204" pitchFamily="34" charset="0"/>
              <a:buChar char="•"/>
            </a:pP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ct val="100000"/>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sz="1800" dirty="0">
              <a:latin typeface="Times New Roman" panose="02020603050405020304" pitchFamily="18" charset="0"/>
              <a:ea typeface="Arial"/>
              <a:cs typeface="Times New Roman" panose="02020603050405020304" pitchFamily="18" charset="0"/>
              <a:sym typeface="Arial"/>
            </a:endParaRPr>
          </a:p>
          <a:p>
            <a:pPr marL="0" marR="0" lvl="0" indent="0" algn="l" rtl="0">
              <a:lnSpc>
                <a:spcPct val="100000"/>
              </a:lnSpc>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dirty="0"/>
              <a:t>November </a:t>
            </a:r>
            <a:r>
              <a:rPr lang="en-US" dirty="0" smtClean="0"/>
              <a:t>2019</a:t>
            </a:r>
            <a:endParaRPr lang="en-US" dirty="0"/>
          </a:p>
        </p:txBody>
      </p:sp>
    </p:spTree>
    <p:extLst>
      <p:ext uri="{BB962C8B-B14F-4D97-AF65-F5344CB8AC3E}">
        <p14:creationId xmlns:p14="http://schemas.microsoft.com/office/powerpoint/2010/main" val="20014892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lvl="0"/>
            <a:r>
              <a:rPr lang="en-US" sz="2400" dirty="0" smtClean="0"/>
              <a:t>Agreements made in RAN1#98 on CW adaptation (2)</a:t>
            </a:r>
            <a:endParaRPr lang="en-US" sz="2400" dirty="0"/>
          </a:p>
        </p:txBody>
      </p:sp>
      <p:sp>
        <p:nvSpPr>
          <p:cNvPr id="116" name="Shape 116"/>
          <p:cNvSpPr txBox="1">
            <a:spLocks noGrp="1"/>
          </p:cNvSpPr>
          <p:nvPr>
            <p:ph type="body" idx="1"/>
          </p:nvPr>
        </p:nvSpPr>
        <p:spPr>
          <a:xfrm>
            <a:off x="381000" y="1066800"/>
            <a:ext cx="11104525" cy="5410200"/>
          </a:xfrm>
          <a:prstGeom prst="rect">
            <a:avLst/>
          </a:prstGeom>
          <a:noFill/>
          <a:ln>
            <a:noFill/>
          </a:ln>
        </p:spPr>
        <p:txBody>
          <a:bodyPr spcFirstLastPara="1" wrap="square" lIns="92150" tIns="46075" rIns="92150" bIns="46075" anchor="t" anchorCtr="0">
            <a:noAutofit/>
          </a:bodyPr>
          <a:lstStyle/>
          <a:p>
            <a:pPr marL="0" lvl="0" indent="0"/>
            <a:r>
              <a:rPr lang="en-US" sz="1600" dirty="0" smtClean="0">
                <a:solidFill>
                  <a:schemeClr val="dk1"/>
                </a:solidFill>
                <a:latin typeface="Times New Roman" panose="02020603050405020304" pitchFamily="18" charset="0"/>
                <a:ea typeface="Arial"/>
                <a:cs typeface="Times New Roman" panose="02020603050405020304" pitchFamily="18" charset="0"/>
                <a:sym typeface="Arial"/>
              </a:rPr>
              <a:t>Agreement</a:t>
            </a:r>
            <a:r>
              <a:rPr lang="en-US" sz="1600" dirty="0">
                <a:solidFill>
                  <a:schemeClr val="dk1"/>
                </a:solidFill>
                <a:latin typeface="Times New Roman" panose="02020603050405020304" pitchFamily="18" charset="0"/>
                <a:ea typeface="Arial"/>
                <a:cs typeface="Times New Roman" panose="02020603050405020304" pitchFamily="18" charset="0"/>
                <a:sym typeface="Arial"/>
              </a:rPr>
              <a:t>:</a:t>
            </a:r>
          </a:p>
          <a:p>
            <a:pPr marL="0" lvl="0" indent="0"/>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For a </a:t>
            </a:r>
            <a:r>
              <a:rPr lang="en-US" sz="1600" b="0" i="1" dirty="0" err="1">
                <a:solidFill>
                  <a:schemeClr val="dk1"/>
                </a:solidFill>
                <a:latin typeface="Times New Roman" panose="02020603050405020304" pitchFamily="18" charset="0"/>
                <a:ea typeface="Arial"/>
                <a:cs typeface="Times New Roman" panose="02020603050405020304" pitchFamily="18" charset="0"/>
                <a:sym typeface="Arial"/>
              </a:rPr>
              <a:t>gNB</a:t>
            </a:r>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 initiated channel occupancy, for a DL burst without unicast PDSCH and with one or multiple UL grants, and for each set of LBT bandwidths for which a single contention window is maintained, CWS adjustment is based on the success or failure (FFS: CB, CBG, or TB) of reception of PUSCH transmissions in the granted resources</a:t>
            </a:r>
          </a:p>
          <a:p>
            <a:pPr marL="285750" lvl="0" indent="-285750">
              <a:buFont typeface="Arial" panose="020B0604020202020204" pitchFamily="34" charset="0"/>
              <a:buChar char="•"/>
            </a:pPr>
            <a:r>
              <a:rPr lang="en-US" sz="1600" b="0" i="1" dirty="0" smtClean="0">
                <a:solidFill>
                  <a:schemeClr val="dk1"/>
                </a:solidFill>
                <a:latin typeface="Times New Roman" panose="02020603050405020304" pitchFamily="18" charset="0"/>
                <a:ea typeface="Arial"/>
                <a:cs typeface="Times New Roman" panose="02020603050405020304" pitchFamily="18" charset="0"/>
                <a:sym typeface="Arial"/>
              </a:rPr>
              <a:t>FFS</a:t>
            </a:r>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 Details of CWS adjustment based on the reception of a successful transmission</a:t>
            </a:r>
          </a:p>
          <a:p>
            <a:pPr marL="285750" lvl="0" indent="-285750">
              <a:buFont typeface="Arial" panose="020B0604020202020204" pitchFamily="34" charset="0"/>
              <a:buChar char="•"/>
            </a:pPr>
            <a:r>
              <a:rPr lang="en-US" sz="1600" b="0" i="1" dirty="0" smtClean="0">
                <a:solidFill>
                  <a:schemeClr val="dk1"/>
                </a:solidFill>
                <a:latin typeface="Times New Roman" panose="02020603050405020304" pitchFamily="18" charset="0"/>
                <a:ea typeface="Arial"/>
                <a:cs typeface="Times New Roman" panose="02020603050405020304" pitchFamily="18" charset="0"/>
                <a:sym typeface="Arial"/>
              </a:rPr>
              <a:t>FFS</a:t>
            </a:r>
            <a:r>
              <a:rPr lang="en-US" sz="1600" b="0" i="1" dirty="0">
                <a:solidFill>
                  <a:schemeClr val="dk1"/>
                </a:solidFill>
                <a:latin typeface="Times New Roman" panose="02020603050405020304" pitchFamily="18" charset="0"/>
                <a:ea typeface="Arial"/>
                <a:cs typeface="Times New Roman" panose="02020603050405020304" pitchFamily="18" charset="0"/>
                <a:sym typeface="Arial"/>
              </a:rPr>
              <a:t>: Handling of PUCCH/PRACH/SRS and PUSCH without UL-SCH</a:t>
            </a:r>
          </a:p>
          <a:p>
            <a:pPr marL="285750" lvl="0" indent="-285750">
              <a:buFont typeface="Arial" panose="020B0604020202020204" pitchFamily="34" charset="0"/>
              <a:buChar char="•"/>
            </a:pP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r>
              <a:rPr lang="en-US" sz="1600" b="0" dirty="0" smtClean="0">
                <a:solidFill>
                  <a:schemeClr val="dk1"/>
                </a:solidFill>
                <a:latin typeface="Times New Roman" panose="02020603050405020304" pitchFamily="18" charset="0"/>
                <a:ea typeface="Arial"/>
                <a:cs typeface="Times New Roman" panose="02020603050405020304" pitchFamily="18" charset="0"/>
                <a:sym typeface="Arial"/>
              </a:rPr>
              <a:t> </a:t>
            </a:r>
          </a:p>
          <a:p>
            <a:pPr marL="285750" lvl="0" indent="-285750">
              <a:spcBef>
                <a:spcPts val="0"/>
              </a:spcBef>
              <a:buFont typeface="Arial" panose="020B0604020202020204" pitchFamily="34" charset="0"/>
              <a:buChar char="•"/>
            </a:pP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ct val="100000"/>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sz="1800" dirty="0">
              <a:latin typeface="Times New Roman" panose="02020603050405020304" pitchFamily="18" charset="0"/>
              <a:ea typeface="Arial"/>
              <a:cs typeface="Times New Roman" panose="02020603050405020304" pitchFamily="18" charset="0"/>
              <a:sym typeface="Arial"/>
            </a:endParaRPr>
          </a:p>
          <a:p>
            <a:pPr marL="0" marR="0" lvl="0" indent="0" algn="l" rtl="0">
              <a:lnSpc>
                <a:spcPct val="100000"/>
              </a:lnSpc>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dirty="0"/>
              <a:t>November </a:t>
            </a:r>
            <a:r>
              <a:rPr lang="en-US" dirty="0" smtClean="0"/>
              <a:t>2019</a:t>
            </a:r>
            <a:endParaRPr lang="en-US" dirty="0"/>
          </a:p>
        </p:txBody>
      </p:sp>
    </p:spTree>
    <p:extLst>
      <p:ext uri="{BB962C8B-B14F-4D97-AF65-F5344CB8AC3E}">
        <p14:creationId xmlns:p14="http://schemas.microsoft.com/office/powerpoint/2010/main" val="27156930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10303</TotalTime>
  <Words>1383</Words>
  <Application>Microsoft Office PowerPoint</Application>
  <PresentationFormat>Custom</PresentationFormat>
  <Paragraphs>184</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3GPP RAN1 status on NR-Unlicensed</vt:lpstr>
      <vt:lpstr>Outline</vt:lpstr>
      <vt:lpstr>gNB sharing a Channel Occupancy won by a UE</vt:lpstr>
      <vt:lpstr>Contention Window adaptation mechanisms in NR-U</vt:lpstr>
      <vt:lpstr>LBT in the 16us gap after DL transmission and before UL transmission in a gNB-acquired COT in NR-U </vt:lpstr>
      <vt:lpstr>Multi-carrier LBT</vt:lpstr>
      <vt:lpstr>PowerPoint Presentation</vt:lpstr>
      <vt:lpstr>Agreements made in RAN1#98 on CW adaptation (1)</vt:lpstr>
      <vt:lpstr>Agreements made in RAN1#98 on CW adaptation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RAN1 status on LAA and NR-Unlicensed</dc:title>
  <dc:creator>Shubhodeep Adhikari</dc:creator>
  <cp:lastModifiedBy>BRCM</cp:lastModifiedBy>
  <cp:revision>363</cp:revision>
  <dcterms:modified xsi:type="dcterms:W3CDTF">2019-11-14T22:00:07Z</dcterms:modified>
</cp:coreProperties>
</file>