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48" r:id="rId2"/>
    <p:sldId id="580" r:id="rId3"/>
    <p:sldId id="581" r:id="rId4"/>
    <p:sldId id="599" r:id="rId5"/>
    <p:sldId id="600" r:id="rId6"/>
    <p:sldId id="601" r:id="rId7"/>
    <p:sldId id="582" r:id="rId8"/>
    <p:sldId id="593" r:id="rId9"/>
    <p:sldId id="602" r:id="rId10"/>
    <p:sldId id="589" r:id="rId11"/>
    <p:sldId id="557" r:id="rId12"/>
    <p:sldId id="604" r:id="rId13"/>
    <p:sldId id="605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8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5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66"/>
    <a:srgbClr val="FFCC99"/>
    <a:srgbClr val="FF9933"/>
    <a:srgbClr val="FF9900"/>
    <a:srgbClr val="99CCFF"/>
    <a:srgbClr val="66CCFF"/>
    <a:srgbClr val="FFFF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2105" autoAdjust="0"/>
  </p:normalViewPr>
  <p:slideViewPr>
    <p:cSldViewPr>
      <p:cViewPr varScale="1">
        <p:scale>
          <a:sx n="110" d="100"/>
          <a:sy n="110" d="100"/>
        </p:scale>
        <p:origin x="1626" y="102"/>
      </p:cViewPr>
      <p:guideLst>
        <p:guide orient="horz" pos="2184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46" y="60"/>
      </p:cViewPr>
      <p:guideLst>
        <p:guide orient="horz" pos="295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Zhang, Marvell; etc.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9558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Hongyuan Zhang, Marvell; etc.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21047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7230" y="332601"/>
            <a:ext cx="1055370" cy="276999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802.11-19/2041r0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7054828" y="6473309"/>
            <a:ext cx="15180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>
                <a:latin typeface="+mj-lt"/>
              </a:rPr>
              <a:t>Imran Latif (</a:t>
            </a:r>
            <a:r>
              <a:rPr lang="en-US" altLang="ko-KR" sz="1200" dirty="0" err="1">
                <a:latin typeface="+mj-lt"/>
              </a:rPr>
              <a:t>Quantenna</a:t>
            </a:r>
            <a:r>
              <a:rPr lang="en-US" altLang="ko-KR" sz="1200" dirty="0">
                <a:latin typeface="+mj-lt"/>
              </a:rPr>
              <a:t>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schelstraete@quantenna.com" TargetMode="External"/><Relationship Id="rId2" Type="http://schemas.openxmlformats.org/officeDocument/2006/relationships/hyperlink" Target="mailto:ilatif@quantenna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hwang@quantenna.com" TargetMode="External"/><Relationship Id="rId4" Type="http://schemas.openxmlformats.org/officeDocument/2006/relationships/hyperlink" Target="mailto:ddash@quantenna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76177"/>
            <a:ext cx="7772400" cy="893423"/>
          </a:xfrm>
        </p:spPr>
        <p:txBody>
          <a:bodyPr/>
          <a:lstStyle/>
          <a:p>
            <a:r>
              <a:rPr lang="en-US" sz="3200" b="0" dirty="0"/>
              <a:t>Updated Channelization for 6 GHz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68650" y="1938720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59862" y="285508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5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448042"/>
              </p:ext>
            </p:extLst>
          </p:nvPr>
        </p:nvGraphicFramePr>
        <p:xfrm>
          <a:off x="119241" y="3505200"/>
          <a:ext cx="8491359" cy="2160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1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1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Imran Latif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Quantenna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Communications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1704 Automation Parkway, 95131,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San Jose, CA, USA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hlinkClick r:id="rId2"/>
                        </a:rPr>
                        <a:t>ilatif@quantenna.com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sym typeface="+mn-ea"/>
                        </a:rPr>
                        <a:t>Sigurd Schelstraete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  <a:hlinkClick r:id="rId3"/>
                        </a:rPr>
                        <a:t>sschelstraete@quantenna.com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sym typeface="+mn-ea"/>
                        </a:rPr>
                        <a:t>Debashis Dash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  <a:hlinkClick r:id="rId4"/>
                        </a:rPr>
                        <a:t>ddash@quantenna.com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Huizhao Wang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hlinkClick r:id="rId5"/>
                        </a:rPr>
                        <a:t>hwang@quantenna.com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" name="Date Placeholder 1">
            <a:extLst>
              <a:ext uri="{FF2B5EF4-FFF2-40B4-BE49-F238E27FC236}">
                <a16:creationId xmlns:a16="http://schemas.microsoft.com/office/drawing/2014/main" id="{2ADEBE6E-2E98-4D5F-97D5-BE8C21FC26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7230" y="332601"/>
            <a:ext cx="10553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D77D0D9-721A-4D41-8F82-91576086E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number of channels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5C7DA03-6E8B-4EDD-AA45-E95A083642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042395"/>
              </p:ext>
            </p:extLst>
          </p:nvPr>
        </p:nvGraphicFramePr>
        <p:xfrm>
          <a:off x="685800" y="1457960"/>
          <a:ext cx="7772400" cy="212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194229516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364407724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42306099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597662245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9004051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Channel BW/</a:t>
                      </a:r>
                    </a:p>
                    <a:p>
                      <a:r>
                        <a:rPr lang="en-US" dirty="0"/>
                        <a:t>U-NII 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624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124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267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75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599852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DC9E07-E918-434B-B4CA-64AE5D3D5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1EED18-5D5B-4CA6-8313-6B0A2AA29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1A0C64E7-5E96-4EE5-861F-51EF10598F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1810339"/>
              </p:ext>
            </p:extLst>
          </p:nvPr>
        </p:nvGraphicFramePr>
        <p:xfrm>
          <a:off x="697230" y="3886200"/>
          <a:ext cx="7772400" cy="212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194229516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364407724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42306099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597662245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9004051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Channel BW/</a:t>
                      </a:r>
                    </a:p>
                    <a:p>
                      <a:r>
                        <a:rPr lang="en-US" dirty="0"/>
                        <a:t>U-NII 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624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124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267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75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59985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58E83F6-18FD-4912-AF1E-665E24537022}"/>
              </a:ext>
            </a:extLst>
          </p:cNvPr>
          <p:cNvSpPr txBox="1"/>
          <p:nvPr/>
        </p:nvSpPr>
        <p:spPr>
          <a:xfrm>
            <a:off x="838200" y="11430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Current</a:t>
            </a:r>
            <a:endParaRPr lang="en-US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C4FCF1-D214-4C4B-A5F4-120E09908AA8}"/>
              </a:ext>
            </a:extLst>
          </p:cNvPr>
          <p:cNvSpPr txBox="1"/>
          <p:nvPr/>
        </p:nvSpPr>
        <p:spPr>
          <a:xfrm>
            <a:off x="838199" y="3589020"/>
            <a:ext cx="40370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Proposed channel allocation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13363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raise an important point about channelization in the 6 GHz band</a:t>
            </a:r>
          </a:p>
          <a:p>
            <a:r>
              <a:rPr lang="en-US" sz="1800" dirty="0"/>
              <a:t>Current channelization is in-efficient and is not fit for the future changes for the 6 GHz band</a:t>
            </a:r>
          </a:p>
          <a:p>
            <a:r>
              <a:rPr lang="en-US" sz="1800" dirty="0"/>
              <a:t>We presented a proposal with two parts</a:t>
            </a:r>
          </a:p>
          <a:p>
            <a:pPr lvl="1"/>
            <a:r>
              <a:rPr lang="en-US" sz="1600" dirty="0"/>
              <a:t>Part 1 - We propose to increase the guard-band on lower U-NII-5 from 10 to 20 MHz, shifting starting frequency from 5940 to 5950 MHz</a:t>
            </a:r>
          </a:p>
          <a:p>
            <a:pPr lvl="1"/>
            <a:r>
              <a:rPr lang="en-US" sz="1600" dirty="0"/>
              <a:t>Part 2 – We propose to perform channelization for each U-NII-band separately thus making it regulations agnostic (AFC, no AFC etc.)</a:t>
            </a:r>
          </a:p>
          <a:p>
            <a:r>
              <a:rPr lang="en-US" sz="1800" dirty="0"/>
              <a:t>Proposal to have separate channelization for each U-NII band introduces huge flexibility in filter design and addresses the uncertainties which are associated with Regulation of 6 GHz band worldwide. </a:t>
            </a:r>
          </a:p>
          <a:p>
            <a:r>
              <a:rPr lang="en-US" sz="1800" dirty="0"/>
              <a:t>Furthermore, we presented how two 320 MHz channels can be obtained from this proposed channelization. </a:t>
            </a: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812800" y="1727200"/>
            <a:ext cx="7772400" cy="449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10000"/>
              </a:lnSpc>
            </a:pP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C84392C-B12B-4CF5-A78B-964D752A7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F872855A-016A-4235-9EC8-38D0EB713D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7230" y="332601"/>
            <a:ext cx="10553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DCF0B-DEBA-4C5A-A761-EDFDC55AA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- 1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86FCEF-F6D2-4188-8E2D-D1B8CA569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channelization should be performed for each U-NII band separately? (making it agnostic to regulations)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B735D5-9C3E-4836-B471-9ED965B6A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Nov, 2019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F928A-9DDA-43C0-94D6-FAD796133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510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DCF0B-DEBA-4C5A-A761-EDFDC55AA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- 2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86FCEF-F6D2-4188-8E2D-D1B8CA569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proposal with 20 MHz start guard band in U-NII-5 ? </a:t>
            </a:r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B735D5-9C3E-4836-B471-9ED965B6A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Nov, 2019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F928A-9DDA-43C0-94D6-FAD796133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09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22F617B-DEC7-4EDF-B163-1F03E3744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9D5EBB-1330-4B62-85E4-4DD117B7A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495800"/>
          </a:xfrm>
        </p:spPr>
        <p:txBody>
          <a:bodyPr/>
          <a:lstStyle/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11ax supports operation in the 6 GHz band so channelization definition for 6 GHz is important</a:t>
            </a: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In 11-19/876 and 11-19/1199r1 it was shown that current 6 GHz channelization (draft 5.0) is not efficient in terms of useful channels </a:t>
            </a: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Main issue arrives from the uncertainties from the regulatory bodies</a:t>
            </a: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If we keep on waiting for final rules from regulatory bodies, it would be too late for 11ax</a:t>
            </a: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In this presentation we propose a way forward which is agnostic to the regulations imposed by regulatory authorities</a:t>
            </a: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Comment # 22048</a:t>
            </a:r>
            <a:endParaRPr lang="en-US" sz="2400" dirty="0"/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C4E1D3-857F-4621-AD3D-425871A3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299C29-4B1A-4A95-909F-E3B7A1F9D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81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8C2C61-53D9-4523-8837-3E825650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FCC Proposal so far …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2FE281-56E2-438D-A29F-7EA47D2FE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2D32CC-9F99-4314-ABA0-2E53460A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7907B-BE99-4D12-97A3-47646358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7F7AFC15-96DB-4545-A7B6-10C43264A9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0465727"/>
              </p:ext>
            </p:extLst>
          </p:nvPr>
        </p:nvGraphicFramePr>
        <p:xfrm>
          <a:off x="251669" y="1828800"/>
          <a:ext cx="8716861" cy="4069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734">
                  <a:extLst>
                    <a:ext uri="{9D8B030D-6E8A-4147-A177-3AD203B41FA5}">
                      <a16:colId xmlns:a16="http://schemas.microsoft.com/office/drawing/2014/main" val="2145035468"/>
                    </a:ext>
                  </a:extLst>
                </a:gridCol>
                <a:gridCol w="1815920">
                  <a:extLst>
                    <a:ext uri="{9D8B030D-6E8A-4147-A177-3AD203B41FA5}">
                      <a16:colId xmlns:a16="http://schemas.microsoft.com/office/drawing/2014/main" val="678849523"/>
                    </a:ext>
                  </a:extLst>
                </a:gridCol>
                <a:gridCol w="1673787">
                  <a:extLst>
                    <a:ext uri="{9D8B030D-6E8A-4147-A177-3AD203B41FA5}">
                      <a16:colId xmlns:a16="http://schemas.microsoft.com/office/drawing/2014/main" val="2774642708"/>
                    </a:ext>
                  </a:extLst>
                </a:gridCol>
                <a:gridCol w="1680210">
                  <a:extLst>
                    <a:ext uri="{9D8B030D-6E8A-4147-A177-3AD203B41FA5}">
                      <a16:colId xmlns:a16="http://schemas.microsoft.com/office/drawing/2014/main" val="590055912"/>
                    </a:ext>
                  </a:extLst>
                </a:gridCol>
                <a:gridCol w="1680210">
                  <a:extLst>
                    <a:ext uri="{9D8B030D-6E8A-4147-A177-3AD203B41FA5}">
                      <a16:colId xmlns:a16="http://schemas.microsoft.com/office/drawing/2014/main" val="1345462265"/>
                    </a:ext>
                  </a:extLst>
                </a:gridCol>
              </a:tblGrid>
              <a:tr h="606137">
                <a:tc>
                  <a:txBody>
                    <a:bodyPr/>
                    <a:lstStyle/>
                    <a:p>
                      <a:r>
                        <a:rPr lang="en-US" sz="1600" dirty="0"/>
                        <a:t>Proposed band [MHz]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Total Available Bandwidth [MHz]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Transmission Rules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Access Mechanism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Power Requirements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45553"/>
                  </a:ext>
                </a:extLst>
              </a:tr>
              <a:tr h="865910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dirty="0"/>
                        <a:t>U-NII-5</a:t>
                      </a:r>
                      <a:endParaRPr lang="en-US" sz="1600" b="0" dirty="0"/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dirty="0"/>
                        <a:t>5925-6425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Similar to UNI-1,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Standard-Power AP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AFC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 watt , max PSD 17 dBm/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Mhz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495490"/>
                  </a:ext>
                </a:extLst>
              </a:tr>
              <a:tr h="865910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dirty="0"/>
                        <a:t>U-NII-6</a:t>
                      </a:r>
                      <a:endParaRPr lang="en-US" sz="1600" b="0" dirty="0"/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dirty="0"/>
                        <a:t>6425-6525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Similar to UNI-2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 –Power AP</a:t>
                      </a:r>
                    </a:p>
                    <a:p>
                      <a:pPr algn="ctr"/>
                      <a:r>
                        <a:rPr lang="en-US" sz="1600" dirty="0"/>
                        <a:t>No AFC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250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mwatts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 , max PSD 11 dBm/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Mhz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602866"/>
                  </a:ext>
                </a:extLst>
              </a:tr>
              <a:tr h="865910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dirty="0"/>
                        <a:t>U-NII-7</a:t>
                      </a:r>
                      <a:endParaRPr lang="en-US" sz="1600" b="0" dirty="0"/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dirty="0"/>
                        <a:t>6525-6875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Similar to UNI-1, 3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Standard-Power AP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AFC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 watt , max PSD 17 dBm/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Mhz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223542"/>
                  </a:ext>
                </a:extLst>
              </a:tr>
              <a:tr h="865910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dirty="0"/>
                        <a:t>U-NII-8</a:t>
                      </a:r>
                      <a:endParaRPr lang="en-US" sz="1600" b="0" dirty="0"/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dirty="0"/>
                        <a:t>6875-7125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Similar to UNI-2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 –Power AP</a:t>
                      </a:r>
                    </a:p>
                    <a:p>
                      <a:pPr algn="ctr"/>
                      <a:r>
                        <a:rPr lang="en-US" sz="1600" dirty="0"/>
                        <a:t>No AFC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250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mwatts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 , max PSD 11 dBm/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Mhz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903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361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015ADD-D66D-41A1-8C3A-47946A291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FCC rule making …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F72EDB-EE1E-4EB6-97BB-607A8A8E6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400" dirty="0"/>
              <a:t>Administrative Procedure Act (APA) </a:t>
            </a:r>
          </a:p>
          <a:p>
            <a:pPr lvl="1">
              <a:buFont typeface="+mj-lt"/>
              <a:buAutoNum type="arabicPeriod"/>
            </a:pPr>
            <a:r>
              <a:rPr lang="en-US" sz="1200" dirty="0"/>
              <a:t>Informal rule making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NPRM 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NPRM publication (December - </a:t>
            </a:r>
            <a:r>
              <a:rPr lang="en-US" sz="1400" b="1" u="sng" dirty="0"/>
              <a:t>2018</a:t>
            </a:r>
            <a:r>
              <a:rPr lang="en-US" sz="1400" dirty="0"/>
              <a:t>)</a:t>
            </a:r>
          </a:p>
          <a:p>
            <a:pPr lvl="1">
              <a:buFont typeface="+mj-lt"/>
              <a:buAutoNum type="arabicPeriod"/>
            </a:pPr>
            <a:r>
              <a:rPr lang="en-US" sz="1200" dirty="0"/>
              <a:t>In federal register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Public comment period </a:t>
            </a:r>
          </a:p>
          <a:p>
            <a:pPr lvl="1">
              <a:buFont typeface="+mj-lt"/>
              <a:buAutoNum type="arabicPeriod"/>
            </a:pPr>
            <a:r>
              <a:rPr lang="en-US" sz="1200" dirty="0"/>
              <a:t>30 days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Reply Comments</a:t>
            </a:r>
          </a:p>
          <a:p>
            <a:pPr lvl="1">
              <a:buFont typeface="+mj-lt"/>
              <a:buAutoNum type="arabicPeriod"/>
            </a:pPr>
            <a:r>
              <a:rPr lang="en-US" sz="1200" dirty="0"/>
              <a:t>30-45 days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Ex-</a:t>
            </a:r>
            <a:r>
              <a:rPr lang="en-US" sz="1400" dirty="0" err="1"/>
              <a:t>parte</a:t>
            </a:r>
            <a:r>
              <a:rPr lang="en-US" sz="1400" dirty="0"/>
              <a:t> presentations and comments (</a:t>
            </a:r>
            <a:r>
              <a:rPr lang="en-US" sz="1400" b="1" u="sng" dirty="0"/>
              <a:t>No period defined</a:t>
            </a:r>
            <a:r>
              <a:rPr lang="en-US" sz="1400" dirty="0"/>
              <a:t>)</a:t>
            </a:r>
          </a:p>
          <a:p>
            <a:pPr lvl="1">
              <a:buFont typeface="+mj-lt"/>
              <a:buAutoNum type="arabicPeriod"/>
            </a:pPr>
            <a:r>
              <a:rPr lang="en-US" sz="1200" dirty="0"/>
              <a:t>Continues until start of </a:t>
            </a:r>
            <a:r>
              <a:rPr lang="en-US" sz="1200" b="1" dirty="0"/>
              <a:t>Sunshine Period, </a:t>
            </a:r>
            <a:r>
              <a:rPr lang="en-US" sz="1200" dirty="0"/>
              <a:t>which begins with the issuance of a public notice one week before the public meeting at which the Commission will consider an NPRM or final rule.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Public docket</a:t>
            </a:r>
          </a:p>
          <a:p>
            <a:pPr lvl="1">
              <a:buFont typeface="+mj-lt"/>
              <a:buAutoNum type="arabicPeriod"/>
            </a:pPr>
            <a:r>
              <a:rPr lang="en-US" sz="1200" dirty="0"/>
              <a:t>The public dockets for the FCC are maintained on the Electronic Comment Filing System (ECFS), which is accessible on the Internet athttp://apps.fcc.gov/ecfs/.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Peer review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Logical outgrowth test</a:t>
            </a:r>
          </a:p>
          <a:p>
            <a:pPr lvl="1">
              <a:buFont typeface="+mj-lt"/>
              <a:buAutoNum type="arabicPeriod"/>
            </a:pPr>
            <a:r>
              <a:rPr lang="en-US" sz="1200" dirty="0"/>
              <a:t>Could potentially start new public comments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Final rule publication – (R&amp;O)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9437E6-DC1F-4995-86F2-8CD919EA1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2177C9-DB6A-4E2A-B4F5-BD0CCAA4B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4</a:t>
            </a:fld>
            <a:endParaRPr lang="en-US"/>
          </a:p>
        </p:txBody>
      </p:sp>
      <p:pic>
        <p:nvPicPr>
          <p:cNvPr id="3076" name="Picture 4" descr="Image result for check sign">
            <a:extLst>
              <a:ext uri="{FF2B5EF4-FFF2-40B4-BE49-F238E27FC236}">
                <a16:creationId xmlns:a16="http://schemas.microsoft.com/office/drawing/2014/main" id="{23FCF12B-1D46-43D5-89D7-63A29D484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676400"/>
            <a:ext cx="205493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check sign">
            <a:extLst>
              <a:ext uri="{FF2B5EF4-FFF2-40B4-BE49-F238E27FC236}">
                <a16:creationId xmlns:a16="http://schemas.microsoft.com/office/drawing/2014/main" id="{C5DBB924-D6C8-4D76-851E-5F35E9D14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631" y="2362200"/>
            <a:ext cx="205493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Image result for check sign">
            <a:extLst>
              <a:ext uri="{FF2B5EF4-FFF2-40B4-BE49-F238E27FC236}">
                <a16:creationId xmlns:a16="http://schemas.microsoft.com/office/drawing/2014/main" id="{155EFAB0-07F9-4AA3-979E-40B2A01B5E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19400"/>
            <a:ext cx="205493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Image result for check sign">
            <a:extLst>
              <a:ext uri="{FF2B5EF4-FFF2-40B4-BE49-F238E27FC236}">
                <a16:creationId xmlns:a16="http://schemas.microsoft.com/office/drawing/2014/main" id="{A8E58BA4-7B2B-4E4F-8FC4-D55F4A682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09" y="3333750"/>
            <a:ext cx="205493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mage result for on-going sign">
            <a:extLst>
              <a:ext uri="{FF2B5EF4-FFF2-40B4-BE49-F238E27FC236}">
                <a16:creationId xmlns:a16="http://schemas.microsoft.com/office/drawing/2014/main" id="{57EBF5FD-DE2B-4E42-BF06-3CCDC0CB9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810000"/>
            <a:ext cx="275287" cy="21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931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5279011-8900-4E21-A779-CC00CB385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 GHz rulemaking in Europe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92CE8B69-64C6-43AA-902C-7564F1DC14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2007596"/>
            <a:ext cx="7772400" cy="3681008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AD998F-B5C9-4BCD-9924-00BC9684C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BCDCD-B85A-4964-AFCB-842890473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83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5F8DDE8-5E7A-4CC7-8AF4-79D8E275E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11ax Timeline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133D69-2039-442B-B255-0CDC0CF96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86233-8FAF-4606-8E0F-E4687D1EB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103E02-BFEB-498F-9EDC-0C8EAC7EDFEE}"/>
              </a:ext>
            </a:extLst>
          </p:cNvPr>
          <p:cNvSpPr txBox="1"/>
          <p:nvPr/>
        </p:nvSpPr>
        <p:spPr>
          <a:xfrm>
            <a:off x="697230" y="4495800"/>
            <a:ext cx="77609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/>
              <a:t>Working group Ballot is on-going (LB244)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/>
              <a:t>Next step is SA Ballot scheduled March 2020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/>
              <a:t>Before completion of </a:t>
            </a:r>
            <a:r>
              <a:rPr lang="en-US" sz="1800" b="1" u="sng" dirty="0"/>
              <a:t>SA Ballot</a:t>
            </a:r>
            <a:r>
              <a:rPr lang="en-US" sz="1800" dirty="0"/>
              <a:t>, we need to resolve all the comments and add support for all supported features of 11ax. (preferably earlier) 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72411F35-7448-41F1-9983-D4A89B069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8" name="Content Placeholder 4">
            <a:extLst>
              <a:ext uri="{FF2B5EF4-FFF2-40B4-BE49-F238E27FC236}">
                <a16:creationId xmlns:a16="http://schemas.microsoft.com/office/drawing/2014/main" id="{9B4B7636-4684-4E3F-8546-A8DED1FEF6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3128825"/>
              </p:ext>
            </p:extLst>
          </p:nvPr>
        </p:nvGraphicFramePr>
        <p:xfrm>
          <a:off x="1772174" y="1632572"/>
          <a:ext cx="5228859" cy="26735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4010">
                  <a:extLst>
                    <a:ext uri="{9D8B030D-6E8A-4147-A177-3AD203B41FA5}">
                      <a16:colId xmlns:a16="http://schemas.microsoft.com/office/drawing/2014/main" val="2729816239"/>
                    </a:ext>
                  </a:extLst>
                </a:gridCol>
                <a:gridCol w="2614849">
                  <a:extLst>
                    <a:ext uri="{9D8B030D-6E8A-4147-A177-3AD203B41FA5}">
                      <a16:colId xmlns:a16="http://schemas.microsoft.com/office/drawing/2014/main" val="166537747"/>
                    </a:ext>
                  </a:extLst>
                </a:gridCol>
              </a:tblGrid>
              <a:tr h="3604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Milestone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Expected Date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4065464"/>
                  </a:ext>
                </a:extLst>
              </a:tr>
              <a:tr h="3304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SA Ballot Pool formation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Done (Sep 2019)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8534217"/>
                  </a:ext>
                </a:extLst>
              </a:tr>
              <a:tr h="3304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MDR Done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Done (Sep 2019)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5525292"/>
                  </a:ext>
                </a:extLst>
              </a:tr>
              <a:tr h="3304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Initial SA Ballot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Mar 2020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3549911"/>
                  </a:ext>
                </a:extLst>
              </a:tr>
              <a:tr h="3304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Final SA Ballot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Jul 2020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30531022"/>
                  </a:ext>
                </a:extLst>
              </a:tr>
              <a:tr h="3304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802.11 WG Approval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Sep 2020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57012687"/>
                  </a:ext>
                </a:extLst>
              </a:tr>
              <a:tr h="3304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802 EC Approval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Nov 2020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14665885"/>
                  </a:ext>
                </a:extLst>
              </a:tr>
              <a:tr h="3304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Revcom</a:t>
                      </a:r>
                      <a:r>
                        <a:rPr lang="en-US" sz="1100" dirty="0">
                          <a:effectLst/>
                        </a:rPr>
                        <a:t> and SB approval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Nov 2020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9101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587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EC73C07-E02A-4EB4-80D1-52A63714E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91" y="1585981"/>
            <a:ext cx="9013106" cy="2376418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AA8C2C61-53D9-4523-8837-3E825650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Channel Allocation</a:t>
            </a:r>
            <a:endParaRPr lang="en-US" baseline="30000" dirty="0"/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EFD7D67B-7C79-42CC-8605-1B5CAF762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150978" cy="4495800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Starting frequency of 5940 MHz</a:t>
            </a:r>
          </a:p>
          <a:p>
            <a:pPr lvl="1"/>
            <a:r>
              <a:rPr lang="en-US" sz="1600" dirty="0"/>
              <a:t>Only 10 MHz of Guard band for U-NII-5</a:t>
            </a:r>
          </a:p>
          <a:p>
            <a:pPr lvl="1"/>
            <a:r>
              <a:rPr lang="en-US" sz="1600" dirty="0"/>
              <a:t>Challenging filter design</a:t>
            </a:r>
          </a:p>
          <a:p>
            <a:r>
              <a:rPr lang="en-US" sz="1800" dirty="0"/>
              <a:t>Channels can cross U-NII boundaries</a:t>
            </a:r>
          </a:p>
          <a:p>
            <a:r>
              <a:rPr lang="en-US" sz="1800" dirty="0"/>
              <a:t>In case U-NII-5 and 6 work under different regulatory rules</a:t>
            </a:r>
          </a:p>
          <a:p>
            <a:pPr lvl="1"/>
            <a:r>
              <a:rPr lang="en-US" sz="1600" dirty="0"/>
              <a:t>No 80 MHz channel in U-NII-6</a:t>
            </a:r>
          </a:p>
          <a:p>
            <a:pPr lvl="1"/>
            <a:r>
              <a:rPr lang="en-US" sz="1600" dirty="0"/>
              <a:t>Only one 40 MHz channel in U-NII-6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2D32CC-9F99-4314-ABA0-2E53460A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7907B-BE99-4D12-97A3-47646358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t>7</a:t>
            </a:fld>
            <a:endParaRPr lang="en-US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2632C96-290D-47B8-9C12-13B40EA1A8EA}"/>
              </a:ext>
            </a:extLst>
          </p:cNvPr>
          <p:cNvGrpSpPr/>
          <p:nvPr/>
        </p:nvGrpSpPr>
        <p:grpSpPr>
          <a:xfrm>
            <a:off x="8563679" y="4168864"/>
            <a:ext cx="381000" cy="1036598"/>
            <a:chOff x="4106728" y="4584477"/>
            <a:chExt cx="770072" cy="176507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8B267FA-E1E4-4A0B-9517-BEB483553C49}"/>
                </a:ext>
              </a:extLst>
            </p:cNvPr>
            <p:cNvSpPr/>
            <p:nvPr/>
          </p:nvSpPr>
          <p:spPr bwMode="auto">
            <a:xfrm>
              <a:off x="4111622" y="4953000"/>
              <a:ext cx="382589" cy="3048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E08D0D5-F114-4C90-B7A8-5BAD332E85C4}"/>
                </a:ext>
              </a:extLst>
            </p:cNvPr>
            <p:cNvSpPr/>
            <p:nvPr/>
          </p:nvSpPr>
          <p:spPr bwMode="auto">
            <a:xfrm>
              <a:off x="4494211" y="4953000"/>
              <a:ext cx="382589" cy="3048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BC42DA0-543E-4291-8AF6-5581750A0E13}"/>
                </a:ext>
              </a:extLst>
            </p:cNvPr>
            <p:cNvSpPr/>
            <p:nvPr/>
          </p:nvSpPr>
          <p:spPr bwMode="auto">
            <a:xfrm>
              <a:off x="4106728" y="5314795"/>
              <a:ext cx="382589" cy="304800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1A42EDA-01CF-423F-AA05-12B38B8E05BF}"/>
                </a:ext>
              </a:extLst>
            </p:cNvPr>
            <p:cNvSpPr/>
            <p:nvPr/>
          </p:nvSpPr>
          <p:spPr bwMode="auto">
            <a:xfrm>
              <a:off x="4489317" y="5314795"/>
              <a:ext cx="382589" cy="304800"/>
            </a:xfrm>
            <a:prstGeom prst="rect">
              <a:avLst/>
            </a:prstGeom>
            <a:solidFill>
              <a:srgbClr val="99CC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7D85725-A7AB-4725-A481-847940AE4329}"/>
                </a:ext>
              </a:extLst>
            </p:cNvPr>
            <p:cNvSpPr/>
            <p:nvPr/>
          </p:nvSpPr>
          <p:spPr bwMode="auto">
            <a:xfrm>
              <a:off x="4106728" y="5681173"/>
              <a:ext cx="382589" cy="304800"/>
            </a:xfrm>
            <a:prstGeom prst="rect">
              <a:avLst/>
            </a:prstGeom>
            <a:solidFill>
              <a:srgbClr val="FF99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0C71D5F-2DBA-4042-84CE-136CA9927159}"/>
                </a:ext>
              </a:extLst>
            </p:cNvPr>
            <p:cNvSpPr/>
            <p:nvPr/>
          </p:nvSpPr>
          <p:spPr bwMode="auto">
            <a:xfrm>
              <a:off x="4489317" y="5681173"/>
              <a:ext cx="382589" cy="304800"/>
            </a:xfrm>
            <a:prstGeom prst="rect">
              <a:avLst/>
            </a:prstGeom>
            <a:solidFill>
              <a:srgbClr val="FF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FC73194-6A28-4BF3-B1C2-D7F9C0F45C6C}"/>
                </a:ext>
              </a:extLst>
            </p:cNvPr>
            <p:cNvSpPr/>
            <p:nvPr/>
          </p:nvSpPr>
          <p:spPr bwMode="auto">
            <a:xfrm>
              <a:off x="4106728" y="6044755"/>
              <a:ext cx="382589" cy="3048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23FFC45-ED30-4DBA-A0F7-87347B314446}"/>
                </a:ext>
              </a:extLst>
            </p:cNvPr>
            <p:cNvSpPr/>
            <p:nvPr/>
          </p:nvSpPr>
          <p:spPr bwMode="auto">
            <a:xfrm>
              <a:off x="4489317" y="6044755"/>
              <a:ext cx="382589" cy="304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4052715-3D8F-47D1-B07E-2A0F7E92B4A1}"/>
                </a:ext>
              </a:extLst>
            </p:cNvPr>
            <p:cNvSpPr/>
            <p:nvPr/>
          </p:nvSpPr>
          <p:spPr bwMode="auto">
            <a:xfrm>
              <a:off x="4114005" y="4584477"/>
              <a:ext cx="757901" cy="3048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185AE536-E6C2-4D64-B261-AF7BE4E13CA4}"/>
              </a:ext>
            </a:extLst>
          </p:cNvPr>
          <p:cNvSpPr txBox="1"/>
          <p:nvPr/>
        </p:nvSpPr>
        <p:spPr>
          <a:xfrm>
            <a:off x="6629400" y="4114800"/>
            <a:ext cx="20008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Center Frequency [MHz]</a:t>
            </a:r>
          </a:p>
          <a:p>
            <a:r>
              <a:rPr lang="en-US" sz="1400" dirty="0"/>
              <a:t>20 MHz Channels</a:t>
            </a:r>
          </a:p>
          <a:p>
            <a:r>
              <a:rPr lang="en-US" sz="1400" dirty="0"/>
              <a:t>40 MHz Channels</a:t>
            </a:r>
          </a:p>
          <a:p>
            <a:r>
              <a:rPr lang="en-US" sz="1400" dirty="0"/>
              <a:t>80 MHz Channels</a:t>
            </a:r>
          </a:p>
          <a:p>
            <a:r>
              <a:rPr lang="en-US" sz="1400" dirty="0"/>
              <a:t>160 MHz Channels</a:t>
            </a:r>
          </a:p>
          <a:p>
            <a:endParaRPr lang="en-US" sz="1400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5AF4518-D2C2-47EE-9070-F882D7299ED0}"/>
              </a:ext>
            </a:extLst>
          </p:cNvPr>
          <p:cNvSpPr/>
          <p:nvPr/>
        </p:nvSpPr>
        <p:spPr bwMode="auto">
          <a:xfrm>
            <a:off x="3503190" y="3352800"/>
            <a:ext cx="1752600" cy="381000"/>
          </a:xfrm>
          <a:prstGeom prst="ellipse">
            <a:avLst/>
          </a:prstGeom>
          <a:solidFill>
            <a:schemeClr val="tx1">
              <a:alpha val="31765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CBAE8ED-F801-4377-99A7-AF4E7EA1516B}"/>
              </a:ext>
            </a:extLst>
          </p:cNvPr>
          <p:cNvSpPr/>
          <p:nvPr/>
        </p:nvSpPr>
        <p:spPr bwMode="auto">
          <a:xfrm>
            <a:off x="6474990" y="3352800"/>
            <a:ext cx="1082879" cy="381000"/>
          </a:xfrm>
          <a:prstGeom prst="ellipse">
            <a:avLst/>
          </a:prstGeom>
          <a:solidFill>
            <a:schemeClr val="tx1">
              <a:alpha val="31765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4246C7C-FB33-4A14-83FF-B66850379F32}"/>
              </a:ext>
            </a:extLst>
          </p:cNvPr>
          <p:cNvCxnSpPr/>
          <p:nvPr/>
        </p:nvCxnSpPr>
        <p:spPr bwMode="auto">
          <a:xfrm>
            <a:off x="4417590" y="3811587"/>
            <a:ext cx="914400" cy="5737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1ABCEE7-7CDC-4B47-95E2-02CEF2A62AAC}"/>
              </a:ext>
            </a:extLst>
          </p:cNvPr>
          <p:cNvCxnSpPr/>
          <p:nvPr/>
        </p:nvCxnSpPr>
        <p:spPr bwMode="auto">
          <a:xfrm flipH="1">
            <a:off x="5865390" y="3810000"/>
            <a:ext cx="1143000" cy="5752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A118FE8-D11A-446E-BEA6-B766586EF4D9}"/>
              </a:ext>
            </a:extLst>
          </p:cNvPr>
          <p:cNvSpPr txBox="1"/>
          <p:nvPr/>
        </p:nvSpPr>
        <p:spPr>
          <a:xfrm>
            <a:off x="5004431" y="4355928"/>
            <a:ext cx="1904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to AFC or not AFC?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C4457C-87C1-4851-8F39-FBA6DEEF9A93}"/>
              </a:ext>
            </a:extLst>
          </p:cNvPr>
          <p:cNvSpPr txBox="1"/>
          <p:nvPr/>
        </p:nvSpPr>
        <p:spPr>
          <a:xfrm>
            <a:off x="1752600" y="1309297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AFC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86BD870-7BF2-409B-8C4A-B77BCC1831B7}"/>
              </a:ext>
            </a:extLst>
          </p:cNvPr>
          <p:cNvSpPr txBox="1"/>
          <p:nvPr/>
        </p:nvSpPr>
        <p:spPr>
          <a:xfrm>
            <a:off x="5690230" y="1309296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AFC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0708839-F8B4-438A-86C2-787E3D034945}"/>
              </a:ext>
            </a:extLst>
          </p:cNvPr>
          <p:cNvSpPr txBox="1"/>
          <p:nvPr/>
        </p:nvSpPr>
        <p:spPr>
          <a:xfrm>
            <a:off x="4114800" y="1309295"/>
            <a:ext cx="717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No AFC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1B7EDA3-00DB-4C9A-9D6C-90F839EF88FF}"/>
              </a:ext>
            </a:extLst>
          </p:cNvPr>
          <p:cNvSpPr txBox="1"/>
          <p:nvPr/>
        </p:nvSpPr>
        <p:spPr>
          <a:xfrm>
            <a:off x="7732552" y="1309294"/>
            <a:ext cx="717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No AFC</a:t>
            </a:r>
          </a:p>
        </p:txBody>
      </p:sp>
    </p:spTree>
    <p:extLst>
      <p:ext uri="{BB962C8B-B14F-4D97-AF65-F5344CB8AC3E}">
        <p14:creationId xmlns:p14="http://schemas.microsoft.com/office/powerpoint/2010/main" val="4000189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8C2C61-53D9-4523-8837-3E825650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Proposed Channel Allocation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EFD7D67B-7C79-42CC-8605-1B5CAF762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199"/>
            <a:ext cx="7772400" cy="5057775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600" dirty="0"/>
              <a:t>Starting frequency of 5950 MHz – 20 MHz of guard band</a:t>
            </a:r>
          </a:p>
          <a:p>
            <a:r>
              <a:rPr lang="en-US" sz="1600" dirty="0"/>
              <a:t>Channelization is proposed to be per U-NII band basis</a:t>
            </a:r>
          </a:p>
          <a:p>
            <a:pPr lvl="1"/>
            <a:r>
              <a:rPr lang="en-US" sz="1400" dirty="0"/>
              <a:t>Narrow-band filter design Vs. Wide-band filter design </a:t>
            </a:r>
          </a:p>
          <a:p>
            <a:r>
              <a:rPr lang="en-US" sz="1600" dirty="0"/>
              <a:t>This addresses the issue of having three 160 MHz channels in U-NII 5</a:t>
            </a:r>
          </a:p>
          <a:p>
            <a:r>
              <a:rPr lang="en-US" sz="1600" dirty="0"/>
              <a:t>This addresses the issue of getting two 40 MHz and one 80 MHz channel</a:t>
            </a:r>
          </a:p>
          <a:p>
            <a:r>
              <a:rPr lang="en-US" sz="1600" dirty="0"/>
              <a:t>This addresses the problem of having different regulations for different U-NII bands (AFC agnostic)</a:t>
            </a:r>
          </a:p>
          <a:p>
            <a:r>
              <a:rPr lang="en-US" sz="1600" dirty="0"/>
              <a:t>**we get two 320 MHz channels, one in U-NII-5 and another in U-NII-7 (both are under AFC in current NPRM)</a:t>
            </a:r>
            <a:r>
              <a:rPr lang="en-US" sz="1200" dirty="0"/>
              <a:t>			** more valid for 11be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2D32CC-9F99-4314-ABA0-2E53460A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7907B-BE99-4D12-97A3-47646358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8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5A629A7-A604-46D2-B621-B8F9252B2D4D}"/>
              </a:ext>
            </a:extLst>
          </p:cNvPr>
          <p:cNvGrpSpPr/>
          <p:nvPr/>
        </p:nvGrpSpPr>
        <p:grpSpPr>
          <a:xfrm>
            <a:off x="7841947" y="3962400"/>
            <a:ext cx="1225853" cy="1169551"/>
            <a:chOff x="7841947" y="3962400"/>
            <a:chExt cx="1225853" cy="1169551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2F30C9C-D108-4A57-8512-48A3F4629DB9}"/>
                </a:ext>
              </a:extLst>
            </p:cNvPr>
            <p:cNvGrpSpPr/>
            <p:nvPr/>
          </p:nvGrpSpPr>
          <p:grpSpPr>
            <a:xfrm>
              <a:off x="7841947" y="3962400"/>
              <a:ext cx="1225853" cy="1169551"/>
              <a:chOff x="7718826" y="4318546"/>
              <a:chExt cx="1225853" cy="1169551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33007435-F8E0-497C-BAE6-AC5D7DD3A906}"/>
                  </a:ext>
                </a:extLst>
              </p:cNvPr>
              <p:cNvGrpSpPr/>
              <p:nvPr/>
            </p:nvGrpSpPr>
            <p:grpSpPr>
              <a:xfrm>
                <a:off x="8563679" y="4385290"/>
                <a:ext cx="381000" cy="820171"/>
                <a:chOff x="4106728" y="4953000"/>
                <a:chExt cx="770072" cy="1396555"/>
              </a:xfrm>
            </p:grpSpPr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4E775BCF-A69C-42D5-9F73-11461C9445D7}"/>
                    </a:ext>
                  </a:extLst>
                </p:cNvPr>
                <p:cNvSpPr/>
                <p:nvPr/>
              </p:nvSpPr>
              <p:spPr bwMode="auto">
                <a:xfrm>
                  <a:off x="4111622" y="4953000"/>
                  <a:ext cx="382589" cy="304800"/>
                </a:xfrm>
                <a:prstGeom prst="rect">
                  <a:avLst/>
                </a:prstGeom>
                <a:solidFill>
                  <a:srgbClr val="FFC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CBCF580A-A035-4756-9BE8-3F34C2DF654B}"/>
                    </a:ext>
                  </a:extLst>
                </p:cNvPr>
                <p:cNvSpPr/>
                <p:nvPr/>
              </p:nvSpPr>
              <p:spPr bwMode="auto">
                <a:xfrm>
                  <a:off x="4494211" y="4953000"/>
                  <a:ext cx="382589" cy="304800"/>
                </a:xfrm>
                <a:prstGeom prst="rect">
                  <a:avLst/>
                </a:prstGeom>
                <a:solidFill>
                  <a:srgbClr val="FFFFCC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05DC8369-86A3-4A3C-9977-A45594433830}"/>
                    </a:ext>
                  </a:extLst>
                </p:cNvPr>
                <p:cNvSpPr/>
                <p:nvPr/>
              </p:nvSpPr>
              <p:spPr bwMode="auto">
                <a:xfrm>
                  <a:off x="4106728" y="5314795"/>
                  <a:ext cx="382589" cy="304800"/>
                </a:xfrm>
                <a:prstGeom prst="rect">
                  <a:avLst/>
                </a:prstGeom>
                <a:solidFill>
                  <a:srgbClr val="0070C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75E89FEB-49F1-4576-B4F4-F113A84A3947}"/>
                    </a:ext>
                  </a:extLst>
                </p:cNvPr>
                <p:cNvSpPr/>
                <p:nvPr/>
              </p:nvSpPr>
              <p:spPr bwMode="auto">
                <a:xfrm>
                  <a:off x="4489317" y="5314795"/>
                  <a:ext cx="382589" cy="304800"/>
                </a:xfrm>
                <a:prstGeom prst="rect">
                  <a:avLst/>
                </a:prstGeom>
                <a:solidFill>
                  <a:srgbClr val="99CCFF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5D617F04-6D06-4EBA-92D0-E7357E9F4833}"/>
                    </a:ext>
                  </a:extLst>
                </p:cNvPr>
                <p:cNvSpPr/>
                <p:nvPr/>
              </p:nvSpPr>
              <p:spPr bwMode="auto">
                <a:xfrm>
                  <a:off x="4106728" y="5681173"/>
                  <a:ext cx="382589" cy="304800"/>
                </a:xfrm>
                <a:prstGeom prst="rect">
                  <a:avLst/>
                </a:prstGeom>
                <a:solidFill>
                  <a:srgbClr val="FF99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09A3B98B-1566-4D33-BAF0-0B92004D4A3A}"/>
                    </a:ext>
                  </a:extLst>
                </p:cNvPr>
                <p:cNvSpPr/>
                <p:nvPr/>
              </p:nvSpPr>
              <p:spPr bwMode="auto">
                <a:xfrm>
                  <a:off x="4489317" y="5681173"/>
                  <a:ext cx="382589" cy="304800"/>
                </a:xfrm>
                <a:prstGeom prst="rect">
                  <a:avLst/>
                </a:prstGeom>
                <a:solidFill>
                  <a:srgbClr val="FFCC99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BBB48685-259A-49C2-8EA2-7A504AA01AC0}"/>
                    </a:ext>
                  </a:extLst>
                </p:cNvPr>
                <p:cNvSpPr/>
                <p:nvPr/>
              </p:nvSpPr>
              <p:spPr bwMode="auto">
                <a:xfrm>
                  <a:off x="4106728" y="6044755"/>
                  <a:ext cx="382589" cy="304800"/>
                </a:xfrm>
                <a:prstGeom prst="rect">
                  <a:avLst/>
                </a:prstGeom>
                <a:solidFill>
                  <a:schemeClr val="accent5">
                    <a:lumMod val="5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C084BC97-7DE4-4AB9-BE1D-B90BE6B05865}"/>
                    </a:ext>
                  </a:extLst>
                </p:cNvPr>
                <p:cNvSpPr/>
                <p:nvPr/>
              </p:nvSpPr>
              <p:spPr bwMode="auto">
                <a:xfrm>
                  <a:off x="4489317" y="6044755"/>
                  <a:ext cx="382589" cy="3048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DCD3FC9-E4B9-43B8-8089-7C8318FF35D6}"/>
                  </a:ext>
                </a:extLst>
              </p:cNvPr>
              <p:cNvSpPr txBox="1"/>
              <p:nvPr/>
            </p:nvSpPr>
            <p:spPr>
              <a:xfrm>
                <a:off x="7718826" y="4318546"/>
                <a:ext cx="869149" cy="1169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20 MHz</a:t>
                </a:r>
              </a:p>
              <a:p>
                <a:r>
                  <a:rPr lang="en-US" sz="1400" dirty="0"/>
                  <a:t>40 MHz</a:t>
                </a:r>
              </a:p>
              <a:p>
                <a:r>
                  <a:rPr lang="en-US" sz="1400" dirty="0"/>
                  <a:t>80 MHz</a:t>
                </a:r>
              </a:p>
              <a:p>
                <a:r>
                  <a:rPr lang="en-US" sz="1400" dirty="0"/>
                  <a:t>160 MHz</a:t>
                </a:r>
              </a:p>
              <a:p>
                <a:r>
                  <a:rPr lang="en-US" sz="1400" dirty="0"/>
                  <a:t>320 MHz</a:t>
                </a:r>
              </a:p>
            </p:txBody>
          </p:sp>
        </p:grp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C63A0DF-2663-4D78-813D-AE9ADF6E08FE}"/>
                </a:ext>
              </a:extLst>
            </p:cNvPr>
            <p:cNvSpPr/>
            <p:nvPr/>
          </p:nvSpPr>
          <p:spPr bwMode="auto">
            <a:xfrm>
              <a:off x="8686800" y="4916507"/>
              <a:ext cx="189289" cy="179003"/>
            </a:xfrm>
            <a:prstGeom prst="rect">
              <a:avLst/>
            </a:prstGeom>
            <a:solidFill>
              <a:srgbClr val="FF006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005D09F-A484-4A34-8E08-30AAF5A73F24}"/>
                </a:ext>
              </a:extLst>
            </p:cNvPr>
            <p:cNvSpPr/>
            <p:nvPr/>
          </p:nvSpPr>
          <p:spPr bwMode="auto">
            <a:xfrm>
              <a:off x="8876089" y="4916507"/>
              <a:ext cx="189289" cy="179003"/>
            </a:xfrm>
            <a:prstGeom prst="rect">
              <a:avLst/>
            </a:prstGeom>
            <a:solidFill>
              <a:srgbClr val="FF006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AAFE1815-79CE-4352-8967-528B40B53BF7}"/>
              </a:ext>
            </a:extLst>
          </p:cNvPr>
          <p:cNvSpPr txBox="1"/>
          <p:nvPr/>
        </p:nvSpPr>
        <p:spPr>
          <a:xfrm>
            <a:off x="1760759" y="1143003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AFC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1584992-16C8-4BE9-9D94-174CD310EC15}"/>
              </a:ext>
            </a:extLst>
          </p:cNvPr>
          <p:cNvSpPr txBox="1"/>
          <p:nvPr/>
        </p:nvSpPr>
        <p:spPr>
          <a:xfrm>
            <a:off x="5562600" y="11430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AFC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A7B679C-B21F-48FA-A921-0F729956720D}"/>
              </a:ext>
            </a:extLst>
          </p:cNvPr>
          <p:cNvSpPr txBox="1"/>
          <p:nvPr/>
        </p:nvSpPr>
        <p:spPr>
          <a:xfrm>
            <a:off x="3810000" y="1143000"/>
            <a:ext cx="717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No AFC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7D69AF-00D1-4C6F-A0EF-3B97B84976B8}"/>
              </a:ext>
            </a:extLst>
          </p:cNvPr>
          <p:cNvSpPr txBox="1"/>
          <p:nvPr/>
        </p:nvSpPr>
        <p:spPr>
          <a:xfrm>
            <a:off x="7740711" y="1143000"/>
            <a:ext cx="717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No AFC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EC505A-DAF6-4B93-83A7-F125ABBBE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371600"/>
            <a:ext cx="8989178" cy="2555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576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A60CD9B-5B54-4C09-BD78-E9DE12542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 GHz in Europe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ABF5C6-2E9E-4E05-96E8-0D2127163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800" dirty="0"/>
              <a:t>6 GHz unlicensed band in Europe is essentially what FCC is referring as U-NII-5, i.e., from 5925 to 6425 MHz</a:t>
            </a:r>
          </a:p>
          <a:p>
            <a:r>
              <a:rPr lang="en-US" sz="1800" dirty="0"/>
              <a:t>Currently nothing like AFC in USA is proposed for 6 GHz access in the EU </a:t>
            </a:r>
          </a:p>
          <a:p>
            <a:r>
              <a:rPr lang="en-US" sz="1800" dirty="0"/>
              <a:t>We are aware and well-concerned that providing a 20 MHz of shift above 5925MHz can make the filter design for the higher end of the band very challenging for EU</a:t>
            </a:r>
          </a:p>
          <a:p>
            <a:r>
              <a:rPr lang="en-US" sz="1800" dirty="0"/>
              <a:t>To cope with it we need to have relaxed OOBE limits towards 6425 MHz</a:t>
            </a:r>
          </a:p>
          <a:p>
            <a:r>
              <a:rPr lang="en-US" sz="1800" dirty="0"/>
              <a:t>Also some countries in EU are inclined to have this 20 MHz shift due to protection of bands below 5925 </a:t>
            </a:r>
            <a:r>
              <a:rPr lang="en-US" sz="1800" dirty="0" err="1"/>
              <a:t>MHz.</a:t>
            </a:r>
            <a:endParaRPr lang="en-US" sz="1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B06022-E9A4-44A6-BB5E-42BD3EF29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Nov, 2019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F9C04C-EEDD-4212-890C-2B7B24CA8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9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561D82-5AF6-4D3A-B39A-B0E7C4DCDA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100" y="1295400"/>
            <a:ext cx="4076700" cy="2428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09369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57200</TotalTime>
  <Words>1103</Words>
  <Application>Microsoft Office PowerPoint</Application>
  <PresentationFormat>On-screen Show (4:3)</PresentationFormat>
  <Paragraphs>266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802-11-Submission</vt:lpstr>
      <vt:lpstr>Updated Channelization for 6 GHz</vt:lpstr>
      <vt:lpstr>Background</vt:lpstr>
      <vt:lpstr>FCC Proposal so far …</vt:lpstr>
      <vt:lpstr>FCC rule making … </vt:lpstr>
      <vt:lpstr>6 GHz rulemaking in Europe</vt:lpstr>
      <vt:lpstr>11ax Timeline</vt:lpstr>
      <vt:lpstr>Current Channel Allocation</vt:lpstr>
      <vt:lpstr> Proposed Channel Allocation</vt:lpstr>
      <vt:lpstr>6 GHz in Europe</vt:lpstr>
      <vt:lpstr>Comparison of number of channels</vt:lpstr>
      <vt:lpstr>Summary and Discussion</vt:lpstr>
      <vt:lpstr>Strawpoll - 1</vt:lpstr>
      <vt:lpstr>Strawpoll - 2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GHz Channelization</dc:title>
  <dc:creator>ilatif@quantenna.com</dc:creator>
  <cp:lastModifiedBy>Imran Latif</cp:lastModifiedBy>
  <cp:revision>648</cp:revision>
  <cp:lastPrinted>1998-02-10T13:28:00Z</cp:lastPrinted>
  <dcterms:created xsi:type="dcterms:W3CDTF">2007-05-21T21:00:00Z</dcterms:created>
  <dcterms:modified xsi:type="dcterms:W3CDTF">2019-11-12T18:14:34Z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KSOProductBuildVer">
    <vt:lpwstr>2052-10.8.2.6613</vt:lpwstr>
  </property>
</Properties>
</file>