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1" r:id="rId2"/>
    <p:sldId id="931" r:id="rId3"/>
    <p:sldId id="932" r:id="rId4"/>
    <p:sldId id="963" r:id="rId5"/>
    <p:sldId id="266" r:id="rId6"/>
    <p:sldId id="962" r:id="rId7"/>
    <p:sldId id="261" r:id="rId8"/>
    <p:sldId id="262" r:id="rId9"/>
    <p:sldId id="257" r:id="rId10"/>
    <p:sldId id="258" r:id="rId11"/>
    <p:sldId id="259" r:id="rId12"/>
    <p:sldId id="260" r:id="rId13"/>
    <p:sldId id="961" r:id="rId14"/>
    <p:sldId id="263" r:id="rId15"/>
    <p:sldId id="264" r:id="rId16"/>
    <p:sldId id="265" r:id="rId17"/>
    <p:sldId id="941" r:id="rId1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6" autoAdjust="0"/>
    <p:restoredTop sz="88948" autoAdjust="0"/>
  </p:normalViewPr>
  <p:slideViewPr>
    <p:cSldViewPr>
      <p:cViewPr varScale="1">
        <p:scale>
          <a:sx n="116" d="100"/>
          <a:sy n="116" d="100"/>
        </p:scale>
        <p:origin x="776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200" y="1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802.11-19/2034r0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802.11-19/2034r0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Harry Bims (Bims Laboratories, Inc.)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EF72A6-CEAA-F04E-9C5F-AD329C0351E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802.11-19/2034r0</a:t>
            </a:r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1FB73CEC-084B-DA4F-B16C-93ABC9C214F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802.11-19/2034r0</a:t>
            </a:r>
          </a:p>
        </p:txBody>
      </p:sp>
    </p:spTree>
    <p:extLst>
      <p:ext uri="{BB962C8B-B14F-4D97-AF65-F5344CB8AC3E}">
        <p14:creationId xmlns:p14="http://schemas.microsoft.com/office/powerpoint/2010/main" val="475640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1FB73CEC-084B-DA4F-B16C-93ABC9C214F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802.11-19/2034r0</a:t>
            </a:r>
          </a:p>
        </p:txBody>
      </p:sp>
    </p:spTree>
    <p:extLst>
      <p:ext uri="{BB962C8B-B14F-4D97-AF65-F5344CB8AC3E}">
        <p14:creationId xmlns:p14="http://schemas.microsoft.com/office/powerpoint/2010/main" val="3813472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81A4CB95-FB9A-F64C-9C24-2398DD7645F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802.11-19/2034r0</a:t>
            </a:r>
          </a:p>
        </p:txBody>
      </p:sp>
    </p:spTree>
    <p:extLst>
      <p:ext uri="{BB962C8B-B14F-4D97-AF65-F5344CB8AC3E}">
        <p14:creationId xmlns:p14="http://schemas.microsoft.com/office/powerpoint/2010/main" val="2852368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11/11/19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Harry </a:t>
            </a:r>
            <a:r>
              <a:rPr lang="en-GB" dirty="0" err="1"/>
              <a:t>Bims</a:t>
            </a:r>
            <a:r>
              <a:rPr lang="en-GB" dirty="0"/>
              <a:t> (</a:t>
            </a:r>
            <a:r>
              <a:rPr lang="en-GB" dirty="0" err="1"/>
              <a:t>Bims</a:t>
            </a:r>
            <a:r>
              <a:rPr lang="en-GB" dirty="0"/>
              <a:t> Laboratories, Inc.)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1D905F84-88B4-0C4A-9308-E0ADC385E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802.11-19/2034r0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802.11 MAC layer support for LC PHY operation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2019-11-12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22776" y="6475413"/>
            <a:ext cx="2321149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Harry </a:t>
            </a:r>
            <a:r>
              <a:rPr lang="en-GB" dirty="0" err="1"/>
              <a:t>Bims</a:t>
            </a:r>
            <a:r>
              <a:rPr lang="en-GB" dirty="0"/>
              <a:t> (</a:t>
            </a:r>
            <a:r>
              <a:rPr lang="en-GB" dirty="0" err="1"/>
              <a:t>Bims</a:t>
            </a:r>
            <a:r>
              <a:rPr lang="en-GB" dirty="0"/>
              <a:t> Laboratories, Inc.)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3963F43-F3F5-A545-BCBA-D46D6C47A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065734"/>
              </p:ext>
            </p:extLst>
          </p:nvPr>
        </p:nvGraphicFramePr>
        <p:xfrm>
          <a:off x="914400" y="3131657"/>
          <a:ext cx="7391400" cy="735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48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Harry </a:t>
                      </a:r>
                      <a:r>
                        <a:rPr lang="en-US" sz="1100" dirty="0" err="1"/>
                        <a:t>Bims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Bims</a:t>
                      </a:r>
                      <a:r>
                        <a:rPr lang="en-US" sz="1100" dirty="0"/>
                        <a:t> Laboratories, Inc.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harrybims@me.com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7EF388-D00A-9B4C-8544-5337E7F8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6B8DD-0F0D-1045-A4C3-C814E986A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802.11ac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FFD62-A865-754F-B292-A444D49A1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 panose="020B0604020202020204" pitchFamily="34" charset="0"/>
              </a:rPr>
              <a:t>The main PHY features in a VHT STA that are not present in an HT STA are the following: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Mandatory support for 40 MHz and 80 MHz channel widths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Mandatory support for VHT single-user (SU) PPDUs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Optional support for 160 MHz and 80+80 MHz channel widths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Optional support for VHT sounding protocol to support beamforming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Optional support for VHT multi-user (MU) PPDUs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Optional support for VHT-MCSs 8 and 9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23F1F-BEE7-D045-9515-A272E5108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73B856-02CF-0148-A4F7-5CA9C1E1E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644328-B2CC-8442-A1A3-3F72F41D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39068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7A625-5320-994C-8F1F-529011006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802.11ac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71BB8-08DB-B646-9C6C-9D805DA63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6832"/>
            <a:ext cx="7886700" cy="4176463"/>
          </a:xfrm>
        </p:spPr>
        <p:txBody>
          <a:bodyPr>
            <a:normAutofit/>
          </a:bodyPr>
          <a:lstStyle/>
          <a:p>
            <a:r>
              <a:rPr lang="en-US" dirty="0">
                <a:cs typeface="Arial" panose="020B0604020202020204" pitchFamily="34" charset="0"/>
              </a:rPr>
              <a:t>The main MAC features in a VHT STA that are not present in an HT STA are the following: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Mandatory support for the A-MPDU padding of a VHT PPDU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Mandatory support for VHT single MPDU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Mandatory support for responding to a bandwidth indication in a non-HT and non-HT duplicate RTS frame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Optional support for MPDUs of up to 11 454 octets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Optional support for A-MPDU pre-end-of-frame (pre-EOF) padding (see 9.12.2 (A-MPDU length limit rules)) of up to 1 048 575 octets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Optional support for VHT link adaptation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038D4E-22CF-404A-BD23-0A75D23A7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B8C80-8228-754F-916E-45ED886F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71EA54-C25D-3847-80BE-F3FC66B9C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50948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93740-F210-FE4A-A3BA-FB1822F6B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802.11ac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700CE-E2EF-574C-A705-CE6404847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cs typeface="Arial" panose="020B0604020202020204" pitchFamily="34" charset="0"/>
              </a:rPr>
              <a:t>Most VHT features, among other benefits, increase the maximum throughput achievable between two VHT STAs over that achievable using HT features alone. </a:t>
            </a:r>
          </a:p>
          <a:p>
            <a:r>
              <a:rPr lang="en-US" dirty="0">
                <a:cs typeface="Arial" panose="020B0604020202020204" pitchFamily="34" charset="0"/>
              </a:rPr>
              <a:t>The VHT features are available to VHT STAs associated with a VHT AP in a BSS.</a:t>
            </a:r>
          </a:p>
          <a:p>
            <a:r>
              <a:rPr lang="en-US" dirty="0">
                <a:cs typeface="Arial" panose="020B0604020202020204" pitchFamily="34" charset="0"/>
              </a:rPr>
              <a:t>The support for VHT transmit beamforming sounding and VHT MU PPDUs in a VHT AP and more than one VHT STA within a VHT BSS enables the optional use of downlink MU multiple input, multiple output (DL-MU-MIMO).</a:t>
            </a:r>
          </a:p>
          <a:p>
            <a:r>
              <a:rPr lang="en-US" dirty="0">
                <a:cs typeface="Arial" panose="020B0604020202020204" pitchFamily="34" charset="0"/>
              </a:rPr>
              <a:t>The use of certain HT features, such as RIFS, is not permitted for STAs operating as VHT STAs.</a:t>
            </a:r>
          </a:p>
          <a:p>
            <a:pPr lvl="1"/>
            <a:endParaRPr lang="en-US" sz="2400" dirty="0"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140D3D-41B6-744B-B55F-391E76B09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5BD34B-A660-344A-A4D9-B5A59A085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5E8DE9-8D9C-3542-B13F-72E5E9332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58397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672CE-9209-9D49-B6DD-490E28727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802.11ac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A1381-788F-0843-ACFD-515747509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3754"/>
            <a:ext cx="7886700" cy="4118446"/>
          </a:xfrm>
        </p:spPr>
        <p:txBody>
          <a:bodyPr>
            <a:noAutofit/>
          </a:bodyPr>
          <a:lstStyle/>
          <a:p>
            <a:r>
              <a:rPr lang="en-US" sz="2000" dirty="0">
                <a:cs typeface="Arial" panose="020B0604020202020204" pitchFamily="34" charset="0"/>
              </a:rPr>
              <a:t>With DL-MU-MIMO the AP can create up to four A-MPDUs, each carrying MPDUs destined for an associated MU-capable STA. The AP uses group identifiers (GIDs) to signal potential recipient STAs. The AP transmits the A-MPDUs simultaneously in separate space-time streams such that each recipient STA is able to demodulate the space-time streams carrying its A-MPDU. </a:t>
            </a:r>
          </a:p>
          <a:p>
            <a:r>
              <a:rPr lang="en-US" sz="2000" dirty="0">
                <a:cs typeface="Arial" panose="020B0604020202020204" pitchFamily="34" charset="0"/>
              </a:rPr>
              <a:t>The simultaneous transmission of A-MPDUs in a single VHT MU PPDU provides a means to increase aggregate throughput over that achieved by sending the A-MPDUs in separate SU PPDUs.</a:t>
            </a:r>
          </a:p>
          <a:p>
            <a:r>
              <a:rPr lang="en-US" sz="2000" dirty="0">
                <a:cs typeface="Arial" panose="020B0604020202020204" pitchFamily="34" charset="0"/>
              </a:rPr>
              <a:t>The use of certain HT features, such as RIFS, is not permitted for STAs operating as VHT STAs.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DBE034-8954-F34D-8262-9E0085A99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E1B4CB-23C1-AC47-A488-097E36F6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F9463A-6F90-A343-90F2-297B0FA8B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86359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B320D-4EFD-B344-ACBC-97D10F22A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802.11ax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24456-5CB0-E84A-A460-DC04DABDB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32737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cs typeface="Arial" panose="020B0604020202020204" pitchFamily="34" charset="0"/>
              </a:rPr>
              <a:t>The IEEE 802.11 HE STA operates in frequency bands between 1 GHz and 7.125 GHz.</a:t>
            </a:r>
          </a:p>
          <a:p>
            <a:r>
              <a:rPr lang="en-US" dirty="0">
                <a:cs typeface="Arial" panose="020B0604020202020204" pitchFamily="34" charset="0"/>
              </a:rPr>
              <a:t>The main PHY features in an HE STA that are not present in VHT STA or HT STA are the following: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Mandatory support for DL MU-MIMO by an HE AP that supports 4 or more spatial streams MU-MIMO is done on the entire PPDU bandwidth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Mandatory support for DL MU-MIMO reception for a non-AP HE STA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Mandatory support for the HE sounding protocol to support beamforming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Optional support for HE-MCSs 10 and 11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Optional support for UL MU-MIMO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Optional support for preamble puncturing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FD8C0-0179-D643-8E74-B9C464EBA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0AE5FE-3DCE-5C4B-9B5A-11A335837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C94FB3-CEB3-1549-BBCB-047F482F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20657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A66CE-2FAD-F04F-8BB0-8123BB3FE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2056"/>
            <a:ext cx="7886700" cy="776744"/>
          </a:xfrm>
        </p:spPr>
        <p:txBody>
          <a:bodyPr/>
          <a:lstStyle/>
          <a:p>
            <a:r>
              <a:rPr lang="en-US" dirty="0"/>
              <a:t>802.11ax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90E56-32CE-8E45-8A72-A7760B37B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9480"/>
            <a:ext cx="7886700" cy="4551848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cs typeface="Arial" panose="020B0604020202020204" pitchFamily="34" charset="0"/>
              </a:rPr>
              <a:t>The main MAC features in an HE STA that are not present in VHT STA or HT STA are the following: </a:t>
            </a:r>
          </a:p>
          <a:p>
            <a:pPr lvl="1"/>
            <a:r>
              <a:rPr lang="en-US" sz="1900" dirty="0">
                <a:cs typeface="Arial" panose="020B0604020202020204" pitchFamily="34" charset="0"/>
              </a:rPr>
              <a:t>In an AP, mandatory support for the role of operating mode indication (OMI) responder and optional support for the role of OMI initiator</a:t>
            </a:r>
          </a:p>
          <a:p>
            <a:pPr lvl="1"/>
            <a:r>
              <a:rPr lang="en-US" sz="1900" dirty="0">
                <a:cs typeface="Arial" panose="020B0604020202020204" pitchFamily="34" charset="0"/>
              </a:rPr>
              <a:t>In a non-AP STA, optional support for the roles of OMI initiator and responder </a:t>
            </a:r>
          </a:p>
          <a:p>
            <a:pPr lvl="1"/>
            <a:r>
              <a:rPr lang="en-US" sz="1900" dirty="0">
                <a:cs typeface="Arial" panose="020B0604020202020204" pitchFamily="34" charset="0"/>
              </a:rPr>
              <a:t>In an AP, optional support for two NAV operation </a:t>
            </a:r>
          </a:p>
          <a:p>
            <a:pPr lvl="1"/>
            <a:r>
              <a:rPr lang="en-US" sz="1900" dirty="0">
                <a:cs typeface="Arial" panose="020B0604020202020204" pitchFamily="34" charset="0"/>
              </a:rPr>
              <a:t>In a non-AP STA, mandatory support for two NAV operation </a:t>
            </a:r>
          </a:p>
          <a:p>
            <a:pPr lvl="1"/>
            <a:r>
              <a:rPr lang="en-US" sz="1900" dirty="0">
                <a:cs typeface="Arial" panose="020B0604020202020204" pitchFamily="34" charset="0"/>
              </a:rPr>
              <a:t>In an AP, mandatory support for individual target wake time (TWT) operation </a:t>
            </a:r>
          </a:p>
          <a:p>
            <a:pPr lvl="1"/>
            <a:r>
              <a:rPr lang="en-US" sz="1900" dirty="0">
                <a:cs typeface="Arial" panose="020B0604020202020204" pitchFamily="34" charset="0"/>
              </a:rPr>
              <a:t>In a non-AP STA, optional support for individual TWT operation </a:t>
            </a:r>
          </a:p>
          <a:p>
            <a:pPr lvl="1"/>
            <a:r>
              <a:rPr lang="en-US" sz="1900" dirty="0">
                <a:cs typeface="Arial" panose="020B0604020202020204" pitchFamily="34" charset="0"/>
              </a:rPr>
              <a:t>Optional support for broadcast TWT </a:t>
            </a:r>
          </a:p>
          <a:p>
            <a:pPr lvl="1"/>
            <a:r>
              <a:rPr lang="en-US" sz="1900" dirty="0">
                <a:cs typeface="Arial" panose="020B0604020202020204" pitchFamily="34" charset="0"/>
              </a:rPr>
              <a:t>Optional support for UL OFDMA-based random access (UORA) </a:t>
            </a:r>
          </a:p>
          <a:p>
            <a:pPr lvl="1"/>
            <a:r>
              <a:rPr lang="en-US" sz="1900" dirty="0">
                <a:cs typeface="Arial" panose="020B0604020202020204" pitchFamily="34" charset="0"/>
              </a:rPr>
              <a:t>Optional support for spatial reuse operation</a:t>
            </a:r>
          </a:p>
          <a:p>
            <a:pPr lvl="1"/>
            <a:r>
              <a:rPr lang="en-US" sz="1900" dirty="0">
                <a:cs typeface="Arial" panose="020B0604020202020204" pitchFamily="34" charset="0"/>
              </a:rPr>
              <a:t>Optional support for multi-TID A-MPDU operation</a:t>
            </a:r>
          </a:p>
          <a:p>
            <a:pPr lvl="1"/>
            <a:r>
              <a:rPr lang="en-US" sz="1900" dirty="0">
                <a:cs typeface="Arial" panose="020B0604020202020204" pitchFamily="34" charset="0"/>
              </a:rPr>
              <a:t>Optional support for ER BSS</a:t>
            </a:r>
          </a:p>
          <a:p>
            <a:pPr lvl="1"/>
            <a:r>
              <a:rPr lang="en-US" sz="1900" dirty="0">
                <a:cs typeface="Arial" panose="020B0604020202020204" pitchFamily="34" charset="0"/>
              </a:rPr>
              <a:t>Mandatory support for multiple BSSID operation in a non-AP STA </a:t>
            </a:r>
          </a:p>
          <a:p>
            <a:pPr lvl="1"/>
            <a:r>
              <a:rPr lang="en-US" sz="1900" dirty="0">
                <a:cs typeface="Arial" panose="020B0604020202020204" pitchFamily="34" charset="0"/>
              </a:rPr>
              <a:t>Optional support for the NDP feedback report</a:t>
            </a:r>
          </a:p>
          <a:p>
            <a:pPr lvl="1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F79F39-CA41-F147-AE55-EFD4B7EFD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D7B20-F7FF-1C43-AB6E-4C1F3D176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7EB6EF-4D88-DD45-AFC9-A1EC596E1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81793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672CE-9209-9D49-B6DD-490E28727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802.11ax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A1381-788F-0843-ACFD-515747509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3754"/>
            <a:ext cx="7886700" cy="4118446"/>
          </a:xfrm>
        </p:spPr>
        <p:txBody>
          <a:bodyPr>
            <a:noAutofit/>
          </a:bodyPr>
          <a:lstStyle/>
          <a:p>
            <a:r>
              <a:rPr lang="en-US" dirty="0"/>
              <a:t>These features can </a:t>
            </a:r>
          </a:p>
          <a:p>
            <a:pPr lvl="1"/>
            <a:r>
              <a:rPr lang="en-US" dirty="0"/>
              <a:t>reduce protocol overhead and increase aggregate network throughput (e.g., DL and UL OFDMA, DL/UL MU-MIMO), </a:t>
            </a:r>
          </a:p>
          <a:p>
            <a:pPr lvl="1"/>
            <a:r>
              <a:rPr lang="en-US" dirty="0"/>
              <a:t>enhance peak link throughput (e.g., MCS 10, 11), </a:t>
            </a:r>
          </a:p>
          <a:p>
            <a:pPr lvl="1"/>
            <a:r>
              <a:rPr lang="en-US" dirty="0"/>
              <a:t>enhance dense network efficiency (e.g., spatial reuse), </a:t>
            </a:r>
          </a:p>
          <a:p>
            <a:pPr lvl="1"/>
            <a:r>
              <a:rPr lang="en-US" dirty="0"/>
              <a:t>and/or enhance power conservation (e.g., TWT). </a:t>
            </a:r>
          </a:p>
          <a:p>
            <a:pPr lvl="1"/>
            <a:r>
              <a:rPr lang="en-US" dirty="0"/>
              <a:t>These features can, under certain circumstances, improve the average throughput per STA in a BSS by a factor of four, compared to VHT.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DD2228-568B-7E4C-9055-4D8C19CFC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86C252-3554-DF44-9727-D3F8A9CED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F4A9A3-A6FB-5E47-9A34-88A6B1F3D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28721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60848"/>
            <a:ext cx="7772400" cy="4114800"/>
          </a:xfrm>
        </p:spPr>
        <p:txBody>
          <a:bodyPr/>
          <a:lstStyle/>
          <a:p>
            <a:r>
              <a:rPr lang="en-US" sz="2000" dirty="0"/>
              <a:t>It is within the scope of the LC MAC to support both an 802.11ax PHY and a </a:t>
            </a:r>
            <a:r>
              <a:rPr lang="en-US" sz="2000" dirty="0" err="1"/>
              <a:t>G.hn</a:t>
            </a:r>
            <a:r>
              <a:rPr lang="en-US" sz="2000" dirty="0"/>
              <a:t> PHY</a:t>
            </a:r>
          </a:p>
          <a:p>
            <a:pPr lvl="1"/>
            <a:r>
              <a:rPr lang="en-US" sz="1800" dirty="0"/>
              <a:t>A two mode MAC implementation can resolve the PHY discussions</a:t>
            </a:r>
          </a:p>
          <a:p>
            <a:r>
              <a:rPr lang="en-US" sz="2000" dirty="0"/>
              <a:t>We should focus MAC proposals </a:t>
            </a:r>
          </a:p>
          <a:p>
            <a:pPr lvl="1"/>
            <a:r>
              <a:rPr lang="en-US" sz="1800" dirty="0"/>
              <a:t>to 802.11ax, 802.11ac, and 802.11n amendments as candidate starting points</a:t>
            </a:r>
          </a:p>
          <a:p>
            <a:pPr lvl="1"/>
            <a:r>
              <a:rPr lang="en-US" sz="1800" dirty="0"/>
              <a:t>Recommend 802.11ac for </a:t>
            </a:r>
            <a:r>
              <a:rPr lang="en-US" sz="1800" dirty="0" err="1"/>
              <a:t>G.hn</a:t>
            </a:r>
            <a:r>
              <a:rPr lang="en-US" sz="1800" dirty="0"/>
              <a:t> PHY – reduced complexity while keeping enhanced features of VHT</a:t>
            </a:r>
          </a:p>
          <a:p>
            <a:r>
              <a:rPr lang="en-US" sz="2000" dirty="0"/>
              <a:t>However, a clarification of the MAC scope is necessary:</a:t>
            </a:r>
          </a:p>
          <a:p>
            <a:pPr lvl="1"/>
            <a:r>
              <a:rPr lang="en-US" sz="1800" dirty="0"/>
              <a:t>To allow changes so the MAC can properly interface to the LC PHY</a:t>
            </a:r>
          </a:p>
          <a:p>
            <a:pPr lvl="1"/>
            <a:r>
              <a:rPr lang="en-US" sz="1800" dirty="0"/>
              <a:t>To allow MAC proposals that address the need to simplify the MAC implementation</a:t>
            </a:r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  <p:sp>
        <p:nvSpPr>
          <p:cNvPr id="22" name="Date Placeholder 21">
            <a:extLst>
              <a:ext uri="{FF2B5EF4-FFF2-40B4-BE49-F238E27FC236}">
                <a16:creationId xmlns:a16="http://schemas.microsoft.com/office/drawing/2014/main" id="{BE8AD6D5-CB92-5445-B532-FBAE93C83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0016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486275"/>
          </a:xfrm>
        </p:spPr>
        <p:txBody>
          <a:bodyPr/>
          <a:lstStyle/>
          <a:p>
            <a:r>
              <a:rPr lang="en-US" dirty="0"/>
              <a:t>Scope of 802.11 MAC layer changes that support the LC PHY is limited by the LC PAR</a:t>
            </a:r>
          </a:p>
          <a:p>
            <a:pPr lvl="1"/>
            <a:r>
              <a:rPr lang="en-US" dirty="0"/>
              <a:t>“This amendment specifies changes to the IEEE 802.11 MAC that are limited to the following: 1) Hybrid coordination function (HCF) channel access,</a:t>
            </a:r>
          </a:p>
          <a:p>
            <a:pPr lvl="1"/>
            <a:r>
              <a:rPr lang="en-US" dirty="0"/>
              <a:t>2) Overlapping basic service set (OBSS) detection and coexistence,</a:t>
            </a:r>
          </a:p>
          <a:p>
            <a:pPr lvl="1"/>
            <a:r>
              <a:rPr lang="en-US" dirty="0"/>
              <a:t>3) Existing power management modes of operation (excluding new modes), and modifications to other clauses necessary to support these changes.”</a:t>
            </a:r>
          </a:p>
          <a:p>
            <a:r>
              <a:rPr lang="en-US" dirty="0"/>
              <a:t>We need to clarify the scope of MAC changes includes:</a:t>
            </a:r>
          </a:p>
          <a:p>
            <a:pPr lvl="1"/>
            <a:r>
              <a:rPr lang="en-US" dirty="0"/>
              <a:t>Changing/adding 802.11 MAC features that affect the LC PHY</a:t>
            </a:r>
          </a:p>
          <a:p>
            <a:pPr lvl="1"/>
            <a:r>
              <a:rPr lang="en-US" dirty="0"/>
              <a:t>Limiting the optional modes of the 802.11 MAC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8B6779-98C8-1240-BF7A-6712527AD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198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dirty="0"/>
              <a:t>Motivation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899" y="1844824"/>
            <a:ext cx="7772400" cy="4176464"/>
          </a:xfrm>
        </p:spPr>
        <p:txBody>
          <a:bodyPr/>
          <a:lstStyle/>
          <a:p>
            <a:r>
              <a:rPr lang="en-US" dirty="0" err="1"/>
              <a:t>TGbb</a:t>
            </a:r>
            <a:r>
              <a:rPr lang="en-US" dirty="0"/>
              <a:t> has been discussing two MAC/PHY combinations</a:t>
            </a:r>
          </a:p>
          <a:p>
            <a:pPr lvl="1"/>
            <a:r>
              <a:rPr lang="en-US" b="1" dirty="0"/>
              <a:t>(AX approach):</a:t>
            </a:r>
            <a:r>
              <a:rPr lang="en-US" dirty="0"/>
              <a:t> 802.11ax MAC + 802.11ax PHY </a:t>
            </a:r>
          </a:p>
          <a:p>
            <a:pPr lvl="2"/>
            <a:r>
              <a:rPr lang="en-US" sz="2000" dirty="0"/>
              <a:t>(PHY change necessary to support LC PHY)</a:t>
            </a:r>
          </a:p>
          <a:p>
            <a:pPr lvl="1"/>
            <a:r>
              <a:rPr lang="en-US" b="1" dirty="0"/>
              <a:t>(</a:t>
            </a:r>
            <a:r>
              <a:rPr lang="en-US" b="1" dirty="0" err="1"/>
              <a:t>G.hn</a:t>
            </a:r>
            <a:r>
              <a:rPr lang="en-US" b="1" dirty="0"/>
              <a:t> approach):</a:t>
            </a:r>
            <a:r>
              <a:rPr lang="en-US" dirty="0"/>
              <a:t> 802.11 ?? MAC + </a:t>
            </a:r>
            <a:r>
              <a:rPr lang="en-US" dirty="0" err="1"/>
              <a:t>G.hn</a:t>
            </a:r>
            <a:r>
              <a:rPr lang="en-US" dirty="0"/>
              <a:t> PHY </a:t>
            </a:r>
          </a:p>
          <a:p>
            <a:pPr lvl="2"/>
            <a:r>
              <a:rPr lang="en-US" sz="2000" dirty="0"/>
              <a:t>(requires more extensive MAC changes)</a:t>
            </a:r>
          </a:p>
          <a:p>
            <a:r>
              <a:rPr lang="en-US" dirty="0"/>
              <a:t>Both approaches have flaws and advantages</a:t>
            </a:r>
          </a:p>
          <a:p>
            <a:pPr lvl="1"/>
            <a:r>
              <a:rPr lang="en-US" dirty="0"/>
              <a:t>And both can be supported in the LC MAC layer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0987" y="65677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D04EC0-0D48-7E48-9BEE-D72C4C106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72824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dirty="0"/>
              <a:t>Motivation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899" y="1844824"/>
            <a:ext cx="7772400" cy="4176464"/>
          </a:xfrm>
        </p:spPr>
        <p:txBody>
          <a:bodyPr/>
          <a:lstStyle/>
          <a:p>
            <a:r>
              <a:rPr lang="en-US" altLang="en-US" dirty="0"/>
              <a:t>However, both approaches will allow many 802.11 MAC features that are not necessary</a:t>
            </a:r>
            <a:endParaRPr lang="en-US" dirty="0"/>
          </a:p>
          <a:p>
            <a:pPr lvl="1"/>
            <a:r>
              <a:rPr lang="en-US" dirty="0"/>
              <a:t>Some are optional, some are mandatory</a:t>
            </a:r>
          </a:p>
          <a:p>
            <a:pPr lvl="1"/>
            <a:r>
              <a:rPr lang="en-US" dirty="0"/>
              <a:t>Can limit unnecessary mandatory features by limiting the MAC to the appropriate 802.11 MAC amendment</a:t>
            </a:r>
          </a:p>
          <a:p>
            <a:pPr lvl="1"/>
            <a:r>
              <a:rPr lang="en-US" dirty="0"/>
              <a:t>Can limit unnecessary optional features through management layer configuration</a:t>
            </a:r>
          </a:p>
          <a:p>
            <a:r>
              <a:rPr lang="en-US" dirty="0" err="1"/>
              <a:t>G.hn</a:t>
            </a:r>
            <a:r>
              <a:rPr lang="en-US" dirty="0"/>
              <a:t> approach will not work without modifying the 802.11 MAC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0987" y="65677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D04EC0-0D48-7E48-9BEE-D72C4C106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4399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CF3C5BD-5F41-1F43-A00E-C0AF68A008FF}"/>
              </a:ext>
            </a:extLst>
          </p:cNvPr>
          <p:cNvSpPr txBox="1"/>
          <p:nvPr/>
        </p:nvSpPr>
        <p:spPr>
          <a:xfrm>
            <a:off x="1403648" y="3068459"/>
            <a:ext cx="1952429" cy="415498"/>
          </a:xfrm>
          <a:prstGeom prst="rect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/>
              <a:t>802.11ax MAC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4410EA-14F8-0348-A836-E3DF059880FD}"/>
              </a:ext>
            </a:extLst>
          </p:cNvPr>
          <p:cNvSpPr txBox="1"/>
          <p:nvPr/>
        </p:nvSpPr>
        <p:spPr>
          <a:xfrm>
            <a:off x="1475650" y="5101734"/>
            <a:ext cx="1775460" cy="415498"/>
          </a:xfrm>
          <a:prstGeom prst="rect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/>
              <a:t>802.11ax PHY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718EA5-F4DB-B24A-B0C6-18F7CFC55B27}"/>
              </a:ext>
            </a:extLst>
          </p:cNvPr>
          <p:cNvSpPr txBox="1"/>
          <p:nvPr/>
        </p:nvSpPr>
        <p:spPr>
          <a:xfrm>
            <a:off x="1460410" y="230412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Option 1</a:t>
            </a:r>
          </a:p>
          <a:p>
            <a:pPr algn="ctr"/>
            <a:r>
              <a:rPr lang="en-US" sz="1800" dirty="0"/>
              <a:t>MAC/PHY layers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53C8DD-55B3-4C40-8533-24150D01F480}"/>
              </a:ext>
            </a:extLst>
          </p:cNvPr>
          <p:cNvSpPr txBox="1"/>
          <p:nvPr/>
        </p:nvSpPr>
        <p:spPr>
          <a:xfrm>
            <a:off x="5283653" y="3068459"/>
            <a:ext cx="2103122" cy="415498"/>
          </a:xfrm>
          <a:prstGeom prst="rect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/>
              <a:t>802.11 ?? MAC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62593C-0421-9341-9E54-A4B897AE3B8B}"/>
              </a:ext>
            </a:extLst>
          </p:cNvPr>
          <p:cNvSpPr txBox="1"/>
          <p:nvPr/>
        </p:nvSpPr>
        <p:spPr>
          <a:xfrm>
            <a:off x="5447485" y="5082142"/>
            <a:ext cx="1775459" cy="415498"/>
          </a:xfrm>
          <a:prstGeom prst="rect">
            <a:avLst/>
          </a:prstGeom>
          <a:noFill/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 err="1"/>
              <a:t>G.hn</a:t>
            </a:r>
            <a:r>
              <a:rPr lang="en-US" sz="2100" dirty="0"/>
              <a:t> PHY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72A455-471C-2D47-A13A-87CBFB0F0D67}"/>
              </a:ext>
            </a:extLst>
          </p:cNvPr>
          <p:cNvSpPr txBox="1"/>
          <p:nvPr/>
        </p:nvSpPr>
        <p:spPr>
          <a:xfrm>
            <a:off x="5356098" y="2304128"/>
            <a:ext cx="1859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Option 2</a:t>
            </a:r>
          </a:p>
          <a:p>
            <a:pPr algn="ctr"/>
            <a:r>
              <a:rPr lang="en-US" sz="1800" dirty="0"/>
              <a:t>MAC/PHY layers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2AA4EEE-D40D-EA49-8572-4009A0E0904C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 flipH="1">
            <a:off x="2363380" y="3483957"/>
            <a:ext cx="16483" cy="1617777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7A2153-90EA-B843-B954-AA7648D48D08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6335214" y="3483957"/>
            <a:ext cx="1" cy="1598185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501CA48-8B30-BC4F-966E-BD3DAA0D8DC5}"/>
              </a:ext>
            </a:extLst>
          </p:cNvPr>
          <p:cNvSpPr txBox="1"/>
          <p:nvPr/>
        </p:nvSpPr>
        <p:spPr>
          <a:xfrm>
            <a:off x="2442376" y="3789040"/>
            <a:ext cx="16337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PHY SAP</a:t>
            </a:r>
          </a:p>
          <a:p>
            <a:r>
              <a:rPr lang="en-US" sz="1400" dirty="0"/>
              <a:t>MLME-PLME SAP</a:t>
            </a:r>
          </a:p>
          <a:p>
            <a:r>
              <a:rPr lang="en-US" sz="1400" dirty="0"/>
              <a:t>PLME SAP</a:t>
            </a:r>
          </a:p>
          <a:p>
            <a:r>
              <a:rPr lang="en-US" sz="1400" dirty="0"/>
              <a:t>Message formats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7AEBB8-E40E-FF4D-9BA8-CA19543CA763}"/>
              </a:ext>
            </a:extLst>
          </p:cNvPr>
          <p:cNvSpPr txBox="1"/>
          <p:nvPr/>
        </p:nvSpPr>
        <p:spPr>
          <a:xfrm>
            <a:off x="6477451" y="3771037"/>
            <a:ext cx="1838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?? PHY SAP</a:t>
            </a:r>
          </a:p>
          <a:p>
            <a:r>
              <a:rPr lang="en-US" sz="1400" dirty="0"/>
              <a:t>?? MLME-PLME SAP</a:t>
            </a:r>
          </a:p>
          <a:p>
            <a:r>
              <a:rPr lang="en-US" sz="1400" dirty="0"/>
              <a:t>?? PLME SAP</a:t>
            </a:r>
          </a:p>
          <a:p>
            <a:r>
              <a:rPr lang="en-US" sz="1400" dirty="0"/>
              <a:t>?? Message formats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D44C74-2E52-BD42-9AC1-2E97D1E9F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B8A193-750B-F24F-9F1C-553BA1E2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FB4DF921-19E8-7743-9F06-BF8C51324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Comparison of LC MAC mode Frameworks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BCE81B-A538-1246-931C-09E1B0B28043}"/>
              </a:ext>
            </a:extLst>
          </p:cNvPr>
          <p:cNvSpPr txBox="1"/>
          <p:nvPr/>
        </p:nvSpPr>
        <p:spPr>
          <a:xfrm>
            <a:off x="1277101" y="3988997"/>
            <a:ext cx="1037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Existing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48AB74-AF76-0943-9F70-342136F757BB}"/>
              </a:ext>
            </a:extLst>
          </p:cNvPr>
          <p:cNvSpPr txBox="1"/>
          <p:nvPr/>
        </p:nvSpPr>
        <p:spPr>
          <a:xfrm>
            <a:off x="5222885" y="4006429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Changed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44678CBC-9AF2-CD47-829D-956B7C3B4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7404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dirty="0"/>
              <a:t>Example MAC amendments for consideration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899" y="1916832"/>
            <a:ext cx="7772400" cy="4104456"/>
          </a:xfrm>
        </p:spPr>
        <p:txBody>
          <a:bodyPr/>
          <a:lstStyle/>
          <a:p>
            <a:r>
              <a:rPr lang="en-US" dirty="0"/>
              <a:t>802.11n</a:t>
            </a:r>
          </a:p>
          <a:p>
            <a:pPr lvl="1"/>
            <a:r>
              <a:rPr lang="en-US" dirty="0"/>
              <a:t>Minimal features to support high throughput</a:t>
            </a:r>
          </a:p>
          <a:p>
            <a:r>
              <a:rPr lang="en-US" dirty="0"/>
              <a:t>802.11ac</a:t>
            </a:r>
          </a:p>
          <a:p>
            <a:pPr lvl="1"/>
            <a:r>
              <a:rPr lang="en-US" dirty="0"/>
              <a:t>Enhanced features to support very high throughput</a:t>
            </a:r>
          </a:p>
          <a:p>
            <a:r>
              <a:rPr lang="en-US" dirty="0"/>
              <a:t>802.11ax</a:t>
            </a:r>
          </a:p>
          <a:p>
            <a:pPr lvl="1"/>
            <a:r>
              <a:rPr lang="en-US" dirty="0"/>
              <a:t>Maximum features that support future throughput needs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0987" y="65677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331C72-5A95-8E44-8211-985882E9F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5334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6ECAE-5347-E04D-A494-D5BE411D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802.11n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1F39B-73B6-EB4C-97AC-601464CF9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 panose="020B0604020202020204" pitchFamily="34" charset="0"/>
              </a:rPr>
              <a:t>The IEEE 802.11 HT STA provides </a:t>
            </a:r>
          </a:p>
          <a:p>
            <a:pPr lvl="1"/>
            <a:r>
              <a:rPr lang="en-US" sz="1800" dirty="0">
                <a:cs typeface="Arial" panose="020B0604020202020204" pitchFamily="34" charset="0"/>
              </a:rPr>
              <a:t>physical layer (PHY) and medium access control (MAC) features that can support a throughput of 100 Mb/s and greater, as measured at the MAC data service access point (SAP).</a:t>
            </a:r>
          </a:p>
          <a:p>
            <a:r>
              <a:rPr lang="en-US" dirty="0">
                <a:cs typeface="Arial" panose="020B0604020202020204" pitchFamily="34" charset="0"/>
              </a:rPr>
              <a:t>Some PHY features that distinguish an HT STA from a non-HT STA are referred to as </a:t>
            </a:r>
          </a:p>
          <a:p>
            <a:pPr lvl="1"/>
            <a:r>
              <a:rPr lang="en-US" sz="1800" dirty="0">
                <a:cs typeface="Arial" panose="020B0604020202020204" pitchFamily="34" charset="0"/>
              </a:rPr>
              <a:t>multiple input, multiple output (MIMO) operation; </a:t>
            </a:r>
          </a:p>
          <a:p>
            <a:pPr lvl="1"/>
            <a:r>
              <a:rPr lang="en-US" sz="1800" dirty="0">
                <a:cs typeface="Arial" panose="020B0604020202020204" pitchFamily="34" charset="0"/>
              </a:rPr>
              <a:t>spatial multiplexing (SM); spatial mapping (including transmit beamforming); </a:t>
            </a:r>
          </a:p>
          <a:p>
            <a:pPr lvl="1"/>
            <a:r>
              <a:rPr lang="en-US" sz="1800" dirty="0">
                <a:cs typeface="Arial" panose="020B0604020202020204" pitchFamily="34" charset="0"/>
              </a:rPr>
              <a:t>space-time block coding (STBC); </a:t>
            </a:r>
          </a:p>
          <a:p>
            <a:pPr lvl="1"/>
            <a:r>
              <a:rPr lang="en-US" sz="1800" dirty="0">
                <a:cs typeface="Arial" panose="020B0604020202020204" pitchFamily="34" charset="0"/>
              </a:rPr>
              <a:t>low-density parity check (LDPC) encoding; </a:t>
            </a:r>
          </a:p>
          <a:p>
            <a:pPr lvl="1"/>
            <a:r>
              <a:rPr lang="en-US" sz="1800" dirty="0">
                <a:cs typeface="Arial" panose="020B0604020202020204" pitchFamily="34" charset="0"/>
              </a:rPr>
              <a:t>and antenna selection (ASEL). 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4C7F80-95E8-7B4A-BCF4-46E730F57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9C11B1-A79A-D94C-B8F8-3C7DAEC43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59CBD4-22DB-6A4E-A0E9-7CDBECC87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1887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34A6B-DFF4-DD41-8B47-18534BDAF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802.11n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9B9B4-BF14-B748-922A-C68529A7B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HT STA has MAC features that include </a:t>
            </a:r>
          </a:p>
          <a:p>
            <a:pPr lvl="1"/>
            <a:r>
              <a:rPr lang="en-US" dirty="0"/>
              <a:t>frame aggregation, </a:t>
            </a:r>
          </a:p>
          <a:p>
            <a:pPr lvl="1"/>
            <a:r>
              <a:rPr lang="en-US" dirty="0"/>
              <a:t>some Block Ack features, </a:t>
            </a:r>
          </a:p>
          <a:p>
            <a:pPr lvl="1"/>
            <a:r>
              <a:rPr lang="en-US" dirty="0"/>
              <a:t>power save multi- poll (PSMP) operation, </a:t>
            </a:r>
          </a:p>
          <a:p>
            <a:pPr lvl="1"/>
            <a:r>
              <a:rPr lang="en-US" dirty="0"/>
              <a:t>reverse direction (RD), </a:t>
            </a:r>
          </a:p>
          <a:p>
            <a:pPr lvl="1"/>
            <a:r>
              <a:rPr lang="en-US" dirty="0"/>
              <a:t>and protection mechanisms supporting coexistence with non-HT STAs.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8746D-6711-004F-A3D9-E0B59A93C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4A3E2D-35E2-6849-BA19-9106A1211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B7FBA7-FCEE-B04C-8F7E-5AA75B3EB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0613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4B1E8-A9B2-B84E-AC1F-729D2984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802.11ac STAs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423F1-D737-954B-B9BC-02417E941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 panose="020B0604020202020204" pitchFamily="34" charset="0"/>
              </a:rPr>
              <a:t>The IEEE 802.11 VHT STA operates in frequency bands below 6 GHz excluding the 2.4 GHz band.</a:t>
            </a:r>
          </a:p>
          <a:p>
            <a:r>
              <a:rPr lang="en-US" dirty="0">
                <a:cs typeface="Arial" panose="020B0604020202020204" pitchFamily="34" charset="0"/>
              </a:rPr>
              <a:t>A VHT STA is an HT STA that, in addition to features supported as an HT STA, 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supports VHT features identified in Clause 8, Clause 9, Clause 10, Clause 13, Clause 18, and Clause 22.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C305F0-12AD-5D42-BC0A-085D528E7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Harry Bims (Bims Laboratories, Inc.)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9D0CDF-746C-354C-9069-7402A713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8EE9EB-5276-3449-8B9F-7485B67B0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439606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56348</TotalTime>
  <Words>1699</Words>
  <Application>Microsoft Macintosh PowerPoint</Application>
  <PresentationFormat>On-screen Show (4:3)</PresentationFormat>
  <Paragraphs>212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Qualcomm Office Regular</vt:lpstr>
      <vt:lpstr>Qualcomm Regular</vt:lpstr>
      <vt:lpstr>Times New Roman</vt:lpstr>
      <vt:lpstr>802-11-Submission</vt:lpstr>
      <vt:lpstr>802.11 MAC layer support for LC PHY operation</vt:lpstr>
      <vt:lpstr>Abstract</vt:lpstr>
      <vt:lpstr>Motivation (1)</vt:lpstr>
      <vt:lpstr>Motivation (2)</vt:lpstr>
      <vt:lpstr>Comparison of LC MAC mode Frameworks</vt:lpstr>
      <vt:lpstr>Example MAC amendments for consideration</vt:lpstr>
      <vt:lpstr>802.11n (1)</vt:lpstr>
      <vt:lpstr>802.11n (2)</vt:lpstr>
      <vt:lpstr>802.11ac STAs (1)</vt:lpstr>
      <vt:lpstr>802.11ac (2)</vt:lpstr>
      <vt:lpstr>802.11ac (3)</vt:lpstr>
      <vt:lpstr>802.11ac (4)</vt:lpstr>
      <vt:lpstr>802.11ac (5)</vt:lpstr>
      <vt:lpstr>802.11ax (1)</vt:lpstr>
      <vt:lpstr>802.11ax (2)</vt:lpstr>
      <vt:lpstr>802.11ax (3)</vt:lpstr>
      <vt:lpstr>Conclusion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Harry Bims</cp:lastModifiedBy>
  <cp:revision>1749</cp:revision>
  <cp:lastPrinted>1998-02-10T13:28:06Z</cp:lastPrinted>
  <dcterms:created xsi:type="dcterms:W3CDTF">2004-12-02T14:01:45Z</dcterms:created>
  <dcterms:modified xsi:type="dcterms:W3CDTF">2019-11-12T07:33:36Z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9e0d1078-9938-4df6-9157-16e8a2e8272e</vt:lpwstr>
  </property>
  <property fmtid="{D5CDD505-2E9C-101B-9397-08002B2CF9AE}" pid="4" name="CTP_TimeStamp">
    <vt:lpwstr>2019-11-12 05:23:41Z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