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notesSlides/notesSlide5.xml" ContentType="application/vnd.openxmlformats-officedocument.presentationml.notesSlide+xml"/>
  <Override PartName="/ppt/ink/ink4.xml" ContentType="application/inkml+xml"/>
  <Override PartName="/ppt/ink/ink5.xml" ContentType="application/inkml+xml"/>
  <Override PartName="/ppt/ink/ink6.xml" ContentType="application/inkml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12"/>
  </p:notesMasterIdLst>
  <p:sldIdLst>
    <p:sldId id="256" r:id="rId2"/>
    <p:sldId id="334" r:id="rId3"/>
    <p:sldId id="292" r:id="rId4"/>
    <p:sldId id="291" r:id="rId5"/>
    <p:sldId id="336" r:id="rId6"/>
    <p:sldId id="343" r:id="rId7"/>
    <p:sldId id="342" r:id="rId8"/>
    <p:sldId id="338" r:id="rId9"/>
    <p:sldId id="341" r:id="rId10"/>
    <p:sldId id="339" r:id="rId11"/>
  </p:sldIdLst>
  <p:sldSz cx="9144000" cy="6858000" type="screen4x3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FFFFCC"/>
    <a:srgbClr val="FA8DA2"/>
    <a:srgbClr val="996600"/>
    <a:srgbClr val="FFCC99"/>
    <a:srgbClr val="CC6600"/>
    <a:srgbClr val="FFCCFF"/>
    <a:srgbClr val="FFFF66"/>
    <a:srgbClr val="CCFFCC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24" autoAdjust="0"/>
    <p:restoredTop sz="94660"/>
  </p:normalViewPr>
  <p:slideViewPr>
    <p:cSldViewPr snapToGrid="0">
      <p:cViewPr>
        <p:scale>
          <a:sx n="80" d="100"/>
          <a:sy n="80" d="100"/>
        </p:scale>
        <p:origin x="968" y="-3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256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1-12T02:43:45.587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0 45,'29'-1,"-1"-2,1-2,28-3,469-20,89 29,-596 0,-1 2,1 1,-1 1,1 0,-1 2,2 3,7 1,0-2,12 2,7 1,-1 2,3 5,53 12,-45-15,78 20,-100-31,0-1,0-2,0-2,2-3,29 2,196 1,-251 1,-1 0,1 1,-1 1,1 0,-1 1,0 0,0 1,0 0,2 2,34 18,-41-23,1 0,-1 0,0 1,0 0,0 0,-1 0,1 1,0-1,-1 1,0 0,0 1,0-1,0 1,1 1,0 4,0 0,0 0,-1 0,0 0,0 1,-1-1,1 4,4 32,-1-13,0 0,1-1,4 8,-8-33,-1-1,1 0,1 0,-1 0,1 0,2 3,-2-4,-1 0,1 0,-1 0,0 1,-1-1,1 1,-1 0,1 3,0 7,0 0,-1-1,-1 2,0-1,-1 0,0 0,-1 7,0-8,0 0,1 1,1-1,-1 0,2 0,0 0,0 0,4 10,9 30,-5-18,5 11,-11-38,0 1,1-1,-1-1,1 1,1-1,3 6,-4-10,0 0,0-1,1 1,-1-1,1 0,-1-1,1 0,0 0,0 0,0-1,1 0,12 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1-12T02:43:45.588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1 921,'46'1,"53"-3,-92 1,0 0,0-1,-1 0,1 0,-1-1,1 0,-1 0,0-1,0 1,0-1,-1-1,1 1,2-4,11-10,0-2,13-19,-17 17,0-1,-2-1,0 0,-2 0,0-2,1-8,1-1,13-26,31-55,-52 106,-1-1,-1 1,0-1,0 0,-1 0,0 0,-1 0,-1 0,1 0,-2 0,0-5,0 4,1 0,0 0,0 0,1 1,1-1,0 0,1 1,0-1,4-9,-3 13,1 1,0 0,0 1,0-1,1 1,-1 0,2 0,-1 1,1-1,-1 2,5-3,3-2,1 1,0 1,0 0,1 1,5-1,3 2,-1 1,1 2,0 0,0 1,0 2,17 2,29 0,7-4,-18-1,28 5,-37 5,12 0,19 0,-51-4,30 0,433-4,-467 1,1 2,-1 1,1 1,16 6,-17-4,1-1,0-1,1-1,10-1,59 5,-58-4,27 0,-53-4,9 0,-1-1,14-2,-27 1,-1 1,1-1,-1 0,0-1,0 0,0 0,0-1,0 1,1-3,31-27,-36 28,1 1,1 0,-1 0,0 0,1 1,0-1,0 1,0 0,0 0,1 1,-1-1,0 1,1 1,0-1,0 1,-1 0,2 0,13 0,1 1,-1 1,1 1,-1 0,0 2,1 0,-2 2,1 0,0 1,-16-5,-1 0,0 0,1 1,-1-1,0 0,-1 1,1 0,0 0,-1 0,0 0,1 0,-1 1,0-1,-1 0,1 1,-1 0,1-1,-1 1,0 0,-1 0,1-1,-1 2,2 13,-1 0,-1 0,0 1,-3 6,1 16,0 8,1 49,2-84,0 0,1 0,1 0,0 0,3 8,17 23,-19-38,0-1,-1 1,1 0,-1 0,-1 0,1 0,-1 0,0 5,2 28,-4-29,1 1,1-1,0 0,0 1,2 2,-3-10,1 0,0 0,0 0,0-1,0 1,1-1,0 1,-1-1,1 0,0 0,1 0,-1 0,0-1,1 1,-1-1,3 1,7 4,-9-6,-1 1,1-1,-1 1,0 0,0 0,1 0,-1 1,0-1,-1 1,1-1,0 1,-1 0,0 0,1 0,-1 0,0 1,-1-1,1 1,-1-1,1 2,-1-3,0 0,0 0,0 0,0 0,0 0,0 0,1-1,-1 1,0 0,1-1,0 1,-1-1,1 1,0-1,0 0,-1 0,1 0,0 0,0 0,0 0,0-1,1 1,-1-1,0 1,1-1,8 2,0-1,1-1,-1 0,8-1,9 0,56 8,-45-3,25-1,-55-3,-3 1,1-2,0 1,-1 0,1-1,0 0,3-2,-9 3,1-1,-1 1,0-1,0 1,0-1,0 0,0 1,0-1,0 0,0 0,0 0,0 0,0 0,0 0,-1 0,1 0,0 0,-1 0,1 0,-1 0,1-1,-1 1,1 0,-1 0,0-1,0 1,0 0,0 0,0-1,0 1,0 0,0 0,0-1,0 1,-1 0,0-1,-2-8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1-12T02:43:45.589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1063,'0'-1,"1"0,-1 1,1-1,-1 0,1 1,-1-1,1 0,-1 1,1-1,0 1,-1-1,1 1,0-1,0 1,-1 0,1-1,0 1,0 0,0-1,-1 1,1 0,0 0,0 0,0 0,0 0,26-4,-25 4,43-2,18 3,-34 0,0-1,0-1,0-2,22-4,-43 4,0 1,0-1,0 0,-1-1,1 0,-1 0,0 0,0-1,-1 0,1-1,-1 1,0-1,0 0,-1-1,0 0,0 1,-1-1,1-1,-1 0,1-2,0 0,1 0,0 0,1 1,0 0,6-6,19-25,12-18,-28 39,-2 0,0-1,1-5,-10 17,-1-1,-1 1,1-1,-2 0,1 0,-1 0,0 0,-1-1,0 1,-1-4,0-33,-1 25,1-1,1 0,1 0,0 1,2-1,1 1,0 0,4-8,9-17,-13 31,0 0,2-1,0 2,0-1,1 1,1 0,1 1,1-2,17-19,-23 27,0 0,0 1,0 0,1 0,0 0,0 1,1 0,0 0,-1 0,2 1,-1 0,1 0,7-3,-5 3,1-1,-1 1,1 1,0 0,0 0,0 1,1 1,1-1,68-5,-49 3,26 0,-44 4,70-1,0 4,12 5,-50-2,-24-5,0 2,0 1,0 1,-1 0,3 3,-4-2,0 0,1-2,14 2,28 6,-17 0,0-3,1-2,0-2,47 0,624-6,-699 2,0 0,0 2,0 0,-1 0,1 2,8 4,7 4,-1 1,30 18,-60-31,-1 1,1 0,-1 0,1 0,-1 0,0 1,0-1,0 1,0-1,0 1,-1 0,1-1,-1 1,0 0,1 0,-1 0,-1 0,1 0,0 2,1 9,0 0,-2 0,1 0,-2 1,1-2,0 0,1 0,1 6,2-4,1 1,0-1,1 0,1-1,1 1,8 12,-4-6,0 0,4 12,-13-20,1 0,-1 0,-1 0,-1 0,0 0,0 1,-1-1,-1 7,1 39,1-51,1 0,0 0,0 0,1 0,0 0,0-1,1 1,0-1,1 0,1 2,18 37,-16-29,0-1,1 0,5 7,-3-7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1-09T01:52:09.249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51,'41'-1,"-1"-3,3-1,41-4,683-23,129 33,-868 1,-1 1,0 1,0 1,0 2,-1 1,4 2,9 3,1-2,16 1,11 2,-1 2,3 5,78 15,-65-18,114 23,-147-35,1-2,0-2,-1-2,4-3,43 1,283 2,-365 1,1 1,-1 1,-1 0,1 0,0 1,-1 1,0 1,0 0,3 2,50 19,-60-24,0-1,0 1,0 0,0 0,0 1,-1 0,0 0,1 0,-1 0,-1 1,1 0,-1 0,0 0,2 3,0 2,0 1,-1 1,0-1,-1 1,0 0,0 0,-1 4,9 36,-5-14,2-1,2 0,5 8,-12-37,0-1,0 0,1 0,0-1,0 1,5 3,-5-4,0-1,0 1,-1 0,1 1,-1-1,-1 1,1-1,0 4,0 8,0 0,-1 0,-1 1,-1-1,0 0,-2 1,-1 7,1-9,0 1,1-1,0 0,2 0,0 0,1 0,1 0,4 12,14 33,-7-19,7 11,-17-42,1 0,0-1,1 0,1 0,-1-1,8 7,-8-11,0-1,0 1,1-1,0-1,0 1,0-1,1-1,-1 1,1-2,0 1,2-1,16 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1-09T01:57:06.869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1 921,'46'1,"53"-3,-92 1,0 0,0-1,-1 0,1 0,-1-1,1 0,-1 0,0-1,0 1,0-1,-1-1,1 1,2-4,11-10,0-2,13-19,-17 17,0-1,-2-1,0 0,-2 0,0-2,1-8,1-1,13-26,31-55,-52 106,-1-1,-1 1,0-1,0 0,-1 0,0 0,-1 0,-1 0,1 0,-2 0,0-5,0 4,1 0,0 0,0 0,1 1,1-1,0 0,1 1,0-1,4-9,-3 13,1 1,0 0,0 1,0-1,1 1,-1 0,2 0,-1 1,1-1,-1 2,5-3,3-2,1 1,0 1,0 0,1 1,5-1,3 2,-1 1,1 2,0 0,0 1,0 2,17 2,29 0,7-4,-18-1,28 5,-37 5,12 0,19 0,-51-4,30 0,433-4,-467 1,1 2,-1 1,1 1,16 6,-17-4,1-1,0-1,1-1,10-1,59 5,-58-4,27 0,-53-4,9 0,-1-1,14-2,-27 1,-1 1,1-1,-1 0,0-1,0 0,0 0,0-1,0 1,1-3,31-27,-36 28,1 1,1 0,-1 0,0 0,1 1,0-1,0 1,0 0,0 0,1 1,-1-1,0 1,1 1,0-1,0 1,-1 0,2 0,13 0,1 1,-1 1,1 1,-1 0,0 2,1 0,-2 2,1 0,0 1,-16-5,-1 0,0 0,1 1,-1-1,0 0,-1 1,1 0,0 0,-1 0,0 0,1 0,-1 1,0-1,-1 0,1 1,-1 0,1-1,-1 1,0 0,-1 0,1-1,-1 2,2 13,-1 0,-1 0,0 1,-3 6,1 16,0 8,1 49,2-84,0 0,1 0,1 0,0 0,3 8,17 23,-19-38,0-1,-1 1,1 0,-1 0,-1 0,1 0,-1 0,0 5,2 28,-4-29,1 1,1-1,0 0,0 1,2 2,-3-10,1 0,0 0,0 0,0-1,0 1,1-1,0 1,-1-1,1 0,0 0,1 0,-1 0,0-1,1 1,-1-1,3 1,7 4,-9-6,-1 1,1-1,-1 1,0 0,0 0,1 0,-1 1,0-1,-1 1,1-1,0 1,-1 0,0 0,1 0,-1 0,0 1,-1-1,1 1,-1-1,1 2,-1-3,0 0,0 0,0 0,0 0,0 0,0 0,1-1,-1 1,0 0,1-1,0 1,-1-1,1 1,0-1,0 0,-1 0,1 0,0 0,0 0,0 0,0-1,1 1,-1-1,0 1,1-1,8 2,0-1,1-1,-1 0,8-1,9 0,56 8,-45-3,25-1,-55-3,-3 1,1-2,0 1,-1 0,1-1,0 0,3-2,-9 3,1-1,-1 1,0-1,0 1,0-1,0 0,0 1,0-1,0 0,0 0,0 0,0 0,0 0,0 0,-1 0,1 0,0 0,-1 0,1 0,-1 0,1-1,-1 1,1 0,-1 0,0-1,0 1,0 0,0 0,0-1,0 1,0 0,0 0,0-1,0 1,-1 0,0-1,-2-8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1-09T01:58:49.144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1063,'0'-1,"1"0,-1 1,1-1,-1 0,1 1,-1-1,1 0,-1 1,1-1,0 1,-1-1,1 1,0-1,0 1,-1 0,1-1,0 1,0 0,0-1,-1 1,1 0,0 0,0 0,0 0,0 0,26-4,-25 4,43-2,18 3,-34 0,0-1,0-1,0-2,22-4,-43 4,0 1,0-1,0 0,-1-1,1 0,-1 0,0 0,0-1,-1 0,1-1,-1 1,0-1,0 0,-1-1,0 0,0 1,-1-1,1-1,-1 0,1-2,0 0,1 0,0 0,1 1,0 0,6-6,19-25,12-18,-28 39,-2 0,0-1,1-5,-10 17,-1-1,-1 1,1-1,-2 0,1 0,-1 0,0 0,-1-1,0 1,-1-4,0-33,-1 25,1-1,1 0,1 0,0 1,2-1,1 1,0 0,4-8,9-17,-13 31,0 0,2-1,0 2,0-1,1 1,1 0,1 1,1-2,17-19,-23 27,0 0,0 1,0 0,1 0,0 0,0 1,1 0,0 0,-1 0,2 1,-1 0,1 0,7-3,-5 3,1-1,-1 1,1 1,0 0,0 0,0 1,1 1,1-1,68-5,-49 3,26 0,-44 4,70-1,0 4,12 5,-50-2,-24-5,0 2,0 1,0 1,-1 0,3 3,-4-2,0 0,1-2,14 2,28 6,-17 0,0-3,1-2,0-2,47 0,624-6,-699 2,0 0,0 2,0 0,-1 0,1 2,8 4,7 4,-1 1,30 18,-60-31,-1 1,1 0,-1 0,1 0,-1 0,0 1,0-1,0 1,0-1,0 1,-1 0,1-1,-1 1,0 0,1 0,-1 0,-1 0,1 0,0 2,1 9,0 0,-2 0,1 0,-2 1,1-2,0 0,1 0,1 6,2-4,1 1,0-1,1 0,1-1,1 1,8 12,-4-6,0 0,4 12,-13-20,1 0,-1 0,-1 0,-1 0,0 0,0 1,-1-1,-1 7,1 39,1-51,1 0,0 0,0 0,1 0,0 0,0-1,1 1,0-1,1 0,1 2,18 37,-16-29,0-1,1 0,5 7,-3-7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59552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4485ef10ee_0_262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36" tIns="90436" rIns="90436" bIns="90436" anchor="ctr" anchorCtr="0">
            <a:noAutofit/>
          </a:bodyPr>
          <a:lstStyle/>
          <a:p>
            <a:pPr marL="0" indent="0">
              <a:buNone/>
            </a:pPr>
            <a:endParaRPr sz="1400"/>
          </a:p>
        </p:txBody>
      </p:sp>
      <p:sp>
        <p:nvSpPr>
          <p:cNvPr id="127" name="Google Shape;127;g4485ef10ee_0_2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696913"/>
            <a:ext cx="46513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555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1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103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7175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9788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165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24" name="Shape 24"/>
          <p:cNvSpPr txBox="1">
            <a:spLocks noGrp="1"/>
          </p:cNvSpPr>
          <p:nvPr>
            <p:ph type="body" idx="1" hasCustomPrompt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685800" y="328437"/>
            <a:ext cx="179064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Nov 2019</a:t>
            </a:r>
            <a:endParaRPr dirty="0"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6515100" y="6383397"/>
            <a:ext cx="2028825" cy="27457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2520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 rot="5400000">
            <a:off x="4781550" y="2419350"/>
            <a:ext cx="5410200" cy="1943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 rot="5400000">
            <a:off x="819150" y="552450"/>
            <a:ext cx="5410200" cy="5676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 Pulikkoonattu (Broadcom Inc)</a:t>
            </a:r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58754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 Pulikkoonattu (Broadcom Inc)</a:t>
            </a:r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73021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Red ">
  <p:cSld name="Title Red 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308610" y="4204851"/>
            <a:ext cx="5589300" cy="4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b" anchorCtr="0"/>
          <a:lstStyle>
            <a:lvl1pPr marL="457200" marR="0" lvl="0" indent="-228600" algn="l" rtl="0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33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body" idx="2"/>
          </p:nvPr>
        </p:nvSpPr>
        <p:spPr>
          <a:xfrm>
            <a:off x="308610" y="5628417"/>
            <a:ext cx="5589300" cy="2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subTitle" idx="3"/>
          </p:nvPr>
        </p:nvSpPr>
        <p:spPr>
          <a:xfrm>
            <a:off x="308610" y="5199599"/>
            <a:ext cx="5589300" cy="2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81000" marR="0" lvl="1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62000" marR="0" lvl="2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130300" marR="0" lvl="3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511300" marR="0" lvl="4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892300" marR="0" lvl="5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273300" marR="0" lvl="6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641600" marR="0" lvl="7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22600" marR="0" lvl="8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837511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">
  <p:cSld name="Two Columns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>
            <a:spLocks noGrp="1"/>
          </p:cNvSpPr>
          <p:nvPr>
            <p:ph type="body" idx="1"/>
          </p:nvPr>
        </p:nvSpPr>
        <p:spPr>
          <a:xfrm>
            <a:off x="308610" y="1371600"/>
            <a:ext cx="4183500" cy="13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6" name="Google Shape;116;p22"/>
          <p:cNvSpPr txBox="1">
            <a:spLocks noGrp="1"/>
          </p:cNvSpPr>
          <p:nvPr>
            <p:ph type="title"/>
          </p:nvPr>
        </p:nvSpPr>
        <p:spPr>
          <a:xfrm>
            <a:off x="308610" y="572855"/>
            <a:ext cx="8524500" cy="3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ctr" anchorCtr="0"/>
          <a:lstStyle>
            <a:lvl1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None/>
              <a:defRPr sz="23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>
            <a:endParaRPr/>
          </a:p>
        </p:txBody>
      </p:sp>
      <p:sp>
        <p:nvSpPr>
          <p:cNvPr id="117" name="Google Shape;117;p22"/>
          <p:cNvSpPr txBox="1">
            <a:spLocks noGrp="1"/>
          </p:cNvSpPr>
          <p:nvPr>
            <p:ph type="body" idx="2"/>
          </p:nvPr>
        </p:nvSpPr>
        <p:spPr>
          <a:xfrm>
            <a:off x="4649724" y="1371600"/>
            <a:ext cx="4183500" cy="13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77186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6496050" y="6475413"/>
            <a:ext cx="2047875" cy="228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Shape 15"/>
          <p:cNvSpPr txBox="1">
            <a:spLocks/>
          </p:cNvSpPr>
          <p:nvPr userDrawn="1"/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090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 Pulikkoonattu (Broadcom Inc)</a:t>
            </a:r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Shape 15"/>
          <p:cNvSpPr txBox="1">
            <a:spLocks/>
          </p:cNvSpPr>
          <p:nvPr userDrawn="1"/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80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0" name="Shape 5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1" name="Shape 5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 Pulikkoonattu (Broadcom Inc)</a:t>
            </a:r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31427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7104428" y="6383397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 Pulikkoonattu (Broadcom Inc)</a:t>
            </a:r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31928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6750425" y="6381780"/>
            <a:ext cx="1787750" cy="27619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</a:t>
            </a:r>
            <a:r>
              <a:rPr lang="en-US" dirty="0"/>
              <a:t> Pulikkoonattu (Broadcom </a:t>
            </a:r>
            <a:r>
              <a:rPr lang="en-US" dirty="0" err="1"/>
              <a:t>Inc</a:t>
            </a:r>
            <a:r>
              <a:rPr lang="en-US" dirty="0"/>
              <a:t>)</a:t>
            </a:r>
            <a:endParaRPr dirty="0"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61288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825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 Pulikkoonattu (Broadcom Inc)</a:t>
            </a:r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83121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3" name="Shape 7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 Pulikkoonattu (Broadcom Inc)</a:t>
            </a:r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72619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 Pulikkoonattu (Broadcom Inc)</a:t>
            </a:r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8869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4344987" y="6499816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" name="Shape 18"/>
          <p:cNvSpPr/>
          <p:nvPr/>
        </p:nvSpPr>
        <p:spPr>
          <a:xfrm>
            <a:off x="4648200" y="332601"/>
            <a:ext cx="3797301" cy="2769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b" anchorCtr="0">
            <a:no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802.11-19/2032r3</a:t>
            </a:r>
            <a:endParaRPr lang="en-US"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9" name="Shape 19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" name="Shape 20"/>
          <p:cNvSpPr/>
          <p:nvPr/>
        </p:nvSpPr>
        <p:spPr>
          <a:xfrm>
            <a:off x="685800" y="6475425"/>
            <a:ext cx="835800" cy="1827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</a:p>
        </p:txBody>
      </p:sp>
      <p:cxnSp>
        <p:nvCxnSpPr>
          <p:cNvPr id="21" name="Shape 21"/>
          <p:cNvCxnSpPr/>
          <p:nvPr/>
        </p:nvCxnSpPr>
        <p:spPr>
          <a:xfrm>
            <a:off x="685800" y="6477000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2" name="Shape 15"/>
          <p:cNvSpPr txBox="1">
            <a:spLocks noGrp="1"/>
          </p:cNvSpPr>
          <p:nvPr>
            <p:ph type="dt" idx="2"/>
          </p:nvPr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Nov 2019</a:t>
            </a:r>
          </a:p>
        </p:txBody>
      </p:sp>
      <p:sp>
        <p:nvSpPr>
          <p:cNvPr id="23" name="Shape 26"/>
          <p:cNvSpPr txBox="1">
            <a:spLocks noGrp="1"/>
          </p:cNvSpPr>
          <p:nvPr>
            <p:ph type="ftr" idx="3"/>
          </p:nvPr>
        </p:nvSpPr>
        <p:spPr>
          <a:xfrm>
            <a:off x="6515100" y="6383396"/>
            <a:ext cx="2028825" cy="29896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</p:spTree>
    <p:extLst>
      <p:ext uri="{BB962C8B-B14F-4D97-AF65-F5344CB8AC3E}">
        <p14:creationId xmlns:p14="http://schemas.microsoft.com/office/powerpoint/2010/main" val="3611047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hf hd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customXml" Target="../ink/ink2.xml"/><Relationship Id="rId11" Type="http://schemas.openxmlformats.org/officeDocument/2006/relationships/image" Target="../media/image10.png"/><Relationship Id="rId5" Type="http://schemas.openxmlformats.org/officeDocument/2006/relationships/image" Target="../media/image6.png"/><Relationship Id="rId10" Type="http://schemas.openxmlformats.org/officeDocument/2006/relationships/image" Target="../media/image9.png"/><Relationship Id="rId4" Type="http://schemas.openxmlformats.org/officeDocument/2006/relationships/customXml" Target="../ink/ink1.xml"/><Relationship Id="rId9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customXml" Target="../ink/ink4.xml"/><Relationship Id="rId7" Type="http://schemas.openxmlformats.org/officeDocument/2006/relationships/customXml" Target="../ink/ink6.xml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11" Type="http://schemas.openxmlformats.org/officeDocument/2006/relationships/image" Target="../media/image14.png"/><Relationship Id="rId5" Type="http://schemas.openxmlformats.org/officeDocument/2006/relationships/customXml" Target="../ink/ink5.xml"/><Relationship Id="rId10" Type="http://schemas.openxmlformats.org/officeDocument/2006/relationships/image" Target="../media/image13.png"/><Relationship Id="rId4" Type="http://schemas.openxmlformats.org/officeDocument/2006/relationships/image" Target="../media/image110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32"/>
          <p:cNvSpPr txBox="1">
            <a:spLocks/>
          </p:cNvSpPr>
          <p:nvPr/>
        </p:nvSpPr>
        <p:spPr>
          <a:xfrm>
            <a:off x="685800" y="887636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>
              <a:buClr>
                <a:schemeClr val="dk2"/>
              </a:buClr>
              <a:buSzPct val="25000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Unintentional Beamforming</a:t>
            </a:r>
            <a:endParaRPr lang="en-US" sz="3200" b="1" dirty="0">
              <a:solidFill>
                <a:schemeClr val="dk2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5" name="Shape 33"/>
          <p:cNvSpPr txBox="1">
            <a:spLocks/>
          </p:cNvSpPr>
          <p:nvPr/>
        </p:nvSpPr>
        <p:spPr>
          <a:xfrm>
            <a:off x="685800" y="2267403"/>
            <a:ext cx="8008800" cy="488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 eaLnBrk="1" hangingPunct="1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33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11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11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indent="-342900" algn="ctr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Date:</a:t>
            </a:r>
            <a:r>
              <a:rPr lang="en-US" sz="2000" b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2019-11-13</a:t>
            </a:r>
            <a:r>
              <a:rPr lang="en-US" sz="2000" b="0" dirty="0"/>
              <a:t>17-12-14</a:t>
            </a:r>
          </a:p>
        </p:txBody>
      </p:sp>
      <p:sp>
        <p:nvSpPr>
          <p:cNvPr id="7" name="Shape 34"/>
          <p:cNvSpPr txBox="1"/>
          <p:nvPr/>
        </p:nvSpPr>
        <p:spPr>
          <a:xfrm>
            <a:off x="685800" y="2756105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</a:p>
        </p:txBody>
      </p:sp>
      <p:graphicFrame>
        <p:nvGraphicFramePr>
          <p:cNvPr id="8" name="Shape 35"/>
          <p:cNvGraphicFramePr/>
          <p:nvPr>
            <p:extLst>
              <p:ext uri="{D42A27DB-BD31-4B8C-83A1-F6EECF244321}">
                <p14:modId xmlns:p14="http://schemas.microsoft.com/office/powerpoint/2010/main" val="960715810"/>
              </p:ext>
            </p:extLst>
          </p:nvPr>
        </p:nvGraphicFramePr>
        <p:xfrm>
          <a:off x="687572" y="3359333"/>
          <a:ext cx="7856352" cy="275777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474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6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8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44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12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Affiliations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Phone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email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Qinghua Li</a:t>
                      </a:r>
                    </a:p>
                  </a:txBody>
                  <a:tcPr marL="91425" marR="91425" marT="91425" marB="91425"/>
                </a:tc>
                <a:tc row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6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6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6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Intel</a:t>
                      </a:r>
                    </a:p>
                  </a:txBody>
                  <a:tcPr marL="91425" marR="91425" marT="91425" marB="91425"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lang="es-E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Santa Clara 12</a:t>
                      </a:r>
                      <a:br>
                        <a:rPr lang="es-ES" sz="1000" dirty="0"/>
                      </a:br>
                      <a:r>
                        <a:rPr lang="es-E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3600 Juliette Lane</a:t>
                      </a:r>
                      <a:br>
                        <a:rPr lang="es-ES" sz="1000" dirty="0"/>
                      </a:br>
                      <a:r>
                        <a:rPr lang="es-E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Santa Clara, CA 95054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lang="es-E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USA</a:t>
                      </a:r>
                      <a:endParaRPr lang="it-IT" sz="1000" b="0" i="0" u="none" strike="noStrike" cap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Qinghua.Li@intel.com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155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Feng Jiang</a:t>
                      </a: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it-IT" sz="1000" b="0" i="0" u="none" strike="noStrike" cap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u="none" strike="noStrike" cap="none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Feng1.Jiang@intel.com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Jonathan Segev</a:t>
                      </a: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it-IT" sz="1000" b="0" i="0" u="none" strike="noStrike" cap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Jonathan.Segev@intel.com</a:t>
                      </a:r>
                      <a:endParaRPr sz="1600" u="none" strike="noStrike" cap="none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Assaf Gurevitz</a:t>
                      </a: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it-IT" sz="1600" b="0" i="0" u="none" strike="noStrike" cap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765054771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Robert Stacy</a:t>
                      </a: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it-IT" sz="1000" b="0" i="0" u="none" strike="noStrike" cap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u="none" strike="noStrike" cap="none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2019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>
          <a:xfrm>
            <a:off x="6619875" y="6383397"/>
            <a:ext cx="1924049" cy="274578"/>
          </a:xfrm>
        </p:spPr>
        <p:txBody>
          <a:bodyPr/>
          <a:lstStyle/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2019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>
          <a:xfrm>
            <a:off x="6496050" y="6381780"/>
            <a:ext cx="2042125" cy="276195"/>
          </a:xfrm>
        </p:spPr>
        <p:txBody>
          <a:bodyPr/>
          <a:lstStyle/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  <p:sp>
        <p:nvSpPr>
          <p:cNvPr id="82" name="Title 2">
            <a:extLst>
              <a:ext uri="{FF2B5EF4-FFF2-40B4-BE49-F238E27FC236}">
                <a16:creationId xmlns:a16="http://schemas.microsoft.com/office/drawing/2014/main" id="{37E20B56-0DC6-40C0-A978-C30017C9FA6E}"/>
              </a:ext>
            </a:extLst>
          </p:cNvPr>
          <p:cNvSpPr txBox="1">
            <a:spLocks/>
          </p:cNvSpPr>
          <p:nvPr/>
        </p:nvSpPr>
        <p:spPr>
          <a:xfrm>
            <a:off x="448519" y="887510"/>
            <a:ext cx="8246962" cy="82197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lang="en-US" sz="3200" b="1" dirty="0">
                <a:solidFill>
                  <a:schemeClr val="dk2"/>
                </a:solidFill>
                <a:latin typeface="Times New Roman"/>
                <a:cs typeface="Times New Roman"/>
                <a:sym typeface="Times New Roman"/>
              </a:rPr>
              <a:t>Conclusions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034329B3-374D-487E-B6FC-C288C080D96E}"/>
              </a:ext>
            </a:extLst>
          </p:cNvPr>
          <p:cNvSpPr txBox="1">
            <a:spLocks/>
          </p:cNvSpPr>
          <p:nvPr/>
        </p:nvSpPr>
        <p:spPr>
          <a:xfrm>
            <a:off x="392519" y="1709481"/>
            <a:ext cx="8435162" cy="41148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096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The current secure ranging signal meets the regulation requirements</a:t>
            </a:r>
          </a:p>
          <a:p>
            <a:pPr marL="6096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The effect of the potential unintentional beamforming can be mitigated by transmitting a delayed sounding signal</a:t>
            </a:r>
          </a:p>
          <a:p>
            <a:pPr marL="6096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The solution can be implementation specific</a:t>
            </a:r>
          </a:p>
          <a:p>
            <a:pPr marL="6096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03973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2400" indent="0">
              <a:buNone/>
            </a:pPr>
            <a:r>
              <a:rPr lang="en-US" sz="2800" b="0" dirty="0"/>
              <a:t>Contribution, IEEE 802.11-19/1572r4, discussed a potential problem due to unintentional beamforming in 11az secure ranging. This contribution depicts a solution, which can be implementation specific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 lang="en-US" sz="1200" b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2019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>
          <a:xfrm>
            <a:off x="6543676" y="6383397"/>
            <a:ext cx="2000250" cy="274578"/>
          </a:xfrm>
        </p:spPr>
        <p:txBody>
          <a:bodyPr/>
          <a:lstStyle/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</p:spTree>
    <p:extLst>
      <p:ext uri="{BB962C8B-B14F-4D97-AF65-F5344CB8AC3E}">
        <p14:creationId xmlns:p14="http://schemas.microsoft.com/office/powerpoint/2010/main" val="602350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8519" y="629741"/>
            <a:ext cx="8246962" cy="1066800"/>
          </a:xfrm>
        </p:spPr>
        <p:txBody>
          <a:bodyPr/>
          <a:lstStyle/>
          <a:p>
            <a:r>
              <a:rPr lang="en-US" dirty="0"/>
              <a:t>Problem Statement (1/2)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442" y="1773952"/>
            <a:ext cx="6694852" cy="926324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685800" y="4629621"/>
            <a:ext cx="8172450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signals sent by antennas 1 and 2 are the same except the global phases may be different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received signals may superimpose each other constructively and destructively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982500" y="2921509"/>
            <a:ext cx="930309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34260" y="2959285"/>
            <a:ext cx="12586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antenna 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4260" y="3536548"/>
            <a:ext cx="12586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antenna 2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165600" y="2920808"/>
            <a:ext cx="933196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Signal 2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346373" y="2920808"/>
            <a:ext cx="935711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3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529659" y="2920808"/>
            <a:ext cx="935713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Signal 4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985198" y="3504280"/>
            <a:ext cx="930310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168487" y="3504280"/>
            <a:ext cx="930309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2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346372" y="3504280"/>
            <a:ext cx="935712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3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529660" y="3504280"/>
            <a:ext cx="935712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4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915509" y="3504280"/>
            <a:ext cx="252979" cy="40162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915509" y="2922871"/>
            <a:ext cx="252979" cy="40011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5098797" y="3503194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5098797" y="2920265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6279384" y="3506268"/>
            <a:ext cx="252979" cy="39844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6279384" y="2919129"/>
            <a:ext cx="252979" cy="40529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/>
          <p:nvPr/>
        </p:nvCxnSpPr>
        <p:spPr>
          <a:xfrm>
            <a:off x="2736502" y="239688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919695" y="241009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102051" y="241009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279383" y="2426842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7471787" y="241009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2019</a:t>
            </a:r>
          </a:p>
        </p:txBody>
      </p:sp>
      <p:sp>
        <p:nvSpPr>
          <p:cNvPr id="47" name="Rectangle 46"/>
          <p:cNvSpPr/>
          <p:nvPr/>
        </p:nvSpPr>
        <p:spPr>
          <a:xfrm>
            <a:off x="2149860" y="2920128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48" name="Rectangle 47"/>
          <p:cNvSpPr/>
          <p:nvPr/>
        </p:nvSpPr>
        <p:spPr>
          <a:xfrm>
            <a:off x="1565031" y="2922871"/>
            <a:ext cx="584954" cy="396694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49" name="Rectangle 48"/>
          <p:cNvSpPr/>
          <p:nvPr/>
        </p:nvSpPr>
        <p:spPr>
          <a:xfrm>
            <a:off x="2142180" y="3507697"/>
            <a:ext cx="584954" cy="39821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557351" y="3507694"/>
            <a:ext cx="584954" cy="39702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732221" y="3506268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2732221" y="2920808"/>
            <a:ext cx="252979" cy="40217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867777-19B0-4276-BDAA-885748865355}"/>
              </a:ext>
            </a:extLst>
          </p:cNvPr>
          <p:cNvSpPr/>
          <p:nvPr/>
        </p:nvSpPr>
        <p:spPr>
          <a:xfrm>
            <a:off x="2985198" y="4030325"/>
            <a:ext cx="26019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/>
              <a:t>N</a:t>
            </a:r>
            <a:r>
              <a:rPr lang="en-US" sz="2000" b="1" baseline="-25000" dirty="0"/>
              <a:t>STS</a:t>
            </a:r>
            <a:r>
              <a:rPr lang="en-US" sz="2000" b="1" dirty="0"/>
              <a:t> = 2 , LTF</a:t>
            </a:r>
            <a:r>
              <a:rPr lang="en-US" sz="2000" b="1" baseline="-25000" dirty="0"/>
              <a:t>REP</a:t>
            </a:r>
            <a:r>
              <a:rPr lang="en-US" sz="2000" b="1" dirty="0"/>
              <a:t> = 2</a:t>
            </a:r>
          </a:p>
        </p:txBody>
      </p:sp>
    </p:spTree>
    <p:extLst>
      <p:ext uri="{BB962C8B-B14F-4D97-AF65-F5344CB8AC3E}">
        <p14:creationId xmlns:p14="http://schemas.microsoft.com/office/powerpoint/2010/main" val="2012929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8461" y="4489172"/>
            <a:ext cx="904415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RX RSSI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96913" y="5186674"/>
            <a:ext cx="8211222" cy="55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353028" y="388606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605911" y="390217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536221" y="389927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789104" y="391538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718577" y="389927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971460" y="391538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895909" y="3916022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48792" y="3932131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8088313" y="389927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8341196" y="391538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reeform 39"/>
          <p:cNvSpPr/>
          <p:nvPr/>
        </p:nvSpPr>
        <p:spPr>
          <a:xfrm>
            <a:off x="757203" y="4755635"/>
            <a:ext cx="2738176" cy="430143"/>
          </a:xfrm>
          <a:custGeom>
            <a:avLst/>
            <a:gdLst>
              <a:gd name="connsiteX0" fmla="*/ 0 w 2738176"/>
              <a:gd name="connsiteY0" fmla="*/ 415071 h 430143"/>
              <a:gd name="connsiteX1" fmla="*/ 70338 w 2738176"/>
              <a:gd name="connsiteY1" fmla="*/ 410047 h 430143"/>
              <a:gd name="connsiteX2" fmla="*/ 211015 w 2738176"/>
              <a:gd name="connsiteY2" fmla="*/ 405022 h 430143"/>
              <a:gd name="connsiteX3" fmla="*/ 221064 w 2738176"/>
              <a:gd name="connsiteY3" fmla="*/ 394974 h 430143"/>
              <a:gd name="connsiteX4" fmla="*/ 251209 w 2738176"/>
              <a:gd name="connsiteY4" fmla="*/ 374877 h 430143"/>
              <a:gd name="connsiteX5" fmla="*/ 261257 w 2738176"/>
              <a:gd name="connsiteY5" fmla="*/ 359805 h 430143"/>
              <a:gd name="connsiteX6" fmla="*/ 276330 w 2738176"/>
              <a:gd name="connsiteY6" fmla="*/ 354781 h 430143"/>
              <a:gd name="connsiteX7" fmla="*/ 281354 w 2738176"/>
              <a:gd name="connsiteY7" fmla="*/ 339708 h 430143"/>
              <a:gd name="connsiteX8" fmla="*/ 301450 w 2738176"/>
              <a:gd name="connsiteY8" fmla="*/ 314587 h 430143"/>
              <a:gd name="connsiteX9" fmla="*/ 316523 w 2738176"/>
              <a:gd name="connsiteY9" fmla="*/ 304539 h 430143"/>
              <a:gd name="connsiteX10" fmla="*/ 326571 w 2738176"/>
              <a:gd name="connsiteY10" fmla="*/ 289466 h 430143"/>
              <a:gd name="connsiteX11" fmla="*/ 356716 w 2738176"/>
              <a:gd name="connsiteY11" fmla="*/ 269370 h 430143"/>
              <a:gd name="connsiteX12" fmla="*/ 371789 w 2738176"/>
              <a:gd name="connsiteY12" fmla="*/ 234200 h 430143"/>
              <a:gd name="connsiteX13" fmla="*/ 386861 w 2738176"/>
              <a:gd name="connsiteY13" fmla="*/ 219128 h 430143"/>
              <a:gd name="connsiteX14" fmla="*/ 396910 w 2738176"/>
              <a:gd name="connsiteY14" fmla="*/ 204055 h 430143"/>
              <a:gd name="connsiteX15" fmla="*/ 411982 w 2738176"/>
              <a:gd name="connsiteY15" fmla="*/ 178934 h 430143"/>
              <a:gd name="connsiteX16" fmla="*/ 432079 w 2738176"/>
              <a:gd name="connsiteY16" fmla="*/ 148789 h 430143"/>
              <a:gd name="connsiteX17" fmla="*/ 447152 w 2738176"/>
              <a:gd name="connsiteY17" fmla="*/ 103572 h 430143"/>
              <a:gd name="connsiteX18" fmla="*/ 452176 w 2738176"/>
              <a:gd name="connsiteY18" fmla="*/ 88499 h 430143"/>
              <a:gd name="connsiteX19" fmla="*/ 467248 w 2738176"/>
              <a:gd name="connsiteY19" fmla="*/ 48306 h 430143"/>
              <a:gd name="connsiteX20" fmla="*/ 487345 w 2738176"/>
              <a:gd name="connsiteY20" fmla="*/ 28209 h 430143"/>
              <a:gd name="connsiteX21" fmla="*/ 813916 w 2738176"/>
              <a:gd name="connsiteY21" fmla="*/ 23185 h 430143"/>
              <a:gd name="connsiteX22" fmla="*/ 929472 w 2738176"/>
              <a:gd name="connsiteY22" fmla="*/ 13137 h 430143"/>
              <a:gd name="connsiteX23" fmla="*/ 959618 w 2738176"/>
              <a:gd name="connsiteY23" fmla="*/ 3088 h 430143"/>
              <a:gd name="connsiteX24" fmla="*/ 1190730 w 2738176"/>
              <a:gd name="connsiteY24" fmla="*/ 13137 h 430143"/>
              <a:gd name="connsiteX25" fmla="*/ 1261068 w 2738176"/>
              <a:gd name="connsiteY25" fmla="*/ 23185 h 430143"/>
              <a:gd name="connsiteX26" fmla="*/ 1567543 w 2738176"/>
              <a:gd name="connsiteY26" fmla="*/ 28209 h 430143"/>
              <a:gd name="connsiteX27" fmla="*/ 1627833 w 2738176"/>
              <a:gd name="connsiteY27" fmla="*/ 33233 h 430143"/>
              <a:gd name="connsiteX28" fmla="*/ 1753437 w 2738176"/>
              <a:gd name="connsiteY28" fmla="*/ 48306 h 430143"/>
              <a:gd name="connsiteX29" fmla="*/ 1964453 w 2738176"/>
              <a:gd name="connsiteY29" fmla="*/ 58354 h 430143"/>
              <a:gd name="connsiteX30" fmla="*/ 2064936 w 2738176"/>
              <a:gd name="connsiteY30" fmla="*/ 53330 h 430143"/>
              <a:gd name="connsiteX31" fmla="*/ 2205613 w 2738176"/>
              <a:gd name="connsiteY31" fmla="*/ 48306 h 430143"/>
              <a:gd name="connsiteX32" fmla="*/ 2286000 w 2738176"/>
              <a:gd name="connsiteY32" fmla="*/ 43282 h 430143"/>
              <a:gd name="connsiteX33" fmla="*/ 2431701 w 2738176"/>
              <a:gd name="connsiteY33" fmla="*/ 38258 h 430143"/>
              <a:gd name="connsiteX34" fmla="*/ 2491991 w 2738176"/>
              <a:gd name="connsiteY34" fmla="*/ 43282 h 430143"/>
              <a:gd name="connsiteX35" fmla="*/ 2532185 w 2738176"/>
              <a:gd name="connsiteY35" fmla="*/ 73427 h 430143"/>
              <a:gd name="connsiteX36" fmla="*/ 2522136 w 2738176"/>
              <a:gd name="connsiteY36" fmla="*/ 58354 h 430143"/>
              <a:gd name="connsiteX37" fmla="*/ 2532185 w 2738176"/>
              <a:gd name="connsiteY37" fmla="*/ 48306 h 430143"/>
              <a:gd name="connsiteX38" fmla="*/ 2557305 w 2738176"/>
              <a:gd name="connsiteY38" fmla="*/ 68403 h 430143"/>
              <a:gd name="connsiteX39" fmla="*/ 2592475 w 2738176"/>
              <a:gd name="connsiteY39" fmla="*/ 78451 h 430143"/>
              <a:gd name="connsiteX40" fmla="*/ 2602523 w 2738176"/>
              <a:gd name="connsiteY40" fmla="*/ 93523 h 430143"/>
              <a:gd name="connsiteX41" fmla="*/ 2612571 w 2738176"/>
              <a:gd name="connsiteY41" fmla="*/ 123669 h 430143"/>
              <a:gd name="connsiteX42" fmla="*/ 2622620 w 2738176"/>
              <a:gd name="connsiteY42" fmla="*/ 234200 h 430143"/>
              <a:gd name="connsiteX43" fmla="*/ 2632668 w 2738176"/>
              <a:gd name="connsiteY43" fmla="*/ 269370 h 430143"/>
              <a:gd name="connsiteX44" fmla="*/ 2642716 w 2738176"/>
              <a:gd name="connsiteY44" fmla="*/ 309563 h 430143"/>
              <a:gd name="connsiteX45" fmla="*/ 2647741 w 2738176"/>
              <a:gd name="connsiteY45" fmla="*/ 329660 h 430143"/>
              <a:gd name="connsiteX46" fmla="*/ 2662813 w 2738176"/>
              <a:gd name="connsiteY46" fmla="*/ 379901 h 430143"/>
              <a:gd name="connsiteX47" fmla="*/ 2672861 w 2738176"/>
              <a:gd name="connsiteY47" fmla="*/ 389950 h 430143"/>
              <a:gd name="connsiteX48" fmla="*/ 2687934 w 2738176"/>
              <a:gd name="connsiteY48" fmla="*/ 394974 h 430143"/>
              <a:gd name="connsiteX49" fmla="*/ 2708031 w 2738176"/>
              <a:gd name="connsiteY49" fmla="*/ 420095 h 430143"/>
              <a:gd name="connsiteX50" fmla="*/ 2728127 w 2738176"/>
              <a:gd name="connsiteY50" fmla="*/ 425119 h 430143"/>
              <a:gd name="connsiteX51" fmla="*/ 2738176 w 2738176"/>
              <a:gd name="connsiteY51" fmla="*/ 430143 h 430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2738176" h="430143">
                <a:moveTo>
                  <a:pt x="0" y="415071"/>
                </a:moveTo>
                <a:cubicBezTo>
                  <a:pt x="23446" y="413396"/>
                  <a:pt x="46859" y="411165"/>
                  <a:pt x="70338" y="410047"/>
                </a:cubicBezTo>
                <a:cubicBezTo>
                  <a:pt x="117207" y="407815"/>
                  <a:pt x="164326" y="409691"/>
                  <a:pt x="211015" y="405022"/>
                </a:cubicBezTo>
                <a:cubicBezTo>
                  <a:pt x="215728" y="404551"/>
                  <a:pt x="217274" y="397816"/>
                  <a:pt x="221064" y="394974"/>
                </a:cubicBezTo>
                <a:cubicBezTo>
                  <a:pt x="230725" y="387728"/>
                  <a:pt x="251209" y="374877"/>
                  <a:pt x="251209" y="374877"/>
                </a:cubicBezTo>
                <a:cubicBezTo>
                  <a:pt x="254558" y="369853"/>
                  <a:pt x="256542" y="363577"/>
                  <a:pt x="261257" y="359805"/>
                </a:cubicBezTo>
                <a:cubicBezTo>
                  <a:pt x="265393" y="356497"/>
                  <a:pt x="272585" y="358526"/>
                  <a:pt x="276330" y="354781"/>
                </a:cubicBezTo>
                <a:cubicBezTo>
                  <a:pt x="280075" y="351036"/>
                  <a:pt x="278986" y="344445"/>
                  <a:pt x="281354" y="339708"/>
                </a:cubicBezTo>
                <a:cubicBezTo>
                  <a:pt x="285705" y="331006"/>
                  <a:pt x="293664" y="320816"/>
                  <a:pt x="301450" y="314587"/>
                </a:cubicBezTo>
                <a:cubicBezTo>
                  <a:pt x="306165" y="310815"/>
                  <a:pt x="311499" y="307888"/>
                  <a:pt x="316523" y="304539"/>
                </a:cubicBezTo>
                <a:cubicBezTo>
                  <a:pt x="319872" y="299515"/>
                  <a:pt x="322027" y="293442"/>
                  <a:pt x="326571" y="289466"/>
                </a:cubicBezTo>
                <a:cubicBezTo>
                  <a:pt x="335659" y="281514"/>
                  <a:pt x="356716" y="269370"/>
                  <a:pt x="356716" y="269370"/>
                </a:cubicBezTo>
                <a:cubicBezTo>
                  <a:pt x="360816" y="257072"/>
                  <a:pt x="364030" y="245062"/>
                  <a:pt x="371789" y="234200"/>
                </a:cubicBezTo>
                <a:cubicBezTo>
                  <a:pt x="375919" y="228418"/>
                  <a:pt x="382312" y="224586"/>
                  <a:pt x="386861" y="219128"/>
                </a:cubicBezTo>
                <a:cubicBezTo>
                  <a:pt x="390727" y="214489"/>
                  <a:pt x="393560" y="209079"/>
                  <a:pt x="396910" y="204055"/>
                </a:cubicBezTo>
                <a:cubicBezTo>
                  <a:pt x="411140" y="161365"/>
                  <a:pt x="391295" y="213411"/>
                  <a:pt x="411982" y="178934"/>
                </a:cubicBezTo>
                <a:cubicBezTo>
                  <a:pt x="433795" y="142580"/>
                  <a:pt x="393753" y="187117"/>
                  <a:pt x="432079" y="148789"/>
                </a:cubicBezTo>
                <a:lnTo>
                  <a:pt x="447152" y="103572"/>
                </a:lnTo>
                <a:cubicBezTo>
                  <a:pt x="448827" y="98548"/>
                  <a:pt x="451137" y="93692"/>
                  <a:pt x="452176" y="88499"/>
                </a:cubicBezTo>
                <a:cubicBezTo>
                  <a:pt x="458384" y="57457"/>
                  <a:pt x="452463" y="70483"/>
                  <a:pt x="467248" y="48306"/>
                </a:cubicBezTo>
                <a:cubicBezTo>
                  <a:pt x="471891" y="34377"/>
                  <a:pt x="469304" y="28740"/>
                  <a:pt x="487345" y="28209"/>
                </a:cubicBezTo>
                <a:cubicBezTo>
                  <a:pt x="596168" y="25008"/>
                  <a:pt x="705059" y="24860"/>
                  <a:pt x="813916" y="23185"/>
                </a:cubicBezTo>
                <a:cubicBezTo>
                  <a:pt x="852435" y="19836"/>
                  <a:pt x="892792" y="25364"/>
                  <a:pt x="929472" y="13137"/>
                </a:cubicBezTo>
                <a:lnTo>
                  <a:pt x="959618" y="3088"/>
                </a:lnTo>
                <a:cubicBezTo>
                  <a:pt x="1036655" y="6438"/>
                  <a:pt x="1117577" y="-11247"/>
                  <a:pt x="1190730" y="13137"/>
                </a:cubicBezTo>
                <a:cubicBezTo>
                  <a:pt x="1219770" y="22817"/>
                  <a:pt x="1213036" y="21851"/>
                  <a:pt x="1261068" y="23185"/>
                </a:cubicBezTo>
                <a:cubicBezTo>
                  <a:pt x="1363201" y="26022"/>
                  <a:pt x="1465385" y="26534"/>
                  <a:pt x="1567543" y="28209"/>
                </a:cubicBezTo>
                <a:cubicBezTo>
                  <a:pt x="1587640" y="29884"/>
                  <a:pt x="1607822" y="30732"/>
                  <a:pt x="1627833" y="33233"/>
                </a:cubicBezTo>
                <a:cubicBezTo>
                  <a:pt x="1732685" y="46340"/>
                  <a:pt x="1643134" y="42290"/>
                  <a:pt x="1753437" y="48306"/>
                </a:cubicBezTo>
                <a:lnTo>
                  <a:pt x="1964453" y="58354"/>
                </a:lnTo>
                <a:lnTo>
                  <a:pt x="2064936" y="53330"/>
                </a:lnTo>
                <a:lnTo>
                  <a:pt x="2205613" y="48306"/>
                </a:lnTo>
                <a:cubicBezTo>
                  <a:pt x="2232433" y="47087"/>
                  <a:pt x="2259179" y="44474"/>
                  <a:pt x="2286000" y="43282"/>
                </a:cubicBezTo>
                <a:lnTo>
                  <a:pt x="2431701" y="38258"/>
                </a:lnTo>
                <a:cubicBezTo>
                  <a:pt x="2451798" y="39933"/>
                  <a:pt x="2472560" y="37885"/>
                  <a:pt x="2491991" y="43282"/>
                </a:cubicBezTo>
                <a:cubicBezTo>
                  <a:pt x="2507724" y="47652"/>
                  <a:pt x="2520796" y="62038"/>
                  <a:pt x="2532185" y="73427"/>
                </a:cubicBezTo>
                <a:lnTo>
                  <a:pt x="2522136" y="58354"/>
                </a:lnTo>
                <a:cubicBezTo>
                  <a:pt x="2525486" y="55005"/>
                  <a:pt x="2527448" y="48306"/>
                  <a:pt x="2532185" y="48306"/>
                </a:cubicBezTo>
                <a:cubicBezTo>
                  <a:pt x="2542242" y="48306"/>
                  <a:pt x="2550014" y="64028"/>
                  <a:pt x="2557305" y="68403"/>
                </a:cubicBezTo>
                <a:cubicBezTo>
                  <a:pt x="2562453" y="71492"/>
                  <a:pt x="2588722" y="77513"/>
                  <a:pt x="2592475" y="78451"/>
                </a:cubicBezTo>
                <a:cubicBezTo>
                  <a:pt x="2595824" y="83475"/>
                  <a:pt x="2600071" y="88005"/>
                  <a:pt x="2602523" y="93523"/>
                </a:cubicBezTo>
                <a:cubicBezTo>
                  <a:pt x="2606825" y="103202"/>
                  <a:pt x="2612571" y="123669"/>
                  <a:pt x="2612571" y="123669"/>
                </a:cubicBezTo>
                <a:cubicBezTo>
                  <a:pt x="2615102" y="159090"/>
                  <a:pt x="2616666" y="198475"/>
                  <a:pt x="2622620" y="234200"/>
                </a:cubicBezTo>
                <a:cubicBezTo>
                  <a:pt x="2626206" y="255716"/>
                  <a:pt x="2627549" y="250598"/>
                  <a:pt x="2632668" y="269370"/>
                </a:cubicBezTo>
                <a:cubicBezTo>
                  <a:pt x="2636302" y="282693"/>
                  <a:pt x="2639366" y="296165"/>
                  <a:pt x="2642716" y="309563"/>
                </a:cubicBezTo>
                <a:cubicBezTo>
                  <a:pt x="2644391" y="316262"/>
                  <a:pt x="2646764" y="322824"/>
                  <a:pt x="2647741" y="329660"/>
                </a:cubicBezTo>
                <a:cubicBezTo>
                  <a:pt x="2652202" y="360890"/>
                  <a:pt x="2646919" y="360032"/>
                  <a:pt x="2662813" y="379901"/>
                </a:cubicBezTo>
                <a:cubicBezTo>
                  <a:pt x="2665772" y="383600"/>
                  <a:pt x="2668799" y="387513"/>
                  <a:pt x="2672861" y="389950"/>
                </a:cubicBezTo>
                <a:cubicBezTo>
                  <a:pt x="2677402" y="392675"/>
                  <a:pt x="2682910" y="393299"/>
                  <a:pt x="2687934" y="394974"/>
                </a:cubicBezTo>
                <a:cubicBezTo>
                  <a:pt x="2691485" y="400302"/>
                  <a:pt x="2700869" y="416514"/>
                  <a:pt x="2708031" y="420095"/>
                </a:cubicBezTo>
                <a:cubicBezTo>
                  <a:pt x="2714207" y="423183"/>
                  <a:pt x="2721576" y="422936"/>
                  <a:pt x="2728127" y="425119"/>
                </a:cubicBezTo>
                <a:cubicBezTo>
                  <a:pt x="2731680" y="426303"/>
                  <a:pt x="2734826" y="428468"/>
                  <a:pt x="2738176" y="430143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4654290" y="5116929"/>
            <a:ext cx="1271116" cy="69526"/>
          </a:xfrm>
          <a:custGeom>
            <a:avLst/>
            <a:gdLst>
              <a:gd name="connsiteX0" fmla="*/ 0 w 1271116"/>
              <a:gd name="connsiteY0" fmla="*/ 61658 h 69526"/>
              <a:gd name="connsiteX1" fmla="*/ 110532 w 1271116"/>
              <a:gd name="connsiteY1" fmla="*/ 56634 h 69526"/>
              <a:gd name="connsiteX2" fmla="*/ 115556 w 1271116"/>
              <a:gd name="connsiteY2" fmla="*/ 41561 h 69526"/>
              <a:gd name="connsiteX3" fmla="*/ 145701 w 1271116"/>
              <a:gd name="connsiteY3" fmla="*/ 21464 h 69526"/>
              <a:gd name="connsiteX4" fmla="*/ 200967 w 1271116"/>
              <a:gd name="connsiteY4" fmla="*/ 1368 h 69526"/>
              <a:gd name="connsiteX5" fmla="*/ 356716 w 1271116"/>
              <a:gd name="connsiteY5" fmla="*/ 6392 h 69526"/>
              <a:gd name="connsiteX6" fmla="*/ 427055 w 1271116"/>
              <a:gd name="connsiteY6" fmla="*/ 11416 h 69526"/>
              <a:gd name="connsiteX7" fmla="*/ 607925 w 1271116"/>
              <a:gd name="connsiteY7" fmla="*/ 1368 h 69526"/>
              <a:gd name="connsiteX8" fmla="*/ 778747 w 1271116"/>
              <a:gd name="connsiteY8" fmla="*/ 6392 h 69526"/>
              <a:gd name="connsiteX9" fmla="*/ 1014883 w 1271116"/>
              <a:gd name="connsiteY9" fmla="*/ 16440 h 69526"/>
              <a:gd name="connsiteX10" fmla="*/ 1040004 w 1271116"/>
              <a:gd name="connsiteY10" fmla="*/ 31513 h 69526"/>
              <a:gd name="connsiteX11" fmla="*/ 1070149 w 1271116"/>
              <a:gd name="connsiteY11" fmla="*/ 51609 h 69526"/>
              <a:gd name="connsiteX12" fmla="*/ 1170633 w 1271116"/>
              <a:gd name="connsiteY12" fmla="*/ 61658 h 69526"/>
              <a:gd name="connsiteX13" fmla="*/ 1271116 w 1271116"/>
              <a:gd name="connsiteY13" fmla="*/ 66682 h 69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71116" h="69526">
                <a:moveTo>
                  <a:pt x="0" y="61658"/>
                </a:moveTo>
                <a:cubicBezTo>
                  <a:pt x="36844" y="59983"/>
                  <a:pt x="74195" y="62954"/>
                  <a:pt x="110532" y="56634"/>
                </a:cubicBezTo>
                <a:cubicBezTo>
                  <a:pt x="115750" y="55727"/>
                  <a:pt x="112618" y="45968"/>
                  <a:pt x="115556" y="41561"/>
                </a:cubicBezTo>
                <a:cubicBezTo>
                  <a:pt x="126309" y="25431"/>
                  <a:pt x="129898" y="26731"/>
                  <a:pt x="145701" y="21464"/>
                </a:cubicBezTo>
                <a:cubicBezTo>
                  <a:pt x="155465" y="-7829"/>
                  <a:pt x="147306" y="1368"/>
                  <a:pt x="200967" y="1368"/>
                </a:cubicBezTo>
                <a:cubicBezTo>
                  <a:pt x="252910" y="1368"/>
                  <a:pt x="304800" y="4717"/>
                  <a:pt x="356716" y="6392"/>
                </a:cubicBezTo>
                <a:cubicBezTo>
                  <a:pt x="380162" y="8067"/>
                  <a:pt x="403549" y="11416"/>
                  <a:pt x="427055" y="11416"/>
                </a:cubicBezTo>
                <a:cubicBezTo>
                  <a:pt x="517791" y="11416"/>
                  <a:pt x="536229" y="8537"/>
                  <a:pt x="607925" y="1368"/>
                </a:cubicBezTo>
                <a:lnTo>
                  <a:pt x="778747" y="6392"/>
                </a:lnTo>
                <a:cubicBezTo>
                  <a:pt x="1001467" y="12253"/>
                  <a:pt x="920385" y="-2459"/>
                  <a:pt x="1014883" y="16440"/>
                </a:cubicBezTo>
                <a:cubicBezTo>
                  <a:pt x="1037427" y="38982"/>
                  <a:pt x="1010655" y="15208"/>
                  <a:pt x="1040004" y="31513"/>
                </a:cubicBezTo>
                <a:cubicBezTo>
                  <a:pt x="1050561" y="37378"/>
                  <a:pt x="1058132" y="50407"/>
                  <a:pt x="1070149" y="51609"/>
                </a:cubicBezTo>
                <a:lnTo>
                  <a:pt x="1170633" y="61658"/>
                </a:lnTo>
                <a:cubicBezTo>
                  <a:pt x="1212714" y="75685"/>
                  <a:pt x="1180409" y="66682"/>
                  <a:pt x="1271116" y="6668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3601726" y="4524789"/>
            <a:ext cx="1055077" cy="663191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5925407" y="4514738"/>
            <a:ext cx="1091921" cy="663191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7004766" y="5114169"/>
            <a:ext cx="1271116" cy="69526"/>
          </a:xfrm>
          <a:custGeom>
            <a:avLst/>
            <a:gdLst>
              <a:gd name="connsiteX0" fmla="*/ 0 w 1271116"/>
              <a:gd name="connsiteY0" fmla="*/ 61658 h 69526"/>
              <a:gd name="connsiteX1" fmla="*/ 110532 w 1271116"/>
              <a:gd name="connsiteY1" fmla="*/ 56634 h 69526"/>
              <a:gd name="connsiteX2" fmla="*/ 115556 w 1271116"/>
              <a:gd name="connsiteY2" fmla="*/ 41561 h 69526"/>
              <a:gd name="connsiteX3" fmla="*/ 145701 w 1271116"/>
              <a:gd name="connsiteY3" fmla="*/ 21464 h 69526"/>
              <a:gd name="connsiteX4" fmla="*/ 200967 w 1271116"/>
              <a:gd name="connsiteY4" fmla="*/ 1368 h 69526"/>
              <a:gd name="connsiteX5" fmla="*/ 356716 w 1271116"/>
              <a:gd name="connsiteY5" fmla="*/ 6392 h 69526"/>
              <a:gd name="connsiteX6" fmla="*/ 427055 w 1271116"/>
              <a:gd name="connsiteY6" fmla="*/ 11416 h 69526"/>
              <a:gd name="connsiteX7" fmla="*/ 607925 w 1271116"/>
              <a:gd name="connsiteY7" fmla="*/ 1368 h 69526"/>
              <a:gd name="connsiteX8" fmla="*/ 778747 w 1271116"/>
              <a:gd name="connsiteY8" fmla="*/ 6392 h 69526"/>
              <a:gd name="connsiteX9" fmla="*/ 1014883 w 1271116"/>
              <a:gd name="connsiteY9" fmla="*/ 16440 h 69526"/>
              <a:gd name="connsiteX10" fmla="*/ 1040004 w 1271116"/>
              <a:gd name="connsiteY10" fmla="*/ 31513 h 69526"/>
              <a:gd name="connsiteX11" fmla="*/ 1070149 w 1271116"/>
              <a:gd name="connsiteY11" fmla="*/ 51609 h 69526"/>
              <a:gd name="connsiteX12" fmla="*/ 1170633 w 1271116"/>
              <a:gd name="connsiteY12" fmla="*/ 61658 h 69526"/>
              <a:gd name="connsiteX13" fmla="*/ 1271116 w 1271116"/>
              <a:gd name="connsiteY13" fmla="*/ 66682 h 69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71116" h="69526">
                <a:moveTo>
                  <a:pt x="0" y="61658"/>
                </a:moveTo>
                <a:cubicBezTo>
                  <a:pt x="36844" y="59983"/>
                  <a:pt x="74195" y="62954"/>
                  <a:pt x="110532" y="56634"/>
                </a:cubicBezTo>
                <a:cubicBezTo>
                  <a:pt x="115750" y="55727"/>
                  <a:pt x="112618" y="45968"/>
                  <a:pt x="115556" y="41561"/>
                </a:cubicBezTo>
                <a:cubicBezTo>
                  <a:pt x="126309" y="25431"/>
                  <a:pt x="129898" y="26731"/>
                  <a:pt x="145701" y="21464"/>
                </a:cubicBezTo>
                <a:cubicBezTo>
                  <a:pt x="155465" y="-7829"/>
                  <a:pt x="147306" y="1368"/>
                  <a:pt x="200967" y="1368"/>
                </a:cubicBezTo>
                <a:cubicBezTo>
                  <a:pt x="252910" y="1368"/>
                  <a:pt x="304800" y="4717"/>
                  <a:pt x="356716" y="6392"/>
                </a:cubicBezTo>
                <a:cubicBezTo>
                  <a:pt x="380162" y="8067"/>
                  <a:pt x="403549" y="11416"/>
                  <a:pt x="427055" y="11416"/>
                </a:cubicBezTo>
                <a:cubicBezTo>
                  <a:pt x="517791" y="11416"/>
                  <a:pt x="536229" y="8537"/>
                  <a:pt x="607925" y="1368"/>
                </a:cubicBezTo>
                <a:lnTo>
                  <a:pt x="778747" y="6392"/>
                </a:lnTo>
                <a:cubicBezTo>
                  <a:pt x="1001467" y="12253"/>
                  <a:pt x="920385" y="-2459"/>
                  <a:pt x="1014883" y="16440"/>
                </a:cubicBezTo>
                <a:cubicBezTo>
                  <a:pt x="1037427" y="38982"/>
                  <a:pt x="1010655" y="15208"/>
                  <a:pt x="1040004" y="31513"/>
                </a:cubicBezTo>
                <a:cubicBezTo>
                  <a:pt x="1050561" y="37378"/>
                  <a:pt x="1058132" y="50407"/>
                  <a:pt x="1070149" y="51609"/>
                </a:cubicBezTo>
                <a:lnTo>
                  <a:pt x="1170633" y="61658"/>
                </a:lnTo>
                <a:cubicBezTo>
                  <a:pt x="1212714" y="75685"/>
                  <a:pt x="1180409" y="66682"/>
                  <a:pt x="1271116" y="6668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8338496" y="4803239"/>
            <a:ext cx="397099" cy="375334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/>
          <p:cNvCxnSpPr/>
          <p:nvPr/>
        </p:nvCxnSpPr>
        <p:spPr>
          <a:xfrm flipH="1">
            <a:off x="8676979" y="2231391"/>
            <a:ext cx="15072" cy="284426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4553712" y="4489171"/>
            <a:ext cx="1417749" cy="0"/>
          </a:xfrm>
          <a:prstGeom prst="straightConnector1">
            <a:avLst/>
          </a:prstGeom>
          <a:ln w="15875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928400" y="4217012"/>
            <a:ext cx="6222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9.6us</a:t>
            </a:r>
          </a:p>
        </p:txBody>
      </p:sp>
      <p:sp>
        <p:nvSpPr>
          <p:cNvPr id="54" name="Freeform 53"/>
          <p:cNvSpPr/>
          <p:nvPr/>
        </p:nvSpPr>
        <p:spPr>
          <a:xfrm>
            <a:off x="8213080" y="5174779"/>
            <a:ext cx="125604" cy="20312"/>
          </a:xfrm>
          <a:custGeom>
            <a:avLst/>
            <a:gdLst>
              <a:gd name="connsiteX0" fmla="*/ 0 w 125604"/>
              <a:gd name="connsiteY0" fmla="*/ 0 h 20312"/>
              <a:gd name="connsiteX1" fmla="*/ 70338 w 125604"/>
              <a:gd name="connsiteY1" fmla="*/ 10048 h 20312"/>
              <a:gd name="connsiteX2" fmla="*/ 80387 w 125604"/>
              <a:gd name="connsiteY2" fmla="*/ 20096 h 20312"/>
              <a:gd name="connsiteX3" fmla="*/ 110532 w 125604"/>
              <a:gd name="connsiteY3" fmla="*/ 15072 h 20312"/>
              <a:gd name="connsiteX4" fmla="*/ 125604 w 125604"/>
              <a:gd name="connsiteY4" fmla="*/ 10048 h 20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604" h="20312">
                <a:moveTo>
                  <a:pt x="0" y="0"/>
                </a:moveTo>
                <a:cubicBezTo>
                  <a:pt x="23446" y="3349"/>
                  <a:pt x="47361" y="4304"/>
                  <a:pt x="70338" y="10048"/>
                </a:cubicBezTo>
                <a:cubicBezTo>
                  <a:pt x="74933" y="11197"/>
                  <a:pt x="75687" y="19508"/>
                  <a:pt x="80387" y="20096"/>
                </a:cubicBezTo>
                <a:cubicBezTo>
                  <a:pt x="90495" y="21359"/>
                  <a:pt x="100484" y="16747"/>
                  <a:pt x="110532" y="15072"/>
                </a:cubicBezTo>
                <a:lnTo>
                  <a:pt x="125604" y="1004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4833622" y="5206986"/>
            <a:ext cx="8579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Destructive</a:t>
            </a:r>
          </a:p>
          <a:p>
            <a:r>
              <a:rPr lang="en-US" sz="1000" dirty="0"/>
              <a:t>interference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651368" y="5171205"/>
            <a:ext cx="8947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Constructive</a:t>
            </a:r>
          </a:p>
          <a:p>
            <a:r>
              <a:rPr lang="en-US" sz="1000" dirty="0"/>
              <a:t>interference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279380" y="5571315"/>
            <a:ext cx="47437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Unintentional beamforming may cause received signal level stays low for 9.6 us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652671" y="5297607"/>
            <a:ext cx="6607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Zero GI</a:t>
            </a:r>
          </a:p>
        </p:txBody>
      </p:sp>
      <p:cxnSp>
        <p:nvCxnSpPr>
          <p:cNvPr id="60" name="Straight Arrow Connector 59"/>
          <p:cNvCxnSpPr>
            <a:endCxn id="40" idx="49"/>
          </p:cNvCxnSpPr>
          <p:nvPr/>
        </p:nvCxnSpPr>
        <p:spPr>
          <a:xfrm flipV="1">
            <a:off x="3093526" y="5175730"/>
            <a:ext cx="371708" cy="1564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Freeform 60"/>
          <p:cNvSpPr/>
          <p:nvPr/>
        </p:nvSpPr>
        <p:spPr>
          <a:xfrm>
            <a:off x="3501240" y="5171894"/>
            <a:ext cx="125604" cy="20312"/>
          </a:xfrm>
          <a:custGeom>
            <a:avLst/>
            <a:gdLst>
              <a:gd name="connsiteX0" fmla="*/ 0 w 125604"/>
              <a:gd name="connsiteY0" fmla="*/ 0 h 20312"/>
              <a:gd name="connsiteX1" fmla="*/ 70338 w 125604"/>
              <a:gd name="connsiteY1" fmla="*/ 10048 h 20312"/>
              <a:gd name="connsiteX2" fmla="*/ 80387 w 125604"/>
              <a:gd name="connsiteY2" fmla="*/ 20096 h 20312"/>
              <a:gd name="connsiteX3" fmla="*/ 110532 w 125604"/>
              <a:gd name="connsiteY3" fmla="*/ 15072 h 20312"/>
              <a:gd name="connsiteX4" fmla="*/ 125604 w 125604"/>
              <a:gd name="connsiteY4" fmla="*/ 10048 h 20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604" h="20312">
                <a:moveTo>
                  <a:pt x="0" y="0"/>
                </a:moveTo>
                <a:cubicBezTo>
                  <a:pt x="23446" y="3349"/>
                  <a:pt x="47361" y="4304"/>
                  <a:pt x="70338" y="10048"/>
                </a:cubicBezTo>
                <a:cubicBezTo>
                  <a:pt x="74933" y="11197"/>
                  <a:pt x="75687" y="19508"/>
                  <a:pt x="80387" y="20096"/>
                </a:cubicBezTo>
                <a:cubicBezTo>
                  <a:pt x="90495" y="21359"/>
                  <a:pt x="100484" y="16747"/>
                  <a:pt x="110532" y="15072"/>
                </a:cubicBezTo>
                <a:lnTo>
                  <a:pt x="125604" y="1004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2019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  <p:sp>
        <p:nvSpPr>
          <p:cNvPr id="82" name="Title 2">
            <a:extLst>
              <a:ext uri="{FF2B5EF4-FFF2-40B4-BE49-F238E27FC236}">
                <a16:creationId xmlns:a16="http://schemas.microsoft.com/office/drawing/2014/main" id="{37E20B56-0DC6-40C0-A978-C30017C9FA6E}"/>
              </a:ext>
            </a:extLst>
          </p:cNvPr>
          <p:cNvSpPr txBox="1">
            <a:spLocks/>
          </p:cNvSpPr>
          <p:nvPr/>
        </p:nvSpPr>
        <p:spPr>
          <a:xfrm>
            <a:off x="646996" y="748555"/>
            <a:ext cx="8246962" cy="82197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lang="en-US" sz="3200" b="1" dirty="0">
                <a:solidFill>
                  <a:schemeClr val="dk2"/>
                </a:solidFill>
                <a:latin typeface="Times New Roman"/>
                <a:cs typeface="Times New Roman"/>
                <a:sym typeface="Times New Roman"/>
              </a:rPr>
              <a:t>Problem Statement (2/2)</a:t>
            </a:r>
          </a:p>
        </p:txBody>
      </p:sp>
      <p:pic>
        <p:nvPicPr>
          <p:cNvPr id="83" name="Picture 82">
            <a:extLst>
              <a:ext uri="{FF2B5EF4-FFF2-40B4-BE49-F238E27FC236}">
                <a16:creationId xmlns:a16="http://schemas.microsoft.com/office/drawing/2014/main" id="{8B2ADF28-C553-42B5-AB48-57AA5A5BD9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2100" y="1724336"/>
            <a:ext cx="6694852" cy="926324"/>
          </a:xfrm>
          <a:prstGeom prst="rect">
            <a:avLst/>
          </a:prstGeom>
        </p:spPr>
      </p:pic>
      <p:sp>
        <p:nvSpPr>
          <p:cNvPr id="84" name="Rectangle 83">
            <a:extLst>
              <a:ext uri="{FF2B5EF4-FFF2-40B4-BE49-F238E27FC236}">
                <a16:creationId xmlns:a16="http://schemas.microsoft.com/office/drawing/2014/main" id="{D954CB98-7584-4B8B-8BB3-9E3D29EE002D}"/>
              </a:ext>
            </a:extLst>
          </p:cNvPr>
          <p:cNvSpPr/>
          <p:nvPr/>
        </p:nvSpPr>
        <p:spPr>
          <a:xfrm>
            <a:off x="3601857" y="2871192"/>
            <a:ext cx="930309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1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65D0C2FC-2F19-456C-8018-E925AF3AB30E}"/>
              </a:ext>
            </a:extLst>
          </p:cNvPr>
          <p:cNvSpPr txBox="1"/>
          <p:nvPr/>
        </p:nvSpPr>
        <p:spPr>
          <a:xfrm>
            <a:off x="850918" y="2909669"/>
            <a:ext cx="12586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antenna 1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9DC4EB25-7D83-42C6-B583-2A4AF74FE558}"/>
              </a:ext>
            </a:extLst>
          </p:cNvPr>
          <p:cNvSpPr txBox="1"/>
          <p:nvPr/>
        </p:nvSpPr>
        <p:spPr>
          <a:xfrm>
            <a:off x="850918" y="3486932"/>
            <a:ext cx="12586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antenna 2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7182F563-BD2A-4846-B5A4-FBC8B731132B}"/>
              </a:ext>
            </a:extLst>
          </p:cNvPr>
          <p:cNvSpPr/>
          <p:nvPr/>
        </p:nvSpPr>
        <p:spPr>
          <a:xfrm>
            <a:off x="4779189" y="2871192"/>
            <a:ext cx="936265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Signal 2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C46ECF3E-80EA-49A9-930B-BFE2FE25B8AB}"/>
              </a:ext>
            </a:extLst>
          </p:cNvPr>
          <p:cNvSpPr/>
          <p:nvPr/>
        </p:nvSpPr>
        <p:spPr>
          <a:xfrm>
            <a:off x="5963031" y="2871192"/>
            <a:ext cx="935711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3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7B2FE2FF-42BE-476F-9D61-6A078FEEDC1D}"/>
              </a:ext>
            </a:extLst>
          </p:cNvPr>
          <p:cNvSpPr/>
          <p:nvPr/>
        </p:nvSpPr>
        <p:spPr>
          <a:xfrm>
            <a:off x="7146317" y="2871192"/>
            <a:ext cx="935713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Signal 4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8B159D8C-6D1F-4DC3-8908-BE818590667D}"/>
              </a:ext>
            </a:extLst>
          </p:cNvPr>
          <p:cNvSpPr/>
          <p:nvPr/>
        </p:nvSpPr>
        <p:spPr>
          <a:xfrm>
            <a:off x="3601856" y="3454664"/>
            <a:ext cx="930310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1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B40D2105-4A91-4FF4-A201-15EBE7926F76}"/>
              </a:ext>
            </a:extLst>
          </p:cNvPr>
          <p:cNvSpPr/>
          <p:nvPr/>
        </p:nvSpPr>
        <p:spPr>
          <a:xfrm>
            <a:off x="4785145" y="3454664"/>
            <a:ext cx="930309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2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2B13964A-029E-44A3-A9CC-ECBA64416A2D}"/>
              </a:ext>
            </a:extLst>
          </p:cNvPr>
          <p:cNvSpPr/>
          <p:nvPr/>
        </p:nvSpPr>
        <p:spPr>
          <a:xfrm>
            <a:off x="5963030" y="3454664"/>
            <a:ext cx="935712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3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A877CF0D-3089-4B3D-83ED-EA4AAC04CAB9}"/>
              </a:ext>
            </a:extLst>
          </p:cNvPr>
          <p:cNvSpPr/>
          <p:nvPr/>
        </p:nvSpPr>
        <p:spPr>
          <a:xfrm>
            <a:off x="7146318" y="3454664"/>
            <a:ext cx="935712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4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FEB549AA-D6A4-47BA-B181-3D6186C5B5B8}"/>
              </a:ext>
            </a:extLst>
          </p:cNvPr>
          <p:cNvSpPr/>
          <p:nvPr/>
        </p:nvSpPr>
        <p:spPr>
          <a:xfrm>
            <a:off x="4532167" y="3455210"/>
            <a:ext cx="252979" cy="40108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FA57CB6C-09F7-4FBE-B8CE-42059F2001D3}"/>
              </a:ext>
            </a:extLst>
          </p:cNvPr>
          <p:cNvSpPr/>
          <p:nvPr/>
        </p:nvSpPr>
        <p:spPr>
          <a:xfrm>
            <a:off x="4532167" y="2873255"/>
            <a:ext cx="252979" cy="40011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874BEEB7-85BE-4A0F-93CF-185FBFCC85FD}"/>
              </a:ext>
            </a:extLst>
          </p:cNvPr>
          <p:cNvSpPr/>
          <p:nvPr/>
        </p:nvSpPr>
        <p:spPr>
          <a:xfrm>
            <a:off x="5715455" y="345665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1F9291FB-5145-437F-9363-3E192609A3E9}"/>
              </a:ext>
            </a:extLst>
          </p:cNvPr>
          <p:cNvSpPr/>
          <p:nvPr/>
        </p:nvSpPr>
        <p:spPr>
          <a:xfrm>
            <a:off x="5715455" y="2870649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E2AB05DC-7B6B-401C-8BBF-B11EEF349BA1}"/>
              </a:ext>
            </a:extLst>
          </p:cNvPr>
          <p:cNvSpPr/>
          <p:nvPr/>
        </p:nvSpPr>
        <p:spPr>
          <a:xfrm>
            <a:off x="6896042" y="3452366"/>
            <a:ext cx="252979" cy="40392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B7CA94BF-30D6-4375-B3D4-C2CE6C4275E2}"/>
              </a:ext>
            </a:extLst>
          </p:cNvPr>
          <p:cNvSpPr/>
          <p:nvPr/>
        </p:nvSpPr>
        <p:spPr>
          <a:xfrm>
            <a:off x="6896042" y="2869513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25BDC39B-23ED-4401-863A-58BB894B7FE3}"/>
              </a:ext>
            </a:extLst>
          </p:cNvPr>
          <p:cNvCxnSpPr/>
          <p:nvPr/>
        </p:nvCxnSpPr>
        <p:spPr>
          <a:xfrm>
            <a:off x="3353160" y="2347269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2A106A7D-77CF-45EE-91F5-39554E98E067}"/>
              </a:ext>
            </a:extLst>
          </p:cNvPr>
          <p:cNvCxnSpPr/>
          <p:nvPr/>
        </p:nvCxnSpPr>
        <p:spPr>
          <a:xfrm>
            <a:off x="4536353" y="2360479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8358DFF3-6F24-496F-BCF8-222541DA6E86}"/>
              </a:ext>
            </a:extLst>
          </p:cNvPr>
          <p:cNvCxnSpPr/>
          <p:nvPr/>
        </p:nvCxnSpPr>
        <p:spPr>
          <a:xfrm>
            <a:off x="5718709" y="2360479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189E9017-A121-4620-86A8-2856F99C4177}"/>
              </a:ext>
            </a:extLst>
          </p:cNvPr>
          <p:cNvCxnSpPr/>
          <p:nvPr/>
        </p:nvCxnSpPr>
        <p:spPr>
          <a:xfrm>
            <a:off x="6896041" y="2377226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86847600-8DE0-41FB-99D3-EA7689928F8C}"/>
              </a:ext>
            </a:extLst>
          </p:cNvPr>
          <p:cNvCxnSpPr/>
          <p:nvPr/>
        </p:nvCxnSpPr>
        <p:spPr>
          <a:xfrm>
            <a:off x="8088445" y="2360479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104">
            <a:extLst>
              <a:ext uri="{FF2B5EF4-FFF2-40B4-BE49-F238E27FC236}">
                <a16:creationId xmlns:a16="http://schemas.microsoft.com/office/drawing/2014/main" id="{DB5AC848-A1B4-4E9A-B705-5F77892B04C3}"/>
              </a:ext>
            </a:extLst>
          </p:cNvPr>
          <p:cNvSpPr/>
          <p:nvPr/>
        </p:nvSpPr>
        <p:spPr>
          <a:xfrm>
            <a:off x="2766518" y="2870512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B0443D72-2BFE-4689-A4B5-16B0DB00D66E}"/>
              </a:ext>
            </a:extLst>
          </p:cNvPr>
          <p:cNvSpPr/>
          <p:nvPr/>
        </p:nvSpPr>
        <p:spPr>
          <a:xfrm>
            <a:off x="2181689" y="2869285"/>
            <a:ext cx="584954" cy="400663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2CEB20F9-BDEA-4FD4-8565-B3CE44533B7A}"/>
              </a:ext>
            </a:extLst>
          </p:cNvPr>
          <p:cNvSpPr/>
          <p:nvPr/>
        </p:nvSpPr>
        <p:spPr>
          <a:xfrm>
            <a:off x="2758838" y="3451324"/>
            <a:ext cx="584954" cy="40496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B72FA60D-3C43-4870-A4F6-C5A1BD16A430}"/>
              </a:ext>
            </a:extLst>
          </p:cNvPr>
          <p:cNvSpPr/>
          <p:nvPr/>
        </p:nvSpPr>
        <p:spPr>
          <a:xfrm>
            <a:off x="2174009" y="3447907"/>
            <a:ext cx="584954" cy="407193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B058E5DA-C30D-415E-83ED-58F932036FC1}"/>
              </a:ext>
            </a:extLst>
          </p:cNvPr>
          <p:cNvSpPr/>
          <p:nvPr/>
        </p:nvSpPr>
        <p:spPr>
          <a:xfrm>
            <a:off x="3348879" y="3453515"/>
            <a:ext cx="252979" cy="40277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B384208A-95CE-4C1A-8BF8-A7F6FF9D3C17}"/>
              </a:ext>
            </a:extLst>
          </p:cNvPr>
          <p:cNvSpPr/>
          <p:nvPr/>
        </p:nvSpPr>
        <p:spPr>
          <a:xfrm>
            <a:off x="3348879" y="2871192"/>
            <a:ext cx="252979" cy="40217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F17F52C1-DC50-4A41-A519-E1CBB966A87F}"/>
              </a:ext>
            </a:extLst>
          </p:cNvPr>
          <p:cNvCxnSpPr>
            <a:cxnSpLocks/>
          </p:cNvCxnSpPr>
          <p:nvPr/>
        </p:nvCxnSpPr>
        <p:spPr>
          <a:xfrm flipH="1" flipV="1">
            <a:off x="5243131" y="4569669"/>
            <a:ext cx="9220" cy="514290"/>
          </a:xfrm>
          <a:prstGeom prst="straightConnector1">
            <a:avLst/>
          </a:prstGeom>
          <a:ln w="15875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7781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2019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>
          <a:xfrm>
            <a:off x="6477465" y="6381781"/>
            <a:ext cx="2060710" cy="321118"/>
          </a:xfrm>
        </p:spPr>
        <p:txBody>
          <a:bodyPr/>
          <a:lstStyle/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  <p:sp>
        <p:nvSpPr>
          <p:cNvPr id="82" name="Title 2">
            <a:extLst>
              <a:ext uri="{FF2B5EF4-FFF2-40B4-BE49-F238E27FC236}">
                <a16:creationId xmlns:a16="http://schemas.microsoft.com/office/drawing/2014/main" id="{37E20B56-0DC6-40C0-A978-C30017C9FA6E}"/>
              </a:ext>
            </a:extLst>
          </p:cNvPr>
          <p:cNvSpPr txBox="1">
            <a:spLocks/>
          </p:cNvSpPr>
          <p:nvPr/>
        </p:nvSpPr>
        <p:spPr>
          <a:xfrm>
            <a:off x="486619" y="764912"/>
            <a:ext cx="8246962" cy="82197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lang="en-US" sz="3200" b="1" dirty="0">
                <a:solidFill>
                  <a:schemeClr val="dk2"/>
                </a:solidFill>
                <a:latin typeface="Times New Roman"/>
                <a:cs typeface="Times New Roman"/>
                <a:sym typeface="Times New Roman"/>
              </a:rPr>
              <a:t>Discussions</a:t>
            </a:r>
          </a:p>
        </p:txBody>
      </p:sp>
      <p:sp>
        <p:nvSpPr>
          <p:cNvPr id="72" name="Text Placeholder 5">
            <a:extLst>
              <a:ext uri="{FF2B5EF4-FFF2-40B4-BE49-F238E27FC236}">
                <a16:creationId xmlns:a16="http://schemas.microsoft.com/office/drawing/2014/main" id="{CD9821AB-3B79-4389-90C1-1A39519BD2A3}"/>
              </a:ext>
            </a:extLst>
          </p:cNvPr>
          <p:cNvSpPr txBox="1">
            <a:spLocks/>
          </p:cNvSpPr>
          <p:nvPr/>
        </p:nvSpPr>
        <p:spPr>
          <a:xfrm>
            <a:off x="439459" y="1310145"/>
            <a:ext cx="8435162" cy="1959293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096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The diminishing of received power may only happen for short distance and LOS channels with ideal antenna radiation patterns</a:t>
            </a:r>
          </a:p>
          <a:p>
            <a:pPr marL="6096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The current 11az spec draft meets the regulation requirements</a:t>
            </a:r>
          </a:p>
          <a:p>
            <a:pPr marL="6096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err="1"/>
              <a:t>WiFi</a:t>
            </a:r>
            <a:r>
              <a:rPr lang="en-US" sz="2000" dirty="0"/>
              <a:t>-compliant device will not transmit due to the power diminishing</a:t>
            </a:r>
          </a:p>
          <a:p>
            <a:pPr marL="6096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6C14607-A528-4304-982F-33FDFA516E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4046" y="3102016"/>
            <a:ext cx="3963907" cy="3367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409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/>
          <p:cNvCxnSpPr/>
          <p:nvPr/>
        </p:nvCxnSpPr>
        <p:spPr>
          <a:xfrm>
            <a:off x="3642385" y="359358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895268" y="3609693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825578" y="360679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078461" y="3622903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007934" y="360679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6260817" y="3622903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7185266" y="3623541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438149" y="3639650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8377670" y="360679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2019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>
          <a:xfrm>
            <a:off x="6477465" y="6381781"/>
            <a:ext cx="2060710" cy="321118"/>
          </a:xfrm>
        </p:spPr>
        <p:txBody>
          <a:bodyPr/>
          <a:lstStyle/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  <p:sp>
        <p:nvSpPr>
          <p:cNvPr id="82" name="Title 2">
            <a:extLst>
              <a:ext uri="{FF2B5EF4-FFF2-40B4-BE49-F238E27FC236}">
                <a16:creationId xmlns:a16="http://schemas.microsoft.com/office/drawing/2014/main" id="{37E20B56-0DC6-40C0-A978-C30017C9FA6E}"/>
              </a:ext>
            </a:extLst>
          </p:cNvPr>
          <p:cNvSpPr txBox="1">
            <a:spLocks/>
          </p:cNvSpPr>
          <p:nvPr/>
        </p:nvSpPr>
        <p:spPr>
          <a:xfrm>
            <a:off x="695800" y="890993"/>
            <a:ext cx="8246962" cy="82197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lang="en-US" sz="2800" b="1" dirty="0">
                <a:solidFill>
                  <a:schemeClr val="dk2"/>
                </a:solidFill>
                <a:latin typeface="Times New Roman"/>
                <a:cs typeface="Times New Roman"/>
                <a:sym typeface="Times New Roman"/>
              </a:rPr>
              <a:t>Robustness Enhancement ‒ Adding Delayed Signal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D954CB98-7584-4B8B-8BB3-9E3D29EE002D}"/>
              </a:ext>
            </a:extLst>
          </p:cNvPr>
          <p:cNvSpPr/>
          <p:nvPr/>
        </p:nvSpPr>
        <p:spPr>
          <a:xfrm>
            <a:off x="3891214" y="2397736"/>
            <a:ext cx="930309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1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65D0C2FC-2F19-456C-8018-E925AF3AB30E}"/>
              </a:ext>
            </a:extLst>
          </p:cNvPr>
          <p:cNvSpPr txBox="1"/>
          <p:nvPr/>
        </p:nvSpPr>
        <p:spPr>
          <a:xfrm>
            <a:off x="1368315" y="2458139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TX antenna 1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7182F563-BD2A-4846-B5A4-FBC8B731132B}"/>
              </a:ext>
            </a:extLst>
          </p:cNvPr>
          <p:cNvSpPr/>
          <p:nvPr/>
        </p:nvSpPr>
        <p:spPr>
          <a:xfrm>
            <a:off x="5068546" y="2397736"/>
            <a:ext cx="936265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Signal 2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C46ECF3E-80EA-49A9-930B-BFE2FE25B8AB}"/>
              </a:ext>
            </a:extLst>
          </p:cNvPr>
          <p:cNvSpPr/>
          <p:nvPr/>
        </p:nvSpPr>
        <p:spPr>
          <a:xfrm>
            <a:off x="6252388" y="2397736"/>
            <a:ext cx="935711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3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7B2FE2FF-42BE-476F-9D61-6A078FEEDC1D}"/>
              </a:ext>
            </a:extLst>
          </p:cNvPr>
          <p:cNvSpPr/>
          <p:nvPr/>
        </p:nvSpPr>
        <p:spPr>
          <a:xfrm>
            <a:off x="7435674" y="2397736"/>
            <a:ext cx="935713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Signal 4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8B159D8C-6D1F-4DC3-8908-BE818590667D}"/>
              </a:ext>
            </a:extLst>
          </p:cNvPr>
          <p:cNvSpPr/>
          <p:nvPr/>
        </p:nvSpPr>
        <p:spPr>
          <a:xfrm>
            <a:off x="3891213" y="3353156"/>
            <a:ext cx="930310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1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B40D2105-4A91-4FF4-A201-15EBE7926F76}"/>
              </a:ext>
            </a:extLst>
          </p:cNvPr>
          <p:cNvSpPr/>
          <p:nvPr/>
        </p:nvSpPr>
        <p:spPr>
          <a:xfrm>
            <a:off x="5074502" y="3353156"/>
            <a:ext cx="930309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2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2B13964A-029E-44A3-A9CC-ECBA64416A2D}"/>
              </a:ext>
            </a:extLst>
          </p:cNvPr>
          <p:cNvSpPr/>
          <p:nvPr/>
        </p:nvSpPr>
        <p:spPr>
          <a:xfrm>
            <a:off x="6252387" y="3353156"/>
            <a:ext cx="935712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3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A877CF0D-3089-4B3D-83ED-EA4AAC04CAB9}"/>
              </a:ext>
            </a:extLst>
          </p:cNvPr>
          <p:cNvSpPr/>
          <p:nvPr/>
        </p:nvSpPr>
        <p:spPr>
          <a:xfrm>
            <a:off x="7435675" y="3353156"/>
            <a:ext cx="935712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4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FEB549AA-D6A4-47BA-B181-3D6186C5B5B8}"/>
              </a:ext>
            </a:extLst>
          </p:cNvPr>
          <p:cNvSpPr/>
          <p:nvPr/>
        </p:nvSpPr>
        <p:spPr>
          <a:xfrm>
            <a:off x="4821524" y="3353702"/>
            <a:ext cx="252979" cy="40108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FA57CB6C-09F7-4FBE-B8CE-42059F2001D3}"/>
              </a:ext>
            </a:extLst>
          </p:cNvPr>
          <p:cNvSpPr/>
          <p:nvPr/>
        </p:nvSpPr>
        <p:spPr>
          <a:xfrm>
            <a:off x="4821524" y="2399799"/>
            <a:ext cx="252979" cy="40011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874BEEB7-85BE-4A0F-93CF-185FBFCC85FD}"/>
              </a:ext>
            </a:extLst>
          </p:cNvPr>
          <p:cNvSpPr/>
          <p:nvPr/>
        </p:nvSpPr>
        <p:spPr>
          <a:xfrm>
            <a:off x="6004812" y="3355144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1F9291FB-5145-437F-9363-3E192609A3E9}"/>
              </a:ext>
            </a:extLst>
          </p:cNvPr>
          <p:cNvSpPr/>
          <p:nvPr/>
        </p:nvSpPr>
        <p:spPr>
          <a:xfrm>
            <a:off x="6004812" y="2397193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E2AB05DC-7B6B-401C-8BBF-B11EEF349BA1}"/>
              </a:ext>
            </a:extLst>
          </p:cNvPr>
          <p:cNvSpPr/>
          <p:nvPr/>
        </p:nvSpPr>
        <p:spPr>
          <a:xfrm>
            <a:off x="7185399" y="3355144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B7CA94BF-30D6-4375-B3D4-C2CE6C4275E2}"/>
              </a:ext>
            </a:extLst>
          </p:cNvPr>
          <p:cNvSpPr/>
          <p:nvPr/>
        </p:nvSpPr>
        <p:spPr>
          <a:xfrm>
            <a:off x="7185399" y="2396057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25BDC39B-23ED-4401-863A-58BB894B7FE3}"/>
              </a:ext>
            </a:extLst>
          </p:cNvPr>
          <p:cNvCxnSpPr/>
          <p:nvPr/>
        </p:nvCxnSpPr>
        <p:spPr>
          <a:xfrm>
            <a:off x="3642517" y="2387926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2A106A7D-77CF-45EE-91F5-39554E98E067}"/>
              </a:ext>
            </a:extLst>
          </p:cNvPr>
          <p:cNvCxnSpPr/>
          <p:nvPr/>
        </p:nvCxnSpPr>
        <p:spPr>
          <a:xfrm>
            <a:off x="4825710" y="2401136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8358DFF3-6F24-496F-BCF8-222541DA6E86}"/>
              </a:ext>
            </a:extLst>
          </p:cNvPr>
          <p:cNvCxnSpPr/>
          <p:nvPr/>
        </p:nvCxnSpPr>
        <p:spPr>
          <a:xfrm>
            <a:off x="6008066" y="2401136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189E9017-A121-4620-86A8-2856F99C4177}"/>
              </a:ext>
            </a:extLst>
          </p:cNvPr>
          <p:cNvCxnSpPr/>
          <p:nvPr/>
        </p:nvCxnSpPr>
        <p:spPr>
          <a:xfrm>
            <a:off x="7185398" y="2417883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86847600-8DE0-41FB-99D3-EA7689928F8C}"/>
              </a:ext>
            </a:extLst>
          </p:cNvPr>
          <p:cNvCxnSpPr/>
          <p:nvPr/>
        </p:nvCxnSpPr>
        <p:spPr>
          <a:xfrm>
            <a:off x="8377802" y="2401136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104">
            <a:extLst>
              <a:ext uri="{FF2B5EF4-FFF2-40B4-BE49-F238E27FC236}">
                <a16:creationId xmlns:a16="http://schemas.microsoft.com/office/drawing/2014/main" id="{DB5AC848-A1B4-4E9A-B705-5F77892B04C3}"/>
              </a:ext>
            </a:extLst>
          </p:cNvPr>
          <p:cNvSpPr/>
          <p:nvPr/>
        </p:nvSpPr>
        <p:spPr>
          <a:xfrm>
            <a:off x="3055875" y="2397056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2CEB20F9-BDEA-4FD4-8565-B3CE44533B7A}"/>
              </a:ext>
            </a:extLst>
          </p:cNvPr>
          <p:cNvSpPr/>
          <p:nvPr/>
        </p:nvSpPr>
        <p:spPr>
          <a:xfrm>
            <a:off x="3048195" y="3349083"/>
            <a:ext cx="584954" cy="40570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B058E5DA-C30D-415E-83ED-58F932036FC1}"/>
              </a:ext>
            </a:extLst>
          </p:cNvPr>
          <p:cNvSpPr/>
          <p:nvPr/>
        </p:nvSpPr>
        <p:spPr>
          <a:xfrm>
            <a:off x="3638236" y="3352007"/>
            <a:ext cx="252979" cy="40277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B384208A-95CE-4C1A-8BF8-A7F6FF9D3C17}"/>
              </a:ext>
            </a:extLst>
          </p:cNvPr>
          <p:cNvSpPr/>
          <p:nvPr/>
        </p:nvSpPr>
        <p:spPr>
          <a:xfrm>
            <a:off x="3638236" y="2397736"/>
            <a:ext cx="252979" cy="40217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B60C09B7-7C26-42DE-AF12-21640864BFB1}"/>
              </a:ext>
            </a:extLst>
          </p:cNvPr>
          <p:cNvSpPr/>
          <p:nvPr/>
        </p:nvSpPr>
        <p:spPr>
          <a:xfrm>
            <a:off x="3893149" y="3967391"/>
            <a:ext cx="930310" cy="40277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1</a:t>
            </a:r>
            <a:r>
              <a:rPr lang="en-US" b="1" dirty="0">
                <a:solidFill>
                  <a:schemeClr val="tx1"/>
                </a:solidFill>
              </a:rPr>
              <a:t>’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FB4BAE4D-11E0-4034-8857-DA7E2D150512}"/>
              </a:ext>
            </a:extLst>
          </p:cNvPr>
          <p:cNvSpPr/>
          <p:nvPr/>
        </p:nvSpPr>
        <p:spPr>
          <a:xfrm>
            <a:off x="5076438" y="3967453"/>
            <a:ext cx="930309" cy="402716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2</a:t>
            </a:r>
            <a:r>
              <a:rPr lang="en-US" b="1" dirty="0">
                <a:solidFill>
                  <a:schemeClr val="tx1"/>
                </a:solidFill>
              </a:rPr>
              <a:t>’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C1CBFD0-3289-4D52-A53D-34AE248239B5}"/>
              </a:ext>
            </a:extLst>
          </p:cNvPr>
          <p:cNvSpPr/>
          <p:nvPr/>
        </p:nvSpPr>
        <p:spPr>
          <a:xfrm>
            <a:off x="6254323" y="3968413"/>
            <a:ext cx="935712" cy="4017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3</a:t>
            </a:r>
            <a:r>
              <a:rPr lang="en-US" b="1" dirty="0">
                <a:solidFill>
                  <a:schemeClr val="tx1"/>
                </a:solidFill>
              </a:rPr>
              <a:t>’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1ACB3C06-2C54-443E-815C-EEC963541828}"/>
              </a:ext>
            </a:extLst>
          </p:cNvPr>
          <p:cNvSpPr/>
          <p:nvPr/>
        </p:nvSpPr>
        <p:spPr>
          <a:xfrm>
            <a:off x="7437611" y="3968541"/>
            <a:ext cx="935712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4</a:t>
            </a:r>
            <a:r>
              <a:rPr lang="en-US" b="1" dirty="0">
                <a:solidFill>
                  <a:schemeClr val="tx1"/>
                </a:solidFill>
              </a:rPr>
              <a:t>’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CABACF41-DC63-49F4-8060-EBAB8EC9214D}"/>
              </a:ext>
            </a:extLst>
          </p:cNvPr>
          <p:cNvSpPr/>
          <p:nvPr/>
        </p:nvSpPr>
        <p:spPr>
          <a:xfrm>
            <a:off x="4823460" y="3967453"/>
            <a:ext cx="252979" cy="4027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87F42D7F-F66E-4B0D-89D5-84CE44319932}"/>
              </a:ext>
            </a:extLst>
          </p:cNvPr>
          <p:cNvSpPr/>
          <p:nvPr/>
        </p:nvSpPr>
        <p:spPr>
          <a:xfrm>
            <a:off x="6006748" y="3968413"/>
            <a:ext cx="252979" cy="40175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019A4157-1A59-422F-B833-6A3F30600112}"/>
              </a:ext>
            </a:extLst>
          </p:cNvPr>
          <p:cNvSpPr/>
          <p:nvPr/>
        </p:nvSpPr>
        <p:spPr>
          <a:xfrm>
            <a:off x="7187335" y="3968415"/>
            <a:ext cx="252979" cy="4017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411A3C02-FECD-4F78-BD9E-03851705D71D}"/>
              </a:ext>
            </a:extLst>
          </p:cNvPr>
          <p:cNvSpPr/>
          <p:nvPr/>
        </p:nvSpPr>
        <p:spPr>
          <a:xfrm>
            <a:off x="3054603" y="3965201"/>
            <a:ext cx="580482" cy="40496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HE-STF</a:t>
            </a:r>
            <a:r>
              <a:rPr lang="en-US" sz="1000" b="1" dirty="0">
                <a:solidFill>
                  <a:schemeClr val="tx1"/>
                </a:solidFill>
              </a:rPr>
              <a:t>’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ED93F655-F1EA-4D84-B37E-0A205AC32FA5}"/>
              </a:ext>
            </a:extLst>
          </p:cNvPr>
          <p:cNvSpPr/>
          <p:nvPr/>
        </p:nvSpPr>
        <p:spPr>
          <a:xfrm>
            <a:off x="3640172" y="3967392"/>
            <a:ext cx="252979" cy="40277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5206C0F-2ED7-44CE-A012-15EC12625F5B}"/>
              </a:ext>
            </a:extLst>
          </p:cNvPr>
          <p:cNvSpPr/>
          <p:nvPr/>
        </p:nvSpPr>
        <p:spPr>
          <a:xfrm>
            <a:off x="197802" y="3541999"/>
            <a:ext cx="14243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dirty="0"/>
              <a:t>TX antenna 2</a:t>
            </a:r>
          </a:p>
        </p:txBody>
      </p:sp>
      <p:sp>
        <p:nvSpPr>
          <p:cNvPr id="3" name="Left Brace 2">
            <a:extLst>
              <a:ext uri="{FF2B5EF4-FFF2-40B4-BE49-F238E27FC236}">
                <a16:creationId xmlns:a16="http://schemas.microsoft.com/office/drawing/2014/main" id="{BF0AD78A-1791-4E28-8084-ADE727AD35FC}"/>
              </a:ext>
            </a:extLst>
          </p:cNvPr>
          <p:cNvSpPr/>
          <p:nvPr/>
        </p:nvSpPr>
        <p:spPr>
          <a:xfrm>
            <a:off x="1484998" y="3297566"/>
            <a:ext cx="264166" cy="1230781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7D2A1A5-CB5E-4ED9-BCEC-5253F12FD8AA}"/>
              </a:ext>
            </a:extLst>
          </p:cNvPr>
          <p:cNvSpPr txBox="1"/>
          <p:nvPr/>
        </p:nvSpPr>
        <p:spPr>
          <a:xfrm>
            <a:off x="2603723" y="4013796"/>
            <a:ext cx="442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i="1" dirty="0">
                <a:solidFill>
                  <a:srgbClr val="C00000"/>
                </a:solidFill>
              </a:rPr>
              <a:t>β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l-GR" i="1" dirty="0">
                <a:solidFill>
                  <a:srgbClr val="C00000"/>
                </a:solidFill>
              </a:rPr>
              <a:t>•</a:t>
            </a:r>
            <a:endParaRPr lang="en-US" i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A879C354-5159-4D7A-BF8C-69DC20B467CF}"/>
                  </a:ext>
                </a:extLst>
              </p:cNvPr>
              <p:cNvSpPr txBox="1"/>
              <p:nvPr/>
            </p:nvSpPr>
            <p:spPr>
              <a:xfrm>
                <a:off x="1572071" y="3311511"/>
                <a:ext cx="1538626" cy="4650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l-GR" sz="20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sSup>
                          <m:sSupPr>
                            <m:ctrlPr>
                              <a:rPr lang="en-US" sz="20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lang="en-US" sz="20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</m:d>
                          </m:e>
                          <m:sup>
                            <m:r>
                              <a:rPr lang="en-US" sz="20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i="1" dirty="0">
                    <a:solidFill>
                      <a:srgbClr val="C00000"/>
                    </a:solidFill>
                  </a:rPr>
                  <a:t> </a:t>
                </a:r>
                <a:r>
                  <a:rPr lang="el-GR" i="1" dirty="0">
                    <a:solidFill>
                      <a:srgbClr val="C00000"/>
                    </a:solidFill>
                  </a:rPr>
                  <a:t>•</a:t>
                </a:r>
                <a:endParaRPr lang="en-US" i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A879C354-5159-4D7A-BF8C-69DC20B467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2071" y="3311511"/>
                <a:ext cx="1538626" cy="465064"/>
              </a:xfrm>
              <a:prstGeom prst="rect">
                <a:avLst/>
              </a:prstGeom>
              <a:blipFill>
                <a:blip r:embed="rId2"/>
                <a:stretch>
                  <a:fillRect b="-103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2C930050-9ACC-466B-98D8-0DE8C2DA2D36}"/>
              </a:ext>
            </a:extLst>
          </p:cNvPr>
          <p:cNvSpPr txBox="1"/>
          <p:nvPr/>
        </p:nvSpPr>
        <p:spPr>
          <a:xfrm>
            <a:off x="4617559" y="5259769"/>
            <a:ext cx="24785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Linear or CSD shifts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A82BC43-F0EA-464D-AF6F-0DCF8E18DA72}"/>
              </a:ext>
            </a:extLst>
          </p:cNvPr>
          <p:cNvCxnSpPr>
            <a:cxnSpLocks/>
          </p:cNvCxnSpPr>
          <p:nvPr/>
        </p:nvCxnSpPr>
        <p:spPr>
          <a:xfrm flipH="1" flipV="1">
            <a:off x="3441396" y="4853507"/>
            <a:ext cx="1618439" cy="45437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927E012D-D7C7-4337-910B-C54F3BF126FD}"/>
              </a:ext>
            </a:extLst>
          </p:cNvPr>
          <p:cNvCxnSpPr>
            <a:cxnSpLocks/>
          </p:cNvCxnSpPr>
          <p:nvPr/>
        </p:nvCxnSpPr>
        <p:spPr>
          <a:xfrm flipH="1" flipV="1">
            <a:off x="4363823" y="4853684"/>
            <a:ext cx="932154" cy="406085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739D27AF-E7E1-47E1-980F-0672EADF2B8D}"/>
              </a:ext>
            </a:extLst>
          </p:cNvPr>
          <p:cNvCxnSpPr>
            <a:cxnSpLocks/>
          </p:cNvCxnSpPr>
          <p:nvPr/>
        </p:nvCxnSpPr>
        <p:spPr>
          <a:xfrm flipH="1" flipV="1">
            <a:off x="5627619" y="4824365"/>
            <a:ext cx="1086" cy="39627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A30971C8-F5EA-47D6-8EAD-3456AA17779B}"/>
              </a:ext>
            </a:extLst>
          </p:cNvPr>
          <p:cNvCxnSpPr>
            <a:cxnSpLocks/>
          </p:cNvCxnSpPr>
          <p:nvPr/>
        </p:nvCxnSpPr>
        <p:spPr>
          <a:xfrm flipV="1">
            <a:off x="5779413" y="4803763"/>
            <a:ext cx="904486" cy="46660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890A330D-0CD1-48F9-8758-B155998F15E5}"/>
              </a:ext>
            </a:extLst>
          </p:cNvPr>
          <p:cNvCxnSpPr>
            <a:cxnSpLocks/>
          </p:cNvCxnSpPr>
          <p:nvPr/>
        </p:nvCxnSpPr>
        <p:spPr>
          <a:xfrm flipV="1">
            <a:off x="6020115" y="4835092"/>
            <a:ext cx="1787995" cy="45138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>
            <a:extLst>
              <a:ext uri="{FF2B5EF4-FFF2-40B4-BE49-F238E27FC236}">
                <a16:creationId xmlns:a16="http://schemas.microsoft.com/office/drawing/2014/main" id="{E62567AD-BC0B-406A-B8A6-0D02AF5C1114}"/>
              </a:ext>
            </a:extLst>
          </p:cNvPr>
          <p:cNvSpPr txBox="1"/>
          <p:nvPr/>
        </p:nvSpPr>
        <p:spPr>
          <a:xfrm>
            <a:off x="1128894" y="5167085"/>
            <a:ext cx="26653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TX power splitting and random phase rotation</a:t>
            </a:r>
          </a:p>
        </p:txBody>
      </p: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84DA2769-50E0-4615-96E6-5D2601535475}"/>
              </a:ext>
            </a:extLst>
          </p:cNvPr>
          <p:cNvCxnSpPr>
            <a:cxnSpLocks/>
          </p:cNvCxnSpPr>
          <p:nvPr/>
        </p:nvCxnSpPr>
        <p:spPr>
          <a:xfrm flipV="1">
            <a:off x="2145507" y="3761242"/>
            <a:ext cx="7638" cy="1389662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FDA9890D-7290-45E5-BC8D-CB756B98D736}"/>
              </a:ext>
            </a:extLst>
          </p:cNvPr>
          <p:cNvCxnSpPr>
            <a:cxnSpLocks/>
          </p:cNvCxnSpPr>
          <p:nvPr/>
        </p:nvCxnSpPr>
        <p:spPr>
          <a:xfrm flipV="1">
            <a:off x="2133600" y="4361605"/>
            <a:ext cx="640444" cy="79211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14788055-815F-413B-8AE2-6A61487C7CFD}"/>
              </a:ext>
            </a:extLst>
          </p:cNvPr>
          <p:cNvCxnSpPr>
            <a:cxnSpLocks/>
          </p:cNvCxnSpPr>
          <p:nvPr/>
        </p:nvCxnSpPr>
        <p:spPr>
          <a:xfrm>
            <a:off x="3077040" y="4580585"/>
            <a:ext cx="458842" cy="0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A242D293-E3DA-4703-8A5C-0A0BC3341425}"/>
              </a:ext>
            </a:extLst>
          </p:cNvPr>
          <p:cNvCxnSpPr>
            <a:cxnSpLocks/>
          </p:cNvCxnSpPr>
          <p:nvPr/>
        </p:nvCxnSpPr>
        <p:spPr>
          <a:xfrm>
            <a:off x="4162890" y="4590110"/>
            <a:ext cx="458842" cy="0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E3356750-2662-4122-A5DD-DA39EE9514DA}"/>
              </a:ext>
            </a:extLst>
          </p:cNvPr>
          <p:cNvCxnSpPr>
            <a:cxnSpLocks/>
          </p:cNvCxnSpPr>
          <p:nvPr/>
        </p:nvCxnSpPr>
        <p:spPr>
          <a:xfrm>
            <a:off x="5343990" y="4580585"/>
            <a:ext cx="458842" cy="0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C0635220-10B8-4BFA-B9BF-27A3AE748F51}"/>
              </a:ext>
            </a:extLst>
          </p:cNvPr>
          <p:cNvCxnSpPr>
            <a:cxnSpLocks/>
          </p:cNvCxnSpPr>
          <p:nvPr/>
        </p:nvCxnSpPr>
        <p:spPr>
          <a:xfrm>
            <a:off x="6477465" y="4590110"/>
            <a:ext cx="458842" cy="0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DB2E2AFB-68A4-40F8-AD16-5137CD8869EF}"/>
              </a:ext>
            </a:extLst>
          </p:cNvPr>
          <p:cNvCxnSpPr>
            <a:cxnSpLocks/>
          </p:cNvCxnSpPr>
          <p:nvPr/>
        </p:nvCxnSpPr>
        <p:spPr>
          <a:xfrm>
            <a:off x="7687140" y="4590110"/>
            <a:ext cx="458842" cy="0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5050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2019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>
          <a:xfrm>
            <a:off x="6477465" y="6381781"/>
            <a:ext cx="2060710" cy="321118"/>
          </a:xfrm>
        </p:spPr>
        <p:txBody>
          <a:bodyPr/>
          <a:lstStyle/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  <p:sp>
        <p:nvSpPr>
          <p:cNvPr id="82" name="Title 2">
            <a:extLst>
              <a:ext uri="{FF2B5EF4-FFF2-40B4-BE49-F238E27FC236}">
                <a16:creationId xmlns:a16="http://schemas.microsoft.com/office/drawing/2014/main" id="{37E20B56-0DC6-40C0-A978-C30017C9FA6E}"/>
              </a:ext>
            </a:extLst>
          </p:cNvPr>
          <p:cNvSpPr txBox="1">
            <a:spLocks/>
          </p:cNvSpPr>
          <p:nvPr/>
        </p:nvSpPr>
        <p:spPr>
          <a:xfrm>
            <a:off x="695800" y="890993"/>
            <a:ext cx="8246962" cy="82197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lang="en-US" sz="3200" b="1" dirty="0">
                <a:solidFill>
                  <a:schemeClr val="dk2"/>
                </a:solidFill>
                <a:latin typeface="Times New Roman"/>
                <a:cs typeface="Times New Roman"/>
                <a:sym typeface="Times New Roman"/>
              </a:rPr>
              <a:t>No Effect to </a:t>
            </a:r>
            <a:r>
              <a:rPr lang="en-US" sz="3200" b="1" dirty="0" err="1">
                <a:solidFill>
                  <a:schemeClr val="dk2"/>
                </a:solidFill>
                <a:latin typeface="Times New Roman"/>
                <a:cs typeface="Times New Roman"/>
                <a:sym typeface="Times New Roman"/>
              </a:rPr>
              <a:t>ToA</a:t>
            </a:r>
            <a:r>
              <a:rPr lang="en-US" sz="3200" b="1" dirty="0">
                <a:solidFill>
                  <a:schemeClr val="dk2"/>
                </a:solidFill>
                <a:latin typeface="Times New Roman"/>
                <a:cs typeface="Times New Roman"/>
                <a:sym typeface="Times New Roman"/>
              </a:rPr>
              <a:t> Measurement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65D0C2FC-2F19-456C-8018-E925AF3AB30E}"/>
              </a:ext>
            </a:extLst>
          </p:cNvPr>
          <p:cNvSpPr txBox="1"/>
          <p:nvPr/>
        </p:nvSpPr>
        <p:spPr>
          <a:xfrm>
            <a:off x="695800" y="2007190"/>
            <a:ext cx="18383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Multipaths for TX antenna 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7D2A1A5-CB5E-4ED9-BCEC-5253F12FD8AA}"/>
              </a:ext>
            </a:extLst>
          </p:cNvPr>
          <p:cNvSpPr txBox="1"/>
          <p:nvPr/>
        </p:nvSpPr>
        <p:spPr>
          <a:xfrm>
            <a:off x="5052254" y="3084021"/>
            <a:ext cx="330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i="1" dirty="0">
                <a:solidFill>
                  <a:srgbClr val="C00000"/>
                </a:solidFill>
              </a:rPr>
              <a:t>β</a:t>
            </a:r>
            <a:endParaRPr lang="en-US" sz="2000" i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A879C354-5159-4D7A-BF8C-69DC20B467CF}"/>
                  </a:ext>
                </a:extLst>
              </p:cNvPr>
              <p:cNvSpPr txBox="1"/>
              <p:nvPr/>
            </p:nvSpPr>
            <p:spPr>
              <a:xfrm>
                <a:off x="3349950" y="3122651"/>
                <a:ext cx="1184275" cy="4650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l-GR" sz="20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sSup>
                          <m:sSupPr>
                            <m:ctrlPr>
                              <a:rPr lang="en-US" sz="20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lang="en-US" sz="20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</m:d>
                          </m:e>
                          <m:sup>
                            <m:r>
                              <a:rPr lang="en-US" sz="20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2000" i="1" dirty="0">
                    <a:solidFill>
                      <a:srgbClr val="C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A879C354-5159-4D7A-BF8C-69DC20B467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9950" y="3122651"/>
                <a:ext cx="1184275" cy="465064"/>
              </a:xfrm>
              <a:prstGeom prst="rect">
                <a:avLst/>
              </a:prstGeom>
              <a:blipFill>
                <a:blip r:embed="rId2"/>
                <a:stretch>
                  <a:fillRect r="-11856" b="-103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2C930050-9ACC-466B-98D8-0DE8C2DA2D36}"/>
              </a:ext>
            </a:extLst>
          </p:cNvPr>
          <p:cNvSpPr txBox="1"/>
          <p:nvPr/>
        </p:nvSpPr>
        <p:spPr>
          <a:xfrm>
            <a:off x="4022169" y="4584916"/>
            <a:ext cx="29338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Multipaths for TX signal </a:t>
            </a:r>
          </a:p>
          <a:p>
            <a:r>
              <a:rPr lang="en-US" sz="2000" dirty="0">
                <a:solidFill>
                  <a:srgbClr val="C00000"/>
                </a:solidFill>
              </a:rPr>
              <a:t>not delayed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A82BC43-F0EA-464D-AF6F-0DCF8E18DA72}"/>
              </a:ext>
            </a:extLst>
          </p:cNvPr>
          <p:cNvCxnSpPr>
            <a:cxnSpLocks/>
          </p:cNvCxnSpPr>
          <p:nvPr/>
        </p:nvCxnSpPr>
        <p:spPr>
          <a:xfrm flipV="1">
            <a:off x="2817884" y="2648156"/>
            <a:ext cx="4468741" cy="570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 Placeholder 5">
            <a:extLst>
              <a:ext uri="{FF2B5EF4-FFF2-40B4-BE49-F238E27FC236}">
                <a16:creationId xmlns:a16="http://schemas.microsoft.com/office/drawing/2014/main" id="{166628FD-51A5-4CEE-A707-46CF2983831F}"/>
              </a:ext>
            </a:extLst>
          </p:cNvPr>
          <p:cNvSpPr txBox="1">
            <a:spLocks/>
          </p:cNvSpPr>
          <p:nvPr/>
        </p:nvSpPr>
        <p:spPr>
          <a:xfrm>
            <a:off x="989013" y="5633131"/>
            <a:ext cx="7772400" cy="95836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52400"/>
            <a:r>
              <a:rPr lang="en-US" sz="2000" dirty="0"/>
              <a:t>Since the delayed transmission only introduces multipaths after the first channel arrival, it doesn’t affect the </a:t>
            </a:r>
            <a:r>
              <a:rPr lang="en-US" sz="2000" dirty="0" err="1"/>
              <a:t>ToA</a:t>
            </a:r>
            <a:r>
              <a:rPr lang="en-US" sz="2000" dirty="0"/>
              <a:t> estimation</a:t>
            </a:r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41A21EF1-5BAD-4DC4-93FA-EEE30A141CC8}"/>
              </a:ext>
            </a:extLst>
          </p:cNvPr>
          <p:cNvSpPr/>
          <p:nvPr/>
        </p:nvSpPr>
        <p:spPr>
          <a:xfrm>
            <a:off x="3535363" y="1824994"/>
            <a:ext cx="819150" cy="821971"/>
          </a:xfrm>
          <a:prstGeom prst="rtTriangle">
            <a:avLst/>
          </a:prstGeom>
          <a:pattFill prst="dkVert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73899D34-02A8-4E14-BA01-4D4BBC20B53A}"/>
              </a:ext>
            </a:extLst>
          </p:cNvPr>
          <p:cNvCxnSpPr>
            <a:cxnSpLocks/>
          </p:cNvCxnSpPr>
          <p:nvPr/>
        </p:nvCxnSpPr>
        <p:spPr>
          <a:xfrm flipV="1">
            <a:off x="2827409" y="3727034"/>
            <a:ext cx="4459216" cy="315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ight Triangle 73">
            <a:extLst>
              <a:ext uri="{FF2B5EF4-FFF2-40B4-BE49-F238E27FC236}">
                <a16:creationId xmlns:a16="http://schemas.microsoft.com/office/drawing/2014/main" id="{3495E310-B64D-4987-BE68-9755598911A7}"/>
              </a:ext>
            </a:extLst>
          </p:cNvPr>
          <p:cNvSpPr/>
          <p:nvPr/>
        </p:nvSpPr>
        <p:spPr>
          <a:xfrm flipV="1">
            <a:off x="3535363" y="3731942"/>
            <a:ext cx="819150" cy="547282"/>
          </a:xfrm>
          <a:prstGeom prst="rtTriangle">
            <a:avLst/>
          </a:prstGeom>
          <a:pattFill prst="dkVert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439EC6FE-622F-424D-90D9-5C867493789D}"/>
                  </a:ext>
                </a:extLst>
              </p:cNvPr>
              <p:cNvSpPr/>
              <p:nvPr/>
            </p:nvSpPr>
            <p:spPr>
              <a:xfrm>
                <a:off x="3823237" y="1794302"/>
                <a:ext cx="39786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439EC6FE-622F-424D-90D9-5C86749378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3237" y="1794302"/>
                <a:ext cx="397865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Right Triangle 75">
            <a:extLst>
              <a:ext uri="{FF2B5EF4-FFF2-40B4-BE49-F238E27FC236}">
                <a16:creationId xmlns:a16="http://schemas.microsoft.com/office/drawing/2014/main" id="{56052EFD-8DCC-40DD-BEE0-C19A1A17A8C1}"/>
              </a:ext>
            </a:extLst>
          </p:cNvPr>
          <p:cNvSpPr/>
          <p:nvPr/>
        </p:nvSpPr>
        <p:spPr>
          <a:xfrm>
            <a:off x="4789489" y="3317078"/>
            <a:ext cx="819150" cy="406609"/>
          </a:xfrm>
          <a:prstGeom prst="rtTriangle">
            <a:avLst/>
          </a:prstGeom>
          <a:pattFill prst="dkVert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F2B3DD1A-0AA8-4897-80E1-440377C4AC85}"/>
              </a:ext>
            </a:extLst>
          </p:cNvPr>
          <p:cNvSpPr txBox="1"/>
          <p:nvPr/>
        </p:nvSpPr>
        <p:spPr>
          <a:xfrm>
            <a:off x="635036" y="3290678"/>
            <a:ext cx="18383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Multipaths for TX antenna 2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30755298-3F21-43EC-9F4D-E948AD457D1B}"/>
              </a:ext>
            </a:extLst>
          </p:cNvPr>
          <p:cNvSpPr txBox="1"/>
          <p:nvPr/>
        </p:nvSpPr>
        <p:spPr>
          <a:xfrm>
            <a:off x="5575148" y="3849038"/>
            <a:ext cx="29338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Multipaths for TX signal </a:t>
            </a:r>
          </a:p>
          <a:p>
            <a:r>
              <a:rPr lang="en-US" sz="2000" dirty="0">
                <a:solidFill>
                  <a:srgbClr val="C00000"/>
                </a:solidFill>
              </a:rPr>
              <a:t>delayed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F3504D6-F7E4-4F28-8FFF-589D23461D38}"/>
              </a:ext>
            </a:extLst>
          </p:cNvPr>
          <p:cNvSpPr txBox="1"/>
          <p:nvPr/>
        </p:nvSpPr>
        <p:spPr>
          <a:xfrm>
            <a:off x="7281905" y="2478358"/>
            <a:ext cx="6431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Delay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D0851F86-8616-45BD-84C0-4EF346242C76}"/>
              </a:ext>
            </a:extLst>
          </p:cNvPr>
          <p:cNvSpPr txBox="1"/>
          <p:nvPr/>
        </p:nvSpPr>
        <p:spPr>
          <a:xfrm>
            <a:off x="7319039" y="3554875"/>
            <a:ext cx="6431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Delay</a:t>
            </a:r>
          </a:p>
        </p:txBody>
      </p: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A30971C8-F5EA-47D6-8EAD-3456AA17779B}"/>
              </a:ext>
            </a:extLst>
          </p:cNvPr>
          <p:cNvCxnSpPr>
            <a:cxnSpLocks/>
          </p:cNvCxnSpPr>
          <p:nvPr/>
        </p:nvCxnSpPr>
        <p:spPr>
          <a:xfrm flipH="1" flipV="1">
            <a:off x="3828584" y="3928044"/>
            <a:ext cx="392518" cy="62876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739D27AF-E7E1-47E1-980F-0672EADF2B8D}"/>
              </a:ext>
            </a:extLst>
          </p:cNvPr>
          <p:cNvCxnSpPr>
            <a:cxnSpLocks/>
          </p:cNvCxnSpPr>
          <p:nvPr/>
        </p:nvCxnSpPr>
        <p:spPr>
          <a:xfrm flipH="1" flipV="1">
            <a:off x="5003216" y="3576696"/>
            <a:ext cx="605423" cy="519881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66A43CE4-FA76-45A8-A65F-08CB5D0926C4}"/>
              </a:ext>
            </a:extLst>
          </p:cNvPr>
          <p:cNvCxnSpPr>
            <a:cxnSpLocks/>
            <a:endCxn id="11" idx="2"/>
          </p:cNvCxnSpPr>
          <p:nvPr/>
        </p:nvCxnSpPr>
        <p:spPr>
          <a:xfrm flipV="1">
            <a:off x="3164538" y="2646965"/>
            <a:ext cx="370825" cy="545632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76080645-14A4-4B35-A400-F4458D11C691}"/>
              </a:ext>
            </a:extLst>
          </p:cNvPr>
          <p:cNvCxnSpPr>
            <a:cxnSpLocks/>
            <a:endCxn id="74" idx="2"/>
          </p:cNvCxnSpPr>
          <p:nvPr/>
        </p:nvCxnSpPr>
        <p:spPr>
          <a:xfrm>
            <a:off x="3164538" y="3206601"/>
            <a:ext cx="370825" cy="525341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5F8C2376-A0C6-4724-9D1A-7183ED0960C6}"/>
              </a:ext>
            </a:extLst>
          </p:cNvPr>
          <p:cNvSpPr txBox="1"/>
          <p:nvPr/>
        </p:nvSpPr>
        <p:spPr>
          <a:xfrm>
            <a:off x="2499434" y="2985650"/>
            <a:ext cx="6559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ToA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68438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2019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>
          <a:xfrm>
            <a:off x="6562725" y="6381780"/>
            <a:ext cx="1975450" cy="294859"/>
          </a:xfrm>
        </p:spPr>
        <p:txBody>
          <a:bodyPr/>
          <a:lstStyle/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  <p:sp>
        <p:nvSpPr>
          <p:cNvPr id="82" name="Title 2">
            <a:extLst>
              <a:ext uri="{FF2B5EF4-FFF2-40B4-BE49-F238E27FC236}">
                <a16:creationId xmlns:a16="http://schemas.microsoft.com/office/drawing/2014/main" id="{37E20B56-0DC6-40C0-A978-C30017C9FA6E}"/>
              </a:ext>
            </a:extLst>
          </p:cNvPr>
          <p:cNvSpPr txBox="1">
            <a:spLocks/>
          </p:cNvSpPr>
          <p:nvPr/>
        </p:nvSpPr>
        <p:spPr>
          <a:xfrm>
            <a:off x="646996" y="748555"/>
            <a:ext cx="8246962" cy="82197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lang="en-US" sz="3200" b="1" dirty="0">
                <a:solidFill>
                  <a:schemeClr val="dk2"/>
                </a:solidFill>
                <a:latin typeface="Times New Roman"/>
                <a:cs typeface="Times New Roman"/>
                <a:sym typeface="Times New Roman"/>
              </a:rPr>
              <a:t>Example</a:t>
            </a:r>
          </a:p>
        </p:txBody>
      </p:sp>
      <p:sp>
        <p:nvSpPr>
          <p:cNvPr id="155" name="Text Placeholder 5">
            <a:extLst>
              <a:ext uri="{FF2B5EF4-FFF2-40B4-BE49-F238E27FC236}">
                <a16:creationId xmlns:a16="http://schemas.microsoft.com/office/drawing/2014/main" id="{0C7789DF-D6AC-4639-B4BD-81F56756BC3A}"/>
              </a:ext>
            </a:extLst>
          </p:cNvPr>
          <p:cNvSpPr txBox="1">
            <a:spLocks/>
          </p:cNvSpPr>
          <p:nvPr/>
        </p:nvSpPr>
        <p:spPr>
          <a:xfrm>
            <a:off x="692172" y="1455870"/>
            <a:ext cx="7772400" cy="394892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52400"/>
            <a:r>
              <a:rPr lang="en-US" sz="2000" dirty="0"/>
              <a:t>Assuming two antennas have the same channel response i.e. 1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7C8079E-B7A7-4CCB-A0A8-F653CAAEC866}"/>
              </a:ext>
            </a:extLst>
          </p:cNvPr>
          <p:cNvCxnSpPr/>
          <p:nvPr/>
        </p:nvCxnSpPr>
        <p:spPr>
          <a:xfrm>
            <a:off x="3693253" y="3729692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F05E3D2-9C24-451C-90DD-C8962CAD1FFF}"/>
              </a:ext>
            </a:extLst>
          </p:cNvPr>
          <p:cNvCxnSpPr/>
          <p:nvPr/>
        </p:nvCxnSpPr>
        <p:spPr>
          <a:xfrm>
            <a:off x="3946136" y="3745801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F895B5A-B4CF-49FA-873D-4DEB8FAA26B1}"/>
              </a:ext>
            </a:extLst>
          </p:cNvPr>
          <p:cNvCxnSpPr/>
          <p:nvPr/>
        </p:nvCxnSpPr>
        <p:spPr>
          <a:xfrm>
            <a:off x="4876446" y="3742902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B8F0E4C-C6BB-402C-88F6-765D65B7C4B2}"/>
              </a:ext>
            </a:extLst>
          </p:cNvPr>
          <p:cNvCxnSpPr/>
          <p:nvPr/>
        </p:nvCxnSpPr>
        <p:spPr>
          <a:xfrm>
            <a:off x="5129329" y="3759011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1106F06-C630-4A6E-844B-0D89EB8336EF}"/>
              </a:ext>
            </a:extLst>
          </p:cNvPr>
          <p:cNvCxnSpPr/>
          <p:nvPr/>
        </p:nvCxnSpPr>
        <p:spPr>
          <a:xfrm>
            <a:off x="6058802" y="3742902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29C5E4D-A03B-41AB-94B6-9E4D22E08558}"/>
              </a:ext>
            </a:extLst>
          </p:cNvPr>
          <p:cNvCxnSpPr/>
          <p:nvPr/>
        </p:nvCxnSpPr>
        <p:spPr>
          <a:xfrm>
            <a:off x="6311685" y="3759011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A4B5493-AAD5-4489-B4C6-0694929B73F4}"/>
              </a:ext>
            </a:extLst>
          </p:cNvPr>
          <p:cNvCxnSpPr/>
          <p:nvPr/>
        </p:nvCxnSpPr>
        <p:spPr>
          <a:xfrm>
            <a:off x="7236134" y="3759649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73C6444-F399-444C-9535-4858421A6064}"/>
              </a:ext>
            </a:extLst>
          </p:cNvPr>
          <p:cNvCxnSpPr/>
          <p:nvPr/>
        </p:nvCxnSpPr>
        <p:spPr>
          <a:xfrm>
            <a:off x="7489017" y="3775758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D446C2E-6E87-4441-8C5D-60BCE790FD8E}"/>
              </a:ext>
            </a:extLst>
          </p:cNvPr>
          <p:cNvCxnSpPr/>
          <p:nvPr/>
        </p:nvCxnSpPr>
        <p:spPr>
          <a:xfrm>
            <a:off x="8428538" y="3742902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451469C2-F7AB-4FFF-9792-B982280D5D89}"/>
              </a:ext>
            </a:extLst>
          </p:cNvPr>
          <p:cNvSpPr/>
          <p:nvPr/>
        </p:nvSpPr>
        <p:spPr>
          <a:xfrm>
            <a:off x="3942082" y="2381444"/>
            <a:ext cx="930309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38321FC-C64C-46EE-ACBE-D20F28F6BA32}"/>
              </a:ext>
            </a:extLst>
          </p:cNvPr>
          <p:cNvSpPr txBox="1"/>
          <p:nvPr/>
        </p:nvSpPr>
        <p:spPr>
          <a:xfrm>
            <a:off x="751409" y="2409673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TX antenna 1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8554DF8-3AD6-424A-96BC-DE6DB84299C2}"/>
              </a:ext>
            </a:extLst>
          </p:cNvPr>
          <p:cNvSpPr/>
          <p:nvPr/>
        </p:nvSpPr>
        <p:spPr>
          <a:xfrm>
            <a:off x="5119414" y="2381444"/>
            <a:ext cx="936265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Signal 2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070C989-D763-49CE-B1CD-640382E01D89}"/>
              </a:ext>
            </a:extLst>
          </p:cNvPr>
          <p:cNvSpPr/>
          <p:nvPr/>
        </p:nvSpPr>
        <p:spPr>
          <a:xfrm>
            <a:off x="6303256" y="2381444"/>
            <a:ext cx="935711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3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D93F15C-1D8D-410B-95F2-1D8E9DFC2E7C}"/>
              </a:ext>
            </a:extLst>
          </p:cNvPr>
          <p:cNvSpPr/>
          <p:nvPr/>
        </p:nvSpPr>
        <p:spPr>
          <a:xfrm>
            <a:off x="7486542" y="2381444"/>
            <a:ext cx="935713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Signal 4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9A943C8-4505-4B76-A404-BD475011D468}"/>
              </a:ext>
            </a:extLst>
          </p:cNvPr>
          <p:cNvSpPr/>
          <p:nvPr/>
        </p:nvSpPr>
        <p:spPr>
          <a:xfrm>
            <a:off x="3942081" y="3489264"/>
            <a:ext cx="930310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1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CADCE24-C1BB-4CA7-A7A6-7250A0E7208A}"/>
              </a:ext>
            </a:extLst>
          </p:cNvPr>
          <p:cNvSpPr/>
          <p:nvPr/>
        </p:nvSpPr>
        <p:spPr>
          <a:xfrm>
            <a:off x="5125370" y="3489264"/>
            <a:ext cx="930309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2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494A47D-B428-417F-B1D6-9CC65707AAC4}"/>
              </a:ext>
            </a:extLst>
          </p:cNvPr>
          <p:cNvSpPr/>
          <p:nvPr/>
        </p:nvSpPr>
        <p:spPr>
          <a:xfrm>
            <a:off x="6303255" y="3489264"/>
            <a:ext cx="935712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3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1D9228A-CAD9-49A7-BD7C-3F2B21707121}"/>
              </a:ext>
            </a:extLst>
          </p:cNvPr>
          <p:cNvSpPr/>
          <p:nvPr/>
        </p:nvSpPr>
        <p:spPr>
          <a:xfrm>
            <a:off x="7486543" y="3489264"/>
            <a:ext cx="935712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4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4DCF051-8716-4D25-AE88-CCEF84DF02C7}"/>
              </a:ext>
            </a:extLst>
          </p:cNvPr>
          <p:cNvSpPr/>
          <p:nvPr/>
        </p:nvSpPr>
        <p:spPr>
          <a:xfrm>
            <a:off x="4872392" y="3489810"/>
            <a:ext cx="252979" cy="40108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C19B054-AE11-4EF7-B308-C2F43A5A60C5}"/>
              </a:ext>
            </a:extLst>
          </p:cNvPr>
          <p:cNvSpPr/>
          <p:nvPr/>
        </p:nvSpPr>
        <p:spPr>
          <a:xfrm>
            <a:off x="4872392" y="2383507"/>
            <a:ext cx="252979" cy="40011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54B89C4-33FE-4D77-ADF6-29FE00D29EFD}"/>
              </a:ext>
            </a:extLst>
          </p:cNvPr>
          <p:cNvSpPr/>
          <p:nvPr/>
        </p:nvSpPr>
        <p:spPr>
          <a:xfrm>
            <a:off x="6055680" y="349125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E9469C5-F401-4583-A999-B8EA1947E25E}"/>
              </a:ext>
            </a:extLst>
          </p:cNvPr>
          <p:cNvSpPr/>
          <p:nvPr/>
        </p:nvSpPr>
        <p:spPr>
          <a:xfrm>
            <a:off x="6055680" y="2380901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CDE051E-78B9-47F1-88D9-B06986FAD725}"/>
              </a:ext>
            </a:extLst>
          </p:cNvPr>
          <p:cNvSpPr/>
          <p:nvPr/>
        </p:nvSpPr>
        <p:spPr>
          <a:xfrm>
            <a:off x="7236267" y="349125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307DDF3-FECB-4469-9AC8-55BF328DA6AB}"/>
              </a:ext>
            </a:extLst>
          </p:cNvPr>
          <p:cNvSpPr/>
          <p:nvPr/>
        </p:nvSpPr>
        <p:spPr>
          <a:xfrm>
            <a:off x="7236267" y="2379765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DD44B313-67E5-42F7-B864-21C2AF570444}"/>
              </a:ext>
            </a:extLst>
          </p:cNvPr>
          <p:cNvCxnSpPr/>
          <p:nvPr/>
        </p:nvCxnSpPr>
        <p:spPr>
          <a:xfrm>
            <a:off x="3693385" y="2190896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38B7314F-9FA9-4D1C-B883-19D95EAA7144}"/>
              </a:ext>
            </a:extLst>
          </p:cNvPr>
          <p:cNvCxnSpPr/>
          <p:nvPr/>
        </p:nvCxnSpPr>
        <p:spPr>
          <a:xfrm>
            <a:off x="4876578" y="2204106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E2E82102-3C0E-489E-80E1-DFECCBCA95CA}"/>
              </a:ext>
            </a:extLst>
          </p:cNvPr>
          <p:cNvCxnSpPr/>
          <p:nvPr/>
        </p:nvCxnSpPr>
        <p:spPr>
          <a:xfrm>
            <a:off x="6058934" y="2204106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AAFF82A-52D9-4CA5-8292-77AFC450A519}"/>
              </a:ext>
            </a:extLst>
          </p:cNvPr>
          <p:cNvCxnSpPr/>
          <p:nvPr/>
        </p:nvCxnSpPr>
        <p:spPr>
          <a:xfrm>
            <a:off x="7236266" y="2220853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1893FCB7-505B-4BAB-B8C6-BC03B8AA724C}"/>
              </a:ext>
            </a:extLst>
          </p:cNvPr>
          <p:cNvCxnSpPr/>
          <p:nvPr/>
        </p:nvCxnSpPr>
        <p:spPr>
          <a:xfrm>
            <a:off x="8428670" y="2204106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0532F170-643A-4802-B8AF-63E1480383CB}"/>
              </a:ext>
            </a:extLst>
          </p:cNvPr>
          <p:cNvSpPr/>
          <p:nvPr/>
        </p:nvSpPr>
        <p:spPr>
          <a:xfrm>
            <a:off x="3106743" y="2380764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2E48034-A663-4C68-ADEA-9EC95200491F}"/>
              </a:ext>
            </a:extLst>
          </p:cNvPr>
          <p:cNvSpPr/>
          <p:nvPr/>
        </p:nvSpPr>
        <p:spPr>
          <a:xfrm>
            <a:off x="3099063" y="3485191"/>
            <a:ext cx="584954" cy="40570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D456DB8-21E0-4700-8711-A16575FE5F4F}"/>
              </a:ext>
            </a:extLst>
          </p:cNvPr>
          <p:cNvSpPr/>
          <p:nvPr/>
        </p:nvSpPr>
        <p:spPr>
          <a:xfrm>
            <a:off x="3689104" y="3488115"/>
            <a:ext cx="252979" cy="40277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89E898F-1482-4A12-8DE7-9C3333FC2B40}"/>
              </a:ext>
            </a:extLst>
          </p:cNvPr>
          <p:cNvSpPr/>
          <p:nvPr/>
        </p:nvSpPr>
        <p:spPr>
          <a:xfrm>
            <a:off x="3689104" y="2381444"/>
            <a:ext cx="252979" cy="40217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1958598-79F2-40E7-A5AF-103177065A45}"/>
              </a:ext>
            </a:extLst>
          </p:cNvPr>
          <p:cNvSpPr/>
          <p:nvPr/>
        </p:nvSpPr>
        <p:spPr>
          <a:xfrm>
            <a:off x="3944017" y="4103499"/>
            <a:ext cx="930310" cy="40277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1’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70B55C5A-9A95-450C-A6D8-233B2F87B161}"/>
              </a:ext>
            </a:extLst>
          </p:cNvPr>
          <p:cNvSpPr/>
          <p:nvPr/>
        </p:nvSpPr>
        <p:spPr>
          <a:xfrm>
            <a:off x="5127306" y="4103561"/>
            <a:ext cx="930309" cy="402716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2’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825A09F-B226-4DDE-A704-F4EEFC830E8E}"/>
              </a:ext>
            </a:extLst>
          </p:cNvPr>
          <p:cNvSpPr/>
          <p:nvPr/>
        </p:nvSpPr>
        <p:spPr>
          <a:xfrm>
            <a:off x="6305191" y="4104521"/>
            <a:ext cx="935712" cy="4017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3’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CE9340C-0332-4E29-9D80-A66D67938DB3}"/>
              </a:ext>
            </a:extLst>
          </p:cNvPr>
          <p:cNvSpPr/>
          <p:nvPr/>
        </p:nvSpPr>
        <p:spPr>
          <a:xfrm>
            <a:off x="7488479" y="4104649"/>
            <a:ext cx="935712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4’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8D025F2F-EA74-4337-9D57-896711E6BDE8}"/>
              </a:ext>
            </a:extLst>
          </p:cNvPr>
          <p:cNvSpPr/>
          <p:nvPr/>
        </p:nvSpPr>
        <p:spPr>
          <a:xfrm>
            <a:off x="4874328" y="4103561"/>
            <a:ext cx="252979" cy="4027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15D3950C-8B04-4FB1-B898-006687C36F02}"/>
              </a:ext>
            </a:extLst>
          </p:cNvPr>
          <p:cNvSpPr/>
          <p:nvPr/>
        </p:nvSpPr>
        <p:spPr>
          <a:xfrm>
            <a:off x="6057616" y="4104521"/>
            <a:ext cx="252979" cy="40175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865CEABD-BD4C-4B88-9D33-3E1C459652B8}"/>
              </a:ext>
            </a:extLst>
          </p:cNvPr>
          <p:cNvSpPr/>
          <p:nvPr/>
        </p:nvSpPr>
        <p:spPr>
          <a:xfrm>
            <a:off x="7238203" y="4104523"/>
            <a:ext cx="252979" cy="4017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7ECF8B14-B475-4C82-9511-AA7A93822695}"/>
              </a:ext>
            </a:extLst>
          </p:cNvPr>
          <p:cNvSpPr/>
          <p:nvPr/>
        </p:nvSpPr>
        <p:spPr>
          <a:xfrm>
            <a:off x="3105471" y="4101309"/>
            <a:ext cx="580482" cy="40496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893A7ED5-4CED-4580-82D9-A80ECB8663FC}"/>
              </a:ext>
            </a:extLst>
          </p:cNvPr>
          <p:cNvSpPr/>
          <p:nvPr/>
        </p:nvSpPr>
        <p:spPr>
          <a:xfrm>
            <a:off x="3691040" y="4103500"/>
            <a:ext cx="252979" cy="40277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E052B125-0B94-4AF2-BD1C-FEC12344EF65}"/>
              </a:ext>
            </a:extLst>
          </p:cNvPr>
          <p:cNvSpPr/>
          <p:nvPr/>
        </p:nvSpPr>
        <p:spPr>
          <a:xfrm>
            <a:off x="209702" y="3650835"/>
            <a:ext cx="13957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dirty="0"/>
              <a:t>TX antenna 2</a:t>
            </a:r>
          </a:p>
        </p:txBody>
      </p:sp>
      <p:sp>
        <p:nvSpPr>
          <p:cNvPr id="67" name="Left Brace 66">
            <a:extLst>
              <a:ext uri="{FF2B5EF4-FFF2-40B4-BE49-F238E27FC236}">
                <a16:creationId xmlns:a16="http://schemas.microsoft.com/office/drawing/2014/main" id="{19208BC6-B169-4C3B-B398-D5D99C0B713C}"/>
              </a:ext>
            </a:extLst>
          </p:cNvPr>
          <p:cNvSpPr/>
          <p:nvPr/>
        </p:nvSpPr>
        <p:spPr>
          <a:xfrm>
            <a:off x="1492782" y="3360270"/>
            <a:ext cx="296012" cy="123078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95B04B0-4A17-4F15-9517-BCD4A1811C81}"/>
              </a:ext>
            </a:extLst>
          </p:cNvPr>
          <p:cNvSpPr txBox="1"/>
          <p:nvPr/>
        </p:nvSpPr>
        <p:spPr>
          <a:xfrm>
            <a:off x="2657843" y="4104407"/>
            <a:ext cx="4555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i="1" dirty="0">
                <a:solidFill>
                  <a:srgbClr val="C00000"/>
                </a:solidFill>
              </a:rPr>
              <a:t>β</a:t>
            </a:r>
            <a:r>
              <a:rPr lang="en-US" sz="2000" i="1" dirty="0">
                <a:solidFill>
                  <a:srgbClr val="C00000"/>
                </a:solidFill>
              </a:rPr>
              <a:t> </a:t>
            </a:r>
            <a:r>
              <a:rPr lang="el-GR" sz="1200" i="1" dirty="0">
                <a:solidFill>
                  <a:srgbClr val="C00000"/>
                </a:solidFill>
              </a:rPr>
              <a:t>•</a:t>
            </a:r>
            <a:endParaRPr lang="en-US" sz="1200" i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F8A0B7E6-C75E-4EFA-8912-72E53C9089B5}"/>
                  </a:ext>
                </a:extLst>
              </p:cNvPr>
              <p:cNvSpPr txBox="1"/>
              <p:nvPr/>
            </p:nvSpPr>
            <p:spPr>
              <a:xfrm>
                <a:off x="1630194" y="3466862"/>
                <a:ext cx="1538626" cy="4650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l-GR" sz="20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sSup>
                          <m:sSupPr>
                            <m:ctrlPr>
                              <a:rPr lang="en-US" sz="20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lang="en-US" sz="20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</m:d>
                          </m:e>
                          <m:sup>
                            <m:r>
                              <a:rPr lang="en-US" sz="20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2000" i="1" dirty="0">
                    <a:solidFill>
                      <a:srgbClr val="C00000"/>
                    </a:solidFill>
                  </a:rPr>
                  <a:t> </a:t>
                </a:r>
                <a:r>
                  <a:rPr lang="el-GR" sz="1200" i="1" dirty="0">
                    <a:solidFill>
                      <a:srgbClr val="C00000"/>
                    </a:solidFill>
                  </a:rPr>
                  <a:t>•</a:t>
                </a:r>
                <a:endParaRPr lang="en-US" sz="12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F8A0B7E6-C75E-4EFA-8912-72E53C9089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0194" y="3466862"/>
                <a:ext cx="1538626" cy="465064"/>
              </a:xfrm>
              <a:prstGeom prst="rect">
                <a:avLst/>
              </a:prstGeom>
              <a:blipFill>
                <a:blip r:embed="rId3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FA11A017-D073-49E0-BB64-EDE719E4C947}"/>
              </a:ext>
            </a:extLst>
          </p:cNvPr>
          <p:cNvCxnSpPr>
            <a:cxnSpLocks/>
          </p:cNvCxnSpPr>
          <p:nvPr/>
        </p:nvCxnSpPr>
        <p:spPr>
          <a:xfrm flipV="1">
            <a:off x="1394040" y="6207474"/>
            <a:ext cx="7402630" cy="1691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C60B3653-D2E9-4647-BB51-274147E9E2F4}"/>
              </a:ext>
            </a:extLst>
          </p:cNvPr>
          <p:cNvSpPr txBox="1"/>
          <p:nvPr/>
        </p:nvSpPr>
        <p:spPr>
          <a:xfrm>
            <a:off x="1409251" y="5546494"/>
            <a:ext cx="110799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RX RSSI</a:t>
            </a:r>
          </a:p>
        </p:txBody>
      </p:sp>
      <p:sp>
        <p:nvSpPr>
          <p:cNvPr id="72" name="Freeform 43">
            <a:extLst>
              <a:ext uri="{FF2B5EF4-FFF2-40B4-BE49-F238E27FC236}">
                <a16:creationId xmlns:a16="http://schemas.microsoft.com/office/drawing/2014/main" id="{6E277E52-68C8-4A63-8F38-356CDDA28ADC}"/>
              </a:ext>
            </a:extLst>
          </p:cNvPr>
          <p:cNvSpPr/>
          <p:nvPr/>
        </p:nvSpPr>
        <p:spPr>
          <a:xfrm>
            <a:off x="3926647" y="5524989"/>
            <a:ext cx="1055077" cy="653140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44">
            <a:extLst>
              <a:ext uri="{FF2B5EF4-FFF2-40B4-BE49-F238E27FC236}">
                <a16:creationId xmlns:a16="http://schemas.microsoft.com/office/drawing/2014/main" id="{90BA56BC-08F8-4576-A1FA-8B225D2A84A3}"/>
              </a:ext>
            </a:extLst>
          </p:cNvPr>
          <p:cNvSpPr/>
          <p:nvPr/>
        </p:nvSpPr>
        <p:spPr>
          <a:xfrm>
            <a:off x="6261520" y="5493422"/>
            <a:ext cx="1091921" cy="663191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60">
            <a:extLst>
              <a:ext uri="{FF2B5EF4-FFF2-40B4-BE49-F238E27FC236}">
                <a16:creationId xmlns:a16="http://schemas.microsoft.com/office/drawing/2014/main" id="{90BC2ED7-0410-4F1F-821F-131A58B60C07}"/>
              </a:ext>
            </a:extLst>
          </p:cNvPr>
          <p:cNvSpPr/>
          <p:nvPr/>
        </p:nvSpPr>
        <p:spPr>
          <a:xfrm>
            <a:off x="3823177" y="6150578"/>
            <a:ext cx="125604" cy="20312"/>
          </a:xfrm>
          <a:custGeom>
            <a:avLst/>
            <a:gdLst>
              <a:gd name="connsiteX0" fmla="*/ 0 w 125604"/>
              <a:gd name="connsiteY0" fmla="*/ 0 h 20312"/>
              <a:gd name="connsiteX1" fmla="*/ 70338 w 125604"/>
              <a:gd name="connsiteY1" fmla="*/ 10048 h 20312"/>
              <a:gd name="connsiteX2" fmla="*/ 80387 w 125604"/>
              <a:gd name="connsiteY2" fmla="*/ 20096 h 20312"/>
              <a:gd name="connsiteX3" fmla="*/ 110532 w 125604"/>
              <a:gd name="connsiteY3" fmla="*/ 15072 h 20312"/>
              <a:gd name="connsiteX4" fmla="*/ 125604 w 125604"/>
              <a:gd name="connsiteY4" fmla="*/ 10048 h 20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604" h="20312">
                <a:moveTo>
                  <a:pt x="0" y="0"/>
                </a:moveTo>
                <a:cubicBezTo>
                  <a:pt x="23446" y="3349"/>
                  <a:pt x="47361" y="4304"/>
                  <a:pt x="70338" y="10048"/>
                </a:cubicBezTo>
                <a:cubicBezTo>
                  <a:pt x="74933" y="11197"/>
                  <a:pt x="75687" y="19508"/>
                  <a:pt x="80387" y="20096"/>
                </a:cubicBezTo>
                <a:cubicBezTo>
                  <a:pt x="90495" y="21359"/>
                  <a:pt x="100484" y="16747"/>
                  <a:pt x="110532" y="15072"/>
                </a:cubicBezTo>
                <a:lnTo>
                  <a:pt x="125604" y="1004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0C481C0F-CA7F-4E99-8D30-BE24571F1AD3}"/>
              </a:ext>
            </a:extLst>
          </p:cNvPr>
          <p:cNvCxnSpPr>
            <a:cxnSpLocks/>
          </p:cNvCxnSpPr>
          <p:nvPr/>
        </p:nvCxnSpPr>
        <p:spPr>
          <a:xfrm flipH="1" flipV="1">
            <a:off x="5568583" y="5833660"/>
            <a:ext cx="6386" cy="374924"/>
          </a:xfrm>
          <a:prstGeom prst="straightConnector1">
            <a:avLst/>
          </a:prstGeom>
          <a:ln w="15875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78" name="Ink 77">
                <a:extLst>
                  <a:ext uri="{FF2B5EF4-FFF2-40B4-BE49-F238E27FC236}">
                    <a16:creationId xmlns:a16="http://schemas.microsoft.com/office/drawing/2014/main" id="{20F3791A-C4E4-42C4-AC20-48D7F7CBF6D2}"/>
                  </a:ext>
                </a:extLst>
              </p14:cNvPr>
              <p14:cNvContentPartPr/>
              <p14:nvPr/>
            </p14:nvContentPartPr>
            <p14:xfrm>
              <a:off x="2788414" y="5704360"/>
              <a:ext cx="1055077" cy="441662"/>
            </p14:xfrm>
          </p:contentPart>
        </mc:Choice>
        <mc:Fallback xmlns="">
          <p:pic>
            <p:nvPicPr>
              <p:cNvPr id="78" name="Ink 77">
                <a:extLst>
                  <a:ext uri="{FF2B5EF4-FFF2-40B4-BE49-F238E27FC236}">
                    <a16:creationId xmlns:a16="http://schemas.microsoft.com/office/drawing/2014/main" id="{20F3791A-C4E4-42C4-AC20-48D7F7CBF6D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770415" y="5686362"/>
                <a:ext cx="1090714" cy="47729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81" name="Ink 80">
                <a:extLst>
                  <a:ext uri="{FF2B5EF4-FFF2-40B4-BE49-F238E27FC236}">
                    <a16:creationId xmlns:a16="http://schemas.microsoft.com/office/drawing/2014/main" id="{E1E23F43-D2AB-4D65-AE3B-E4D13B880269}"/>
                  </a:ext>
                </a:extLst>
              </p14:cNvPr>
              <p14:cNvContentPartPr/>
              <p14:nvPr/>
            </p14:nvContentPartPr>
            <p14:xfrm>
              <a:off x="4981422" y="5833660"/>
              <a:ext cx="1291680" cy="331920"/>
            </p14:xfrm>
          </p:contentPart>
        </mc:Choice>
        <mc:Fallback xmlns="">
          <p:pic>
            <p:nvPicPr>
              <p:cNvPr id="81" name="Ink 80">
                <a:extLst>
                  <a:ext uri="{FF2B5EF4-FFF2-40B4-BE49-F238E27FC236}">
                    <a16:creationId xmlns:a16="http://schemas.microsoft.com/office/drawing/2014/main" id="{E1E23F43-D2AB-4D65-AE3B-E4D13B88026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963417" y="5815660"/>
                <a:ext cx="1327330" cy="36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83" name="Ink 82">
                <a:extLst>
                  <a:ext uri="{FF2B5EF4-FFF2-40B4-BE49-F238E27FC236}">
                    <a16:creationId xmlns:a16="http://schemas.microsoft.com/office/drawing/2014/main" id="{56C18029-0317-4A75-B5A9-070C60FA25D2}"/>
                  </a:ext>
                </a:extLst>
              </p14:cNvPr>
              <p14:cNvContentPartPr/>
              <p14:nvPr/>
            </p14:nvContentPartPr>
            <p14:xfrm>
              <a:off x="7348422" y="5771020"/>
              <a:ext cx="1191600" cy="382680"/>
            </p14:xfrm>
          </p:contentPart>
        </mc:Choice>
        <mc:Fallback xmlns="">
          <p:pic>
            <p:nvPicPr>
              <p:cNvPr id="83" name="Ink 82">
                <a:extLst>
                  <a:ext uri="{FF2B5EF4-FFF2-40B4-BE49-F238E27FC236}">
                    <a16:creationId xmlns:a16="http://schemas.microsoft.com/office/drawing/2014/main" id="{56C18029-0317-4A75-B5A9-070C60FA25D2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330422" y="5753037"/>
                <a:ext cx="1227240" cy="41828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B4E66940-8797-44F5-9718-60FE5FAD13EC}"/>
                  </a:ext>
                </a:extLst>
              </p:cNvPr>
              <p:cNvSpPr txBox="1"/>
              <p:nvPr/>
            </p:nvSpPr>
            <p:spPr>
              <a:xfrm>
                <a:off x="4802931" y="5398470"/>
                <a:ext cx="1669688" cy="390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l-GR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6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‖"/>
                                  <m:endChr m:val="‖"/>
                                  <m:ctrlPr>
                                    <a:rPr lang="en-US" sz="16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16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B4E66940-8797-44F5-9718-60FE5FAD13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2931" y="5398470"/>
                <a:ext cx="1669688" cy="390492"/>
              </a:xfrm>
              <a:prstGeom prst="rect">
                <a:avLst/>
              </a:prstGeom>
              <a:blipFill>
                <a:blip r:embed="rId10"/>
                <a:stretch>
                  <a:fillRect b="-9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548DB89A-48C1-42B4-8BED-BACFF15FE97C}"/>
              </a:ext>
            </a:extLst>
          </p:cNvPr>
          <p:cNvCxnSpPr>
            <a:cxnSpLocks/>
            <a:endCxn id="72" idx="24"/>
          </p:cNvCxnSpPr>
          <p:nvPr/>
        </p:nvCxnSpPr>
        <p:spPr>
          <a:xfrm flipV="1">
            <a:off x="4484330" y="5539833"/>
            <a:ext cx="0" cy="667641"/>
          </a:xfrm>
          <a:prstGeom prst="straightConnector1">
            <a:avLst/>
          </a:prstGeom>
          <a:ln w="15875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23EF1774-0DB4-4B9E-BE62-7E8FDD01598E}"/>
                  </a:ext>
                </a:extLst>
              </p:cNvPr>
              <p:cNvSpPr txBox="1"/>
              <p:nvPr/>
            </p:nvSpPr>
            <p:spPr>
              <a:xfrm>
                <a:off x="3619341" y="5078717"/>
                <a:ext cx="1669688" cy="390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ad>
                        <m:radPr>
                          <m:degHide m:val="on"/>
                          <m:ctrlPr>
                            <a:rPr lang="el-GR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6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‖"/>
                                  <m:endChr m:val="‖"/>
                                  <m:ctrlPr>
                                    <a:rPr lang="en-US" sz="16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16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23EF1774-0DB4-4B9E-BE62-7E8FDD0159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9341" y="5078717"/>
                <a:ext cx="1669688" cy="390492"/>
              </a:xfrm>
              <a:prstGeom prst="rect">
                <a:avLst/>
              </a:prstGeom>
              <a:blipFill>
                <a:blip r:embed="rId11"/>
                <a:stretch>
                  <a:fillRect b="-9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TextBox 74">
            <a:extLst>
              <a:ext uri="{FF2B5EF4-FFF2-40B4-BE49-F238E27FC236}">
                <a16:creationId xmlns:a16="http://schemas.microsoft.com/office/drawing/2014/main" id="{EBDD472C-7207-414B-B633-A309E9C7C874}"/>
              </a:ext>
            </a:extLst>
          </p:cNvPr>
          <p:cNvSpPr txBox="1"/>
          <p:nvPr/>
        </p:nvSpPr>
        <p:spPr>
          <a:xfrm>
            <a:off x="2641610" y="2377072"/>
            <a:ext cx="4555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1</a:t>
            </a:r>
            <a:r>
              <a:rPr lang="en-US" sz="2000" i="1" dirty="0">
                <a:solidFill>
                  <a:srgbClr val="C00000"/>
                </a:solidFill>
              </a:rPr>
              <a:t> </a:t>
            </a:r>
            <a:r>
              <a:rPr lang="el-GR" sz="1200" i="1" dirty="0">
                <a:solidFill>
                  <a:srgbClr val="C00000"/>
                </a:solidFill>
              </a:rPr>
              <a:t>•</a:t>
            </a:r>
            <a:endParaRPr lang="en-US" sz="1200" i="1" dirty="0">
              <a:solidFill>
                <a:srgbClr val="C00000"/>
              </a:solidFill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CFE25770-CDED-4BE0-A8DD-ECA034970217}"/>
              </a:ext>
            </a:extLst>
          </p:cNvPr>
          <p:cNvCxnSpPr>
            <a:cxnSpLocks/>
          </p:cNvCxnSpPr>
          <p:nvPr/>
        </p:nvCxnSpPr>
        <p:spPr>
          <a:xfrm flipV="1">
            <a:off x="3296946" y="5728889"/>
            <a:ext cx="0" cy="495498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4353EC4B-B3EA-46EE-B4A0-B0FE051C498D}"/>
                  </a:ext>
                </a:extLst>
              </p:cNvPr>
              <p:cNvSpPr/>
              <p:nvPr/>
            </p:nvSpPr>
            <p:spPr>
              <a:xfrm>
                <a:off x="3050282" y="5402634"/>
                <a:ext cx="478723" cy="3154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4353EC4B-B3EA-46EE-B4A0-B0FE051C498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0282" y="5402634"/>
                <a:ext cx="478723" cy="31547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4922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2019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>
          <a:xfrm>
            <a:off x="6610350" y="6381780"/>
            <a:ext cx="1927825" cy="296550"/>
          </a:xfrm>
        </p:spPr>
        <p:txBody>
          <a:bodyPr/>
          <a:lstStyle/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  <p:sp>
        <p:nvSpPr>
          <p:cNvPr id="82" name="Title 2">
            <a:extLst>
              <a:ext uri="{FF2B5EF4-FFF2-40B4-BE49-F238E27FC236}">
                <a16:creationId xmlns:a16="http://schemas.microsoft.com/office/drawing/2014/main" id="{37E20B56-0DC6-40C0-A978-C30017C9FA6E}"/>
              </a:ext>
            </a:extLst>
          </p:cNvPr>
          <p:cNvSpPr txBox="1">
            <a:spLocks/>
          </p:cNvSpPr>
          <p:nvPr/>
        </p:nvSpPr>
        <p:spPr>
          <a:xfrm>
            <a:off x="646996" y="748555"/>
            <a:ext cx="8246962" cy="82197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lang="en-US" sz="3200" b="1" dirty="0">
                <a:solidFill>
                  <a:schemeClr val="dk2"/>
                </a:solidFill>
                <a:latin typeface="Times New Roman"/>
                <a:cs typeface="Times New Roman"/>
                <a:sym typeface="Times New Roman"/>
              </a:rPr>
              <a:t>Stabilized Received Power</a:t>
            </a: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F26ADC57-DFE0-4B64-BF21-F2F7E0E361DD}"/>
              </a:ext>
            </a:extLst>
          </p:cNvPr>
          <p:cNvCxnSpPr>
            <a:cxnSpLocks/>
          </p:cNvCxnSpPr>
          <p:nvPr/>
        </p:nvCxnSpPr>
        <p:spPr>
          <a:xfrm>
            <a:off x="698704" y="6039396"/>
            <a:ext cx="8032945" cy="161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B9525F0D-D6CD-48A5-80D2-D8329C4A46F1}"/>
              </a:ext>
            </a:extLst>
          </p:cNvPr>
          <p:cNvSpPr txBox="1"/>
          <p:nvPr/>
        </p:nvSpPr>
        <p:spPr>
          <a:xfrm>
            <a:off x="679275" y="5314797"/>
            <a:ext cx="1212191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RX RSSI</a:t>
            </a:r>
          </a:p>
        </p:txBody>
      </p:sp>
      <p:sp>
        <p:nvSpPr>
          <p:cNvPr id="79" name="Freeform 43">
            <a:extLst>
              <a:ext uri="{FF2B5EF4-FFF2-40B4-BE49-F238E27FC236}">
                <a16:creationId xmlns:a16="http://schemas.microsoft.com/office/drawing/2014/main" id="{7744C9DB-AF64-4C36-867E-CED30248A061}"/>
              </a:ext>
            </a:extLst>
          </p:cNvPr>
          <p:cNvSpPr/>
          <p:nvPr/>
        </p:nvSpPr>
        <p:spPr>
          <a:xfrm>
            <a:off x="3515524" y="5371930"/>
            <a:ext cx="1055077" cy="653140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44">
            <a:extLst>
              <a:ext uri="{FF2B5EF4-FFF2-40B4-BE49-F238E27FC236}">
                <a16:creationId xmlns:a16="http://schemas.microsoft.com/office/drawing/2014/main" id="{B69FF3B2-5DE9-4F90-B125-A0073DE06EA2}"/>
              </a:ext>
            </a:extLst>
          </p:cNvPr>
          <p:cNvSpPr/>
          <p:nvPr/>
        </p:nvSpPr>
        <p:spPr>
          <a:xfrm>
            <a:off x="5850397" y="5340363"/>
            <a:ext cx="1091921" cy="663191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Freeform 60">
            <a:extLst>
              <a:ext uri="{FF2B5EF4-FFF2-40B4-BE49-F238E27FC236}">
                <a16:creationId xmlns:a16="http://schemas.microsoft.com/office/drawing/2014/main" id="{33FF238B-1166-4757-8D1F-F19F8C026CE9}"/>
              </a:ext>
            </a:extLst>
          </p:cNvPr>
          <p:cNvSpPr/>
          <p:nvPr/>
        </p:nvSpPr>
        <p:spPr>
          <a:xfrm>
            <a:off x="3412054" y="5997519"/>
            <a:ext cx="125604" cy="20312"/>
          </a:xfrm>
          <a:custGeom>
            <a:avLst/>
            <a:gdLst>
              <a:gd name="connsiteX0" fmla="*/ 0 w 125604"/>
              <a:gd name="connsiteY0" fmla="*/ 0 h 20312"/>
              <a:gd name="connsiteX1" fmla="*/ 70338 w 125604"/>
              <a:gd name="connsiteY1" fmla="*/ 10048 h 20312"/>
              <a:gd name="connsiteX2" fmla="*/ 80387 w 125604"/>
              <a:gd name="connsiteY2" fmla="*/ 20096 h 20312"/>
              <a:gd name="connsiteX3" fmla="*/ 110532 w 125604"/>
              <a:gd name="connsiteY3" fmla="*/ 15072 h 20312"/>
              <a:gd name="connsiteX4" fmla="*/ 125604 w 125604"/>
              <a:gd name="connsiteY4" fmla="*/ 10048 h 20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604" h="20312">
                <a:moveTo>
                  <a:pt x="0" y="0"/>
                </a:moveTo>
                <a:cubicBezTo>
                  <a:pt x="23446" y="3349"/>
                  <a:pt x="47361" y="4304"/>
                  <a:pt x="70338" y="10048"/>
                </a:cubicBezTo>
                <a:cubicBezTo>
                  <a:pt x="74933" y="11197"/>
                  <a:pt x="75687" y="19508"/>
                  <a:pt x="80387" y="20096"/>
                </a:cubicBezTo>
                <a:cubicBezTo>
                  <a:pt x="90495" y="21359"/>
                  <a:pt x="100484" y="16747"/>
                  <a:pt x="110532" y="15072"/>
                </a:cubicBezTo>
                <a:lnTo>
                  <a:pt x="125604" y="1004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FF12F14A-8CC5-4FB2-A003-71BFAAC957AE}"/>
              </a:ext>
            </a:extLst>
          </p:cNvPr>
          <p:cNvCxnSpPr>
            <a:cxnSpLocks/>
          </p:cNvCxnSpPr>
          <p:nvPr/>
        </p:nvCxnSpPr>
        <p:spPr>
          <a:xfrm flipH="1" flipV="1">
            <a:off x="5157460" y="5680601"/>
            <a:ext cx="6386" cy="374924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DF440D5D-4CD1-43E3-BA5C-55DB9338C775}"/>
                  </a:ext>
                </a:extLst>
              </p14:cNvPr>
              <p14:cNvContentPartPr/>
              <p14:nvPr/>
            </p14:nvContentPartPr>
            <p14:xfrm>
              <a:off x="1893729" y="5490763"/>
              <a:ext cx="1538640" cy="50220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DF440D5D-4CD1-43E3-BA5C-55DB9338C77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75725" y="5472763"/>
                <a:ext cx="1574288" cy="53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B2C2D851-F87A-483E-AD9A-7D3C7FBC6AF2}"/>
                  </a:ext>
                </a:extLst>
              </p14:cNvPr>
              <p14:cNvContentPartPr/>
              <p14:nvPr/>
            </p14:nvContentPartPr>
            <p14:xfrm>
              <a:off x="4570299" y="5680601"/>
              <a:ext cx="1291680" cy="331920"/>
            </p14:xfrm>
          </p:contentPart>
        </mc:Choice>
        <mc:Fallback xmlns=""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B2C2D851-F87A-483E-AD9A-7D3C7FBC6AF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552294" y="5662601"/>
                <a:ext cx="1327330" cy="36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C46C4270-B7C5-480B-963D-2FAF28CA4095}"/>
                  </a:ext>
                </a:extLst>
              </p14:cNvPr>
              <p14:cNvContentPartPr/>
              <p14:nvPr/>
            </p14:nvContentPartPr>
            <p14:xfrm>
              <a:off x="6937299" y="5617961"/>
              <a:ext cx="1191600" cy="382680"/>
            </p14:xfrm>
          </p:contentPart>
        </mc:Choice>
        <mc:Fallback xmlns=""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C46C4270-B7C5-480B-963D-2FAF28CA4095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919299" y="5599978"/>
                <a:ext cx="1227240" cy="418287"/>
              </a:xfrm>
              <a:prstGeom prst="rect">
                <a:avLst/>
              </a:prstGeom>
            </p:spPr>
          </p:pic>
        </mc:Fallback>
      </mc:AlternateContent>
      <p:cxnSp>
        <p:nvCxnSpPr>
          <p:cNvPr id="153" name="Straight Arrow Connector 152">
            <a:extLst>
              <a:ext uri="{FF2B5EF4-FFF2-40B4-BE49-F238E27FC236}">
                <a16:creationId xmlns:a16="http://schemas.microsoft.com/office/drawing/2014/main" id="{B4E38B08-AE85-4A6C-897D-414C78AB9454}"/>
              </a:ext>
            </a:extLst>
          </p:cNvPr>
          <p:cNvCxnSpPr>
            <a:cxnSpLocks/>
            <a:endCxn id="79" idx="24"/>
          </p:cNvCxnSpPr>
          <p:nvPr/>
        </p:nvCxnSpPr>
        <p:spPr>
          <a:xfrm flipV="1">
            <a:off x="4073207" y="5386774"/>
            <a:ext cx="0" cy="645837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Text Placeholder 5">
            <a:extLst>
              <a:ext uri="{FF2B5EF4-FFF2-40B4-BE49-F238E27FC236}">
                <a16:creationId xmlns:a16="http://schemas.microsoft.com/office/drawing/2014/main" id="{0C7789DF-D6AC-4639-B4BD-81F56756BC3A}"/>
              </a:ext>
            </a:extLst>
          </p:cNvPr>
          <p:cNvSpPr txBox="1">
            <a:spLocks/>
          </p:cNvSpPr>
          <p:nvPr/>
        </p:nvSpPr>
        <p:spPr>
          <a:xfrm>
            <a:off x="692172" y="1455870"/>
            <a:ext cx="7772400" cy="394892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52400"/>
            <a:r>
              <a:rPr lang="en-US" sz="2000" dirty="0"/>
              <a:t>Assuming two antennas have the same channel response i.e.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9" name="Table 58">
                <a:extLst>
                  <a:ext uri="{FF2B5EF4-FFF2-40B4-BE49-F238E27FC236}">
                    <a16:creationId xmlns:a16="http://schemas.microsoft.com/office/drawing/2014/main" id="{922531F6-6564-4835-8D75-120AD3CDD41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70197985"/>
                  </p:ext>
                </p:extLst>
              </p:nvPr>
            </p:nvGraphicFramePr>
            <p:xfrm>
              <a:off x="919049" y="2244502"/>
              <a:ext cx="7302499" cy="229689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25020">
                      <a:extLst>
                        <a:ext uri="{9D8B030D-6E8A-4147-A177-3AD203B41FA5}">
                          <a16:colId xmlns:a16="http://schemas.microsoft.com/office/drawing/2014/main" val="144341032"/>
                        </a:ext>
                      </a:extLst>
                    </a:gridCol>
                    <a:gridCol w="2899627">
                      <a:extLst>
                        <a:ext uri="{9D8B030D-6E8A-4147-A177-3AD203B41FA5}">
                          <a16:colId xmlns:a16="http://schemas.microsoft.com/office/drawing/2014/main" val="225024519"/>
                        </a:ext>
                      </a:extLst>
                    </a:gridCol>
                    <a:gridCol w="2877852">
                      <a:extLst>
                        <a:ext uri="{9D8B030D-6E8A-4147-A177-3AD203B41FA5}">
                          <a16:colId xmlns:a16="http://schemas.microsoft.com/office/drawing/2014/main" val="506739446"/>
                        </a:ext>
                      </a:extLst>
                    </a:gridCol>
                  </a:tblGrid>
                  <a:tr h="555848">
                    <a:tc>
                      <a:txBody>
                        <a:bodyPr/>
                        <a:lstStyle/>
                        <a:p>
                          <a:endParaRPr lang="en-US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US" sz="200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P</m:t>
                                </m:r>
                                <m:r>
                                  <m:rPr>
                                    <m:nor/>
                                  </m:rPr>
                                  <a:rPr lang="en-US" sz="2000" dirty="0" smtClean="0">
                                    <a:solidFill>
                                      <a:schemeClr val="tx1"/>
                                    </a:solidFill>
                                  </a:rPr>
                                  <m:t>ower</m:t>
                                </m:r>
                                <m:r>
                                  <m:rPr>
                                    <m:nor/>
                                  </m:rPr>
                                  <a:rPr lang="en-US" sz="2000" dirty="0" smtClean="0">
                                    <a:solidFill>
                                      <a:schemeClr val="tx1"/>
                                    </a:solidFill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n-US" sz="2000" b="1" i="0" dirty="0" smtClean="0">
                                    <a:solidFill>
                                      <a:schemeClr val="tx1"/>
                                    </a:solidFill>
                                  </a:rPr>
                                  <m:t>V</m:t>
                                </m:r>
                                <m:r>
                                  <m:rPr>
                                    <m:nor/>
                                  </m:rPr>
                                  <a:rPr lang="en-US" sz="2000" dirty="0" smtClean="0">
                                    <a:solidFill>
                                      <a:schemeClr val="tx1"/>
                                    </a:solidFill>
                                  </a:rPr>
                                  <m:t>ariation</m:t>
                                </m:r>
                              </m:oMath>
                            </m:oMathPara>
                          </a14:m>
                          <a:endParaRPr lang="en-US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b="1" dirty="0">
                              <a:solidFill>
                                <a:schemeClr val="tx1"/>
                              </a:solidFill>
                            </a:rPr>
                            <a:t>Sounding Power Loss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07308209"/>
                      </a:ext>
                    </a:extLst>
                  </a:tr>
                  <a:tr h="870523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240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2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en-US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solidFill>
                                <a:srgbClr val="C00000"/>
                              </a:solidFill>
                            </a:rPr>
                            <a:t>(+2.3, -5.3)</a:t>
                          </a:r>
                          <a:r>
                            <a:rPr lang="en-US" sz="2000" dirty="0">
                              <a:solidFill>
                                <a:schemeClr val="tx1"/>
                              </a:solidFill>
                            </a:rPr>
                            <a:t> dB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solidFill>
                                <a:schemeClr val="tx1"/>
                              </a:solidFill>
                            </a:rPr>
                            <a:t>1.2 dB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57625765"/>
                      </a:ext>
                    </a:extLst>
                  </a:tr>
                  <a:tr h="870523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240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2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en-US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solidFill>
                                <a:srgbClr val="C00000"/>
                              </a:solidFill>
                            </a:rPr>
                            <a:t>(+2.6, -7.4)</a:t>
                          </a:r>
                          <a:r>
                            <a:rPr lang="en-US" sz="2000" dirty="0">
                              <a:solidFill>
                                <a:schemeClr val="tx1"/>
                              </a:solidFill>
                            </a:rPr>
                            <a:t>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solidFill>
                                <a:schemeClr val="tx1"/>
                              </a:solidFill>
                            </a:rPr>
                            <a:t>0.8 dB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446437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9" name="Table 58">
                <a:extLst>
                  <a:ext uri="{FF2B5EF4-FFF2-40B4-BE49-F238E27FC236}">
                    <a16:creationId xmlns:a16="http://schemas.microsoft.com/office/drawing/2014/main" id="{922531F6-6564-4835-8D75-120AD3CDD41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70197985"/>
                  </p:ext>
                </p:extLst>
              </p:nvPr>
            </p:nvGraphicFramePr>
            <p:xfrm>
              <a:off x="919049" y="2244502"/>
              <a:ext cx="7302499" cy="229689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25020">
                      <a:extLst>
                        <a:ext uri="{9D8B030D-6E8A-4147-A177-3AD203B41FA5}">
                          <a16:colId xmlns:a16="http://schemas.microsoft.com/office/drawing/2014/main" val="144341032"/>
                        </a:ext>
                      </a:extLst>
                    </a:gridCol>
                    <a:gridCol w="2899627">
                      <a:extLst>
                        <a:ext uri="{9D8B030D-6E8A-4147-A177-3AD203B41FA5}">
                          <a16:colId xmlns:a16="http://schemas.microsoft.com/office/drawing/2014/main" val="225024519"/>
                        </a:ext>
                      </a:extLst>
                    </a:gridCol>
                    <a:gridCol w="2877852">
                      <a:extLst>
                        <a:ext uri="{9D8B030D-6E8A-4147-A177-3AD203B41FA5}">
                          <a16:colId xmlns:a16="http://schemas.microsoft.com/office/drawing/2014/main" val="506739446"/>
                        </a:ext>
                      </a:extLst>
                    </a:gridCol>
                  </a:tblGrid>
                  <a:tr h="555848">
                    <a:tc>
                      <a:txBody>
                        <a:bodyPr/>
                        <a:lstStyle/>
                        <a:p>
                          <a:endParaRPr lang="en-US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52731" t="-4396" r="-100210" b="-3175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b="1" dirty="0">
                              <a:solidFill>
                                <a:schemeClr val="tx1"/>
                              </a:solidFill>
                            </a:rPr>
                            <a:t>Sounding Power Loss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07308209"/>
                      </a:ext>
                    </a:extLst>
                  </a:tr>
                  <a:tr h="87052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400" t="-66434" r="-381200" b="-1020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solidFill>
                                <a:srgbClr val="C00000"/>
                              </a:solidFill>
                            </a:rPr>
                            <a:t>(+2.3, -5.3)</a:t>
                          </a:r>
                          <a:r>
                            <a:rPr lang="en-US" sz="2000" dirty="0">
                              <a:solidFill>
                                <a:schemeClr val="tx1"/>
                              </a:solidFill>
                            </a:rPr>
                            <a:t> dB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solidFill>
                                <a:schemeClr val="tx1"/>
                              </a:solidFill>
                            </a:rPr>
                            <a:t>1.2 dB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57625765"/>
                      </a:ext>
                    </a:extLst>
                  </a:tr>
                  <a:tr h="87052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400" t="-166434" r="-381200" b="-20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solidFill>
                                <a:srgbClr val="C00000"/>
                              </a:solidFill>
                            </a:rPr>
                            <a:t>(+2.6, -7.4)</a:t>
                          </a:r>
                          <a:r>
                            <a:rPr lang="en-US" sz="2000" dirty="0">
                              <a:solidFill>
                                <a:schemeClr val="tx1"/>
                              </a:solidFill>
                            </a:rPr>
                            <a:t>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solidFill>
                                <a:schemeClr val="tx1"/>
                              </a:solidFill>
                            </a:rPr>
                            <a:t>0.8 dB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446437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590ABBF-8A86-4431-9D9D-1AAC3A734C09}"/>
                  </a:ext>
                </a:extLst>
              </p:cNvPr>
              <p:cNvSpPr txBox="1"/>
              <p:nvPr/>
            </p:nvSpPr>
            <p:spPr>
              <a:xfrm>
                <a:off x="3295149" y="4915138"/>
                <a:ext cx="1669688" cy="390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ad>
                        <m:radPr>
                          <m:degHide m:val="on"/>
                          <m:ctrlPr>
                            <a:rPr lang="el-GR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6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‖"/>
                                  <m:endChr m:val="‖"/>
                                  <m:ctrlPr>
                                    <a:rPr lang="en-US" sz="16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16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590ABBF-8A86-4431-9D9D-1AAC3A734C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5149" y="4915138"/>
                <a:ext cx="1669688" cy="390492"/>
              </a:xfrm>
              <a:prstGeom prst="rect">
                <a:avLst/>
              </a:prstGeom>
              <a:blipFill>
                <a:blip r:embed="rId10"/>
                <a:stretch>
                  <a:fillRect b="-9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208D7EF-7500-4CF5-8127-59B9AD25D4C7}"/>
                  </a:ext>
                </a:extLst>
              </p:cNvPr>
              <p:cNvSpPr txBox="1"/>
              <p:nvPr/>
            </p:nvSpPr>
            <p:spPr>
              <a:xfrm>
                <a:off x="4331440" y="5239627"/>
                <a:ext cx="1851424" cy="3904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ad>
                        <m:radPr>
                          <m:degHide m:val="on"/>
                          <m:ctrlPr>
                            <a:rPr lang="el-GR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6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‖"/>
                                  <m:endChr m:val="‖"/>
                                  <m:ctrlPr>
                                    <a:rPr lang="en-US" sz="16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16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208D7EF-7500-4CF5-8127-59B9AD25D4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1440" y="5239627"/>
                <a:ext cx="1851424" cy="390492"/>
              </a:xfrm>
              <a:prstGeom prst="rect">
                <a:avLst/>
              </a:prstGeom>
              <a:blipFill>
                <a:blip r:embed="rId11"/>
                <a:stretch>
                  <a:fillRect b="-9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BE0DCE3-E3A8-455F-9700-07461EFF68AC}"/>
              </a:ext>
            </a:extLst>
          </p:cNvPr>
          <p:cNvCxnSpPr>
            <a:cxnSpLocks/>
          </p:cNvCxnSpPr>
          <p:nvPr/>
        </p:nvCxnSpPr>
        <p:spPr>
          <a:xfrm flipV="1">
            <a:off x="2706396" y="5519338"/>
            <a:ext cx="0" cy="536187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FF203E18-CDA8-42B0-8A39-598DBFD374D7}"/>
                  </a:ext>
                </a:extLst>
              </p:cNvPr>
              <p:cNvSpPr/>
              <p:nvPr/>
            </p:nvSpPr>
            <p:spPr>
              <a:xfrm>
                <a:off x="2459732" y="5193084"/>
                <a:ext cx="478723" cy="3154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FF203E18-CDA8-42B0-8A39-598DBFD374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9732" y="5193084"/>
                <a:ext cx="478723" cy="31547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5591297"/>
      </p:ext>
    </p:extLst>
  </p:cSld>
  <p:clrMapOvr>
    <a:masterClrMapping/>
  </p:clrMapOvr>
</p:sld>
</file>

<file path=ppt/theme/theme1.xml><?xml version="1.0" encoding="utf-8"?>
<a:theme xmlns:a="http://schemas.openxmlformats.org/drawingml/2006/main" name="IEEE_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1-17-1879-00-00az-pre-association-security-negotiation-for-11az-sfd" id="{1A5B57E5-2770-4DFE-ABA6-4F0BF75D0D46}" vid="{8B21AD12-E21A-432D-885C-E3A903710193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IEEE_Template</Template>
  <TotalTime>101548</TotalTime>
  <Words>685</Words>
  <Application>Microsoft Office PowerPoint</Application>
  <PresentationFormat>On-screen Show (4:3)</PresentationFormat>
  <Paragraphs>179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Cambria Math</vt:lpstr>
      <vt:lpstr>Times New Roman</vt:lpstr>
      <vt:lpstr>IEEE_Template</vt:lpstr>
      <vt:lpstr>PowerPoint Presentation</vt:lpstr>
      <vt:lpstr>Abstract</vt:lpstr>
      <vt:lpstr>Problem Statement (1/2)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Mengchang Doong</dc:creator>
  <cp:keywords>CTPClassification=CTP_NT</cp:keywords>
  <cp:lastModifiedBy>Li, Qinghua</cp:lastModifiedBy>
  <cp:revision>855</cp:revision>
  <cp:lastPrinted>2019-09-12T00:48:24Z</cp:lastPrinted>
  <dcterms:modified xsi:type="dcterms:W3CDTF">2019-11-15T00:32:34Z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1b7af55f-123c-46f8-88ec-5ed366d952ef</vt:lpwstr>
  </property>
  <property fmtid="{D5CDD505-2E9C-101B-9397-08002B2CF9AE}" pid="3" name="CTP_TimeStamp">
    <vt:lpwstr>2019-11-15 00:32:34Z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