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1"/>
  </p:notesMasterIdLst>
  <p:sldIdLst>
    <p:sldId id="256" r:id="rId2"/>
    <p:sldId id="334" r:id="rId3"/>
    <p:sldId id="292" r:id="rId4"/>
    <p:sldId id="291" r:id="rId5"/>
    <p:sldId id="336" r:id="rId6"/>
    <p:sldId id="342" r:id="rId7"/>
    <p:sldId id="338" r:id="rId8"/>
    <p:sldId id="341" r:id="rId9"/>
    <p:sldId id="339" r:id="rId10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45,'29'-1,"-1"-2,1-2,28-3,469-20,89 29,-596 0,-1 2,1 1,-1 1,1 0,-1 2,2 3,7 1,0-2,12 2,7 1,-1 2,3 5,53 12,-45-15,78 20,-100-31,0-1,0-2,0-2,2-3,29 2,196 1,-251 1,-1 0,1 1,-1 1,1 0,-1 1,0 0,0 1,0 0,2 2,34 18,-41-23,1 0,-1 0,0 1,0 0,0 0,-1 0,1 1,0-1,-1 1,0 0,0 1,0-1,0 1,1 1,0 4,0 0,0 0,-1 0,0 0,0 1,-1-1,1 4,4 32,-1-13,0 0,1-1,4 8,-8-33,-1-1,1 0,1 0,-1 0,1 0,2 3,-2-4,-1 0,1 0,-1 0,0 1,-1-1,1 1,-1 0,1 3,0 7,0 0,-1-1,-1 2,0-1,-1 0,0 0,-1 7,0-8,0 0,1 1,1-1,-1 0,2 0,0 0,0 0,4 10,9 30,-5-18,5 11,-11-38,0 1,1-1,-1-1,1 1,1-1,3 6,-4-10,0 0,0-1,1 1,-1-1,1 0,-1-1,1 0,0 0,0 0,0-1,1 0,12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12T02:43:45.58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2:09.24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51,'41'-1,"-1"-3,3-1,41-4,683-23,129 33,-868 1,-1 1,0 1,0 1,0 2,-1 1,4 2,9 3,1-2,16 1,11 2,-1 2,3 5,78 15,-65-18,114 23,-147-35,1-2,0-2,-1-2,4-3,43 1,283 2,-365 1,1 1,-1 1,-1 0,1 0,0 1,-1 1,0 1,0 0,3 2,50 19,-60-24,0-1,0 1,0 0,0 0,0 1,-1 0,0 0,1 0,-1 0,-1 1,1 0,-1 0,0 0,2 3,0 2,0 1,-1 1,0-1,-1 1,0 0,0 0,-1 4,9 36,-5-14,2-1,2 0,5 8,-12-37,0-1,0 0,1 0,0-1,0 1,5 3,-5-4,0-1,0 1,-1 0,1 1,-1-1,-1 1,1-1,0 4,0 8,0 0,-1 0,-1 1,-1-1,0 0,-2 1,-1 7,1-9,0 1,1-1,0 0,2 0,0 0,1 0,1 0,4 12,14 33,-7-19,7 11,-17-42,1 0,0-1,1 0,1 0,-1-1,8 7,-8-11,0-1,0 1,1-1,0-1,0 1,0-1,1-1,-1 1,1-2,0 1,2-1,16 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7:06.86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1 921,'46'1,"53"-3,-92 1,0 0,0-1,-1 0,1 0,-1-1,1 0,-1 0,0-1,0 1,0-1,-1-1,1 1,2-4,11-10,0-2,13-19,-17 17,0-1,-2-1,0 0,-2 0,0-2,1-8,1-1,13-26,31-55,-52 106,-1-1,-1 1,0-1,0 0,-1 0,0 0,-1 0,-1 0,1 0,-2 0,0-5,0 4,1 0,0 0,0 0,1 1,1-1,0 0,1 1,0-1,4-9,-3 13,1 1,0 0,0 1,0-1,1 1,-1 0,2 0,-1 1,1-1,-1 2,5-3,3-2,1 1,0 1,0 0,1 1,5-1,3 2,-1 1,1 2,0 0,0 1,0 2,17 2,29 0,7-4,-18-1,28 5,-37 5,12 0,19 0,-51-4,30 0,433-4,-467 1,1 2,-1 1,1 1,16 6,-17-4,1-1,0-1,1-1,10-1,59 5,-58-4,27 0,-53-4,9 0,-1-1,14-2,-27 1,-1 1,1-1,-1 0,0-1,0 0,0 0,0-1,0 1,1-3,31-27,-36 28,1 1,1 0,-1 0,0 0,1 1,0-1,0 1,0 0,0 0,1 1,-1-1,0 1,1 1,0-1,0 1,-1 0,2 0,13 0,1 1,-1 1,1 1,-1 0,0 2,1 0,-2 2,1 0,0 1,-16-5,-1 0,0 0,1 1,-1-1,0 0,-1 1,1 0,0 0,-1 0,0 0,1 0,-1 1,0-1,-1 0,1 1,-1 0,1-1,-1 1,0 0,-1 0,1-1,-1 2,2 13,-1 0,-1 0,0 1,-3 6,1 16,0 8,1 49,2-84,0 0,1 0,1 0,0 0,3 8,17 23,-19-38,0-1,-1 1,1 0,-1 0,-1 0,1 0,-1 0,0 5,2 28,-4-29,1 1,1-1,0 0,0 1,2 2,-3-10,1 0,0 0,0 0,0-1,0 1,1-1,0 1,-1-1,1 0,0 0,1 0,-1 0,0-1,1 1,-1-1,3 1,7 4,-9-6,-1 1,1-1,-1 1,0 0,0 0,1 0,-1 1,0-1,-1 1,1-1,0 1,-1 0,0 0,1 0,-1 0,0 1,-1-1,1 1,-1-1,1 2,-1-3,0 0,0 0,0 0,0 0,0 0,0 0,1-1,-1 1,0 0,1-1,0 1,-1-1,1 1,0-1,0 0,-1 0,1 0,0 0,0 0,0 0,0-1,1 1,-1-1,0 1,1-1,8 2,0-1,1-1,-1 0,8-1,9 0,56 8,-45-3,25-1,-55-3,-3 1,1-2,0 1,-1 0,1-1,0 0,3-2,-9 3,1-1,-1 1,0-1,0 1,0-1,0 0,0 1,0-1,0 0,0 0,0 0,0 0,0 0,0 0,-1 0,1 0,0 0,-1 0,1 0,-1 0,1-1,-1 1,1 0,-1 0,0-1,0 1,0 0,0 0,0-1,0 1,0 0,0 0,0-1,0 1,-1 0,0-1,-2-8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11-09T01:58:49.14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1063,'0'-1,"1"0,-1 1,1-1,-1 0,1 1,-1-1,1 0,-1 1,1-1,0 1,-1-1,1 1,0-1,0 1,-1 0,1-1,0 1,0 0,0-1,-1 1,1 0,0 0,0 0,0 0,0 0,26-4,-25 4,43-2,18 3,-34 0,0-1,0-1,0-2,22-4,-43 4,0 1,0-1,0 0,-1-1,1 0,-1 0,0 0,0-1,-1 0,1-1,-1 1,0-1,0 0,-1-1,0 0,0 1,-1-1,1-1,-1 0,1-2,0 0,1 0,0 0,1 1,0 0,6-6,19-25,12-18,-28 39,-2 0,0-1,1-5,-10 17,-1-1,-1 1,1-1,-2 0,1 0,-1 0,0 0,-1-1,0 1,-1-4,0-33,-1 25,1-1,1 0,1 0,0 1,2-1,1 1,0 0,4-8,9-17,-13 31,0 0,2-1,0 2,0-1,1 1,1 0,1 1,1-2,17-19,-23 27,0 0,0 1,0 0,1 0,0 0,0 1,1 0,0 0,-1 0,2 1,-1 0,1 0,7-3,-5 3,1-1,-1 1,1 1,0 0,0 0,0 1,1 1,1-1,68-5,-49 3,26 0,-44 4,70-1,0 4,12 5,-50-2,-24-5,0 2,0 1,0 1,-1 0,3 3,-4-2,0 0,1-2,14 2,28 6,-17 0,0-3,1-2,0-2,47 0,624-6,-699 2,0 0,0 2,0 0,-1 0,1 2,8 4,7 4,-1 1,30 18,-60-31,-1 1,1 0,-1 0,1 0,-1 0,0 1,0-1,0 1,0-1,0 1,-1 0,1-1,-1 1,0 0,1 0,-1 0,-1 0,1 0,0 2,1 9,0 0,-2 0,1 0,-2 1,1-2,0 0,1 0,1 6,2-4,1 1,0-1,1 0,1-1,1 1,8 12,-4-6,0 0,4 12,-13-20,1 0,-1 0,-1 0,-1 0,0 0,0 1,-1-1,-1 7,1 39,1-51,1 0,0 0,0 0,1 0,0 0,0-1,1 1,0-1,1 0,1 2,18 37,-16-29,0-1,1 0,5 7,-3-7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7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978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65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6515100" y="6383397"/>
            <a:ext cx="2028825" cy="27457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6496050" y="6475413"/>
            <a:ext cx="2047875" cy="228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6750425" y="6381780"/>
            <a:ext cx="1787750" cy="27619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</a:t>
            </a:r>
            <a:r>
              <a:rPr lang="en-US" dirty="0"/>
              <a:t> Pulikkoonattu (Broadcom </a:t>
            </a:r>
            <a:r>
              <a:rPr lang="en-US" dirty="0" err="1"/>
              <a:t>Inc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Rethna Pulikkoonattu (Broadcom Inc)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802.11-19/2032r1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2019</a:t>
            </a:r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6515100" y="6383396"/>
            <a:ext cx="2028825" cy="29896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customXml" Target="../ink/ink2.xml"/><Relationship Id="rId11" Type="http://schemas.openxmlformats.org/officeDocument/2006/relationships/image" Target="../media/image10.png"/><Relationship Id="rId5" Type="http://schemas.openxmlformats.org/officeDocument/2006/relationships/image" Target="../media/image6.png"/><Relationship Id="rId10" Type="http://schemas.openxmlformats.org/officeDocument/2006/relationships/image" Target="../media/image9.png"/><Relationship Id="rId4" Type="http://schemas.openxmlformats.org/officeDocument/2006/relationships/customXml" Target="../ink/ink1.xml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4.png"/><Relationship Id="rId5" Type="http://schemas.openxmlformats.org/officeDocument/2006/relationships/customXml" Target="../ink/ink5.xml"/><Relationship Id="rId10" Type="http://schemas.openxmlformats.org/officeDocument/2006/relationships/image" Target="../media/image13.png"/><Relationship Id="rId4" Type="http://schemas.openxmlformats.org/officeDocument/2006/relationships/image" Target="../media/image110.png"/><Relationship Id="rId9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>
              <a:buClr>
                <a:schemeClr val="dk2"/>
              </a:buClr>
              <a:buSzPct val="25000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Unintentional Beamforming</a:t>
            </a:r>
            <a:endParaRPr lang="en-US" sz="32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2019-11-13</a:t>
            </a:r>
            <a:r>
              <a:rPr lang="en-US" sz="2000" b="0" dirty="0"/>
              <a:t>17-12-14</a:t>
            </a:r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60715810"/>
              </p:ext>
            </p:extLst>
          </p:nvPr>
        </p:nvGraphicFramePr>
        <p:xfrm>
          <a:off x="687572" y="3359333"/>
          <a:ext cx="7856352" cy="275777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74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4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 Li</a:t>
                      </a: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Intel</a:t>
                      </a: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 12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3600 Juliette Lane</a:t>
                      </a:r>
                      <a:br>
                        <a:rPr lang="es-ES" sz="1000" dirty="0"/>
                      </a:b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Santa Clara, CA 95054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USA</a:t>
                      </a: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Qinghua.Li@intel.com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 Jiang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Feng1.Jiang@intel.com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 Segev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Jonathan.Segev@intel.com</a:t>
                      </a: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Assaf Gurevitz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6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Robert Stacy</a:t>
                      </a: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619875" y="6383397"/>
            <a:ext cx="1924049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r>
              <a:rPr lang="en-US" sz="2800" b="0" dirty="0"/>
              <a:t>Contribution, IEEE 802.11-19/1572r4, discussed a potential problem due to unintentional beamforming in 11az secure ranging. This contribution depicts a solution, which can be implementation specific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>
          <a:xfrm>
            <a:off x="6543676" y="6383397"/>
            <a:ext cx="2000250" cy="27457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48519" y="629741"/>
            <a:ext cx="8246962" cy="1066800"/>
          </a:xfrm>
        </p:spPr>
        <p:txBody>
          <a:bodyPr/>
          <a:lstStyle/>
          <a:p>
            <a:r>
              <a:rPr lang="en-US" dirty="0"/>
              <a:t>Problem Statement (1/2)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5800" y="4629621"/>
            <a:ext cx="817245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signals sent by antennas 1 and 2 are the same except the global phases may be different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received signals may superimpose each other constructively and destructively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2500" y="2921509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5600" y="2920808"/>
            <a:ext cx="933196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4280"/>
            <a:ext cx="252979" cy="40162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22871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3194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84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52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48" name="Rectangle 47"/>
          <p:cNvSpPr/>
          <p:nvPr/>
        </p:nvSpPr>
        <p:spPr>
          <a:xfrm>
            <a:off x="1565031" y="2922871"/>
            <a:ext cx="584954" cy="396694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142180" y="3507697"/>
            <a:ext cx="584954" cy="3982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557351" y="3507694"/>
            <a:ext cx="584954" cy="39702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20808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867777-19B0-4276-BDAA-885748865355}"/>
              </a:ext>
            </a:extLst>
          </p:cNvPr>
          <p:cNvSpPr/>
          <p:nvPr/>
        </p:nvSpPr>
        <p:spPr>
          <a:xfrm>
            <a:off x="2985198" y="4030325"/>
            <a:ext cx="26019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i="1" dirty="0"/>
              <a:t>N</a:t>
            </a:r>
            <a:r>
              <a:rPr lang="en-US" sz="2000" b="1" baseline="-25000" dirty="0"/>
              <a:t>STS</a:t>
            </a:r>
            <a:r>
              <a:rPr lang="en-US" sz="2000" b="1" dirty="0"/>
              <a:t> = 2 , LTF</a:t>
            </a:r>
            <a:r>
              <a:rPr lang="en-US" sz="2000" b="1" baseline="-25000" dirty="0"/>
              <a:t>REP</a:t>
            </a:r>
            <a:r>
              <a:rPr lang="en-US" sz="2000" b="1" dirty="0"/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7477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33622" y="5206986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279380" y="5571315"/>
            <a:ext cx="4743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Unintentional beamforming may cause received signal level stays low for 9.6 us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Problem Statement (2/2)</a:t>
            </a:r>
          </a:p>
        </p:txBody>
      </p:sp>
      <p:pic>
        <p:nvPicPr>
          <p:cNvPr id="83" name="Picture 82">
            <a:extLst>
              <a:ext uri="{FF2B5EF4-FFF2-40B4-BE49-F238E27FC236}">
                <a16:creationId xmlns:a16="http://schemas.microsoft.com/office/drawing/2014/main" id="{8B2ADF28-C553-42B5-AB48-57AA5A5BD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100" y="1724336"/>
            <a:ext cx="6694852" cy="926324"/>
          </a:xfrm>
          <a:prstGeom prst="rect">
            <a:avLst/>
          </a:prstGeom>
        </p:spPr>
      </p:pic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601857" y="2871192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850918" y="2909669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DC4EB25-7D83-42C6-B583-2A4AF74FE558}"/>
              </a:ext>
            </a:extLst>
          </p:cNvPr>
          <p:cNvSpPr txBox="1"/>
          <p:nvPr/>
        </p:nvSpPr>
        <p:spPr>
          <a:xfrm>
            <a:off x="850918" y="3486932"/>
            <a:ext cx="1258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antenna 2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4779189" y="2871192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5963031" y="2871192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146317" y="2871192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601856" y="34546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4785145" y="34546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5963030" y="34546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146318" y="34546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532167" y="34552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532167" y="2873255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5715455" y="34566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5715455" y="2870649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6896042" y="3452366"/>
            <a:ext cx="252979" cy="4039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6896042" y="2869513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353160" y="234726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536353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5718709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6896041" y="237722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088445" y="236047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2766518" y="2870512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B0443D72-2BFE-4689-A4B5-16B0DB00D66E}"/>
              </a:ext>
            </a:extLst>
          </p:cNvPr>
          <p:cNvSpPr/>
          <p:nvPr/>
        </p:nvSpPr>
        <p:spPr>
          <a:xfrm>
            <a:off x="2181689" y="2869285"/>
            <a:ext cx="584954" cy="40066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2758838" y="3451324"/>
            <a:ext cx="584954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B72FA60D-3C43-4870-A4F6-C5A1BD16A430}"/>
              </a:ext>
            </a:extLst>
          </p:cNvPr>
          <p:cNvSpPr/>
          <p:nvPr/>
        </p:nvSpPr>
        <p:spPr>
          <a:xfrm>
            <a:off x="2174009" y="3447907"/>
            <a:ext cx="584954" cy="407193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348879" y="34535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348879" y="2871192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F17F52C1-DC50-4A41-A519-E1CBB966A87F}"/>
              </a:ext>
            </a:extLst>
          </p:cNvPr>
          <p:cNvCxnSpPr>
            <a:cxnSpLocks/>
          </p:cNvCxnSpPr>
          <p:nvPr/>
        </p:nvCxnSpPr>
        <p:spPr>
          <a:xfrm flipH="1" flipV="1">
            <a:off x="5243131" y="4569669"/>
            <a:ext cx="9220" cy="514290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3642385" y="338403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895268" y="340014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825578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078461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07934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260817" y="34133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185266" y="341399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438149" y="3430100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377670" y="339724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(1/2)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954CB98-7584-4B8B-8BB3-9E3D29EE002D}"/>
              </a:ext>
            </a:extLst>
          </p:cNvPr>
          <p:cNvSpPr/>
          <p:nvPr/>
        </p:nvSpPr>
        <p:spPr>
          <a:xfrm>
            <a:off x="3891214" y="218818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1368315" y="224858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82F563-BD2A-4846-B5A4-FBC8B731132B}"/>
              </a:ext>
            </a:extLst>
          </p:cNvPr>
          <p:cNvSpPr/>
          <p:nvPr/>
        </p:nvSpPr>
        <p:spPr>
          <a:xfrm>
            <a:off x="5068546" y="2188186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6ECF3E-80EA-49A9-930B-BFE2FE25B8AB}"/>
              </a:ext>
            </a:extLst>
          </p:cNvPr>
          <p:cNvSpPr/>
          <p:nvPr/>
        </p:nvSpPr>
        <p:spPr>
          <a:xfrm>
            <a:off x="6252388" y="218818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B2FE2FF-42BE-476F-9D61-6A078FEEDC1D}"/>
              </a:ext>
            </a:extLst>
          </p:cNvPr>
          <p:cNvSpPr/>
          <p:nvPr/>
        </p:nvSpPr>
        <p:spPr>
          <a:xfrm>
            <a:off x="7435674" y="218818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B159D8C-6D1F-4DC3-8908-BE818590667D}"/>
              </a:ext>
            </a:extLst>
          </p:cNvPr>
          <p:cNvSpPr/>
          <p:nvPr/>
        </p:nvSpPr>
        <p:spPr>
          <a:xfrm>
            <a:off x="3891213" y="3143606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40D2105-4A91-4FF4-A201-15EBE7926F76}"/>
              </a:ext>
            </a:extLst>
          </p:cNvPr>
          <p:cNvSpPr/>
          <p:nvPr/>
        </p:nvSpPr>
        <p:spPr>
          <a:xfrm>
            <a:off x="5074502" y="3143606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B13964A-029E-44A3-A9CC-ECBA64416A2D}"/>
              </a:ext>
            </a:extLst>
          </p:cNvPr>
          <p:cNvSpPr/>
          <p:nvPr/>
        </p:nvSpPr>
        <p:spPr>
          <a:xfrm>
            <a:off x="6252387" y="3143606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877CF0D-3089-4B3D-83ED-EA4AAC04CAB9}"/>
              </a:ext>
            </a:extLst>
          </p:cNvPr>
          <p:cNvSpPr/>
          <p:nvPr/>
        </p:nvSpPr>
        <p:spPr>
          <a:xfrm>
            <a:off x="7435675" y="3143606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EB549AA-D6A4-47BA-B181-3D6186C5B5B8}"/>
              </a:ext>
            </a:extLst>
          </p:cNvPr>
          <p:cNvSpPr/>
          <p:nvPr/>
        </p:nvSpPr>
        <p:spPr>
          <a:xfrm>
            <a:off x="4821524" y="3144152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A57CB6C-09F7-4FBE-B8CE-42059F2001D3}"/>
              </a:ext>
            </a:extLst>
          </p:cNvPr>
          <p:cNvSpPr/>
          <p:nvPr/>
        </p:nvSpPr>
        <p:spPr>
          <a:xfrm>
            <a:off x="4821524" y="2190249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74BEEB7-85BE-4A0F-93CF-185FBFCC85FD}"/>
              </a:ext>
            </a:extLst>
          </p:cNvPr>
          <p:cNvSpPr/>
          <p:nvPr/>
        </p:nvSpPr>
        <p:spPr>
          <a:xfrm>
            <a:off x="6004812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F9291FB-5145-437F-9363-3E192609A3E9}"/>
              </a:ext>
            </a:extLst>
          </p:cNvPr>
          <p:cNvSpPr/>
          <p:nvPr/>
        </p:nvSpPr>
        <p:spPr>
          <a:xfrm>
            <a:off x="6004812" y="218764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2AB05DC-7B6B-401C-8BBF-B11EEF349BA1}"/>
              </a:ext>
            </a:extLst>
          </p:cNvPr>
          <p:cNvSpPr/>
          <p:nvPr/>
        </p:nvSpPr>
        <p:spPr>
          <a:xfrm>
            <a:off x="7185399" y="3145594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7CA94BF-30D6-4375-B3D4-C2CE6C4275E2}"/>
              </a:ext>
            </a:extLst>
          </p:cNvPr>
          <p:cNvSpPr/>
          <p:nvPr/>
        </p:nvSpPr>
        <p:spPr>
          <a:xfrm>
            <a:off x="7185399" y="218650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5BDC39B-23ED-4401-863A-58BB894B7FE3}"/>
              </a:ext>
            </a:extLst>
          </p:cNvPr>
          <p:cNvCxnSpPr/>
          <p:nvPr/>
        </p:nvCxnSpPr>
        <p:spPr>
          <a:xfrm>
            <a:off x="3642517" y="217837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2A106A7D-77CF-45EE-91F5-39554E98E067}"/>
              </a:ext>
            </a:extLst>
          </p:cNvPr>
          <p:cNvCxnSpPr/>
          <p:nvPr/>
        </p:nvCxnSpPr>
        <p:spPr>
          <a:xfrm>
            <a:off x="4825710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358DFF3-6F24-496F-BCF8-222541DA6E86}"/>
              </a:ext>
            </a:extLst>
          </p:cNvPr>
          <p:cNvCxnSpPr/>
          <p:nvPr/>
        </p:nvCxnSpPr>
        <p:spPr>
          <a:xfrm>
            <a:off x="6008066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89E9017-A121-4620-86A8-2856F99C4177}"/>
              </a:ext>
            </a:extLst>
          </p:cNvPr>
          <p:cNvCxnSpPr/>
          <p:nvPr/>
        </p:nvCxnSpPr>
        <p:spPr>
          <a:xfrm>
            <a:off x="7185398" y="220833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6847600-8DE0-41FB-99D3-EA7689928F8C}"/>
              </a:ext>
            </a:extLst>
          </p:cNvPr>
          <p:cNvCxnSpPr/>
          <p:nvPr/>
        </p:nvCxnSpPr>
        <p:spPr>
          <a:xfrm>
            <a:off x="8377802" y="219158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B5AC848-A1B4-4E9A-B705-5F77892B04C3}"/>
              </a:ext>
            </a:extLst>
          </p:cNvPr>
          <p:cNvSpPr/>
          <p:nvPr/>
        </p:nvSpPr>
        <p:spPr>
          <a:xfrm>
            <a:off x="3055875" y="2187506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EB20F9-BDEA-4FD4-8565-B3CE44533B7A}"/>
              </a:ext>
            </a:extLst>
          </p:cNvPr>
          <p:cNvSpPr/>
          <p:nvPr/>
        </p:nvSpPr>
        <p:spPr>
          <a:xfrm>
            <a:off x="3048195" y="3139533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B058E5DA-C30D-415E-83ED-58F932036FC1}"/>
              </a:ext>
            </a:extLst>
          </p:cNvPr>
          <p:cNvSpPr/>
          <p:nvPr/>
        </p:nvSpPr>
        <p:spPr>
          <a:xfrm>
            <a:off x="3638236" y="3142457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384208A-95CE-4C1A-8BF8-A7F6FF9D3C17}"/>
              </a:ext>
            </a:extLst>
          </p:cNvPr>
          <p:cNvSpPr/>
          <p:nvPr/>
        </p:nvSpPr>
        <p:spPr>
          <a:xfrm>
            <a:off x="3638236" y="2188186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60C09B7-7C26-42DE-AF12-21640864BFB1}"/>
              </a:ext>
            </a:extLst>
          </p:cNvPr>
          <p:cNvSpPr/>
          <p:nvPr/>
        </p:nvSpPr>
        <p:spPr>
          <a:xfrm>
            <a:off x="3893149" y="3757841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B4BAE4D-11E0-4034-8857-DA7E2D150512}"/>
              </a:ext>
            </a:extLst>
          </p:cNvPr>
          <p:cNvSpPr/>
          <p:nvPr/>
        </p:nvSpPr>
        <p:spPr>
          <a:xfrm>
            <a:off x="5076438" y="3757903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C1CBFD0-3289-4D52-A53D-34AE248239B5}"/>
              </a:ext>
            </a:extLst>
          </p:cNvPr>
          <p:cNvSpPr/>
          <p:nvPr/>
        </p:nvSpPr>
        <p:spPr>
          <a:xfrm>
            <a:off x="6254323" y="3758863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ACB3C06-2C54-443E-815C-EEC963541828}"/>
              </a:ext>
            </a:extLst>
          </p:cNvPr>
          <p:cNvSpPr/>
          <p:nvPr/>
        </p:nvSpPr>
        <p:spPr>
          <a:xfrm>
            <a:off x="7437611" y="3758991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  <a:r>
              <a:rPr lang="en-US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BACF41-DC63-49F4-8060-EBAB8EC9214D}"/>
              </a:ext>
            </a:extLst>
          </p:cNvPr>
          <p:cNvSpPr/>
          <p:nvPr/>
        </p:nvSpPr>
        <p:spPr>
          <a:xfrm>
            <a:off x="4823460" y="3757903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7F42D7F-F66E-4B0D-89D5-84CE44319932}"/>
              </a:ext>
            </a:extLst>
          </p:cNvPr>
          <p:cNvSpPr/>
          <p:nvPr/>
        </p:nvSpPr>
        <p:spPr>
          <a:xfrm>
            <a:off x="6006748" y="3758863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9A4157-1A59-422F-B833-6A3F30600112}"/>
              </a:ext>
            </a:extLst>
          </p:cNvPr>
          <p:cNvSpPr/>
          <p:nvPr/>
        </p:nvSpPr>
        <p:spPr>
          <a:xfrm>
            <a:off x="7187335" y="3758865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411A3C02-FECD-4F78-BD9E-03851705D71D}"/>
              </a:ext>
            </a:extLst>
          </p:cNvPr>
          <p:cNvSpPr/>
          <p:nvPr/>
        </p:nvSpPr>
        <p:spPr>
          <a:xfrm>
            <a:off x="3054603" y="3755651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  <a:r>
              <a:rPr lang="en-US" sz="1000" b="1" dirty="0">
                <a:solidFill>
                  <a:schemeClr val="tx1"/>
                </a:solidFill>
              </a:rPr>
              <a:t>’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D93F655-F1EA-4D84-B37E-0A205AC32FA5}"/>
              </a:ext>
            </a:extLst>
          </p:cNvPr>
          <p:cNvSpPr/>
          <p:nvPr/>
        </p:nvSpPr>
        <p:spPr>
          <a:xfrm>
            <a:off x="3640172" y="3757842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5206C0F-2ED7-44CE-A012-15EC12625F5B}"/>
              </a:ext>
            </a:extLst>
          </p:cNvPr>
          <p:cNvSpPr/>
          <p:nvPr/>
        </p:nvSpPr>
        <p:spPr>
          <a:xfrm>
            <a:off x="197802" y="3332449"/>
            <a:ext cx="1424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BF0AD78A-1791-4E28-8084-ADE727AD35FC}"/>
              </a:ext>
            </a:extLst>
          </p:cNvPr>
          <p:cNvSpPr/>
          <p:nvPr/>
        </p:nvSpPr>
        <p:spPr>
          <a:xfrm>
            <a:off x="1484998" y="3088016"/>
            <a:ext cx="264166" cy="1230781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2603723" y="3804246"/>
            <a:ext cx="442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i="1" dirty="0">
                <a:solidFill>
                  <a:srgbClr val="C00000"/>
                </a:solidFill>
              </a:rPr>
              <a:t> </a:t>
            </a:r>
            <a:r>
              <a:rPr lang="el-GR" i="1" dirty="0">
                <a:solidFill>
                  <a:srgbClr val="C00000"/>
                </a:solidFill>
              </a:rPr>
              <a:t>•</a:t>
            </a:r>
            <a:endParaRPr lang="en-US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i="1" dirty="0">
                    <a:solidFill>
                      <a:srgbClr val="C00000"/>
                    </a:solidFill>
                  </a:rPr>
                  <a:t> </a:t>
                </a:r>
                <a:r>
                  <a:rPr lang="el-GR" i="1" dirty="0">
                    <a:solidFill>
                      <a:srgbClr val="C00000"/>
                    </a:solidFill>
                  </a:rPr>
                  <a:t>•</a:t>
                </a:r>
                <a:endParaRPr lang="en-US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2071" y="3101961"/>
                <a:ext cx="1538626" cy="465064"/>
              </a:xfrm>
              <a:prstGeom prst="rect">
                <a:avLst/>
              </a:prstGeom>
              <a:blipFill>
                <a:blip r:embed="rId2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617559" y="5050219"/>
            <a:ext cx="2478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Linear or CSD shifts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H="1" flipV="1">
            <a:off x="3441396" y="4643957"/>
            <a:ext cx="1618439" cy="45437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927E012D-D7C7-4337-910B-C54F3BF126FD}"/>
              </a:ext>
            </a:extLst>
          </p:cNvPr>
          <p:cNvCxnSpPr>
            <a:cxnSpLocks/>
          </p:cNvCxnSpPr>
          <p:nvPr/>
        </p:nvCxnSpPr>
        <p:spPr>
          <a:xfrm flipH="1" flipV="1">
            <a:off x="4363823" y="4644134"/>
            <a:ext cx="932154" cy="40608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627619" y="4614815"/>
            <a:ext cx="1086" cy="39627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V="1">
            <a:off x="5779413" y="4594213"/>
            <a:ext cx="904486" cy="4666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890A330D-0CD1-48F9-8758-B155998F15E5}"/>
              </a:ext>
            </a:extLst>
          </p:cNvPr>
          <p:cNvCxnSpPr>
            <a:cxnSpLocks/>
          </p:cNvCxnSpPr>
          <p:nvPr/>
        </p:nvCxnSpPr>
        <p:spPr>
          <a:xfrm flipV="1">
            <a:off x="6020115" y="4625542"/>
            <a:ext cx="1787995" cy="45138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E62567AD-BC0B-406A-B8A6-0D02AF5C1114}"/>
              </a:ext>
            </a:extLst>
          </p:cNvPr>
          <p:cNvSpPr txBox="1"/>
          <p:nvPr/>
        </p:nvSpPr>
        <p:spPr>
          <a:xfrm>
            <a:off x="1128894" y="4957535"/>
            <a:ext cx="266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TX power splitting and random phase rotation</a:t>
            </a:r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4DA2769-50E0-4615-96E6-5D2601535475}"/>
              </a:ext>
            </a:extLst>
          </p:cNvPr>
          <p:cNvCxnSpPr>
            <a:cxnSpLocks/>
          </p:cNvCxnSpPr>
          <p:nvPr/>
        </p:nvCxnSpPr>
        <p:spPr>
          <a:xfrm flipV="1">
            <a:off x="2145507" y="3551692"/>
            <a:ext cx="7638" cy="138966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FDA9890D-7290-45E5-BC8D-CB756B98D736}"/>
              </a:ext>
            </a:extLst>
          </p:cNvPr>
          <p:cNvCxnSpPr>
            <a:cxnSpLocks/>
          </p:cNvCxnSpPr>
          <p:nvPr/>
        </p:nvCxnSpPr>
        <p:spPr>
          <a:xfrm flipV="1">
            <a:off x="2133600" y="4152055"/>
            <a:ext cx="640444" cy="79211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4788055-815F-413B-8AE2-6A61487C7CFD}"/>
              </a:ext>
            </a:extLst>
          </p:cNvPr>
          <p:cNvCxnSpPr>
            <a:cxnSpLocks/>
          </p:cNvCxnSpPr>
          <p:nvPr/>
        </p:nvCxnSpPr>
        <p:spPr>
          <a:xfrm>
            <a:off x="307704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A242D293-E3DA-4703-8A5C-0A0BC3341425}"/>
              </a:ext>
            </a:extLst>
          </p:cNvPr>
          <p:cNvCxnSpPr>
            <a:cxnSpLocks/>
          </p:cNvCxnSpPr>
          <p:nvPr/>
        </p:nvCxnSpPr>
        <p:spPr>
          <a:xfrm>
            <a:off x="416289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3356750-2662-4122-A5DD-DA39EE9514DA}"/>
              </a:ext>
            </a:extLst>
          </p:cNvPr>
          <p:cNvCxnSpPr>
            <a:cxnSpLocks/>
          </p:cNvCxnSpPr>
          <p:nvPr/>
        </p:nvCxnSpPr>
        <p:spPr>
          <a:xfrm>
            <a:off x="5343990" y="4371035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C0635220-10B8-4BFA-B9BF-27A3AE748F51}"/>
              </a:ext>
            </a:extLst>
          </p:cNvPr>
          <p:cNvCxnSpPr>
            <a:cxnSpLocks/>
          </p:cNvCxnSpPr>
          <p:nvPr/>
        </p:nvCxnSpPr>
        <p:spPr>
          <a:xfrm>
            <a:off x="6477465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DB2E2AFB-68A4-40F8-AD16-5137CD8869EF}"/>
              </a:ext>
            </a:extLst>
          </p:cNvPr>
          <p:cNvCxnSpPr>
            <a:cxnSpLocks/>
          </p:cNvCxnSpPr>
          <p:nvPr/>
        </p:nvCxnSpPr>
        <p:spPr>
          <a:xfrm>
            <a:off x="7687140" y="4380560"/>
            <a:ext cx="458842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40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77465" y="6381781"/>
            <a:ext cx="2060710" cy="321118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95800" y="890993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Solution ‒ Adding Delayed Signal (2/2)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D0C2FC-2F19-456C-8018-E925AF3AB30E}"/>
              </a:ext>
            </a:extLst>
          </p:cNvPr>
          <p:cNvSpPr txBox="1"/>
          <p:nvPr/>
        </p:nvSpPr>
        <p:spPr>
          <a:xfrm>
            <a:off x="695800" y="2007190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D2A1A5-CB5E-4ED9-BCEC-5253F12FD8AA}"/>
              </a:ext>
            </a:extLst>
          </p:cNvPr>
          <p:cNvSpPr txBox="1"/>
          <p:nvPr/>
        </p:nvSpPr>
        <p:spPr>
          <a:xfrm>
            <a:off x="5052254" y="3084021"/>
            <a:ext cx="330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endParaRPr lang="en-US" sz="20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/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A879C354-5159-4D7A-BF8C-69DC20B467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950" y="3122651"/>
                <a:ext cx="1184275" cy="465064"/>
              </a:xfrm>
              <a:prstGeom prst="rect">
                <a:avLst/>
              </a:prstGeom>
              <a:blipFill>
                <a:blip r:embed="rId2"/>
                <a:stretch>
                  <a:fillRect r="-11856" b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2C930050-9ACC-466B-98D8-0DE8C2DA2D36}"/>
              </a:ext>
            </a:extLst>
          </p:cNvPr>
          <p:cNvSpPr txBox="1"/>
          <p:nvPr/>
        </p:nvSpPr>
        <p:spPr>
          <a:xfrm>
            <a:off x="4022169" y="4584916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not delayed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A82BC43-F0EA-464D-AF6F-0DCF8E18DA72}"/>
              </a:ext>
            </a:extLst>
          </p:cNvPr>
          <p:cNvCxnSpPr>
            <a:cxnSpLocks/>
          </p:cNvCxnSpPr>
          <p:nvPr/>
        </p:nvCxnSpPr>
        <p:spPr>
          <a:xfrm flipV="1">
            <a:off x="2817884" y="2648156"/>
            <a:ext cx="4468741" cy="570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 Placeholder 5">
            <a:extLst>
              <a:ext uri="{FF2B5EF4-FFF2-40B4-BE49-F238E27FC236}">
                <a16:creationId xmlns:a16="http://schemas.microsoft.com/office/drawing/2014/main" id="{166628FD-51A5-4CEE-A707-46CF2983831F}"/>
              </a:ext>
            </a:extLst>
          </p:cNvPr>
          <p:cNvSpPr txBox="1">
            <a:spLocks/>
          </p:cNvSpPr>
          <p:nvPr/>
        </p:nvSpPr>
        <p:spPr>
          <a:xfrm>
            <a:off x="989013" y="5633131"/>
            <a:ext cx="7772400" cy="95836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Since the delayed transmission only introduces multipaths after the first channel arrival, it doesn’t affect the </a:t>
            </a:r>
            <a:r>
              <a:rPr lang="en-US" sz="2000" dirty="0" err="1"/>
              <a:t>ToA</a:t>
            </a:r>
            <a:r>
              <a:rPr lang="en-US" sz="2000" dirty="0"/>
              <a:t> estimation</a:t>
            </a:r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41A21EF1-5BAD-4DC4-93FA-EEE30A141CC8}"/>
              </a:ext>
            </a:extLst>
          </p:cNvPr>
          <p:cNvSpPr/>
          <p:nvPr/>
        </p:nvSpPr>
        <p:spPr>
          <a:xfrm>
            <a:off x="3535363" y="1824994"/>
            <a:ext cx="819150" cy="821971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73899D34-02A8-4E14-BA01-4D4BBC20B53A}"/>
              </a:ext>
            </a:extLst>
          </p:cNvPr>
          <p:cNvCxnSpPr>
            <a:cxnSpLocks/>
          </p:cNvCxnSpPr>
          <p:nvPr/>
        </p:nvCxnSpPr>
        <p:spPr>
          <a:xfrm flipV="1">
            <a:off x="2827409" y="3727034"/>
            <a:ext cx="4459216" cy="315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ight Triangle 73">
            <a:extLst>
              <a:ext uri="{FF2B5EF4-FFF2-40B4-BE49-F238E27FC236}">
                <a16:creationId xmlns:a16="http://schemas.microsoft.com/office/drawing/2014/main" id="{3495E310-B64D-4987-BE68-9755598911A7}"/>
              </a:ext>
            </a:extLst>
          </p:cNvPr>
          <p:cNvSpPr/>
          <p:nvPr/>
        </p:nvSpPr>
        <p:spPr>
          <a:xfrm flipV="1">
            <a:off x="3535363" y="3731942"/>
            <a:ext cx="819150" cy="547282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/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439EC6FE-622F-424D-90D9-5C86749378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237" y="1794302"/>
                <a:ext cx="397865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56052EFD-8DCC-40DD-BEE0-C19A1A17A8C1}"/>
              </a:ext>
            </a:extLst>
          </p:cNvPr>
          <p:cNvSpPr/>
          <p:nvPr/>
        </p:nvSpPr>
        <p:spPr>
          <a:xfrm>
            <a:off x="4789489" y="3317078"/>
            <a:ext cx="819150" cy="406609"/>
          </a:xfrm>
          <a:prstGeom prst="rtTriangle">
            <a:avLst/>
          </a:prstGeom>
          <a:pattFill prst="dkVert">
            <a:fgClr>
              <a:schemeClr val="accent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B3DD1A-0AA8-4897-80E1-440377C4AC85}"/>
              </a:ext>
            </a:extLst>
          </p:cNvPr>
          <p:cNvSpPr txBox="1"/>
          <p:nvPr/>
        </p:nvSpPr>
        <p:spPr>
          <a:xfrm>
            <a:off x="635036" y="3290678"/>
            <a:ext cx="18383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Multipaths for TX antenna 2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30755298-3F21-43EC-9F4D-E948AD457D1B}"/>
              </a:ext>
            </a:extLst>
          </p:cNvPr>
          <p:cNvSpPr txBox="1"/>
          <p:nvPr/>
        </p:nvSpPr>
        <p:spPr>
          <a:xfrm>
            <a:off x="5575148" y="3849038"/>
            <a:ext cx="29338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Multipaths for TX signal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delayed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3504D6-F7E4-4F28-8FFF-589D23461D38}"/>
              </a:ext>
            </a:extLst>
          </p:cNvPr>
          <p:cNvSpPr txBox="1"/>
          <p:nvPr/>
        </p:nvSpPr>
        <p:spPr>
          <a:xfrm>
            <a:off x="7281905" y="2478358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D0851F86-8616-45BD-84C0-4EF346242C76}"/>
              </a:ext>
            </a:extLst>
          </p:cNvPr>
          <p:cNvSpPr txBox="1"/>
          <p:nvPr/>
        </p:nvSpPr>
        <p:spPr>
          <a:xfrm>
            <a:off x="7319039" y="3554875"/>
            <a:ext cx="6431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Delay</a:t>
            </a:r>
          </a:p>
        </p:txBody>
      </p: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A30971C8-F5EA-47D6-8EAD-3456AA17779B}"/>
              </a:ext>
            </a:extLst>
          </p:cNvPr>
          <p:cNvCxnSpPr>
            <a:cxnSpLocks/>
          </p:cNvCxnSpPr>
          <p:nvPr/>
        </p:nvCxnSpPr>
        <p:spPr>
          <a:xfrm flipH="1" flipV="1">
            <a:off x="3828584" y="3928044"/>
            <a:ext cx="392518" cy="628760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739D27AF-E7E1-47E1-980F-0672EADF2B8D}"/>
              </a:ext>
            </a:extLst>
          </p:cNvPr>
          <p:cNvCxnSpPr>
            <a:cxnSpLocks/>
          </p:cNvCxnSpPr>
          <p:nvPr/>
        </p:nvCxnSpPr>
        <p:spPr>
          <a:xfrm flipH="1" flipV="1">
            <a:off x="5003216" y="3576696"/>
            <a:ext cx="605423" cy="51988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66A43CE4-FA76-45A8-A65F-08CB5D0926C4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3164538" y="2646965"/>
            <a:ext cx="370825" cy="545632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76080645-14A4-4B35-A400-F4458D11C691}"/>
              </a:ext>
            </a:extLst>
          </p:cNvPr>
          <p:cNvCxnSpPr>
            <a:cxnSpLocks/>
            <a:endCxn id="74" idx="2"/>
          </p:cNvCxnSpPr>
          <p:nvPr/>
        </p:nvCxnSpPr>
        <p:spPr>
          <a:xfrm>
            <a:off x="3164538" y="3206601"/>
            <a:ext cx="370825" cy="525341"/>
          </a:xfrm>
          <a:prstGeom prst="straightConnector1">
            <a:avLst/>
          </a:prstGeom>
          <a:ln w="190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F8C2376-A0C6-4724-9D1A-7183ED0960C6}"/>
              </a:ext>
            </a:extLst>
          </p:cNvPr>
          <p:cNvSpPr txBox="1"/>
          <p:nvPr/>
        </p:nvSpPr>
        <p:spPr>
          <a:xfrm>
            <a:off x="2499434" y="2985650"/>
            <a:ext cx="6559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ToA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6843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562725" y="6381780"/>
            <a:ext cx="1975450" cy="294859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Example</a:t>
            </a:r>
          </a:p>
        </p:txBody>
      </p: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7C8079E-B7A7-4CCB-A0A8-F653CAAEC866}"/>
              </a:ext>
            </a:extLst>
          </p:cNvPr>
          <p:cNvCxnSpPr/>
          <p:nvPr/>
        </p:nvCxnSpPr>
        <p:spPr>
          <a:xfrm>
            <a:off x="3693253" y="372969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F05E3D2-9C24-451C-90DD-C8962CAD1FFF}"/>
              </a:ext>
            </a:extLst>
          </p:cNvPr>
          <p:cNvCxnSpPr/>
          <p:nvPr/>
        </p:nvCxnSpPr>
        <p:spPr>
          <a:xfrm>
            <a:off x="3946136" y="374580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895B5A-B4CF-49FA-873D-4DEB8FAA26B1}"/>
              </a:ext>
            </a:extLst>
          </p:cNvPr>
          <p:cNvCxnSpPr/>
          <p:nvPr/>
        </p:nvCxnSpPr>
        <p:spPr>
          <a:xfrm>
            <a:off x="4876446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B8F0E4C-C6BB-402C-88F6-765D65B7C4B2}"/>
              </a:ext>
            </a:extLst>
          </p:cNvPr>
          <p:cNvCxnSpPr/>
          <p:nvPr/>
        </p:nvCxnSpPr>
        <p:spPr>
          <a:xfrm>
            <a:off x="5129329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1106F06-C630-4A6E-844B-0D89EB8336EF}"/>
              </a:ext>
            </a:extLst>
          </p:cNvPr>
          <p:cNvCxnSpPr/>
          <p:nvPr/>
        </p:nvCxnSpPr>
        <p:spPr>
          <a:xfrm>
            <a:off x="6058802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29C5E4D-A03B-41AB-94B6-9E4D22E08558}"/>
              </a:ext>
            </a:extLst>
          </p:cNvPr>
          <p:cNvCxnSpPr/>
          <p:nvPr/>
        </p:nvCxnSpPr>
        <p:spPr>
          <a:xfrm>
            <a:off x="6311685" y="375901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A4B5493-AAD5-4489-B4C6-0694929B73F4}"/>
              </a:ext>
            </a:extLst>
          </p:cNvPr>
          <p:cNvCxnSpPr/>
          <p:nvPr/>
        </p:nvCxnSpPr>
        <p:spPr>
          <a:xfrm>
            <a:off x="7236134" y="3759649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73C6444-F399-444C-9535-4858421A6064}"/>
              </a:ext>
            </a:extLst>
          </p:cNvPr>
          <p:cNvCxnSpPr/>
          <p:nvPr/>
        </p:nvCxnSpPr>
        <p:spPr>
          <a:xfrm>
            <a:off x="7489017" y="3775758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D446C2E-6E87-4441-8C5D-60BCE790FD8E}"/>
              </a:ext>
            </a:extLst>
          </p:cNvPr>
          <p:cNvCxnSpPr/>
          <p:nvPr/>
        </p:nvCxnSpPr>
        <p:spPr>
          <a:xfrm>
            <a:off x="8428538" y="374290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51469C2-F7AB-4FFF-9792-B982280D5D89}"/>
              </a:ext>
            </a:extLst>
          </p:cNvPr>
          <p:cNvSpPr/>
          <p:nvPr/>
        </p:nvSpPr>
        <p:spPr>
          <a:xfrm>
            <a:off x="3942082" y="2381444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8321FC-C64C-46EE-ACBE-D20F28F6BA32}"/>
              </a:ext>
            </a:extLst>
          </p:cNvPr>
          <p:cNvSpPr txBox="1"/>
          <p:nvPr/>
        </p:nvSpPr>
        <p:spPr>
          <a:xfrm>
            <a:off x="751409" y="240967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TX antenna 1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8554DF8-3AD6-424A-96BC-DE6DB84299C2}"/>
              </a:ext>
            </a:extLst>
          </p:cNvPr>
          <p:cNvSpPr/>
          <p:nvPr/>
        </p:nvSpPr>
        <p:spPr>
          <a:xfrm>
            <a:off x="5119414" y="2381444"/>
            <a:ext cx="936265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C070C989-D763-49CE-B1CD-640382E01D89}"/>
              </a:ext>
            </a:extLst>
          </p:cNvPr>
          <p:cNvSpPr/>
          <p:nvPr/>
        </p:nvSpPr>
        <p:spPr>
          <a:xfrm>
            <a:off x="6303256" y="2381444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D93F15C-1D8D-410B-95F2-1D8E9DFC2E7C}"/>
              </a:ext>
            </a:extLst>
          </p:cNvPr>
          <p:cNvSpPr/>
          <p:nvPr/>
        </p:nvSpPr>
        <p:spPr>
          <a:xfrm>
            <a:off x="7486542" y="2381444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Signal 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A943C8-4505-4B76-A404-BD475011D468}"/>
              </a:ext>
            </a:extLst>
          </p:cNvPr>
          <p:cNvSpPr/>
          <p:nvPr/>
        </p:nvSpPr>
        <p:spPr>
          <a:xfrm>
            <a:off x="3942081" y="3489264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CADCE24-C1BB-4CA7-A7A6-7250A0E7208A}"/>
              </a:ext>
            </a:extLst>
          </p:cNvPr>
          <p:cNvSpPr/>
          <p:nvPr/>
        </p:nvSpPr>
        <p:spPr>
          <a:xfrm>
            <a:off x="5125370" y="3489264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494A47D-B428-417F-B1D6-9CC65707AAC4}"/>
              </a:ext>
            </a:extLst>
          </p:cNvPr>
          <p:cNvSpPr/>
          <p:nvPr/>
        </p:nvSpPr>
        <p:spPr>
          <a:xfrm>
            <a:off x="6303255" y="3489264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1D9228A-CAD9-49A7-BD7C-3F2B21707121}"/>
              </a:ext>
            </a:extLst>
          </p:cNvPr>
          <p:cNvSpPr/>
          <p:nvPr/>
        </p:nvSpPr>
        <p:spPr>
          <a:xfrm>
            <a:off x="7486543" y="3489264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4DCF051-8716-4D25-AE88-CCEF84DF02C7}"/>
              </a:ext>
            </a:extLst>
          </p:cNvPr>
          <p:cNvSpPr/>
          <p:nvPr/>
        </p:nvSpPr>
        <p:spPr>
          <a:xfrm>
            <a:off x="4872392" y="3489810"/>
            <a:ext cx="252979" cy="4010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C19B054-AE11-4EF7-B308-C2F43A5A60C5}"/>
              </a:ext>
            </a:extLst>
          </p:cNvPr>
          <p:cNvSpPr/>
          <p:nvPr/>
        </p:nvSpPr>
        <p:spPr>
          <a:xfrm>
            <a:off x="4872392" y="2383507"/>
            <a:ext cx="252979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54B89C4-33FE-4D77-ADF6-29FE00D29EFD}"/>
              </a:ext>
            </a:extLst>
          </p:cNvPr>
          <p:cNvSpPr/>
          <p:nvPr/>
        </p:nvSpPr>
        <p:spPr>
          <a:xfrm>
            <a:off x="6055680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E9469C5-F401-4583-A999-B8EA1947E25E}"/>
              </a:ext>
            </a:extLst>
          </p:cNvPr>
          <p:cNvSpPr/>
          <p:nvPr/>
        </p:nvSpPr>
        <p:spPr>
          <a:xfrm>
            <a:off x="6055680" y="238090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DE051E-78B9-47F1-88D9-B06986FAD725}"/>
              </a:ext>
            </a:extLst>
          </p:cNvPr>
          <p:cNvSpPr/>
          <p:nvPr/>
        </p:nvSpPr>
        <p:spPr>
          <a:xfrm>
            <a:off x="7236267" y="349125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07DDF3-FECB-4469-9AC8-55BF328DA6AB}"/>
              </a:ext>
            </a:extLst>
          </p:cNvPr>
          <p:cNvSpPr/>
          <p:nvPr/>
        </p:nvSpPr>
        <p:spPr>
          <a:xfrm>
            <a:off x="7236267" y="237976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D44B313-67E5-42F7-B864-21C2AF570444}"/>
              </a:ext>
            </a:extLst>
          </p:cNvPr>
          <p:cNvCxnSpPr/>
          <p:nvPr/>
        </p:nvCxnSpPr>
        <p:spPr>
          <a:xfrm>
            <a:off x="3693385" y="219089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8B7314F-9FA9-4D1C-B883-19D95EAA7144}"/>
              </a:ext>
            </a:extLst>
          </p:cNvPr>
          <p:cNvCxnSpPr/>
          <p:nvPr/>
        </p:nvCxnSpPr>
        <p:spPr>
          <a:xfrm>
            <a:off x="4876578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2E82102-3C0E-489E-80E1-DFECCBCA95CA}"/>
              </a:ext>
            </a:extLst>
          </p:cNvPr>
          <p:cNvCxnSpPr/>
          <p:nvPr/>
        </p:nvCxnSpPr>
        <p:spPr>
          <a:xfrm>
            <a:off x="6058934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AAFF82A-52D9-4CA5-8292-77AFC450A519}"/>
              </a:ext>
            </a:extLst>
          </p:cNvPr>
          <p:cNvCxnSpPr/>
          <p:nvPr/>
        </p:nvCxnSpPr>
        <p:spPr>
          <a:xfrm>
            <a:off x="7236266" y="2220853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1893FCB7-505B-4BAB-B8C6-BC03B8AA724C}"/>
              </a:ext>
            </a:extLst>
          </p:cNvPr>
          <p:cNvCxnSpPr/>
          <p:nvPr/>
        </p:nvCxnSpPr>
        <p:spPr>
          <a:xfrm>
            <a:off x="8428670" y="2204106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532F170-643A-4802-B8AF-63E1480383CB}"/>
              </a:ext>
            </a:extLst>
          </p:cNvPr>
          <p:cNvSpPr/>
          <p:nvPr/>
        </p:nvSpPr>
        <p:spPr>
          <a:xfrm>
            <a:off x="3106743" y="238076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2E48034-A663-4C68-ADEA-9EC95200491F}"/>
              </a:ext>
            </a:extLst>
          </p:cNvPr>
          <p:cNvSpPr/>
          <p:nvPr/>
        </p:nvSpPr>
        <p:spPr>
          <a:xfrm>
            <a:off x="3099063" y="3485191"/>
            <a:ext cx="584954" cy="40570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D456DB8-21E0-4700-8711-A16575FE5F4F}"/>
              </a:ext>
            </a:extLst>
          </p:cNvPr>
          <p:cNvSpPr/>
          <p:nvPr/>
        </p:nvSpPr>
        <p:spPr>
          <a:xfrm>
            <a:off x="3689104" y="3488115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89E898F-1482-4A12-8DE7-9C3333FC2B40}"/>
              </a:ext>
            </a:extLst>
          </p:cNvPr>
          <p:cNvSpPr/>
          <p:nvPr/>
        </p:nvSpPr>
        <p:spPr>
          <a:xfrm>
            <a:off x="3689104" y="2381444"/>
            <a:ext cx="252979" cy="4021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1958598-79F2-40E7-A5AF-103177065A45}"/>
              </a:ext>
            </a:extLst>
          </p:cNvPr>
          <p:cNvSpPr/>
          <p:nvPr/>
        </p:nvSpPr>
        <p:spPr>
          <a:xfrm>
            <a:off x="3944017" y="4103499"/>
            <a:ext cx="930310" cy="40277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1’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0B55C5A-9A95-450C-A6D8-233B2F87B161}"/>
              </a:ext>
            </a:extLst>
          </p:cNvPr>
          <p:cNvSpPr/>
          <p:nvPr/>
        </p:nvSpPr>
        <p:spPr>
          <a:xfrm>
            <a:off x="5127306" y="4103561"/>
            <a:ext cx="930309" cy="402716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2’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825A09F-B226-4DDE-A704-F4EEFC830E8E}"/>
              </a:ext>
            </a:extLst>
          </p:cNvPr>
          <p:cNvSpPr/>
          <p:nvPr/>
        </p:nvSpPr>
        <p:spPr>
          <a:xfrm>
            <a:off x="6305191" y="4104521"/>
            <a:ext cx="935712" cy="4017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3’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E9340C-0332-4E29-9D80-A66D67938DB3}"/>
              </a:ext>
            </a:extLst>
          </p:cNvPr>
          <p:cNvSpPr/>
          <p:nvPr/>
        </p:nvSpPr>
        <p:spPr>
          <a:xfrm>
            <a:off x="7488479" y="4104649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Signal 4’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8D025F2F-EA74-4337-9D57-896711E6BDE8}"/>
              </a:ext>
            </a:extLst>
          </p:cNvPr>
          <p:cNvSpPr/>
          <p:nvPr/>
        </p:nvSpPr>
        <p:spPr>
          <a:xfrm>
            <a:off x="4874328" y="4103561"/>
            <a:ext cx="252979" cy="4027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5D3950C-8B04-4FB1-B898-006687C36F02}"/>
              </a:ext>
            </a:extLst>
          </p:cNvPr>
          <p:cNvSpPr/>
          <p:nvPr/>
        </p:nvSpPr>
        <p:spPr>
          <a:xfrm>
            <a:off x="6057616" y="4104521"/>
            <a:ext cx="252979" cy="4017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65CEABD-BD4C-4B88-9D33-3E1C459652B8}"/>
              </a:ext>
            </a:extLst>
          </p:cNvPr>
          <p:cNvSpPr/>
          <p:nvPr/>
        </p:nvSpPr>
        <p:spPr>
          <a:xfrm>
            <a:off x="7238203" y="4104523"/>
            <a:ext cx="252979" cy="4017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ECF8B14-B475-4C82-9511-AA7A93822695}"/>
              </a:ext>
            </a:extLst>
          </p:cNvPr>
          <p:cNvSpPr/>
          <p:nvPr/>
        </p:nvSpPr>
        <p:spPr>
          <a:xfrm>
            <a:off x="3105471" y="4101309"/>
            <a:ext cx="580482" cy="40496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93A7ED5-4CED-4580-82D9-A80ECB8663FC}"/>
              </a:ext>
            </a:extLst>
          </p:cNvPr>
          <p:cNvSpPr/>
          <p:nvPr/>
        </p:nvSpPr>
        <p:spPr>
          <a:xfrm>
            <a:off x="3691040" y="4103500"/>
            <a:ext cx="252979" cy="40277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052B125-0B94-4AF2-BD1C-FEC12344EF65}"/>
              </a:ext>
            </a:extLst>
          </p:cNvPr>
          <p:cNvSpPr/>
          <p:nvPr/>
        </p:nvSpPr>
        <p:spPr>
          <a:xfrm>
            <a:off x="209702" y="3650835"/>
            <a:ext cx="13957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TX antenna 2</a:t>
            </a:r>
          </a:p>
        </p:txBody>
      </p:sp>
      <p:sp>
        <p:nvSpPr>
          <p:cNvPr id="67" name="Left Brace 66">
            <a:extLst>
              <a:ext uri="{FF2B5EF4-FFF2-40B4-BE49-F238E27FC236}">
                <a16:creationId xmlns:a16="http://schemas.microsoft.com/office/drawing/2014/main" id="{19208BC6-B169-4C3B-B398-D5D99C0B713C}"/>
              </a:ext>
            </a:extLst>
          </p:cNvPr>
          <p:cNvSpPr/>
          <p:nvPr/>
        </p:nvSpPr>
        <p:spPr>
          <a:xfrm>
            <a:off x="1492782" y="3360270"/>
            <a:ext cx="296012" cy="123078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95B04B0-4A17-4F15-9517-BCD4A1811C81}"/>
              </a:ext>
            </a:extLst>
          </p:cNvPr>
          <p:cNvSpPr txBox="1"/>
          <p:nvPr/>
        </p:nvSpPr>
        <p:spPr>
          <a:xfrm>
            <a:off x="2657843" y="4104407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i="1" dirty="0">
                <a:solidFill>
                  <a:srgbClr val="C00000"/>
                </a:solidFill>
              </a:rPr>
              <a:t>β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/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20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‖"/>
                                <m:endChr m:val="‖"/>
                                <m:ctrlP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i="1" dirty="0">
                    <a:solidFill>
                      <a:srgbClr val="C00000"/>
                    </a:solidFill>
                  </a:rPr>
                  <a:t> </a:t>
                </a:r>
                <a:r>
                  <a:rPr lang="el-GR" sz="1200" i="1" dirty="0">
                    <a:solidFill>
                      <a:srgbClr val="C00000"/>
                    </a:solidFill>
                  </a:rPr>
                  <a:t>•</a:t>
                </a:r>
                <a:endParaRPr lang="en-US" sz="12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F8A0B7E6-C75E-4EFA-8912-72E53C908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194" y="3466862"/>
                <a:ext cx="1538626" cy="465064"/>
              </a:xfrm>
              <a:prstGeom prst="rect">
                <a:avLst/>
              </a:prstGeom>
              <a:blipFill>
                <a:blip r:embed="rId3"/>
                <a:stretch>
                  <a:fillRect b="-11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A11A017-D073-49E0-BB64-EDE719E4C947}"/>
              </a:ext>
            </a:extLst>
          </p:cNvPr>
          <p:cNvCxnSpPr>
            <a:cxnSpLocks/>
          </p:cNvCxnSpPr>
          <p:nvPr/>
        </p:nvCxnSpPr>
        <p:spPr>
          <a:xfrm flipV="1">
            <a:off x="1394040" y="6207474"/>
            <a:ext cx="7402630" cy="1691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C60B3653-D2E9-4647-BB51-274147E9E2F4}"/>
              </a:ext>
            </a:extLst>
          </p:cNvPr>
          <p:cNvSpPr txBox="1"/>
          <p:nvPr/>
        </p:nvSpPr>
        <p:spPr>
          <a:xfrm>
            <a:off x="1409251" y="5546494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2" name="Freeform 43">
            <a:extLst>
              <a:ext uri="{FF2B5EF4-FFF2-40B4-BE49-F238E27FC236}">
                <a16:creationId xmlns:a16="http://schemas.microsoft.com/office/drawing/2014/main" id="{6E277E52-68C8-4A63-8F38-356CDDA28ADC}"/>
              </a:ext>
            </a:extLst>
          </p:cNvPr>
          <p:cNvSpPr/>
          <p:nvPr/>
        </p:nvSpPr>
        <p:spPr>
          <a:xfrm>
            <a:off x="3926647" y="5524989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44">
            <a:extLst>
              <a:ext uri="{FF2B5EF4-FFF2-40B4-BE49-F238E27FC236}">
                <a16:creationId xmlns:a16="http://schemas.microsoft.com/office/drawing/2014/main" id="{90BA56BC-08F8-4576-A1FA-8B225D2A84A3}"/>
              </a:ext>
            </a:extLst>
          </p:cNvPr>
          <p:cNvSpPr/>
          <p:nvPr/>
        </p:nvSpPr>
        <p:spPr>
          <a:xfrm>
            <a:off x="6261520" y="5493422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60">
            <a:extLst>
              <a:ext uri="{FF2B5EF4-FFF2-40B4-BE49-F238E27FC236}">
                <a16:creationId xmlns:a16="http://schemas.microsoft.com/office/drawing/2014/main" id="{90BC2ED7-0410-4F1F-821F-131A58B60C07}"/>
              </a:ext>
            </a:extLst>
          </p:cNvPr>
          <p:cNvSpPr/>
          <p:nvPr/>
        </p:nvSpPr>
        <p:spPr>
          <a:xfrm>
            <a:off x="3823177" y="6150578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0C481C0F-CA7F-4E99-8D30-BE24571F1AD3}"/>
              </a:ext>
            </a:extLst>
          </p:cNvPr>
          <p:cNvCxnSpPr>
            <a:cxnSpLocks/>
          </p:cNvCxnSpPr>
          <p:nvPr/>
        </p:nvCxnSpPr>
        <p:spPr>
          <a:xfrm flipH="1" flipV="1">
            <a:off x="5568583" y="5833660"/>
            <a:ext cx="6386" cy="374924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14:cNvPr>
              <p14:cNvContentPartPr/>
              <p14:nvPr/>
            </p14:nvContentPartPr>
            <p14:xfrm>
              <a:off x="2788414" y="5704360"/>
              <a:ext cx="1055077" cy="441662"/>
            </p14:xfrm>
          </p:contentPart>
        </mc:Choice>
        <mc:Fallback xmlns=""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20F3791A-C4E4-42C4-AC20-48D7F7CBF6D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0415" y="5686362"/>
                <a:ext cx="1090714" cy="4772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14:cNvPr>
              <p14:cNvContentPartPr/>
              <p14:nvPr/>
            </p14:nvContentPartPr>
            <p14:xfrm>
              <a:off x="4981422" y="5833660"/>
              <a:ext cx="1291680" cy="33192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E1E23F43-D2AB-4D65-AE3B-E4D13B88026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63417" y="5815660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14:cNvPr>
              <p14:cNvContentPartPr/>
              <p14:nvPr/>
            </p14:nvContentPartPr>
            <p14:xfrm>
              <a:off x="7348422" y="5771020"/>
              <a:ext cx="1191600" cy="38268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56C18029-0317-4A75-B5A9-070C60FA25D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30422" y="5753037"/>
                <a:ext cx="1227240" cy="418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/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E66940-8797-44F5-9718-60FE5FAD1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31" y="5398470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48DB89A-48C1-42B4-8BED-BACFF15FE97C}"/>
              </a:ext>
            </a:extLst>
          </p:cNvPr>
          <p:cNvCxnSpPr>
            <a:cxnSpLocks/>
            <a:endCxn id="72" idx="24"/>
          </p:cNvCxnSpPr>
          <p:nvPr/>
        </p:nvCxnSpPr>
        <p:spPr>
          <a:xfrm flipV="1">
            <a:off x="4484330" y="5539833"/>
            <a:ext cx="0" cy="667641"/>
          </a:xfrm>
          <a:prstGeom prst="straightConnector1">
            <a:avLst/>
          </a:prstGeom>
          <a:ln w="158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/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3EF1774-0DB4-4B9E-BE62-7E8FDD015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9341" y="5078717"/>
                <a:ext cx="1669688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>
            <a:extLst>
              <a:ext uri="{FF2B5EF4-FFF2-40B4-BE49-F238E27FC236}">
                <a16:creationId xmlns:a16="http://schemas.microsoft.com/office/drawing/2014/main" id="{EBDD472C-7207-414B-B633-A309E9C7C874}"/>
              </a:ext>
            </a:extLst>
          </p:cNvPr>
          <p:cNvSpPr txBox="1"/>
          <p:nvPr/>
        </p:nvSpPr>
        <p:spPr>
          <a:xfrm>
            <a:off x="2641610" y="2377072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1</a:t>
            </a:r>
            <a:r>
              <a:rPr lang="en-US" sz="2000" i="1" dirty="0">
                <a:solidFill>
                  <a:srgbClr val="C00000"/>
                </a:solidFill>
              </a:rPr>
              <a:t> </a:t>
            </a:r>
            <a:r>
              <a:rPr lang="el-GR" sz="1200" i="1" dirty="0">
                <a:solidFill>
                  <a:srgbClr val="C00000"/>
                </a:solidFill>
              </a:rPr>
              <a:t>•</a:t>
            </a:r>
            <a:endParaRPr lang="en-US" sz="1200" i="1" dirty="0">
              <a:solidFill>
                <a:srgbClr val="C00000"/>
              </a:solidFill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FE25770-CDED-4BE0-A8DD-ECA034970217}"/>
              </a:ext>
            </a:extLst>
          </p:cNvPr>
          <p:cNvCxnSpPr>
            <a:cxnSpLocks/>
          </p:cNvCxnSpPr>
          <p:nvPr/>
        </p:nvCxnSpPr>
        <p:spPr>
          <a:xfrm flipV="1">
            <a:off x="3296946" y="5728889"/>
            <a:ext cx="0" cy="495498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/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4353EC4B-B3EA-46EE-B4A0-B0FE051C49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282" y="540263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4922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610350" y="6381780"/>
            <a:ext cx="1927825" cy="296550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646996" y="748555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Stabilized Received Power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26ADC57-DFE0-4B64-BF21-F2F7E0E361DD}"/>
              </a:ext>
            </a:extLst>
          </p:cNvPr>
          <p:cNvCxnSpPr>
            <a:cxnSpLocks/>
          </p:cNvCxnSpPr>
          <p:nvPr/>
        </p:nvCxnSpPr>
        <p:spPr>
          <a:xfrm>
            <a:off x="698704" y="6039396"/>
            <a:ext cx="8032945" cy="161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9525F0D-D6CD-48A5-80D2-D8329C4A46F1}"/>
              </a:ext>
            </a:extLst>
          </p:cNvPr>
          <p:cNvSpPr txBox="1"/>
          <p:nvPr/>
        </p:nvSpPr>
        <p:spPr>
          <a:xfrm>
            <a:off x="679275" y="5314797"/>
            <a:ext cx="121219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RX RSSI</a:t>
            </a:r>
          </a:p>
        </p:txBody>
      </p:sp>
      <p:sp>
        <p:nvSpPr>
          <p:cNvPr id="79" name="Freeform 43">
            <a:extLst>
              <a:ext uri="{FF2B5EF4-FFF2-40B4-BE49-F238E27FC236}">
                <a16:creationId xmlns:a16="http://schemas.microsoft.com/office/drawing/2014/main" id="{7744C9DB-AF64-4C36-867E-CED30248A061}"/>
              </a:ext>
            </a:extLst>
          </p:cNvPr>
          <p:cNvSpPr/>
          <p:nvPr/>
        </p:nvSpPr>
        <p:spPr>
          <a:xfrm>
            <a:off x="3515524" y="5371930"/>
            <a:ext cx="1055077" cy="653140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B69FF3B2-5DE9-4F90-B125-A0073DE06EA2}"/>
              </a:ext>
            </a:extLst>
          </p:cNvPr>
          <p:cNvSpPr/>
          <p:nvPr/>
        </p:nvSpPr>
        <p:spPr>
          <a:xfrm>
            <a:off x="5850397" y="5340363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60">
            <a:extLst>
              <a:ext uri="{FF2B5EF4-FFF2-40B4-BE49-F238E27FC236}">
                <a16:creationId xmlns:a16="http://schemas.microsoft.com/office/drawing/2014/main" id="{33FF238B-1166-4757-8D1F-F19F8C026CE9}"/>
              </a:ext>
            </a:extLst>
          </p:cNvPr>
          <p:cNvSpPr/>
          <p:nvPr/>
        </p:nvSpPr>
        <p:spPr>
          <a:xfrm>
            <a:off x="3412054" y="5997519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FF12F14A-8CC5-4FB2-A003-71BFAAC957AE}"/>
              </a:ext>
            </a:extLst>
          </p:cNvPr>
          <p:cNvCxnSpPr>
            <a:cxnSpLocks/>
          </p:cNvCxnSpPr>
          <p:nvPr/>
        </p:nvCxnSpPr>
        <p:spPr>
          <a:xfrm flipH="1" flipV="1">
            <a:off x="5157460" y="5680601"/>
            <a:ext cx="6386" cy="374924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14:cNvPr>
              <p14:cNvContentPartPr/>
              <p14:nvPr/>
            </p14:nvContentPartPr>
            <p14:xfrm>
              <a:off x="1893729" y="5490763"/>
              <a:ext cx="1538640" cy="50220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F440D5D-4CD1-43E3-BA5C-55DB9338C7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75725" y="5472763"/>
                <a:ext cx="1574288" cy="5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14:cNvPr>
              <p14:cNvContentPartPr/>
              <p14:nvPr/>
            </p14:nvContentPartPr>
            <p14:xfrm>
              <a:off x="4570299" y="5680601"/>
              <a:ext cx="1291680" cy="33192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B2C2D851-F87A-483E-AD9A-7D3C7FBC6AF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52294" y="5662601"/>
                <a:ext cx="1327330" cy="3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14:cNvPr>
              <p14:cNvContentPartPr/>
              <p14:nvPr/>
            </p14:nvContentPartPr>
            <p14:xfrm>
              <a:off x="6937299" y="5617961"/>
              <a:ext cx="1191600" cy="38268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46C4270-B7C5-480B-963D-2FAF28CA409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919299" y="5599978"/>
                <a:ext cx="1227240" cy="418287"/>
              </a:xfrm>
              <a:prstGeom prst="rect">
                <a:avLst/>
              </a:prstGeom>
            </p:spPr>
          </p:pic>
        </mc:Fallback>
      </mc:AlternateContent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B4E38B08-AE85-4A6C-897D-414C78AB9454}"/>
              </a:ext>
            </a:extLst>
          </p:cNvPr>
          <p:cNvCxnSpPr>
            <a:cxnSpLocks/>
            <a:endCxn id="79" idx="24"/>
          </p:cNvCxnSpPr>
          <p:nvPr/>
        </p:nvCxnSpPr>
        <p:spPr>
          <a:xfrm flipV="1">
            <a:off x="4073207" y="5386774"/>
            <a:ext cx="0" cy="645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Placeholder 5">
            <a:extLst>
              <a:ext uri="{FF2B5EF4-FFF2-40B4-BE49-F238E27FC236}">
                <a16:creationId xmlns:a16="http://schemas.microsoft.com/office/drawing/2014/main" id="{0C7789DF-D6AC-4639-B4BD-81F56756BC3A}"/>
              </a:ext>
            </a:extLst>
          </p:cNvPr>
          <p:cNvSpPr txBox="1">
            <a:spLocks/>
          </p:cNvSpPr>
          <p:nvPr/>
        </p:nvSpPr>
        <p:spPr>
          <a:xfrm>
            <a:off x="692172" y="1455870"/>
            <a:ext cx="7772400" cy="394892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400"/>
            <a:r>
              <a:rPr lang="en-US" sz="2000" dirty="0"/>
              <a:t>Assuming two antennas have the same channel response i.e.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7943606"/>
                  </p:ext>
                </p:extLst>
              </p:nvPr>
            </p:nvGraphicFramePr>
            <p:xfrm>
              <a:off x="919049" y="1968878"/>
              <a:ext cx="7302499" cy="25263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710635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ad>
                                      <m:radPr>
                                        <m:degHide m:val="on"/>
                                        <m:ctrlPr>
                                          <a:rPr lang="el-GR" sz="20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000" i="1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d>
                                              <m:dPr>
                                                <m:begChr m:val="‖"/>
                                                <m:endChr m:val="‖"/>
                                                <m:ctrlPr>
                                                  <a:rPr lang="en-US" sz="2000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sz="2000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</a:rPr>
                                                  <m:t>𝛽</m:t>
                                                </m:r>
                                              </m:e>
                                            </m:d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e>
                                    </m:rad>
                                  </m:num>
                                  <m:den>
                                    <m:r>
                                      <a:rPr lang="en-US" sz="20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000" i="1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00876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5.3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92775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sz="240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7.4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9" name="Table 58">
                <a:extLst>
                  <a:ext uri="{FF2B5EF4-FFF2-40B4-BE49-F238E27FC236}">
                    <a16:creationId xmlns:a16="http://schemas.microsoft.com/office/drawing/2014/main" id="{922531F6-6564-4835-8D75-120AD3CDD41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7943606"/>
                  </p:ext>
                </p:extLst>
              </p:nvPr>
            </p:nvGraphicFramePr>
            <p:xfrm>
              <a:off x="919049" y="1968878"/>
              <a:ext cx="7302499" cy="252637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25020">
                      <a:extLst>
                        <a:ext uri="{9D8B030D-6E8A-4147-A177-3AD203B41FA5}">
                          <a16:colId xmlns:a16="http://schemas.microsoft.com/office/drawing/2014/main" val="144341032"/>
                        </a:ext>
                      </a:extLst>
                    </a:gridCol>
                    <a:gridCol w="2899627">
                      <a:extLst>
                        <a:ext uri="{9D8B030D-6E8A-4147-A177-3AD203B41FA5}">
                          <a16:colId xmlns:a16="http://schemas.microsoft.com/office/drawing/2014/main" val="225024519"/>
                        </a:ext>
                      </a:extLst>
                    </a:gridCol>
                    <a:gridCol w="2877852">
                      <a:extLst>
                        <a:ext uri="{9D8B030D-6E8A-4147-A177-3AD203B41FA5}">
                          <a16:colId xmlns:a16="http://schemas.microsoft.com/office/drawing/2014/main" val="506739446"/>
                        </a:ext>
                      </a:extLst>
                    </a:gridCol>
                  </a:tblGrid>
                  <a:tr h="751586">
                    <a:tc>
                      <a:txBody>
                        <a:bodyPr/>
                        <a:lstStyle/>
                        <a:p>
                          <a:endParaRPr lang="en-US" sz="2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52731" t="-3226" r="-100210" b="-2370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000" b="0" dirty="0">
                              <a:solidFill>
                                <a:schemeClr val="tx1"/>
                              </a:solidFill>
                            </a:rPr>
                            <a:t>Sounding Power Loss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07308209"/>
                      </a:ext>
                    </a:extLst>
                  </a:tr>
                  <a:tr h="84702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92086" r="-381200" b="-1115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5.3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1.2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7625765"/>
                      </a:ext>
                    </a:extLst>
                  </a:tr>
                  <a:tr h="92775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400" t="-174510" r="-381200" b="-13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rgbClr val="C00000"/>
                              </a:solidFill>
                            </a:rPr>
                            <a:t>7.4</a:t>
                          </a:r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 dB power variation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>
                              <a:solidFill>
                                <a:schemeClr val="tx1"/>
                              </a:solidFill>
                            </a:rPr>
                            <a:t>0.8 dB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0446437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/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590ABBF-8A86-4431-9D9D-1AAC3A734C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5149" y="4915138"/>
                <a:ext cx="1669688" cy="390492"/>
              </a:xfrm>
              <a:prstGeom prst="rect">
                <a:avLst/>
              </a:prstGeom>
              <a:blipFill>
                <a:blip r:embed="rId10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/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l-GR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6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208D7EF-7500-4CF5-8127-59B9AD25D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440" y="5239627"/>
                <a:ext cx="1851424" cy="390492"/>
              </a:xfrm>
              <a:prstGeom prst="rect">
                <a:avLst/>
              </a:prstGeom>
              <a:blipFill>
                <a:blip r:embed="rId11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BE0DCE3-E3A8-455F-9700-07461EFF68AC}"/>
              </a:ext>
            </a:extLst>
          </p:cNvPr>
          <p:cNvCxnSpPr>
            <a:cxnSpLocks/>
          </p:cNvCxnSpPr>
          <p:nvPr/>
        </p:nvCxnSpPr>
        <p:spPr>
          <a:xfrm flipV="1">
            <a:off x="2706396" y="5519338"/>
            <a:ext cx="0" cy="53618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/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F203E18-CDA8-42B0-8A39-598DBFD37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9732" y="5193084"/>
                <a:ext cx="478723" cy="3154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559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 2019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>
          <a:xfrm>
            <a:off x="6496050" y="6381780"/>
            <a:ext cx="2042125" cy="276195"/>
          </a:xfrm>
        </p:spPr>
        <p:txBody>
          <a:bodyPr/>
          <a:lstStyle/>
          <a:p>
            <a:r>
              <a:rPr lang="en-US" dirty="0"/>
              <a:t>Q. Li, F. Jiang, </a:t>
            </a:r>
            <a:r>
              <a:rPr lang="en-US" i="1" dirty="0"/>
              <a:t>et al</a:t>
            </a:r>
            <a:r>
              <a:rPr lang="en-US" dirty="0"/>
              <a:t>., (Intel)</a:t>
            </a:r>
          </a:p>
        </p:txBody>
      </p:sp>
      <p:sp>
        <p:nvSpPr>
          <p:cNvPr id="82" name="Title 2">
            <a:extLst>
              <a:ext uri="{FF2B5EF4-FFF2-40B4-BE49-F238E27FC236}">
                <a16:creationId xmlns:a16="http://schemas.microsoft.com/office/drawing/2014/main" id="{37E20B56-0DC6-40C0-A978-C30017C9FA6E}"/>
              </a:ext>
            </a:extLst>
          </p:cNvPr>
          <p:cNvSpPr txBox="1">
            <a:spLocks/>
          </p:cNvSpPr>
          <p:nvPr/>
        </p:nvSpPr>
        <p:spPr>
          <a:xfrm>
            <a:off x="448519" y="887510"/>
            <a:ext cx="8246962" cy="821971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US" sz="3200" b="1" dirty="0">
                <a:solidFill>
                  <a:schemeClr val="dk2"/>
                </a:solidFill>
                <a:latin typeface="Times New Roman"/>
                <a:cs typeface="Times New Roman"/>
                <a:sym typeface="Times New Roman"/>
              </a:rPr>
              <a:t>Conclusions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4329B3-374D-487E-B6FC-C288C080D96E}"/>
              </a:ext>
            </a:extLst>
          </p:cNvPr>
          <p:cNvSpPr txBox="1">
            <a:spLocks/>
          </p:cNvSpPr>
          <p:nvPr/>
        </p:nvSpPr>
        <p:spPr>
          <a:xfrm>
            <a:off x="392519" y="1709481"/>
            <a:ext cx="8435162" cy="4114800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current secure ranging signal meets the regulation requirements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effect of the potential unintentional beamforming can be mitigated by transmitting a delayed sounding signal</a:t>
            </a:r>
          </a:p>
          <a:p>
            <a:pPr marL="6096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The solution can be implementation specific</a:t>
            </a:r>
          </a:p>
          <a:p>
            <a:pPr marL="6096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3973620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101496</TotalTime>
  <Words>626</Words>
  <Application>Microsoft Office PowerPoint</Application>
  <PresentationFormat>On-screen Show (4:3)</PresentationFormat>
  <Paragraphs>172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Times New Roman</vt:lpstr>
      <vt:lpstr>IEEE_Template</vt:lpstr>
      <vt:lpstr>PowerPoint Presentation</vt:lpstr>
      <vt:lpstr>Abstract</vt:lpstr>
      <vt:lpstr>Problem Statement (1/2)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keywords>CTPClassification=CTP_NT</cp:keywords>
  <cp:lastModifiedBy>Li, Qinghua</cp:lastModifiedBy>
  <cp:revision>833</cp:revision>
  <cp:lastPrinted>2019-09-12T00:48:24Z</cp:lastPrinted>
  <dcterms:modified xsi:type="dcterms:W3CDTF">2019-11-12T07:16:41Z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1b7af55f-123c-46f8-88ec-5ed366d952ef</vt:lpwstr>
  </property>
  <property fmtid="{D5CDD505-2E9C-101B-9397-08002B2CF9AE}" pid="3" name="CTP_TimeStamp">
    <vt:lpwstr>2019-11-12 07:16:41Z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