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6" r:id="rId3"/>
    <p:sldId id="481" r:id="rId4"/>
    <p:sldId id="468" r:id="rId5"/>
    <p:sldId id="469" r:id="rId6"/>
    <p:sldId id="470" r:id="rId7"/>
    <p:sldId id="480" r:id="rId8"/>
    <p:sldId id="482" r:id="rId9"/>
    <p:sldId id="459" r:id="rId10"/>
    <p:sldId id="479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Sadeghi, Bahareh" initials="SB" lastIdx="6" clrIdx="3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5" name="Jiang, Feng1" initials="JF" lastIdx="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095" autoAdjust="0"/>
  </p:normalViewPr>
  <p:slideViewPr>
    <p:cSldViewPr>
      <p:cViewPr>
        <p:scale>
          <a:sx n="100" d="100"/>
          <a:sy n="100" d="100"/>
        </p:scale>
        <p:origin x="117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69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5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7164" y="332601"/>
            <a:ext cx="39883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-2011-00-00bd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Ranging Protocol in 11bd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b="0" dirty="0" smtClean="0"/>
              <a:t>11</a:t>
            </a:r>
            <a:r>
              <a:rPr lang="en-GB" sz="2000" b="0" dirty="0" smtClean="0"/>
              <a:t>-</a:t>
            </a:r>
            <a:r>
              <a:rPr lang="en-US" b="0" smtClean="0"/>
              <a:t>12</a:t>
            </a:r>
            <a:endParaRPr lang="en-GB" sz="2000" b="0" dirty="0" smtClean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353380"/>
              </p:ext>
            </p:extLst>
          </p:nvPr>
        </p:nvGraphicFramePr>
        <p:xfrm>
          <a:off x="1907704" y="2705100"/>
          <a:ext cx="6196192" cy="2553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7" name="Document" r:id="rId4" imgW="10584151" imgH="4348810" progId="Word.Document.8">
                  <p:embed/>
                </p:oleObj>
              </mc:Choice>
              <mc:Fallback>
                <p:oleObj name="Document" r:id="rId4" imgW="10584151" imgH="43488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05100"/>
                        <a:ext cx="6196192" cy="2553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en-US" altLang="zh-CN" dirty="0" smtClean="0"/>
              <a:t>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dirty="0"/>
              <a:t>[1] IEEE </a:t>
            </a:r>
            <a:r>
              <a:rPr lang="en-US" b="0" dirty="0" smtClean="0"/>
              <a:t>802.11-19/0859 Ranging Performance in 11bd</a:t>
            </a:r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[2] IEEE </a:t>
            </a:r>
            <a:r>
              <a:rPr lang="en-US" b="0" dirty="0" smtClean="0"/>
              <a:t>802.11-19/0788 </a:t>
            </a:r>
            <a:r>
              <a:rPr lang="en-US" b="0" dirty="0"/>
              <a:t>Considerations on Ranging in NGV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6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In [1] and [2], ranging performance of C2C channel model and free-space LOS path loss model are simulated/analyzed 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esults shows sub-meter accuracy is possible </a:t>
            </a:r>
            <a:endParaRPr lang="en-US" sz="2000" b="0" dirty="0" smtClean="0"/>
          </a:p>
          <a:p>
            <a:r>
              <a:rPr lang="en-US" sz="2400" b="0" dirty="0" smtClean="0"/>
              <a:t>11bd </a:t>
            </a:r>
            <a:r>
              <a:rPr lang="en-US" sz="2400" b="0" dirty="0"/>
              <a:t>supports round-trip-time (RTT) ranging for 10 MHz and 20 MHz bandwidth </a:t>
            </a:r>
            <a:r>
              <a:rPr lang="en-US" sz="2400" b="0" dirty="0" smtClean="0"/>
              <a:t>PPDUs</a:t>
            </a:r>
            <a:endParaRPr lang="en-US" altLang="zh-CN" sz="2200" b="0" dirty="0">
              <a:solidFill>
                <a:schemeClr val="tx2"/>
              </a:solidFill>
              <a:cs typeface="Neo Sans Int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dirty="0"/>
              <a:t>This submission </a:t>
            </a:r>
            <a:r>
              <a:rPr lang="en-US" altLang="zh-CN" sz="2400" b="0" dirty="0" smtClean="0"/>
              <a:t>proposes ranging protocol for 11bd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2000" dirty="0" smtClean="0"/>
              <a:t>RTT based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2000" dirty="0" smtClean="0"/>
              <a:t>Reuse 11az ranging protocol 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marL="457200" lvl="1" indent="0">
              <a:buNone/>
            </a:pPr>
            <a:endParaRPr lang="en-US" altLang="zh-CN" sz="2000" dirty="0"/>
          </a:p>
          <a:p>
            <a:pPr marL="0" indent="0" algn="just">
              <a:buNone/>
            </a:pPr>
            <a:r>
              <a:rPr lang="en-US" sz="1800" b="0" dirty="0"/>
              <a:t>[1] IEEE 802.11-19/0859 Ranging Performance in 11bd</a:t>
            </a:r>
          </a:p>
          <a:p>
            <a:pPr marL="0" indent="0" algn="just">
              <a:buNone/>
            </a:pPr>
            <a:r>
              <a:rPr lang="en-US" sz="1800" b="0" dirty="0"/>
              <a:t>[2] IEEE 802.11-19/0788 Considerations on Ranging in NGV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marL="457200" lvl="1" indent="0">
              <a:buNone/>
            </a:pPr>
            <a:endParaRPr lang="en-US" sz="2400" dirty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11az Ranging Overview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11az ranging includes three parts:</a:t>
            </a:r>
          </a:p>
          <a:p>
            <a:pPr lvl="1"/>
            <a:r>
              <a:rPr lang="en-US" dirty="0" smtClean="0"/>
              <a:t>Capability discover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dirty="0" smtClean="0"/>
              <a:t>Responder advertise ranging capability in beacon (secured or non-secured, bi-directional measurement report feedback or not, trigger based or non-trigger based)   </a:t>
            </a:r>
          </a:p>
          <a:p>
            <a:pPr lvl="1"/>
            <a:r>
              <a:rPr lang="en-US" dirty="0"/>
              <a:t>Ranging parameter negotiation 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Initiator and responder </a:t>
            </a:r>
            <a:r>
              <a:rPr lang="en-US" dirty="0" smtClean="0"/>
              <a:t>use FTM request/response to negotiate </a:t>
            </a:r>
            <a:r>
              <a:rPr lang="en-US" dirty="0"/>
              <a:t>number of spatial time streams, bandwidth, LTF format </a:t>
            </a:r>
            <a:r>
              <a:rPr lang="en-US" dirty="0" smtClean="0"/>
              <a:t>and location measurement report (LMR) </a:t>
            </a:r>
            <a:r>
              <a:rPr lang="en-US" dirty="0"/>
              <a:t>feedback type, </a:t>
            </a:r>
            <a:r>
              <a:rPr lang="en-US" i="1" dirty="0"/>
              <a:t>etc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Measurement sequence exchange  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dirty="0" smtClean="0"/>
              <a:t>Responder </a:t>
            </a:r>
            <a:r>
              <a:rPr lang="en-US" dirty="0"/>
              <a:t>and Initiator exchange NDP frames and the location measurement </a:t>
            </a:r>
            <a:r>
              <a:rPr lang="en-US" dirty="0" smtClean="0"/>
              <a:t>report(LMR</a:t>
            </a:r>
            <a:r>
              <a:rPr lang="en-US" dirty="0"/>
              <a:t>) using trigger-based sequence </a:t>
            </a:r>
            <a:r>
              <a:rPr lang="en-US" dirty="0" smtClean="0"/>
              <a:t>(MU scenario) or </a:t>
            </a:r>
            <a:r>
              <a:rPr lang="en-US" dirty="0"/>
              <a:t>non-trigger based </a:t>
            </a:r>
            <a:r>
              <a:rPr lang="en-US" dirty="0" smtClean="0"/>
              <a:t>sequence (SU scenario) 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altLang="zh-CN" dirty="0" smtClean="0"/>
              <a:t>Non-trigger Based Ranging Sequence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11az non-trigger based (NTB) measurement sequence with bidirectional LMR is shown below  </a:t>
            </a:r>
          </a:p>
          <a:p>
            <a:pPr lvl="1"/>
            <a:r>
              <a:rPr lang="en-US" dirty="0" smtClean="0"/>
              <a:t>Applied to peer-to-peer ranging scenario (initiator and responder) </a:t>
            </a:r>
          </a:p>
          <a:p>
            <a:pPr lvl="1"/>
            <a:r>
              <a:rPr lang="en-US" dirty="0" smtClean="0"/>
              <a:t>The measurement sequence is initiated by initiator STA</a:t>
            </a:r>
          </a:p>
          <a:p>
            <a:pPr lvl="1"/>
            <a:r>
              <a:rPr lang="en-US" dirty="0" smtClean="0"/>
              <a:t>After measurement report exchange, both of initiator and responder obtain range estimation </a:t>
            </a:r>
          </a:p>
          <a:p>
            <a:pPr lvl="1"/>
            <a:r>
              <a:rPr lang="en-US" dirty="0" smtClean="0"/>
              <a:t>LMR feedback type: delayed or immediate </a:t>
            </a:r>
          </a:p>
          <a:p>
            <a:endParaRPr lang="en-US" sz="2400" b="0" dirty="0"/>
          </a:p>
        </p:txBody>
      </p:sp>
      <p:sp>
        <p:nvSpPr>
          <p:cNvPr id="24" name="Rectangle 23"/>
          <p:cNvSpPr/>
          <p:nvPr/>
        </p:nvSpPr>
        <p:spPr>
          <a:xfrm>
            <a:off x="2975803" y="4540304"/>
            <a:ext cx="565852" cy="3887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953656" y="4609007"/>
            <a:ext cx="6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cs typeface="Neo Sans Intel"/>
              </a:rPr>
              <a:t>NDP</a:t>
            </a:r>
            <a:r>
              <a:rPr lang="en-US" sz="1200" dirty="0" smtClean="0">
                <a:cs typeface="Neo Sans Intel"/>
              </a:rPr>
              <a:t>A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580990" y="4919976"/>
            <a:ext cx="4907313" cy="34733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890092" y="4530617"/>
            <a:ext cx="593759" cy="3984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2580990" y="5699489"/>
            <a:ext cx="4907313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12464" y="5323944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988086" y="5325600"/>
            <a:ext cx="562108" cy="374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475656" y="4772153"/>
            <a:ext cx="963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cs typeface="Neo Sans Intel"/>
              </a:rPr>
              <a:t>Initiator</a:t>
            </a:r>
            <a:endParaRPr lang="en-US" sz="1100" dirty="0" smtClean="0">
              <a:cs typeface="Neo Sans Inte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95355" y="5589750"/>
            <a:ext cx="1119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Responder</a:t>
            </a:r>
            <a:endParaRPr lang="en-US" sz="1050" dirty="0">
              <a:cs typeface="Neo Sans Intel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508281" y="5026757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75928" y="5016085"/>
            <a:ext cx="522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30627" y="5040971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83852" y="5033288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535751" y="5837135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53524" y="4595860"/>
            <a:ext cx="66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cs typeface="Neo Sans Intel"/>
              </a:rPr>
              <a:t> </a:t>
            </a:r>
            <a:r>
              <a:rPr lang="en-US" sz="1200" dirty="0" smtClean="0">
                <a:cs typeface="Neo Sans Intel"/>
              </a:rPr>
              <a:t>NDP1 </a:t>
            </a:r>
            <a:endParaRPr lang="en-US" sz="1400" dirty="0" smtClean="0">
              <a:cs typeface="Neo Sans Inte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54935" y="5381219"/>
            <a:ext cx="62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cs typeface="Neo Sans Intel"/>
              </a:rPr>
              <a:t>NDP2</a:t>
            </a:r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5887843" y="5335052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LMR1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(t2, t3)</a:t>
            </a:r>
            <a:endParaRPr lang="en-US" altLang="zh-CN" sz="1200" dirty="0">
              <a:latin typeface="+mn-lt"/>
              <a:cs typeface="Neo Sans Inte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79211" y="5831686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741961" y="4573770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6365248" y="5095602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133"/>
          <p:cNvSpPr>
            <a:spLocks noChangeArrowheads="1"/>
          </p:cNvSpPr>
          <p:nvPr/>
        </p:nvSpPr>
        <p:spPr bwMode="auto">
          <a:xfrm>
            <a:off x="6722075" y="4585377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LMR2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(t1, t4)</a:t>
            </a:r>
            <a:endParaRPr lang="en-US" altLang="zh-CN" sz="1200" dirty="0">
              <a:latin typeface="+mn-lt"/>
              <a:cs typeface="Neo Sans Inte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365248" y="5124875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sp>
        <p:nvSpPr>
          <p:cNvPr id="41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r>
              <a:rPr lang="en-US" b="0" dirty="0" smtClean="0"/>
              <a:t>Time stamps of NDP1 and NDP2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  <a:p>
            <a:r>
              <a:rPr lang="en-US" b="0" dirty="0" smtClean="0"/>
              <a:t>After Initiator/Responder receiving LMR1/LMR2, RTT is derived as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b="0" dirty="0" smtClean="0"/>
              <a:t>                                                    RTT = t4 </a:t>
            </a:r>
            <a:r>
              <a:rPr lang="en-US" sz="1800" b="0" dirty="0"/>
              <a:t>–</a:t>
            </a:r>
            <a:r>
              <a:rPr lang="en-US" sz="1800" b="0" dirty="0" smtClean="0"/>
              <a:t> t1 </a:t>
            </a:r>
            <a:r>
              <a:rPr lang="en-US" sz="1800" b="0" dirty="0"/>
              <a:t>–</a:t>
            </a:r>
            <a:r>
              <a:rPr lang="en-US" sz="1800" b="0" dirty="0" smtClean="0"/>
              <a:t> (t3 – t2)</a:t>
            </a:r>
          </a:p>
          <a:p>
            <a:r>
              <a:rPr lang="en-US" b="0" dirty="0"/>
              <a:t>Range is </a:t>
            </a:r>
            <a:r>
              <a:rPr lang="en-US" b="0" dirty="0" smtClean="0"/>
              <a:t>calculate</a:t>
            </a:r>
            <a:r>
              <a:rPr lang="en-US" b="0" dirty="0"/>
              <a:t>d</a:t>
            </a:r>
            <a:r>
              <a:rPr lang="en-US" b="0" dirty="0" smtClean="0"/>
              <a:t> </a:t>
            </a:r>
            <a:r>
              <a:rPr lang="en-US" b="0" dirty="0"/>
              <a:t>as </a:t>
            </a:r>
            <a:endParaRPr lang="en-US" b="0" dirty="0" smtClean="0"/>
          </a:p>
          <a:p>
            <a:pPr marL="0" indent="0">
              <a:buNone/>
            </a:pPr>
            <a:r>
              <a:rPr lang="en-US" sz="1800" b="0" dirty="0" smtClean="0"/>
              <a:t>                                                    R = RTT*</a:t>
            </a:r>
            <a:r>
              <a:rPr lang="en-US" sz="1800" b="0" i="1" dirty="0" smtClean="0"/>
              <a:t>c</a:t>
            </a:r>
            <a:r>
              <a:rPr lang="en-US" sz="1800" b="0" dirty="0" smtClean="0"/>
              <a:t>/2, where </a:t>
            </a:r>
            <a:r>
              <a:rPr lang="en-US" sz="1800" b="0" i="1" dirty="0" smtClean="0"/>
              <a:t>c</a:t>
            </a:r>
            <a:r>
              <a:rPr lang="en-US" sz="1800" b="0" dirty="0" smtClean="0"/>
              <a:t> is the </a:t>
            </a:r>
            <a:r>
              <a:rPr lang="en-US" sz="1800" b="0" dirty="0"/>
              <a:t>light speed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RTT Calculation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601978" y="2356588"/>
            <a:ext cx="13177" cy="2436242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60352" y="2356588"/>
            <a:ext cx="21225" cy="2436242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23107" y="2883450"/>
            <a:ext cx="1844422" cy="304573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17" idx="3"/>
          </p:cNvCxnSpPr>
          <p:nvPr/>
        </p:nvCxnSpPr>
        <p:spPr>
          <a:xfrm flipH="1">
            <a:off x="3638387" y="3546505"/>
            <a:ext cx="1835917" cy="278399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71417" y="2058295"/>
            <a:ext cx="119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Responder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3898" y="2060848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Initiator 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8308" y="2708920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NDP1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8300" y="3392314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NDP2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4532" y="2709821"/>
            <a:ext cx="98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1 (</a:t>
            </a:r>
            <a:r>
              <a:rPr lang="en-US" sz="1400" dirty="0" err="1" smtClean="0">
                <a:solidFill>
                  <a:schemeClr val="tx2"/>
                </a:solidFill>
                <a:cs typeface="Neo Sans Intel"/>
              </a:rPr>
              <a:t>ToD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) 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9480" y="2989762"/>
            <a:ext cx="98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2 (ToA)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9914" y="3383157"/>
            <a:ext cx="8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3 (</a:t>
            </a:r>
            <a:r>
              <a:rPr lang="en-US" sz="1400" dirty="0" err="1" smtClean="0">
                <a:solidFill>
                  <a:schemeClr val="tx2"/>
                </a:solidFill>
                <a:cs typeface="Neo Sans Intel"/>
              </a:rPr>
              <a:t>ToD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  <a:p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800" y="3671015"/>
            <a:ext cx="866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t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4 (ToA)</a:t>
            </a:r>
            <a:endParaRPr lang="en-US" sz="1000" dirty="0" smtClean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15930" y="2535662"/>
            <a:ext cx="1844422" cy="304573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14327" y="2339157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NDPA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622428" y="3965138"/>
            <a:ext cx="1844064" cy="24599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08308" y="3758064"/>
            <a:ext cx="1240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LMR1 (t2, t3)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615930" y="4418202"/>
            <a:ext cx="1858374" cy="234934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08308" y="4206075"/>
            <a:ext cx="12536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LMR2 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(</a:t>
            </a:r>
            <a:r>
              <a:rPr lang="en-US" sz="1400" dirty="0" smtClean="0">
                <a:solidFill>
                  <a:schemeClr val="tx2"/>
                </a:solidFill>
                <a:cs typeface="Neo Sans Intel"/>
              </a:rPr>
              <a:t>t1, t4)</a:t>
            </a:r>
            <a:endParaRPr lang="en-US" sz="14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 smtClean="0"/>
              <a:t>Ranging in 11bd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11az ranging protocol can be maximally reused for 11bd</a:t>
            </a:r>
          </a:p>
          <a:p>
            <a:pPr lvl="1"/>
            <a:r>
              <a:rPr lang="en-US" b="0" dirty="0" smtClean="0"/>
              <a:t>Implementation simplicity</a:t>
            </a:r>
          </a:p>
          <a:p>
            <a:pPr marL="342900" lvl="1" indent="-342900">
              <a:buChar char="•"/>
            </a:pPr>
            <a:r>
              <a:rPr lang="en-US" sz="2200" dirty="0">
                <a:ea typeface="+mn-ea"/>
                <a:cs typeface="+mn-cs"/>
              </a:rPr>
              <a:t>11bd device operates in OCB mode </a:t>
            </a:r>
          </a:p>
          <a:p>
            <a:pPr lvl="1"/>
            <a:r>
              <a:rPr lang="en-US" dirty="0"/>
              <a:t>Needs new capability discovery and ranging parameter negotiation </a:t>
            </a:r>
            <a:endParaRPr lang="en-US" dirty="0" smtClean="0"/>
          </a:p>
          <a:p>
            <a:r>
              <a:rPr lang="en-US" b="0" dirty="0" smtClean="0"/>
              <a:t>For measurement sequence exchange, 11az NTB measurement sequence can be directly used for peer-to-peer ranging between two 11bd devices</a:t>
            </a:r>
            <a:endParaRPr lang="en-US" b="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Ranging in </a:t>
            </a:r>
            <a:r>
              <a:rPr lang="en-US" dirty="0" smtClean="0"/>
              <a:t>11bd (2)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/>
              <a:t>C</a:t>
            </a:r>
            <a:r>
              <a:rPr lang="en-US" b="0" dirty="0" smtClean="0"/>
              <a:t>apability discovery: </a:t>
            </a:r>
            <a:r>
              <a:rPr lang="en-US" b="0" dirty="0"/>
              <a:t>a broadcast ranging advertisement frame can be </a:t>
            </a:r>
            <a:r>
              <a:rPr lang="en-US" b="0" dirty="0" smtClean="0"/>
              <a:t>used</a:t>
            </a:r>
          </a:p>
          <a:p>
            <a:pPr lvl="1"/>
            <a:r>
              <a:rPr lang="en-US" dirty="0" smtClean="0"/>
              <a:t>Sent </a:t>
            </a:r>
            <a:r>
              <a:rPr lang="en-US" dirty="0"/>
              <a:t>periodically by 11bd </a:t>
            </a:r>
            <a:r>
              <a:rPr lang="en-US" dirty="0" smtClean="0"/>
              <a:t>ranging device A</a:t>
            </a:r>
            <a:endParaRPr lang="en-US" dirty="0"/>
          </a:p>
          <a:p>
            <a:pPr lvl="1"/>
            <a:r>
              <a:rPr lang="en-US" dirty="0" smtClean="0"/>
              <a:t>Carries </a:t>
            </a:r>
            <a:r>
              <a:rPr lang="en-US" dirty="0"/>
              <a:t>the ranging parameters supported/required </a:t>
            </a:r>
            <a:r>
              <a:rPr lang="en-US" dirty="0" smtClean="0"/>
              <a:t>by </a:t>
            </a:r>
            <a:r>
              <a:rPr lang="en-US" dirty="0"/>
              <a:t>this device, e.g. bandwidth, number of spatial streams, LMR feedback type, </a:t>
            </a:r>
            <a:r>
              <a:rPr lang="en-US" i="1" dirty="0"/>
              <a:t>etc.</a:t>
            </a:r>
          </a:p>
          <a:p>
            <a:r>
              <a:rPr lang="en-US" b="0" dirty="0"/>
              <a:t>R</a:t>
            </a:r>
            <a:r>
              <a:rPr lang="en-US" b="0" dirty="0" smtClean="0"/>
              <a:t>anging </a:t>
            </a:r>
            <a:r>
              <a:rPr lang="en-US" b="0" dirty="0"/>
              <a:t>parameter </a:t>
            </a:r>
            <a:r>
              <a:rPr lang="en-US" b="0" dirty="0" smtClean="0"/>
              <a:t>negotiation: </a:t>
            </a:r>
            <a:r>
              <a:rPr lang="en-US" b="0" dirty="0"/>
              <a:t>11bd device </a:t>
            </a:r>
            <a:r>
              <a:rPr lang="en-US" b="0" dirty="0" smtClean="0"/>
              <a:t>B </a:t>
            </a:r>
            <a:r>
              <a:rPr lang="en-US" b="0" dirty="0"/>
              <a:t>can decode the ranging advertisement frame from </a:t>
            </a:r>
            <a:r>
              <a:rPr lang="en-US" b="0" dirty="0" smtClean="0"/>
              <a:t>device A </a:t>
            </a:r>
            <a:r>
              <a:rPr lang="en-US" b="0" dirty="0"/>
              <a:t>to learn the </a:t>
            </a:r>
            <a:r>
              <a:rPr lang="en-US" b="0" dirty="0" smtClean="0"/>
              <a:t>device’s </a:t>
            </a:r>
            <a:r>
              <a:rPr lang="en-US" b="0" dirty="0"/>
              <a:t>capability and requirement 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device B </a:t>
            </a:r>
            <a:r>
              <a:rPr lang="en-US" altLang="zh-CN" dirty="0" smtClean="0"/>
              <a:t>consents</a:t>
            </a:r>
            <a:r>
              <a:rPr lang="en-US" dirty="0" smtClean="0"/>
              <a:t> </a:t>
            </a:r>
            <a:r>
              <a:rPr lang="en-US" dirty="0"/>
              <a:t>with the </a:t>
            </a:r>
            <a:r>
              <a:rPr lang="en-US" dirty="0" smtClean="0"/>
              <a:t>device A’s capability</a:t>
            </a:r>
            <a:r>
              <a:rPr lang="en-US" dirty="0"/>
              <a:t>/</a:t>
            </a:r>
            <a:r>
              <a:rPr lang="en-US" dirty="0" smtClean="0"/>
              <a:t>requirement</a:t>
            </a:r>
            <a:r>
              <a:rPr lang="en-US" dirty="0"/>
              <a:t>, </a:t>
            </a:r>
            <a:r>
              <a:rPr lang="en-US" dirty="0" smtClean="0"/>
              <a:t>device B </a:t>
            </a:r>
            <a:r>
              <a:rPr lang="en-US" dirty="0"/>
              <a:t>sends NDPA frame to initiate NTB ranging   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07495" y="4806839"/>
            <a:ext cx="565852" cy="3887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85348" y="4875542"/>
            <a:ext cx="6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cs typeface="Neo Sans Intel"/>
              </a:rPr>
              <a:t>NDP</a:t>
            </a:r>
            <a:r>
              <a:rPr lang="en-US" sz="1200" dirty="0" smtClean="0">
                <a:cs typeface="Neo Sans Intel"/>
              </a:rPr>
              <a:t>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499812" y="5195578"/>
            <a:ext cx="4960620" cy="29937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21784" y="4797152"/>
            <a:ext cx="593759" cy="3984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499812" y="5952486"/>
            <a:ext cx="4960620" cy="46952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044156" y="5602203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18559" y="5599734"/>
            <a:ext cx="562108" cy="374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1560" y="5049335"/>
            <a:ext cx="1215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Neo Sans Intel"/>
              </a:rPr>
              <a:t>11bd device B</a:t>
            </a:r>
            <a:endParaRPr lang="en-US" dirty="0" smtClean="0"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6883" y="5785519"/>
            <a:ext cx="1222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Neo Sans Intel"/>
              </a:rPr>
              <a:t>11bd device A</a:t>
            </a:r>
            <a:endParaRPr lang="en-US" sz="1100" dirty="0">
              <a:cs typeface="Neo Sans Inte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639973" y="5293292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07620" y="5282620"/>
            <a:ext cx="522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62319" y="5307506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15544" y="5299823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667443" y="6103670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85216" y="4862395"/>
            <a:ext cx="66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cs typeface="Neo Sans Intel"/>
              </a:rPr>
              <a:t> </a:t>
            </a:r>
            <a:r>
              <a:rPr lang="en-US" sz="1200" dirty="0" smtClean="0">
                <a:cs typeface="Neo Sans Intel"/>
              </a:rPr>
              <a:t>NDP1 </a:t>
            </a:r>
            <a:endParaRPr lang="en-US" sz="1400" dirty="0" smtClean="0">
              <a:cs typeface="Neo Sans Inte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5408" y="5655353"/>
            <a:ext cx="62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cs typeface="Neo Sans Intel"/>
              </a:rPr>
              <a:t>NDP2</a:t>
            </a:r>
          </a:p>
        </p:txBody>
      </p:sp>
      <p:sp>
        <p:nvSpPr>
          <p:cNvPr id="21" name="Rectangle 133"/>
          <p:cNvSpPr>
            <a:spLocks noChangeArrowheads="1"/>
          </p:cNvSpPr>
          <p:nvPr/>
        </p:nvSpPr>
        <p:spPr bwMode="auto">
          <a:xfrm>
            <a:off x="7019535" y="5613311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LMR1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(t2, t3)</a:t>
            </a:r>
            <a:endParaRPr lang="en-US" altLang="zh-CN" sz="1200" dirty="0">
              <a:latin typeface="+mn-lt"/>
              <a:cs typeface="Neo Sans Inte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0232" y="6119718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36496" y="4840305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559783" y="5357112"/>
            <a:ext cx="376713" cy="5025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133"/>
          <p:cNvSpPr>
            <a:spLocks noChangeArrowheads="1"/>
          </p:cNvSpPr>
          <p:nvPr/>
        </p:nvSpPr>
        <p:spPr bwMode="auto">
          <a:xfrm>
            <a:off x="7916610" y="4851912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LMR2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 smtClean="0">
                <a:latin typeface="+mn-lt"/>
                <a:cs typeface="Neo Sans Intel"/>
              </a:rPr>
              <a:t>(t1, t4)</a:t>
            </a:r>
            <a:endParaRPr lang="en-US" altLang="zh-CN" sz="1200" dirty="0">
              <a:latin typeface="+mn-lt"/>
              <a:cs typeface="Neo Sans Inte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24328" y="5361053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Neo Sans Intel"/>
              </a:rPr>
              <a:t>SIFS</a:t>
            </a:r>
            <a:endParaRPr lang="en-US" sz="1000" dirty="0" smtClean="0">
              <a:cs typeface="Neo Sans Inte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975879" y="5583635"/>
            <a:ext cx="1131210" cy="3887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934273" y="5547171"/>
            <a:ext cx="120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cs typeface="Neo Sans Intel"/>
              </a:rPr>
              <a:t>Ranging</a:t>
            </a:r>
          </a:p>
          <a:p>
            <a:pPr algn="ctr"/>
            <a:r>
              <a:rPr lang="en-US" sz="1200" dirty="0" smtClean="0">
                <a:cs typeface="Neo Sans Intel"/>
              </a:rPr>
              <a:t>Advertisement 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318972" y="5044160"/>
            <a:ext cx="138512" cy="24630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388228" y="5083042"/>
            <a:ext cx="148561" cy="26256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312255" y="5810287"/>
            <a:ext cx="138512" cy="24630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381511" y="5849169"/>
            <a:ext cx="148561" cy="26256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876432" y="5966024"/>
            <a:ext cx="1450997" cy="11211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874325" y="5204940"/>
            <a:ext cx="1450997" cy="11211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Ranging Error of Moving Vehicle 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567767"/>
          </a:xfrm>
        </p:spPr>
        <p:txBody>
          <a:bodyPr/>
          <a:lstStyle/>
          <a:p>
            <a:r>
              <a:rPr lang="en-US" b="0" dirty="0" smtClean="0"/>
              <a:t>Length of NGV Preamble is 88us </a:t>
            </a:r>
          </a:p>
          <a:p>
            <a:pPr lvl="1"/>
            <a:r>
              <a:rPr lang="en-US" b="0" dirty="0" smtClean="0"/>
              <a:t>L-STF + L-LTF + L-SIG + RL-SIG + NGV-SIG + RNGV-SIG + NGV-STF + 2*NGV-LTF</a:t>
            </a:r>
            <a:endParaRPr lang="en-US" dirty="0">
              <a:ea typeface="+mn-ea"/>
              <a:cs typeface="+mn-cs"/>
            </a:endParaRPr>
          </a:p>
          <a:p>
            <a:r>
              <a:rPr lang="en-US" b="0" dirty="0"/>
              <a:t>MAC </a:t>
            </a:r>
            <a:r>
              <a:rPr lang="en-US" altLang="zh-CN" b="0" dirty="0"/>
              <a:t>payload of NDPA and LMR frames are around 25 bytes and </a:t>
            </a:r>
            <a:r>
              <a:rPr lang="en-US" b="0" dirty="0"/>
              <a:t>50 bytes, </a:t>
            </a:r>
            <a:r>
              <a:rPr lang="en-US" b="0" dirty="0" smtClean="0"/>
              <a:t>respectively</a:t>
            </a:r>
          </a:p>
          <a:p>
            <a:pPr lvl="1"/>
            <a:r>
              <a:rPr lang="en-US" dirty="0" smtClean="0"/>
              <a:t>Assume 20MHz band and MCS0, the length of NDPA and LMR frames are 120us and 152us</a:t>
            </a:r>
          </a:p>
          <a:p>
            <a:r>
              <a:rPr lang="en-US" b="0" dirty="0" smtClean="0"/>
              <a:t>The length of measurement sequence is </a:t>
            </a:r>
          </a:p>
          <a:p>
            <a:pPr lvl="1"/>
            <a:r>
              <a:rPr lang="en-US" dirty="0" smtClean="0"/>
              <a:t>152+88+88+120+120+16*4=632us</a:t>
            </a:r>
          </a:p>
          <a:p>
            <a:r>
              <a:rPr lang="en-US" b="0" dirty="0" smtClean="0"/>
              <a:t>Assume the vehicle velocity is 50m/s (180km/h)</a:t>
            </a:r>
          </a:p>
          <a:p>
            <a:pPr lvl="1"/>
            <a:r>
              <a:rPr lang="en-US" dirty="0" smtClean="0"/>
              <a:t>Within the range measurement sequence, the vehicle moves </a:t>
            </a:r>
            <a:r>
              <a:rPr lang="en-US" b="1" dirty="0" smtClean="0"/>
              <a:t>3cm</a:t>
            </a:r>
            <a:endParaRPr lang="en-US" b="1" dirty="0"/>
          </a:p>
          <a:p>
            <a:pPr marL="457200" lvl="1" indent="0">
              <a:buNone/>
            </a:pPr>
            <a:endParaRPr lang="en-US" b="0" dirty="0"/>
          </a:p>
          <a:p>
            <a:pPr marL="400050" lvl="1" indent="0">
              <a:buNone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200" b="0" dirty="0" smtClean="0"/>
              <a:t>RTT-based ranging protocol is proposed for 11bd</a:t>
            </a:r>
          </a:p>
          <a:p>
            <a:pPr lvl="1" algn="just"/>
            <a:r>
              <a:rPr lang="en-US" sz="2000" dirty="0" smtClean="0"/>
              <a:t>Enable 11bd devices to implement peer-to-peer ranging</a:t>
            </a:r>
          </a:p>
          <a:p>
            <a:pPr algn="just"/>
            <a:r>
              <a:rPr lang="en-US" sz="2200" b="0" dirty="0" smtClean="0"/>
              <a:t>The ranging protocol includes two parts</a:t>
            </a:r>
          </a:p>
          <a:p>
            <a:pPr lvl="1" algn="just"/>
            <a:r>
              <a:rPr lang="en-US" sz="2000" dirty="0" smtClean="0"/>
              <a:t>Ranging advertisement </a:t>
            </a:r>
          </a:p>
          <a:p>
            <a:pPr lvl="1" algn="just"/>
            <a:r>
              <a:rPr lang="en-US" sz="2000" b="0" dirty="0" smtClean="0"/>
              <a:t>Ranging measurement exchange sequence</a:t>
            </a:r>
          </a:p>
          <a:p>
            <a:pPr marL="342900" lvl="1" indent="-342900" algn="just">
              <a:buChar char="•"/>
            </a:pPr>
            <a:r>
              <a:rPr lang="en-US" sz="2200" dirty="0" smtClean="0">
                <a:ea typeface="+mn-ea"/>
                <a:cs typeface="+mn-cs"/>
              </a:rPr>
              <a:t>11az </a:t>
            </a:r>
            <a:r>
              <a:rPr lang="en-US" sz="2200" dirty="0">
                <a:ea typeface="+mn-ea"/>
                <a:cs typeface="+mn-cs"/>
              </a:rPr>
              <a:t>ranging measurement </a:t>
            </a:r>
            <a:r>
              <a:rPr lang="en-US" sz="2200" dirty="0" smtClean="0">
                <a:ea typeface="+mn-ea"/>
                <a:cs typeface="+mn-cs"/>
              </a:rPr>
              <a:t>exchange sequence </a:t>
            </a:r>
            <a:r>
              <a:rPr lang="en-US" sz="2200" dirty="0">
                <a:ea typeface="+mn-ea"/>
                <a:cs typeface="+mn-cs"/>
              </a:rPr>
              <a:t>is reused </a:t>
            </a:r>
            <a:r>
              <a:rPr lang="en-US" sz="2200" dirty="0" smtClean="0">
                <a:ea typeface="+mn-ea"/>
                <a:cs typeface="+mn-cs"/>
              </a:rPr>
              <a:t>for implementation </a:t>
            </a:r>
            <a:r>
              <a:rPr lang="en-US" sz="2200" dirty="0">
                <a:ea typeface="+mn-ea"/>
                <a:cs typeface="+mn-cs"/>
              </a:rPr>
              <a:t>simplicity  </a:t>
            </a:r>
          </a:p>
          <a:p>
            <a:pPr lvl="1" algn="just"/>
            <a:endParaRPr lang="en-US" sz="2200" dirty="0"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728192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231211</TotalTime>
  <Words>731</Words>
  <Application>Microsoft Office PowerPoint</Application>
  <PresentationFormat>On-screen Show (4:3)</PresentationFormat>
  <Paragraphs>149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Neo Sans Intel</vt:lpstr>
      <vt:lpstr>Arial</vt:lpstr>
      <vt:lpstr>Courier New</vt:lpstr>
      <vt:lpstr>Times New Roman</vt:lpstr>
      <vt:lpstr>Theme1</vt:lpstr>
      <vt:lpstr>Document</vt:lpstr>
      <vt:lpstr>Ranging Protocol in 11bd</vt:lpstr>
      <vt:lpstr>Introduction </vt:lpstr>
      <vt:lpstr>11az Ranging Overview </vt:lpstr>
      <vt:lpstr>Non-trigger Based Ranging Sequence</vt:lpstr>
      <vt:lpstr>RTT Calculation</vt:lpstr>
      <vt:lpstr>Ranging in 11bd (1)</vt:lpstr>
      <vt:lpstr>Ranging in 11bd (2)</vt:lpstr>
      <vt:lpstr>Ranging Error of Moving Vehicle </vt:lpstr>
      <vt:lpstr>Conclusions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2951</cp:revision>
  <cp:lastPrinted>2017-04-25T02:33:57Z</cp:lastPrinted>
  <dcterms:created xsi:type="dcterms:W3CDTF">2009-11-13T19:11:16Z</dcterms:created>
  <dcterms:modified xsi:type="dcterms:W3CDTF">2019-11-12T21:12:08Z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d71d1fbb-c41d-445f-abe6-e8f3d6e1476f</vt:lpwstr>
  </property>
  <property fmtid="{D5CDD505-2E9C-101B-9397-08002B2CF9AE}" pid="4" name="CTP_BU">
    <vt:lpwstr>NA</vt:lpwstr>
  </property>
  <property fmtid="{D5CDD505-2E9C-101B-9397-08002B2CF9AE}" pid="5" name="CTP_TimeStamp">
    <vt:lpwstr>2019-05-08 18:06:04Z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