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0"/>
  </p:notesMasterIdLst>
  <p:handoutMasterIdLst>
    <p:handoutMasterId r:id="rId71"/>
  </p:handoutMasterIdLst>
  <p:sldIdLst>
    <p:sldId id="606" r:id="rId3"/>
    <p:sldId id="630" r:id="rId4"/>
    <p:sldId id="631" r:id="rId5"/>
    <p:sldId id="612" r:id="rId6"/>
    <p:sldId id="613" r:id="rId7"/>
    <p:sldId id="614" r:id="rId8"/>
    <p:sldId id="615" r:id="rId9"/>
    <p:sldId id="616" r:id="rId10"/>
    <p:sldId id="617" r:id="rId11"/>
    <p:sldId id="627" r:id="rId12"/>
    <p:sldId id="632" r:id="rId13"/>
    <p:sldId id="357" r:id="rId14"/>
    <p:sldId id="395" r:id="rId15"/>
    <p:sldId id="356" r:id="rId16"/>
    <p:sldId id="383" r:id="rId17"/>
    <p:sldId id="384" r:id="rId18"/>
    <p:sldId id="343" r:id="rId19"/>
    <p:sldId id="385" r:id="rId20"/>
    <p:sldId id="386" r:id="rId21"/>
    <p:sldId id="387" r:id="rId22"/>
    <p:sldId id="388" r:id="rId23"/>
    <p:sldId id="639" r:id="rId24"/>
    <p:sldId id="649" r:id="rId25"/>
    <p:sldId id="650" r:id="rId26"/>
    <p:sldId id="651" r:id="rId27"/>
    <p:sldId id="680" r:id="rId28"/>
    <p:sldId id="682" r:id="rId29"/>
    <p:sldId id="683" r:id="rId30"/>
    <p:sldId id="684" r:id="rId31"/>
    <p:sldId id="685" r:id="rId32"/>
    <p:sldId id="634" r:id="rId33"/>
    <p:sldId id="643" r:id="rId34"/>
    <p:sldId id="638" r:id="rId35"/>
    <p:sldId id="644" r:id="rId36"/>
    <p:sldId id="645" r:id="rId37"/>
    <p:sldId id="637" r:id="rId38"/>
    <p:sldId id="646" r:id="rId39"/>
    <p:sldId id="647" r:id="rId40"/>
    <p:sldId id="648" r:id="rId41"/>
    <p:sldId id="652" r:id="rId42"/>
    <p:sldId id="653" r:id="rId43"/>
    <p:sldId id="654" r:id="rId44"/>
    <p:sldId id="655" r:id="rId45"/>
    <p:sldId id="656" r:id="rId46"/>
    <p:sldId id="657" r:id="rId47"/>
    <p:sldId id="658" r:id="rId48"/>
    <p:sldId id="659" r:id="rId49"/>
    <p:sldId id="660" r:id="rId50"/>
    <p:sldId id="661" r:id="rId51"/>
    <p:sldId id="662" r:id="rId52"/>
    <p:sldId id="663" r:id="rId53"/>
    <p:sldId id="664" r:id="rId54"/>
    <p:sldId id="665" r:id="rId55"/>
    <p:sldId id="666" r:id="rId56"/>
    <p:sldId id="667" r:id="rId57"/>
    <p:sldId id="668" r:id="rId58"/>
    <p:sldId id="669" r:id="rId59"/>
    <p:sldId id="670" r:id="rId60"/>
    <p:sldId id="672" r:id="rId61"/>
    <p:sldId id="673" r:id="rId62"/>
    <p:sldId id="674" r:id="rId63"/>
    <p:sldId id="675" r:id="rId64"/>
    <p:sldId id="676" r:id="rId65"/>
    <p:sldId id="677" r:id="rId66"/>
    <p:sldId id="671" r:id="rId67"/>
    <p:sldId id="678" r:id="rId68"/>
    <p:sldId id="679" r:id="rId6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E2"/>
    <a:srgbClr val="FFF7F4"/>
    <a:srgbClr val="E3F5FF"/>
    <a:srgbClr val="FFFFF6"/>
    <a:srgbClr val="F5FFF3"/>
    <a:srgbClr val="EAFFEF"/>
    <a:srgbClr val="B6DCFF"/>
    <a:srgbClr val="EFFFB0"/>
    <a:srgbClr val="F3FF9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851" autoAdjust="0"/>
    <p:restoredTop sz="94660"/>
  </p:normalViewPr>
  <p:slideViewPr>
    <p:cSldViewPr>
      <p:cViewPr varScale="1">
        <p:scale>
          <a:sx n="142" d="100"/>
          <a:sy n="142" d="100"/>
        </p:scale>
        <p:origin x="616"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4536" y="3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commentAuthors" Target="commentAuthor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92770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302871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extLst>
      <p:ext uri="{BB962C8B-B14F-4D97-AF65-F5344CB8AC3E}">
        <p14:creationId xmlns:p14="http://schemas.microsoft.com/office/powerpoint/2010/main" val="1455097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812436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3439212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262818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88782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29" name="Rectangle 5"/>
          <p:cNvSpPr>
            <a:spLocks noGrp="1" noChangeArrowheads="1"/>
          </p:cNvSpPr>
          <p:nvPr>
            <p:ph type="ftr" sz="quarter" idx="3"/>
          </p:nvPr>
        </p:nvSpPr>
        <p:spPr bwMode="auto">
          <a:xfrm>
            <a:off x="6963235" y="6475413"/>
            <a:ext cx="15806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802.11-19/2002r5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802.11-19/1722r4</a:t>
            </a:r>
          </a:p>
        </p:txBody>
      </p:sp>
    </p:spTree>
    <p:extLst>
      <p:ext uri="{BB962C8B-B14F-4D97-AF65-F5344CB8AC3E}">
        <p14:creationId xmlns:p14="http://schemas.microsoft.com/office/powerpoint/2010/main" val="3955328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874-00-00be-11be-preamble-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72-00-00be-joint-mu-analysis-simulations.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869-00-00be-preamble-puncturing-and-ru-aggregation.pptx" TargetMode="External"/><Relationship Id="rId11" Type="http://schemas.openxmlformats.org/officeDocument/2006/relationships/hyperlink" Target="https://mentor.ieee.org/802.11/dcn/19/11-19-1888-00-00be-performance-evaluation-of-deterministic-service-for-eht-follow-up.pptx" TargetMode="External"/><Relationship Id="rId5" Type="http://schemas.openxmlformats.org/officeDocument/2006/relationships/hyperlink" Target="https://mentor.ieee.org/802.11/dcn/19/11-19-1868-00-00be-signaling-support-for-multi-ru-assignment.pptx" TargetMode="External"/><Relationship Id="rId10" Type="http://schemas.openxmlformats.org/officeDocument/2006/relationships/hyperlink" Target="https://mentor.ieee.org/802.11/dcn/19/11-19-1887-00-00be-multi-link-acknowledgement.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7-00-00be-16-spatial-stream-suppor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00-00-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0-00be-mla-mac-addresses-considerations.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7-00-00be-multi-link-operation-simulation-methodology.pptx" TargetMode="External"/><Relationship Id="rId12" Type="http://schemas.openxmlformats.org/officeDocument/2006/relationships/hyperlink" Target="https://mentor.ieee.org/802.11/dcn/19/11-19-1938-00-00be-discussion-on-low-latency-capability-for-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26-00-00be-dynamic-thresholds-for-channel-bonding.pptx" TargetMode="External"/><Relationship Id="rId11"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2-00-00be-multi-link-policy-framework.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31-00-00be-multi-ap-group-formation-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980-00-00be-eht-p-matrices-discussion.pptx" TargetMode="External"/><Relationship Id="rId3" Type="http://schemas.openxmlformats.org/officeDocument/2006/relationships/hyperlink" Target="https://mentor.ieee.org/802.11/dcn/19/11-19-1942-01-00be-timing-measurement-for-low-latency-features.pptx" TargetMode="External"/><Relationship Id="rId7" Type="http://schemas.openxmlformats.org/officeDocument/2006/relationships/hyperlink" Target="https://mentor.ieee.org/802.11/dcn/19/11-19-1972-00-00be-operation-of-virtual-bss-architecture-for-multi-ap-coordination.pptx" TargetMode="External"/><Relationship Id="rId2" Type="http://schemas.openxmlformats.org/officeDocument/2006/relationships/hyperlink" Target="https://mentor.ieee.org/802.11/dcn/19/11-19-1939-00-00be-calibration-of-implicit-sound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63-00-00be-multi-link-security-and-aggregation-operations.pptx" TargetMode="External"/><Relationship Id="rId5" Type="http://schemas.openxmlformats.org/officeDocument/2006/relationships/hyperlink" Target="https://mentor.ieee.org/802.11/dcn/19/11-19-1962-00-00be-multi-link-upper-mac-entity-instance-new-frame-mac-header.pptx" TargetMode="External"/><Relationship Id="rId4" Type="http://schemas.openxmlformats.org/officeDocument/2006/relationships/hyperlink" Target="https://mentor.ieee.org/802.11/dcn/19/11-19-1961-00-00be-multi-ap-group-establishment.pptx" TargetMode="External"/><Relationship Id="rId9" Type="http://schemas.openxmlformats.org/officeDocument/2006/relationships/hyperlink" Target="https://mentor.ieee.org/802.11/dcn/19/11-19-1981-00-00be-phase-rotations-design-for-eh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190-02-00be-improved-preamble-puncturing-in-802-11be.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86-02-00be-further-discussion-for-11be-preambl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16-00-00be-11be-preamble-structure.pptx" TargetMode="External"/><Relationship Id="rId3" Type="http://schemas.openxmlformats.org/officeDocument/2006/relationships/hyperlink" Target="https://mentor.ieee.org/802.11/dcn/19/11-19-1487-00-00be-11be-tone-plan.pptx" TargetMode="External"/><Relationship Id="rId7" Type="http://schemas.openxmlformats.org/officeDocument/2006/relationships/hyperlink" Target="https://mentor.ieee.org/802.11/dcn/19/11-19-1497-01-00be-auto-detection-in-11be.pptx" TargetMode="External"/><Relationship Id="rId12" Type="http://schemas.openxmlformats.org/officeDocument/2006/relationships/hyperlink" Target="https://mentor.ieee.org/802.11/dcn/19/11-19-1874-00-00be-11be-preamble-autodetection-follow-up.pptx" TargetMode="External"/><Relationship Id="rId2" Type="http://schemas.openxmlformats.org/officeDocument/2006/relationships/hyperlink" Target="https://mentor.ieee.org/802.11/dcn/19/11-19-1340-02-00be-revisit-tone-pla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9-00-00be-discussion-on-240mhz-bandwidth.pptx" TargetMode="External"/><Relationship Id="rId11" Type="http://schemas.openxmlformats.org/officeDocument/2006/relationships/hyperlink" Target="https://mentor.ieee.org/802.11/dcn/19/11-19-1569-00-00be-preamble-design-consideration-for-11be-follow-up.pptx" TargetMode="External"/><Relationship Id="rId5" Type="http://schemas.openxmlformats.org/officeDocument/2006/relationships/hyperlink" Target="https://mentor.ieee.org/802.11/dcn/19/11-19-1521-00-00be-further-thoughts-on-11be-tone-plan.pptx" TargetMode="External"/><Relationship Id="rId10" Type="http://schemas.openxmlformats.org/officeDocument/2006/relationships/hyperlink" Target="https://mentor.ieee.org/802.11/dcn/19/11-19-1540-00-00be-eht-preamble-design.pptx" TargetMode="External"/><Relationship Id="rId4" Type="http://schemas.openxmlformats.org/officeDocument/2006/relationships/hyperlink" Target="https://mentor.ieee.org/802.11/dcn/19/11-19-1492-00-00be-non-ofdma-tone-plan-for-320mhz.pptx" TargetMode="External"/><Relationship Id="rId9" Type="http://schemas.openxmlformats.org/officeDocument/2006/relationships/hyperlink" Target="https://mentor.ieee.org/802.11/dcn/19/11-19-1519-00-00be-forward-compatibility-for-wifi-preamble-design.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872-00-00be-joint-mu-analysis-simulations.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556-00-00be-lean-phy-for-eht.pptx" TargetMode="External"/><Relationship Id="rId7" Type="http://schemas.openxmlformats.org/officeDocument/2006/relationships/hyperlink" Target="https://mentor.ieee.org/802.11/dcn/19/11-19-1869-00-00be-preamble-puncturing-and-ru-aggregation.pptx" TargetMode="External"/><Relationship Id="rId12" Type="http://schemas.openxmlformats.org/officeDocument/2006/relationships/hyperlink" Target="https://mentor.ieee.org/802.11/dcn/19/11-19-1908-00-00be-multi-ru-support.pptx" TargetMode="External"/><Relationship Id="rId2" Type="http://schemas.openxmlformats.org/officeDocument/2006/relationships/hyperlink" Target="https://mentor.ieee.org/802.11/dcn/19/11-19-1493-00-00be-phase-rotation-for-320mhz.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68-00-00be-signaling-support-for-multi-ru-assignment.pptx" TargetMode="External"/><Relationship Id="rId11" Type="http://schemas.openxmlformats.org/officeDocument/2006/relationships/hyperlink" Target="https://mentor.ieee.org/802.11/dcn/19/11-19-1907-00-00be-multiple-ru-combinations-for-eht.pptx" TargetMode="External"/><Relationship Id="rId5" Type="http://schemas.openxmlformats.org/officeDocument/2006/relationships/hyperlink" Target="https://mentor.ieee.org/802.11/dcn/19/11-19-1606-00-00be-preamble-puncturing-and-sig-b-signaling.pptx" TargetMode="External"/><Relationship Id="rId10" Type="http://schemas.openxmlformats.org/officeDocument/2006/relationships/hyperlink" Target="https://mentor.ieee.org/802.11/dcn/19/11-19-1890-00-00be-phase-rotation-follow-up.pptx" TargetMode="External"/><Relationship Id="rId4" Type="http://schemas.openxmlformats.org/officeDocument/2006/relationships/hyperlink" Target="https://mentor.ieee.org/802.11/dcn/19/11-19-1579-00-00be-adapting-the-11be-channel-model-to-modern-doppler-use-cases.pptx" TargetMode="External"/><Relationship Id="rId9" Type="http://schemas.openxmlformats.org/officeDocument/2006/relationships/hyperlink" Target="https://mentor.ieee.org/802.11/dcn/19/11-19-1877-00-00be-16-spatial-stream-support.pptx" TargetMode="External"/><Relationship Id="rId14" Type="http://schemas.openxmlformats.org/officeDocument/2006/relationships/hyperlink" Target="https://mentor.ieee.org/802.11/dcn/19/11-19-1911-00-00be-11be-channelization-discussio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1939-00-00be-calibration-of-implicit-sounding.pptx" TargetMode="External"/><Relationship Id="rId2" Type="http://schemas.openxmlformats.org/officeDocument/2006/relationships/hyperlink" Target="https://mentor.ieee.org/802.11/dcn/19/11-19-1926-00-00be-dynamic-thresholds-for-channel-bonding.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81-00-00be-phase-rotations-design-for-eht.pptx" TargetMode="External"/><Relationship Id="rId4" Type="http://schemas.openxmlformats.org/officeDocument/2006/relationships/hyperlink" Target="https://mentor.ieee.org/802.11/dcn/19/11-19-1980-00-00be-eht-p-matrices-discussion.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916918" cy="276999"/>
          </a:xfrm>
        </p:spPr>
        <p:txBody>
          <a:bodyPr/>
          <a:lstStyle/>
          <a:p>
            <a:pPr>
              <a:defRPr/>
            </a:pPr>
            <a:r>
              <a:rPr lang="en-US" dirty="0"/>
              <a:t>Nov 2019</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err="1"/>
              <a:t>TGbe</a:t>
            </a:r>
            <a:r>
              <a:rPr lang="en-US" altLang="en-US" sz="2800" kern="0"/>
              <a:t> Nov 2019 Meeting Agenda</a:t>
            </a:r>
          </a:p>
          <a:p>
            <a:r>
              <a:rPr lang="en-US" altLang="en-US" sz="2800" kern="0"/>
              <a:t>PHY </a:t>
            </a:r>
            <a:r>
              <a:rPr lang="en-US" altLang="en-US" sz="2800" kern="0" err="1"/>
              <a:t>Adhoc</a:t>
            </a:r>
            <a:endParaRPr lang="en-US" altLang="en-US" sz="2800" ker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2019-11-10</a:t>
            </a:r>
          </a:p>
        </p:txBody>
      </p:sp>
      <p:graphicFrame>
        <p:nvGraphicFramePr>
          <p:cNvPr id="9" name="Object 11"/>
          <p:cNvGraphicFramePr>
            <a:graphicFrameLocks noChangeAspect="1"/>
          </p:cNvGraphicFramePr>
          <p:nvPr>
            <p:extLst>
              <p:ext uri="{D42A27DB-BD31-4B8C-83A1-F6EECF244321}">
                <p14:modId xmlns:p14="http://schemas.microsoft.com/office/powerpoint/2010/main" val="935729763"/>
              </p:ext>
            </p:extLst>
          </p:nvPr>
        </p:nvGraphicFramePr>
        <p:xfrm>
          <a:off x="652463" y="3805238"/>
          <a:ext cx="8397875" cy="1482725"/>
        </p:xfrm>
        <a:graphic>
          <a:graphicData uri="http://schemas.openxmlformats.org/presentationml/2006/ole">
            <mc:AlternateContent xmlns:mc="http://schemas.openxmlformats.org/markup-compatibility/2006">
              <mc:Choice xmlns:v="urn:schemas-microsoft-com:vml" Requires="v">
                <p:oleObj spid="_x0000_s3780" name="Document" r:id="rId3" imgW="8318500" imgH="1473200" progId="Word.Document.8">
                  <p:embed/>
                </p:oleObj>
              </mc:Choice>
              <mc:Fallback>
                <p:oleObj name="Document" r:id="rId3" imgW="8318500" imgH="1473200" progId="Word.Document.8">
                  <p:embed/>
                  <p:pic>
                    <p:nvPicPr>
                      <p:cNvPr id="0" name=""/>
                      <p:cNvPicPr>
                        <a:picLocks noChangeAspect="1" noChangeArrowheads="1"/>
                      </p:cNvPicPr>
                      <p:nvPr/>
                    </p:nvPicPr>
                    <p:blipFill>
                      <a:blip r:embed="rId4"/>
                      <a:srcRect/>
                      <a:stretch>
                        <a:fillRect/>
                      </a:stretch>
                    </p:blipFill>
                    <p:spPr bwMode="auto">
                      <a:xfrm>
                        <a:off x="652463" y="3805238"/>
                        <a:ext cx="8397875"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221592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11</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916918" cy="276999"/>
          </a:xfrm>
        </p:spPr>
        <p:txBody>
          <a:bodyPr/>
          <a:lstStyle/>
          <a:p>
            <a:pPr>
              <a:defRPr/>
            </a:pPr>
            <a:r>
              <a:rPr lang="en-US"/>
              <a:t>Nov 2019</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3046971532"/>
              </p:ext>
            </p:extLst>
          </p:nvPr>
        </p:nvGraphicFramePr>
        <p:xfrm>
          <a:off x="914400" y="2324154"/>
          <a:ext cx="7355903" cy="3322320"/>
        </p:xfrm>
        <a:graphic>
          <a:graphicData uri="http://schemas.openxmlformats.org/drawingml/2006/table">
            <a:tbl>
              <a:tblPr firstRow="1" bandRow="1">
                <a:tableStyleId>{616DA210-FB5B-4158-B5E0-FEB733F419BA}</a:tableStyleId>
              </a:tblPr>
              <a:tblGrid>
                <a:gridCol w="114300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772920">
                  <a:extLst>
                    <a:ext uri="{9D8B030D-6E8A-4147-A177-3AD203B41FA5}">
                      <a16:colId xmlns:a16="http://schemas.microsoft.com/office/drawing/2014/main" val="20002"/>
                    </a:ext>
                  </a:extLst>
                </a:gridCol>
                <a:gridCol w="1498537">
                  <a:extLst>
                    <a:ext uri="{9D8B030D-6E8A-4147-A177-3AD203B41FA5}">
                      <a16:colId xmlns:a16="http://schemas.microsoft.com/office/drawing/2014/main" val="20004"/>
                    </a:ext>
                  </a:extLst>
                </a:gridCol>
                <a:gridCol w="1336103">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3549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2"/>
                        </a:rPr>
                        <a:t>1066r1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3"/>
                        </a:rPr>
                        <a:t>1190r2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4"/>
                        </a:rPr>
                        <a:t>1486r2</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5"/>
                        </a:rPr>
                        <a:t>1535r1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6"/>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7"/>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8"/>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0"/>
                        </a:rPr>
                        <a:t>0773r7</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Po-Kai Huang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Tree>
    <p:extLst>
      <p:ext uri="{BB962C8B-B14F-4D97-AF65-F5344CB8AC3E}">
        <p14:creationId xmlns:p14="http://schemas.microsoft.com/office/powerpoint/2010/main" val="305048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1686904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77022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671726129"/>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1340r2</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tc>
                <a:tc>
                  <a:txBody>
                    <a:body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1487r0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1492r0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112851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34308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3"/>
                        </a:rPr>
                        <a:t>1582r0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945051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5"/>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1869</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1874</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1887</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1888</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64926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4087494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Kona, Hawaii</a:t>
            </a:r>
          </a:p>
          <a:p>
            <a:pPr algn="ctr">
              <a:lnSpc>
                <a:spcPct val="90000"/>
              </a:lnSpc>
              <a:buFontTx/>
              <a:buNone/>
            </a:pPr>
            <a:r>
              <a:rPr lang="en-US" altLang="en-US" sz="3200" dirty="0">
                <a:latin typeface="Arial" pitchFamily="34" charset="0"/>
              </a:rPr>
              <a:t>Nov 10-15, 2019</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err="1">
                <a:latin typeface="Arial" pitchFamily="34" charset="0"/>
              </a:rPr>
              <a:t>Tianyu</a:t>
            </a:r>
            <a:r>
              <a:rPr lang="en-US" altLang="en-US" sz="2000" dirty="0">
                <a:latin typeface="Arial" pitchFamily="34" charset="0"/>
              </a:rPr>
              <a:t> Wu (Apple)</a:t>
            </a:r>
          </a:p>
          <a:p>
            <a:pPr algn="ctr">
              <a:lnSpc>
                <a:spcPct val="90000"/>
              </a:lnSpc>
              <a:buFontTx/>
              <a:buNone/>
            </a:pPr>
            <a:r>
              <a:rPr lang="en-US" altLang="en-US" sz="2000" dirty="0">
                <a:latin typeface="Arial" pitchFamily="34" charset="0"/>
              </a:rPr>
              <a:t>Sigurd </a:t>
            </a:r>
            <a:r>
              <a:rPr lang="en-US" altLang="en-US" sz="2000" dirty="0" err="1">
                <a:latin typeface="Arial" pitchFamily="34" charset="0"/>
              </a:rPr>
              <a:t>Schelstraete</a:t>
            </a:r>
            <a:r>
              <a:rPr lang="en-US" altLang="en-US" sz="2000" dirty="0">
                <a:latin typeface="Arial" pitchFamily="34" charset="0"/>
              </a:rPr>
              <a:t> (</a:t>
            </a:r>
            <a:r>
              <a:rPr lang="en-US" altLang="en-US" sz="2000" dirty="0" err="1">
                <a:latin typeface="Arial" pitchFamily="34" charset="0"/>
              </a:rPr>
              <a:t>Quantenna</a:t>
            </a:r>
            <a:r>
              <a:rPr lang="en-US" altLang="en-US" sz="2000" dirty="0">
                <a:latin typeface="Arial" pitchFamily="34" charset="0"/>
              </a:rPr>
              <a:t>)</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5757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1926</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1938</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142842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73842" y="1524000"/>
          <a:ext cx="7994728" cy="4870523"/>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0000"/>
                          </a:solidFill>
                          <a:effectLst/>
                          <a:latin typeface="+mn-lt"/>
                          <a:hlinkClick r:id="rId3"/>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4"/>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5"/>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6"/>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7"/>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8"/>
                        </a:rPr>
                        <a:t>1980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9"/>
                        </a:rPr>
                        <a:t>1981</a:t>
                      </a:r>
                      <a:r>
                        <a:rPr lang="en-US" sz="1200" b="0" i="0" u="none" strike="noStrike" dirty="0">
                          <a:solidFill>
                            <a:schemeClr val="tx1"/>
                          </a:solidFill>
                          <a:effectLst/>
                          <a:latin typeface="Times New Roman" panose="02020603050405020304" pitchFamily="18" charset="0"/>
                          <a:hlinkClick r:id="rId9"/>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34630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F8537-CF5E-0745-88E7-297AA91B40BB}"/>
              </a:ext>
            </a:extLst>
          </p:cNvPr>
          <p:cNvSpPr>
            <a:spLocks noGrp="1"/>
          </p:cNvSpPr>
          <p:nvPr>
            <p:ph type="title"/>
          </p:nvPr>
        </p:nvSpPr>
        <p:spPr/>
        <p:txBody>
          <a:bodyPr/>
          <a:lstStyle/>
          <a:p>
            <a:r>
              <a:rPr lang="en-US" altLang="zh-CN" dirty="0"/>
              <a:t>PHY Pending Straw Poll Submissions</a:t>
            </a:r>
            <a:endParaRPr lang="en-US" dirty="0"/>
          </a:p>
        </p:txBody>
      </p:sp>
      <p:sp>
        <p:nvSpPr>
          <p:cNvPr id="4" name="Slide Number Placeholder 3">
            <a:extLst>
              <a:ext uri="{FF2B5EF4-FFF2-40B4-BE49-F238E27FC236}">
                <a16:creationId xmlns:a16="http://schemas.microsoft.com/office/drawing/2014/main" id="{25C78FF0-C2C4-834E-9C4E-5117BCE698C7}"/>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F53F2697-2CFC-2C4A-B070-620E79539822}"/>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E33CFFC7-FF23-8241-A5E3-6DBDC502906D}"/>
              </a:ext>
            </a:extLst>
          </p:cNvPr>
          <p:cNvSpPr>
            <a:spLocks noGrp="1"/>
          </p:cNvSpPr>
          <p:nvPr>
            <p:ph type="ftr" sz="quarter" idx="3"/>
          </p:nvPr>
        </p:nvSpPr>
        <p:spPr/>
        <p:txBody>
          <a:bodyPr/>
          <a:lstStyle/>
          <a:p>
            <a:pPr>
              <a:defRPr/>
            </a:pPr>
            <a:r>
              <a:rPr lang="en-US"/>
              <a:t>Tianyu Wu (Apple), et al</a:t>
            </a:r>
          </a:p>
        </p:txBody>
      </p:sp>
      <p:sp>
        <p:nvSpPr>
          <p:cNvPr id="7" name="TextBox 8">
            <a:extLst>
              <a:ext uri="{FF2B5EF4-FFF2-40B4-BE49-F238E27FC236}">
                <a16:creationId xmlns:a16="http://schemas.microsoft.com/office/drawing/2014/main" id="{548546CF-0AF7-A442-A0F8-C0CC6275A8C2}"/>
              </a:ext>
            </a:extLst>
          </p:cNvPr>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a:t>
            </a:r>
          </a:p>
          <a:p>
            <a:pPr marL="742950" lvl="1" indent="-285750">
              <a:buFont typeface="Arial" panose="020B0604020202020204" pitchFamily="34" charset="0"/>
              <a:buChar char="•"/>
            </a:pPr>
            <a:r>
              <a:rPr lang="en-US" sz="1600" b="1" dirty="0">
                <a:solidFill>
                  <a:srgbClr val="FF0000"/>
                </a:solidFill>
              </a:rPr>
              <a:t>Docs in red color have been withdrawn.</a:t>
            </a:r>
          </a:p>
          <a:p>
            <a:pPr marL="742950" lvl="1" indent="-285750">
              <a:buFont typeface="Arial" panose="020B0604020202020204" pitchFamily="34" charset="0"/>
              <a:buChar char="•"/>
            </a:pPr>
            <a:r>
              <a:rPr lang="en-US" sz="1600" b="1" dirty="0"/>
              <a:t>Docs in black color have NOT been presented.</a:t>
            </a:r>
          </a:p>
          <a:p>
            <a:pPr marL="742950" lvl="1" indent="-285750">
              <a:buFont typeface="Arial" panose="020B0604020202020204" pitchFamily="34" charset="0"/>
              <a:buChar char="•"/>
            </a:pPr>
            <a:r>
              <a:rPr lang="en-US" sz="1600" b="1" dirty="0">
                <a:solidFill>
                  <a:srgbClr val="FFC000"/>
                </a:solidFill>
              </a:rPr>
              <a:t>Docs presented but need more discussion or deferred</a:t>
            </a:r>
          </a:p>
        </p:txBody>
      </p:sp>
      <p:graphicFrame>
        <p:nvGraphicFramePr>
          <p:cNvPr id="10" name="Table 9">
            <a:extLst>
              <a:ext uri="{FF2B5EF4-FFF2-40B4-BE49-F238E27FC236}">
                <a16:creationId xmlns:a16="http://schemas.microsoft.com/office/drawing/2014/main" id="{2D08AB7E-9503-4B48-BE85-C671E1117B9C}"/>
              </a:ext>
            </a:extLst>
          </p:cNvPr>
          <p:cNvGraphicFramePr>
            <a:graphicFrameLocks noGrp="1"/>
          </p:cNvGraphicFramePr>
          <p:nvPr>
            <p:extLst>
              <p:ext uri="{D42A27DB-BD31-4B8C-83A1-F6EECF244321}">
                <p14:modId xmlns:p14="http://schemas.microsoft.com/office/powerpoint/2010/main" val="913009827"/>
              </p:ext>
            </p:extLst>
          </p:nvPr>
        </p:nvGraphicFramePr>
        <p:xfrm>
          <a:off x="533400" y="3363404"/>
          <a:ext cx="8382000" cy="1114431"/>
        </p:xfrm>
        <a:graphic>
          <a:graphicData uri="http://schemas.openxmlformats.org/drawingml/2006/table">
            <a:tbl>
              <a:tblPr firstRow="1" bandRow="1"/>
              <a:tblGrid>
                <a:gridCol w="631869">
                  <a:extLst>
                    <a:ext uri="{9D8B030D-6E8A-4147-A177-3AD203B41FA5}">
                      <a16:colId xmlns:a16="http://schemas.microsoft.com/office/drawing/2014/main" val="1409197203"/>
                    </a:ext>
                  </a:extLst>
                </a:gridCol>
                <a:gridCol w="3923090">
                  <a:extLst>
                    <a:ext uri="{9D8B030D-6E8A-4147-A177-3AD203B41FA5}">
                      <a16:colId xmlns:a16="http://schemas.microsoft.com/office/drawing/2014/main" val="3124591976"/>
                    </a:ext>
                  </a:extLst>
                </a:gridCol>
                <a:gridCol w="1256541">
                  <a:extLst>
                    <a:ext uri="{9D8B030D-6E8A-4147-A177-3AD203B41FA5}">
                      <a16:colId xmlns:a16="http://schemas.microsoft.com/office/drawing/2014/main" val="96440863"/>
                    </a:ext>
                  </a:extLst>
                </a:gridCol>
                <a:gridCol w="863872">
                  <a:extLst>
                    <a:ext uri="{9D8B030D-6E8A-4147-A177-3AD203B41FA5}">
                      <a16:colId xmlns:a16="http://schemas.microsoft.com/office/drawing/2014/main" val="85216248"/>
                    </a:ext>
                  </a:extLst>
                </a:gridCol>
                <a:gridCol w="863872">
                  <a:extLst>
                    <a:ext uri="{9D8B030D-6E8A-4147-A177-3AD203B41FA5}">
                      <a16:colId xmlns:a16="http://schemas.microsoft.com/office/drawing/2014/main" val="189387290"/>
                    </a:ext>
                  </a:extLst>
                </a:gridCol>
                <a:gridCol w="842756">
                  <a:extLst>
                    <a:ext uri="{9D8B030D-6E8A-4147-A177-3AD203B41FA5}">
                      <a16:colId xmlns:a16="http://schemas.microsoft.com/office/drawing/2014/main" val="3017754579"/>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652764346"/>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1066r1</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Tone Plan Discussion</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Eunsung Park</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777881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1190r2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b="0" i="0" kern="1200" dirty="0">
                          <a:solidFill>
                            <a:srgbClr val="00B050"/>
                          </a:solidFill>
                          <a:effectLst/>
                          <a:latin typeface="+mn-lt"/>
                          <a:ea typeface="+mn-ea"/>
                          <a:cs typeface="+mn-cs"/>
                        </a:rPr>
                        <a:t>Improved Preamble Puncturing in 802.11be</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b="0" i="0" kern="1200" dirty="0">
                          <a:solidFill>
                            <a:srgbClr val="00B050"/>
                          </a:solidFill>
                          <a:effectLst/>
                          <a:latin typeface="+mn-lt"/>
                          <a:ea typeface="+mn-ea"/>
                          <a:cs typeface="+mn-cs"/>
                        </a:rPr>
                        <a:t>Oded Redlich</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364862822"/>
                  </a:ext>
                </a:extLst>
              </a:tr>
              <a:tr h="200891">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1486r2</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rgbClr val="00B050"/>
                          </a:solidFill>
                          <a:effectLst/>
                          <a:latin typeface="+mn-lt"/>
                          <a:ea typeface="Times New Roman" panose="02020603050405020304" pitchFamily="18" charset="0"/>
                        </a:rPr>
                        <a:t>Further discussion for 11be preamble</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rgbClr val="00B050"/>
                          </a:solidFill>
                          <a:effectLst/>
                          <a:latin typeface="+mn-lt"/>
                          <a:ea typeface="Times New Roman" panose="02020603050405020304" pitchFamily="18" charset="0"/>
                        </a:rPr>
                        <a:t>Dongguk Lim</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3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00B050"/>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40453573"/>
                  </a:ext>
                </a:extLst>
              </a:tr>
            </a:tbl>
          </a:graphicData>
        </a:graphic>
      </p:graphicFrame>
    </p:spTree>
    <p:extLst>
      <p:ext uri="{BB962C8B-B14F-4D97-AF65-F5344CB8AC3E}">
        <p14:creationId xmlns:p14="http://schemas.microsoft.com/office/powerpoint/2010/main" val="3994540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F092B-F72C-C54D-9EA2-6E5FAFE2A1FF}"/>
              </a:ext>
            </a:extLst>
          </p:cNvPr>
          <p:cNvSpPr>
            <a:spLocks noGrp="1"/>
          </p:cNvSpPr>
          <p:nvPr>
            <p:ph type="title"/>
          </p:nvPr>
        </p:nvSpPr>
        <p:spPr/>
        <p:txBody>
          <a:bodyPr/>
          <a:lstStyle/>
          <a:p>
            <a:r>
              <a:rPr lang="en-US" altLang="zh-CN" dirty="0"/>
              <a:t>PHY Submissions (1)</a:t>
            </a:r>
            <a:endParaRPr lang="en-US" dirty="0"/>
          </a:p>
        </p:txBody>
      </p:sp>
      <p:sp>
        <p:nvSpPr>
          <p:cNvPr id="4" name="Slide Number Placeholder 3">
            <a:extLst>
              <a:ext uri="{FF2B5EF4-FFF2-40B4-BE49-F238E27FC236}">
                <a16:creationId xmlns:a16="http://schemas.microsoft.com/office/drawing/2014/main" id="{766AED67-7C67-7046-BFC1-3FF433CF25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A0A64CF7-5B2B-804A-8A33-2070B42182C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01806616-0834-F943-99FB-0DBC945009DE}"/>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1E1104EA-462F-5B44-9C38-D449D6158DB3}"/>
              </a:ext>
            </a:extLst>
          </p:cNvPr>
          <p:cNvGraphicFramePr>
            <a:graphicFrameLocks noGrp="1"/>
          </p:cNvGraphicFramePr>
          <p:nvPr>
            <p:extLst>
              <p:ext uri="{D42A27DB-BD31-4B8C-83A1-F6EECF244321}">
                <p14:modId xmlns:p14="http://schemas.microsoft.com/office/powerpoint/2010/main" val="3314051437"/>
              </p:ext>
            </p:extLst>
          </p:nvPr>
        </p:nvGraphicFramePr>
        <p:xfrm>
          <a:off x="402248" y="1932830"/>
          <a:ext cx="8339504" cy="4113204"/>
        </p:xfrm>
        <a:graphic>
          <a:graphicData uri="http://schemas.openxmlformats.org/drawingml/2006/table">
            <a:tbl>
              <a:tblPr firstRow="1" bandRow="1"/>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967984">
                  <a:extLst>
                    <a:ext uri="{9D8B030D-6E8A-4147-A177-3AD203B41FA5}">
                      <a16:colId xmlns:a16="http://schemas.microsoft.com/office/drawing/2014/main" val="2805290190"/>
                    </a:ext>
                  </a:extLst>
                </a:gridCol>
                <a:gridCol w="740752">
                  <a:extLst>
                    <a:ext uri="{9D8B030D-6E8A-4147-A177-3AD203B41FA5}">
                      <a16:colId xmlns:a16="http://schemas.microsoft.com/office/drawing/2014/main" val="1045128150"/>
                    </a:ext>
                  </a:extLst>
                </a:gridCol>
              </a:tblGrid>
              <a:tr h="210576">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nchor="ct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1340r2</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Revisit 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Brian Hart</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mn-lt"/>
                          <a:ea typeface="+mn-ea"/>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1000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1487r0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11be tone plan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Ross Jian Yu</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1492r0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 </a:t>
                      </a:r>
                      <a:r>
                        <a:rPr lang="en-GB" sz="1200" b="0" kern="1200" dirty="0">
                          <a:solidFill>
                            <a:srgbClr val="00B050"/>
                          </a:solidFill>
                          <a:latin typeface="Times New Roman"/>
                          <a:ea typeface="MS Gothic"/>
                          <a:cs typeface="+mn-cs"/>
                        </a:rPr>
                        <a:t>Non-OFDMA Tone Plan for 320MHz</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Eunsung Park</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5">
                            <a:extLst>
                              <a:ext uri="{A12FA001-AC4F-418D-AE19-62706E023703}">
                                <ahyp:hlinkClr xmlns:ahyp="http://schemas.microsoft.com/office/drawing/2018/hyperlinkcolor" val="tx"/>
                              </a:ext>
                            </a:extLst>
                          </a:hlinkClick>
                        </a:rPr>
                        <a:t>1521r0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Further Thoughts on 11be Tone Plan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Bin Tian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Times New Roman"/>
                          <a:ea typeface="MS Gothic"/>
                          <a:cs typeface="+mn-cs"/>
                        </a:rPr>
                        <a:t>Tone Plan</a:t>
                      </a:r>
                      <a:endParaRPr lang="en-US" sz="1200" b="0" kern="1200" dirty="0">
                        <a:solidFill>
                          <a:srgbClr val="00B050"/>
                        </a:solidFill>
                        <a:latin typeface="Times New Roman"/>
                        <a:ea typeface="MS Gothic"/>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999730946"/>
                  </a:ext>
                </a:extLst>
              </a:tr>
              <a:tr h="297047">
                <a:tc>
                  <a:txBody>
                    <a:bodyPr/>
                    <a:lstStyle/>
                    <a:p>
                      <a:pPr algn="ctr" fontAlgn="b"/>
                      <a:r>
                        <a:rPr lang="en-US" sz="12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1889r0</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l" fontAlgn="b"/>
                      <a:r>
                        <a:rPr lang="en-US" sz="1200" b="0" i="0" u="none" strike="noStrike" dirty="0">
                          <a:solidFill>
                            <a:srgbClr val="00B050"/>
                          </a:solidFill>
                          <a:effectLst/>
                          <a:latin typeface="Times New Roman" panose="02020603050405020304" pitchFamily="18" charset="0"/>
                        </a:rPr>
                        <a:t>  Discussion on 240MHz Bandwidth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US" sz="1200" b="0" i="0" u="none" strike="noStrike">
                          <a:solidFill>
                            <a:srgbClr val="00B05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GB"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S Gothic"/>
                          <a:cs typeface="+mn-cs"/>
                        </a:rPr>
                        <a:t>Tone Plan</a:t>
                      </a:r>
                      <a:endParaRPr lang="en-US" sz="1200" b="0" kern="1200" dirty="0">
                        <a:solidFill>
                          <a:srgbClr val="00B050"/>
                        </a:solidFill>
                        <a:latin typeface="+mn-lt"/>
                        <a:ea typeface="MS Gothic"/>
                        <a:cs typeface="+mn-cs"/>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tc>
                  <a:txBody>
                    <a:body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5FFF3"/>
                    </a:solidFill>
                  </a:tcPr>
                </a:tc>
                <a:extLst>
                  <a:ext uri="{0D108BD9-81ED-4DB2-BD59-A6C34878D82A}">
                    <a16:rowId xmlns:a16="http://schemas.microsoft.com/office/drawing/2014/main" val="239086301"/>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1497r</a:t>
                      </a:r>
                      <a:r>
                        <a:rPr lang="en-GB" sz="1200" u="sng" dirty="0">
                          <a:solidFill>
                            <a:srgbClr val="00B050"/>
                          </a:solidFill>
                          <a:effectLst/>
                          <a:latin typeface="+mn-lt"/>
                          <a:ea typeface="Times New Roman" panose="02020603050405020304" pitchFamily="18" charset="0"/>
                        </a:rPr>
                        <a:t>1</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Auto-detection in 11be</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Si-Chan Noh</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1516r0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11be Preamble Structure</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err="1">
                          <a:solidFill>
                            <a:srgbClr val="00B050"/>
                          </a:solidFill>
                          <a:latin typeface="+mn-lt"/>
                          <a:ea typeface="+mn-ea"/>
                          <a:cs typeface="+mn-cs"/>
                        </a:rPr>
                        <a:t>Xiaogang</a:t>
                      </a:r>
                      <a:r>
                        <a:rPr lang="en-GB" sz="1200" b="0" kern="1200" dirty="0">
                          <a:solidFill>
                            <a:srgbClr val="00B050"/>
                          </a:solidFill>
                          <a:latin typeface="+mn-lt"/>
                          <a:ea typeface="+mn-ea"/>
                          <a:cs typeface="+mn-cs"/>
                        </a:rPr>
                        <a:t> Chen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21189979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1519r0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Forward Compatibility for </a:t>
                      </a:r>
                      <a:r>
                        <a:rPr lang="en-GB" sz="1200" b="0" kern="1200" dirty="0" err="1">
                          <a:solidFill>
                            <a:srgbClr val="00B050"/>
                          </a:solidFill>
                          <a:latin typeface="+mn-lt"/>
                          <a:ea typeface="+mn-ea"/>
                          <a:cs typeface="+mn-cs"/>
                        </a:rPr>
                        <a:t>WiFi</a:t>
                      </a:r>
                      <a:r>
                        <a:rPr lang="en-GB" sz="1200" b="0" kern="1200" dirty="0">
                          <a:solidFill>
                            <a:srgbClr val="00B050"/>
                          </a:solidFill>
                          <a:latin typeface="+mn-lt"/>
                          <a:ea typeface="+mn-ea"/>
                          <a:cs typeface="+mn-cs"/>
                        </a:rPr>
                        <a:t> Preamble Design</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rgbClr val="00B050"/>
                          </a:solidFill>
                          <a:latin typeface="+mn-lt"/>
                          <a:ea typeface="+mn-ea"/>
                          <a:cs typeface="+mn-cs"/>
                        </a:rPr>
                        <a:t>Sameer Vermani</a:t>
                      </a:r>
                      <a:endParaRPr lang="en-US" sz="1200" b="0" kern="120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6267265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1540r0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EHT Preamble Design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Rui Cao</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7566577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1569r0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Preamble Design Consideration for 11be follow-up</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Li-Hsiang Sun</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Times New Roman"/>
                          <a:ea typeface="MS Gothic"/>
                          <a:cs typeface="+mn-cs"/>
                        </a:rPr>
                        <a:t>Preamble</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72021216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1870r0</a:t>
                      </a: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B050"/>
                          </a:solidFill>
                          <a:effectLst/>
                          <a:latin typeface="Times New Roman" panose="02020603050405020304" pitchFamily="18" charset="0"/>
                        </a:rPr>
                        <a:t>Further Ideas on EHT Preamble Design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Sameer </a:t>
                      </a:r>
                      <a:r>
                        <a:rPr lang="en-US" sz="1200" b="0" i="0" u="none" strike="noStrike" dirty="0" err="1">
                          <a:solidFill>
                            <a:srgbClr val="00B050"/>
                          </a:solidFill>
                          <a:effectLst/>
                          <a:latin typeface="Times New Roman" panose="02020603050405020304" pitchFamily="18" charset="0"/>
                        </a:rPr>
                        <a:t>Vermani</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Times New Roman"/>
                          <a:ea typeface="MS Gothic"/>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rgbClr val="00B050"/>
                          </a:solidFill>
                          <a:latin typeface="Times New Roman"/>
                          <a:ea typeface="MS Gothic"/>
                          <a:cs typeface="+mn-cs"/>
                        </a:rPr>
                        <a:t>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54184497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1874r0</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B050"/>
                          </a:solidFill>
                          <a:effectLst/>
                          <a:latin typeface="Times New Roman" panose="02020603050405020304" pitchFamily="18" charset="0"/>
                        </a:rPr>
                        <a:t>11be preamble autodetection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Lei Huang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Times New Roman"/>
                          <a:ea typeface="MS Gothic"/>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rgbClr val="00B050"/>
                          </a:solidFill>
                          <a:latin typeface="Times New Roman"/>
                          <a:ea typeface="MS Gothic"/>
                          <a:cs typeface="+mn-cs"/>
                        </a:rPr>
                        <a:t>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195211742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1883r0</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B050"/>
                          </a:solidFill>
                          <a:effectLst/>
                          <a:latin typeface="Times New Roman" panose="02020603050405020304" pitchFamily="18" charset="0"/>
                        </a:rPr>
                        <a:t>802.11be preamble and auto-detection follow up</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Ross Jian Yu</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rgbClr val="00B050"/>
                          </a:solidFill>
                          <a:latin typeface="Times New Roman"/>
                          <a:ea typeface="MS Gothic"/>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noProof="0" dirty="0">
                          <a:solidFill>
                            <a:srgbClr val="00B050"/>
                          </a:solidFill>
                          <a:latin typeface="Times New Roman"/>
                          <a:ea typeface="MS Gothic"/>
                          <a:cs typeface="+mn-cs"/>
                        </a:rPr>
                        <a:t>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B05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E3F5FF"/>
                    </a:solidFill>
                  </a:tcPr>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77593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C9E99-885D-944D-9B25-111AB72A7FB2}"/>
              </a:ext>
            </a:extLst>
          </p:cNvPr>
          <p:cNvSpPr>
            <a:spLocks noGrp="1"/>
          </p:cNvSpPr>
          <p:nvPr>
            <p:ph type="title"/>
          </p:nvPr>
        </p:nvSpPr>
        <p:spPr/>
        <p:txBody>
          <a:bodyPr/>
          <a:lstStyle/>
          <a:p>
            <a:r>
              <a:rPr lang="en-US" altLang="zh-CN" dirty="0"/>
              <a:t>PHY Submissions (2)</a:t>
            </a:r>
            <a:endParaRPr lang="en-US" dirty="0"/>
          </a:p>
        </p:txBody>
      </p:sp>
      <p:sp>
        <p:nvSpPr>
          <p:cNvPr id="4" name="Slide Number Placeholder 3">
            <a:extLst>
              <a:ext uri="{FF2B5EF4-FFF2-40B4-BE49-F238E27FC236}">
                <a16:creationId xmlns:a16="http://schemas.microsoft.com/office/drawing/2014/main" id="{FCD17179-11B8-8C4C-93D2-58BB2605D9BC}"/>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40D130DE-37E8-E94D-8464-5E29EEB13E07}"/>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6EE09439-A087-0B4B-86BE-1AB9BE1AD5B3}"/>
              </a:ext>
            </a:extLst>
          </p:cNvPr>
          <p:cNvSpPr>
            <a:spLocks noGrp="1"/>
          </p:cNvSpPr>
          <p:nvPr>
            <p:ph type="ftr" sz="quarter" idx="3"/>
          </p:nvPr>
        </p:nvSpPr>
        <p:spPr/>
        <p:txBody>
          <a:bodyPr/>
          <a:lstStyle/>
          <a:p>
            <a:pPr>
              <a:defRPr/>
            </a:pPr>
            <a:r>
              <a:rPr lang="en-US"/>
              <a:t>Tianyu Wu (Apple), et al</a:t>
            </a:r>
          </a:p>
        </p:txBody>
      </p:sp>
      <p:graphicFrame>
        <p:nvGraphicFramePr>
          <p:cNvPr id="9" name="Table 8">
            <a:extLst>
              <a:ext uri="{FF2B5EF4-FFF2-40B4-BE49-F238E27FC236}">
                <a16:creationId xmlns:a16="http://schemas.microsoft.com/office/drawing/2014/main" id="{2D70D49B-49F6-E149-B830-697F515820BD}"/>
              </a:ext>
            </a:extLst>
          </p:cNvPr>
          <p:cNvGraphicFramePr>
            <a:graphicFrameLocks noGrp="1"/>
          </p:cNvGraphicFramePr>
          <p:nvPr>
            <p:extLst>
              <p:ext uri="{D42A27DB-BD31-4B8C-83A1-F6EECF244321}">
                <p14:modId xmlns:p14="http://schemas.microsoft.com/office/powerpoint/2010/main" val="1658081497"/>
              </p:ext>
            </p:extLst>
          </p:nvPr>
        </p:nvGraphicFramePr>
        <p:xfrm>
          <a:off x="533400" y="1676400"/>
          <a:ext cx="8153400" cy="4656268"/>
        </p:xfrm>
        <a:graphic>
          <a:graphicData uri="http://schemas.openxmlformats.org/drawingml/2006/table">
            <a:tbl>
              <a:tblPr firstRow="1" bandRow="1"/>
              <a:tblGrid>
                <a:gridCol w="685800">
                  <a:extLst>
                    <a:ext uri="{9D8B030D-6E8A-4147-A177-3AD203B41FA5}">
                      <a16:colId xmlns:a16="http://schemas.microsoft.com/office/drawing/2014/main" val="20000"/>
                    </a:ext>
                  </a:extLst>
                </a:gridCol>
                <a:gridCol w="36273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956212">
                  <a:extLst>
                    <a:ext uri="{9D8B030D-6E8A-4147-A177-3AD203B41FA5}">
                      <a16:colId xmlns:a16="http://schemas.microsoft.com/office/drawing/2014/main" val="2805290190"/>
                    </a:ext>
                  </a:extLst>
                </a:gridCol>
                <a:gridCol w="685800">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1493r0</a:t>
                      </a:r>
                      <a:endParaRPr lang="en-US" sz="1200" dirty="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a:t>
                      </a:r>
                      <a:r>
                        <a:rPr lang="en-GB" sz="1200" b="0" kern="1200" dirty="0">
                          <a:solidFill>
                            <a:srgbClr val="00B050"/>
                          </a:solidFill>
                          <a:latin typeface="Times New Roman"/>
                          <a:ea typeface="MS Gothic"/>
                          <a:cs typeface="+mn-cs"/>
                        </a:rPr>
                        <a:t>Phase Rotation for 320MHz</a:t>
                      </a: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Eunsung Park</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60040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1556r0</a:t>
                      </a:r>
                      <a:endParaRPr lang="en-US" sz="1200">
                        <a:solidFill>
                          <a:srgbClr val="00B050"/>
                        </a:solidFill>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rgbClr val="00B050"/>
                          </a:solidFill>
                          <a:latin typeface="+mn-lt"/>
                          <a:ea typeface="+mn-ea"/>
                          <a:cs typeface="+mn-cs"/>
                        </a:rPr>
                        <a:t> Lean PHY for EHT</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mn-lt"/>
                          <a:ea typeface="+mn-ea"/>
                          <a:cs typeface="+mn-cs"/>
                        </a:rPr>
                        <a:t>Miguel Lopez</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rgbClr val="00B050"/>
                          </a:solidFill>
                          <a:latin typeface="Times New Roman"/>
                          <a:ea typeface="MS Gothic"/>
                          <a:cs typeface="+mn-cs"/>
                        </a:rPr>
                        <a:t>Presented</a:t>
                      </a:r>
                      <a:endParaRPr lang="en-US" sz="1200" b="0" kern="120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rgbClr val="00B050"/>
                          </a:solidFill>
                          <a:latin typeface="+mn-lt"/>
                          <a:ea typeface="+mn-ea"/>
                          <a:cs typeface="+mn-cs"/>
                        </a:rPr>
                        <a:t>PHY</a:t>
                      </a:r>
                      <a:endParaRPr lang="en-US" sz="1200" b="0" kern="1200" noProof="0" dirty="0">
                        <a:solidFill>
                          <a:srgbClr val="00B050"/>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srgbClr val="00B050"/>
                          </a:solidFill>
                          <a:effectLst/>
                          <a:uLnTx/>
                          <a:uFillTx/>
                          <a:latin typeface="+mn-lt"/>
                          <a:ea typeface="MS Gothic"/>
                          <a:cs typeface="+mn-cs"/>
                        </a:rPr>
                        <a:t>PHY</a:t>
                      </a:r>
                      <a:endParaRPr lang="en-US" sz="1200" b="0" kern="1200" dirty="0">
                        <a:solidFill>
                          <a:srgbClr val="00B050"/>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25279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1579r0</a:t>
                      </a:r>
                      <a:endParaRPr lang="en-US" sz="1200"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14252049"/>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5"/>
                        </a:rPr>
                        <a:t>1606r0</a:t>
                      </a:r>
                      <a:endParaRPr lang="en-US" sz="1200" u="none"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Preamble Puncturing and SIG-B </a:t>
                      </a:r>
                      <a:r>
                        <a:rPr lang="en-GB" sz="1200" u="none" kern="1200" dirty="0" err="1">
                          <a:solidFill>
                            <a:schemeClr val="tx1"/>
                          </a:solidFill>
                          <a:effectLst/>
                          <a:latin typeface="+mn-lt"/>
                          <a:ea typeface="MS Gothic" panose="020B0609070205080204" pitchFamily="49" charset="-128"/>
                        </a:rPr>
                        <a:t>Signaling</a:t>
                      </a:r>
                      <a:endParaRPr lang="en-US" sz="1200" u="none" dirty="0">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John Son</a:t>
                      </a:r>
                      <a:endParaRPr lang="en-US" sz="1200" u="none" dirty="0">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2111882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hlinkClick r:id="rId6"/>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Times New Roman"/>
                          <a:ea typeface="MS Gothic" panose="020B0609070205080204" pitchFamily="49" charset="-128"/>
                          <a:cs typeface="+mn-cs"/>
                        </a:rPr>
                        <a:t>PP &amp; M-RU</a:t>
                      </a:r>
                      <a:endParaRPr lang="en-US" sz="1200" u="none" kern="1200" dirty="0">
                        <a:solidFill>
                          <a:schemeClr val="tx1"/>
                        </a:solidFill>
                        <a:effectLst/>
                        <a:latin typeface="Times New Roman"/>
                        <a:ea typeface="Times New Roman" panose="02020603050405020304" pitchFamily="18" charset="0"/>
                        <a:cs typeface="+mn-cs"/>
                      </a:endParaRP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7"/>
                        </a:rPr>
                        <a:t>1869</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Bin Tian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Times New Roman"/>
                          <a:ea typeface="MS Gothic" panose="020B0609070205080204" pitchFamily="49" charset="-128"/>
                          <a:cs typeface="+mn-cs"/>
                        </a:rPr>
                        <a:t>PP &amp; M-RU</a:t>
                      </a:r>
                      <a:endParaRPr lang="en-US" sz="1200" u="none" kern="1200" dirty="0">
                        <a:solidFill>
                          <a:schemeClr val="tx1"/>
                        </a:solidFill>
                        <a:effectLst/>
                        <a:latin typeface="Times New Roman"/>
                        <a:ea typeface="Times New Roman" panose="02020603050405020304" pitchFamily="18" charset="0"/>
                        <a:cs typeface="+mn-cs"/>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8"/>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Joint MU Analysis &amp; Simulations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Sudhir Srinivasa</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Performance Comparison of LTF Designs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72439314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16 Spatial Stream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1890</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55220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Jianhan Liu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41571562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Multi-Ru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40608001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Times New Roman" panose="02020603050405020304" pitchFamily="18" charset="0"/>
                        </a:rPr>
                        <a:t>P matrices to support more than 8 TX chains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142431773"/>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11be channelization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Si-Chan Noh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101471166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l" fontAlgn="b"/>
                      <a:r>
                        <a:rPr lang="en-US" sz="1200" b="0" i="0" u="none" strike="noStrike" dirty="0">
                          <a:solidFill>
                            <a:srgbClr val="000000"/>
                          </a:solidFill>
                          <a:effectLst/>
                          <a:latin typeface="Times New Roman" panose="02020603050405020304" pitchFamily="18" charset="0"/>
                        </a:rPr>
                        <a:t>Multiple RU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Ross Jian 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PP &amp; M-RU</a:t>
                      </a:r>
                      <a:endParaRPr lang="en-US" sz="1200" u="none" dirty="0">
                        <a:solidFill>
                          <a:schemeClr val="tx1"/>
                        </a:solidFill>
                        <a:effectLst/>
                        <a:latin typeface="+mn-lt"/>
                        <a:ea typeface="Times New Roman" panose="02020603050405020304" pitchFamily="18" charset="0"/>
                      </a:endParaRP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FF7F4"/>
                    </a:solidFill>
                  </a:tcPr>
                </a:tc>
                <a:extLst>
                  <a:ext uri="{0D108BD9-81ED-4DB2-BD59-A6C34878D82A}">
                    <a16:rowId xmlns:a16="http://schemas.microsoft.com/office/drawing/2014/main" val="2398643667"/>
                  </a:ext>
                </a:extLst>
              </a:tr>
            </a:tbl>
          </a:graphicData>
        </a:graphic>
      </p:graphicFrame>
    </p:spTree>
    <p:extLst>
      <p:ext uri="{BB962C8B-B14F-4D97-AF65-F5344CB8AC3E}">
        <p14:creationId xmlns:p14="http://schemas.microsoft.com/office/powerpoint/2010/main" val="116346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9ECE-5E6C-F344-99EB-D1E54A1B054B}"/>
              </a:ext>
            </a:extLst>
          </p:cNvPr>
          <p:cNvSpPr>
            <a:spLocks noGrp="1"/>
          </p:cNvSpPr>
          <p:nvPr>
            <p:ph type="title"/>
          </p:nvPr>
        </p:nvSpPr>
        <p:spPr/>
        <p:txBody>
          <a:bodyPr/>
          <a:lstStyle/>
          <a:p>
            <a:r>
              <a:rPr lang="en-US" altLang="zh-CN" dirty="0"/>
              <a:t>PHY Submissions (3)</a:t>
            </a:r>
            <a:endParaRPr lang="en-US" dirty="0"/>
          </a:p>
        </p:txBody>
      </p:sp>
      <p:sp>
        <p:nvSpPr>
          <p:cNvPr id="4" name="Slide Number Placeholder 3">
            <a:extLst>
              <a:ext uri="{FF2B5EF4-FFF2-40B4-BE49-F238E27FC236}">
                <a16:creationId xmlns:a16="http://schemas.microsoft.com/office/drawing/2014/main" id="{A34AD498-60D3-8F4E-AE11-4C18C1625C6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25</a:t>
            </a:fld>
            <a:endParaRPr lang="en-US" altLang="en-US"/>
          </a:p>
        </p:txBody>
      </p:sp>
      <p:sp>
        <p:nvSpPr>
          <p:cNvPr id="5" name="Date Placeholder 4">
            <a:extLst>
              <a:ext uri="{FF2B5EF4-FFF2-40B4-BE49-F238E27FC236}">
                <a16:creationId xmlns:a16="http://schemas.microsoft.com/office/drawing/2014/main" id="{D0AC72A8-7D6D-B04D-B550-53DE0C363BE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F79EF11-8403-2C45-B3B7-77A5D14E2009}"/>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990C54D3-8E99-0C42-BF69-990D74EC6421}"/>
              </a:ext>
            </a:extLst>
          </p:cNvPr>
          <p:cNvGraphicFramePr>
            <a:graphicFrameLocks noGrp="1"/>
          </p:cNvGraphicFramePr>
          <p:nvPr>
            <p:extLst>
              <p:ext uri="{D42A27DB-BD31-4B8C-83A1-F6EECF244321}">
                <p14:modId xmlns:p14="http://schemas.microsoft.com/office/powerpoint/2010/main" val="3858466079"/>
              </p:ext>
            </p:extLst>
          </p:nvPr>
        </p:nvGraphicFramePr>
        <p:xfrm>
          <a:off x="533400" y="2049125"/>
          <a:ext cx="8153400" cy="1776706"/>
        </p:xfrm>
        <a:graphic>
          <a:graphicData uri="http://schemas.openxmlformats.org/drawingml/2006/table">
            <a:tbl>
              <a:tblPr firstRow="1" bandRow="1"/>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Consideration of EHT-LTF</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2"/>
                        </a:rPr>
                        <a:t>1926</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Leonardo </a:t>
                      </a:r>
                      <a:r>
                        <a:rPr lang="en-US" sz="1200" b="0" i="0" u="none" strike="noStrike" dirty="0" err="1">
                          <a:solidFill>
                            <a:srgbClr val="000000"/>
                          </a:solidFill>
                          <a:effectLst/>
                          <a:latin typeface="Times New Roman" panose="02020603050405020304" pitchFamily="18" charset="0"/>
                        </a:rPr>
                        <a:t>Lanante</a:t>
                      </a:r>
                      <a:r>
                        <a:rPr lang="en-US" sz="1200" b="0" i="0" u="none" strike="noStrike" dirty="0">
                          <a:solidFill>
                            <a:srgbClr val="000000"/>
                          </a:solidFill>
                          <a:effectLst/>
                          <a:latin typeface="Times New Roman" panose="02020603050405020304" pitchFamily="18" charset="0"/>
                        </a:rPr>
                        <a:t> Jr</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3"/>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Times New Roman" panose="02020603050405020304" pitchFamily="18" charset="0"/>
                        </a:rPr>
                        <a:t>Calibration of Implicit Sounding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384163848"/>
                  </a:ext>
                </a:extLst>
              </a:tr>
              <a:tr h="297047">
                <a:tc>
                  <a:txBody>
                    <a:bodyPr/>
                    <a:lstStyle/>
                    <a:p>
                      <a:pPr algn="ctr" fontAlgn="b"/>
                      <a:r>
                        <a:rPr lang="en-US" sz="1200" b="0" i="0" u="none" strike="noStrike" dirty="0">
                          <a:solidFill>
                            <a:srgbClr val="000000"/>
                          </a:solidFill>
                          <a:effectLst/>
                          <a:latin typeface="+mn-lt"/>
                          <a:hlinkClick r:id="rId4"/>
                        </a:rPr>
                        <a:t>1980</a:t>
                      </a:r>
                      <a:r>
                        <a:rPr lang="en-US" sz="1200" b="0" i="0" u="none" strike="noStrike" dirty="0">
                          <a:solidFill>
                            <a:schemeClr val="tx1"/>
                          </a:solidFill>
                          <a:effectLst/>
                          <a:latin typeface="Times New Roman" panose="02020603050405020304" pitchFamily="18" charset="0"/>
                          <a:hlinkClick r:id="rId4"/>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mn-lt"/>
                        </a:rPr>
                        <a:t>EHT P matrices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l" fontAlgn="b"/>
                      <a:r>
                        <a:rPr lang="en-US" sz="1200" b="0" i="0" u="none" strike="noStrike">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a:solidFill>
                            <a:srgbClr val="000000"/>
                          </a:solidFill>
                          <a:effectLst/>
                          <a:latin typeface="+mn-lt"/>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tc>
                  <a:txBody>
                    <a:bodyPr/>
                    <a:lstStyle/>
                    <a:p>
                      <a:pPr algn="ctr"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rgbClr val="FAFFE2"/>
                    </a:solidFill>
                  </a:tcPr>
                </a:tc>
                <a:extLst>
                  <a:ext uri="{0D108BD9-81ED-4DB2-BD59-A6C34878D82A}">
                    <a16:rowId xmlns:a16="http://schemas.microsoft.com/office/drawing/2014/main" val="3500307883"/>
                  </a:ext>
                </a:extLst>
              </a:tr>
              <a:tr h="297047">
                <a:tc>
                  <a:txBody>
                    <a:bodyPr/>
                    <a:lstStyle/>
                    <a:p>
                      <a:pPr algn="ctr" fontAlgn="b"/>
                      <a:r>
                        <a:rPr lang="en-US" sz="1200" b="0" i="0" u="none" strike="noStrike" dirty="0">
                          <a:solidFill>
                            <a:srgbClr val="000000"/>
                          </a:solidFill>
                          <a:effectLst/>
                          <a:latin typeface="+mn-lt"/>
                          <a:hlinkClick r:id="rId5"/>
                        </a:rPr>
                        <a:t>1981</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Phase Rotations Design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634182"/>
                  </a:ext>
                </a:extLst>
              </a:tr>
            </a:tbl>
          </a:graphicData>
        </a:graphic>
      </p:graphicFrame>
    </p:spTree>
    <p:extLst>
      <p:ext uri="{BB962C8B-B14F-4D97-AF65-F5344CB8AC3E}">
        <p14:creationId xmlns:p14="http://schemas.microsoft.com/office/powerpoint/2010/main" val="299096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Monday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eaLnBrk="1" fontAlgn="b" hangingPunct="1"/>
            <a:r>
              <a:rPr lang="en-US" sz="1600" kern="1200" dirty="0">
                <a:solidFill>
                  <a:srgbClr val="00B050"/>
                </a:solidFill>
              </a:rPr>
              <a:t>Deferred SPs: </a:t>
            </a:r>
            <a:r>
              <a:rPr lang="en-US" sz="1600" b="0" dirty="0">
                <a:solidFill>
                  <a:srgbClr val="00B050"/>
                </a:solidFill>
                <a:hlinkClick r:id="rId2">
                  <a:extLst>
                    <a:ext uri="{A12FA001-AC4F-418D-AE19-62706E023703}">
                      <ahyp:hlinkClr xmlns:ahyp="http://schemas.microsoft.com/office/drawing/2018/hyperlinkcolor" val="tx"/>
                    </a:ext>
                  </a:extLst>
                </a:hlinkClick>
              </a:rPr>
              <a:t>1066r1</a:t>
            </a:r>
            <a:r>
              <a:rPr lang="en-US" sz="1600" b="0" dirty="0">
                <a:solidFill>
                  <a:srgbClr val="00B050"/>
                </a:solidFill>
              </a:rPr>
              <a:t>Tone Plan Discussion.   </a:t>
            </a:r>
            <a:r>
              <a:rPr lang="en-US" sz="1600" b="0" dirty="0" err="1">
                <a:solidFill>
                  <a:srgbClr val="00B050"/>
                </a:solidFill>
              </a:rPr>
              <a:t>Eunsung</a:t>
            </a:r>
            <a:r>
              <a:rPr lang="en-US" sz="1600" b="0" dirty="0">
                <a:solidFill>
                  <a:srgbClr val="00B050"/>
                </a:solidFill>
              </a:rPr>
              <a:t> Park</a:t>
            </a:r>
          </a:p>
          <a:p>
            <a:pPr lvl="1" eaLnBrk="1" fontAlgn="b" hangingPunct="1"/>
            <a:r>
              <a:rPr lang="en-US" sz="1600" b="0" kern="1200" dirty="0">
                <a:solidFill>
                  <a:srgbClr val="00B050"/>
                </a:solidFill>
              </a:rPr>
              <a:t>Deferred SPs: 1190r2 Improved Preamble Puncturing in 802.11be.  Oded Redlich</a:t>
            </a:r>
          </a:p>
          <a:p>
            <a:pPr lvl="1" eaLnBrk="1" fontAlgn="b" hangingPunct="1"/>
            <a:r>
              <a:rPr lang="en-US" sz="1600" dirty="0">
                <a:solidFill>
                  <a:srgbClr val="00B050"/>
                </a:solidFill>
                <a:ea typeface="Times New Roman" panose="02020603050405020304" pitchFamily="18" charset="0"/>
              </a:rPr>
              <a:t>Deferred SPs: 1486r2 Further discussion for 11be preamble.   Dongguk Lim</a:t>
            </a:r>
          </a:p>
          <a:p>
            <a:pPr lvl="1" eaLnBrk="1" fontAlgn="b" hangingPunct="1"/>
            <a:r>
              <a:rPr lang="en-GB" sz="1600" kern="1200" dirty="0">
                <a:solidFill>
                  <a:srgbClr val="00B050"/>
                </a:solidFill>
              </a:rPr>
              <a:t>1340r2 Revisit Tone Plan.      Brian Hart</a:t>
            </a:r>
          </a:p>
          <a:p>
            <a:pPr lvl="1" eaLnBrk="1" fontAlgn="b" hangingPunct="1"/>
            <a:r>
              <a:rPr lang="en-GB" sz="1600" kern="1200" dirty="0">
                <a:solidFill>
                  <a:srgbClr val="00B050"/>
                </a:solidFill>
              </a:rPr>
              <a:t>1487r0 11be tone plan.       Ross Jian Yu</a:t>
            </a:r>
          </a:p>
          <a:p>
            <a:pPr lvl="1" eaLnBrk="1" fontAlgn="b" hangingPunct="1"/>
            <a:r>
              <a:rPr lang="en-GB" sz="1600" kern="1200" dirty="0">
                <a:solidFill>
                  <a:srgbClr val="00B050"/>
                </a:solidFill>
                <a:ea typeface="Times New Roman" panose="02020603050405020304" pitchFamily="18" charset="0"/>
              </a:rPr>
              <a:t>1492r0 Non-OFDMA Tone Plan for 320MHz.       </a:t>
            </a:r>
            <a:r>
              <a:rPr lang="en-GB" sz="1600" kern="1200" dirty="0" err="1">
                <a:solidFill>
                  <a:srgbClr val="00B050"/>
                </a:solidFill>
                <a:ea typeface="Times New Roman" panose="02020603050405020304" pitchFamily="18" charset="0"/>
              </a:rPr>
              <a:t>Eunsung</a:t>
            </a:r>
            <a:r>
              <a:rPr lang="en-GB" sz="1600" kern="1200" dirty="0">
                <a:solidFill>
                  <a:srgbClr val="00B050"/>
                </a:solidFill>
                <a:ea typeface="Times New Roman" panose="02020603050405020304" pitchFamily="18" charset="0"/>
              </a:rPr>
              <a:t> Park</a:t>
            </a:r>
            <a:endParaRPr lang="en-US" sz="1600" dirty="0">
              <a:solidFill>
                <a:srgbClr val="00B050"/>
              </a:solidFill>
              <a:ea typeface="Times New Roman" panose="02020603050405020304" pitchFamily="18" charset="0"/>
            </a:endParaRPr>
          </a:p>
          <a:p>
            <a:pPr lvl="0">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26</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426185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Monday PM3</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 </a:t>
            </a:r>
          </a:p>
          <a:p>
            <a:pPr lvl="1" eaLnBrk="1" fontAlgn="b" hangingPunct="1"/>
            <a:r>
              <a:rPr lang="en-GB" sz="1600" kern="1200" dirty="0">
                <a:solidFill>
                  <a:srgbClr val="00B050"/>
                </a:solidFill>
              </a:rPr>
              <a:t>1521r0 Further Thoughts on 11be Tone Plan.    Bin Tian</a:t>
            </a:r>
          </a:p>
          <a:p>
            <a:pPr lvl="1" eaLnBrk="1" fontAlgn="b" hangingPunct="1"/>
            <a:r>
              <a:rPr lang="en-US" sz="1600" b="0" kern="1200" dirty="0">
                <a:solidFill>
                  <a:srgbClr val="00B050"/>
                </a:solidFill>
              </a:rPr>
              <a:t>1889r0 Discussion on 240MHz Bandwidth.     </a:t>
            </a:r>
            <a:r>
              <a:rPr lang="en-US" sz="1600" b="0" kern="1200" dirty="0" err="1">
                <a:solidFill>
                  <a:srgbClr val="00B050"/>
                </a:solidFill>
              </a:rPr>
              <a:t>Eunsung</a:t>
            </a:r>
            <a:r>
              <a:rPr lang="en-US" sz="1600" b="0" kern="1200" dirty="0">
                <a:solidFill>
                  <a:srgbClr val="00B050"/>
                </a:solidFill>
              </a:rPr>
              <a:t> Park</a:t>
            </a:r>
          </a:p>
          <a:p>
            <a:pPr lvl="1" eaLnBrk="1" fontAlgn="b" hangingPunct="1"/>
            <a:r>
              <a:rPr lang="en-US" sz="1600" dirty="0">
                <a:solidFill>
                  <a:srgbClr val="00B050"/>
                </a:solidFill>
                <a:ea typeface="Times New Roman" panose="02020603050405020304" pitchFamily="18" charset="0"/>
              </a:rPr>
              <a:t>1497r1 Auto-detection in 11be.        Si-Chan Noh</a:t>
            </a:r>
          </a:p>
          <a:p>
            <a:pPr lvl="1" eaLnBrk="1" fontAlgn="b" hangingPunct="1"/>
            <a:r>
              <a:rPr lang="en-GB" sz="1600" kern="1200" dirty="0">
                <a:solidFill>
                  <a:srgbClr val="00B050"/>
                </a:solidFill>
              </a:rPr>
              <a:t>1516r0 11be Preamble Structure.       </a:t>
            </a:r>
            <a:r>
              <a:rPr lang="en-GB" sz="1600" kern="1200" dirty="0" err="1">
                <a:solidFill>
                  <a:srgbClr val="00B050"/>
                </a:solidFill>
              </a:rPr>
              <a:t>Xiaogang</a:t>
            </a:r>
            <a:r>
              <a:rPr lang="en-GB" sz="1600" kern="1200" dirty="0">
                <a:solidFill>
                  <a:srgbClr val="00B050"/>
                </a:solidFill>
              </a:rPr>
              <a:t> Chen</a:t>
            </a:r>
          </a:p>
          <a:p>
            <a:pPr lvl="0">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27</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16599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PM1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lnSpc>
                <a:spcPct val="80000"/>
              </a:lnSpc>
              <a:buFont typeface="Arial" panose="020B0604020202020204" pitchFamily="34" charset="0"/>
              <a:buChar char="•"/>
            </a:pPr>
            <a:r>
              <a:rPr lang="en-US" altLang="en-US" sz="2000" dirty="0"/>
              <a:t>Presentation of submissions </a:t>
            </a:r>
          </a:p>
          <a:p>
            <a:pPr lvl="1" eaLnBrk="1" fontAlgn="b" hangingPunct="1"/>
            <a:r>
              <a:rPr lang="en-GB" sz="1600" kern="1200" dirty="0">
                <a:solidFill>
                  <a:srgbClr val="00B050"/>
                </a:solidFill>
              </a:rPr>
              <a:t>1519r0 Forward Compatibility for </a:t>
            </a:r>
            <a:r>
              <a:rPr lang="en-GB" sz="1600" kern="1200" dirty="0" err="1">
                <a:solidFill>
                  <a:srgbClr val="00B050"/>
                </a:solidFill>
              </a:rPr>
              <a:t>WiFi</a:t>
            </a:r>
            <a:r>
              <a:rPr lang="en-GB" sz="1600" kern="1200" dirty="0">
                <a:solidFill>
                  <a:srgbClr val="00B050"/>
                </a:solidFill>
              </a:rPr>
              <a:t> Preamble Design.     Sameer </a:t>
            </a:r>
            <a:r>
              <a:rPr lang="en-GB" sz="1600" kern="1200" dirty="0" err="1">
                <a:solidFill>
                  <a:srgbClr val="00B050"/>
                </a:solidFill>
              </a:rPr>
              <a:t>Vermani</a:t>
            </a:r>
            <a:r>
              <a:rPr lang="en-GB" sz="1600" kern="1200" dirty="0">
                <a:solidFill>
                  <a:srgbClr val="00B050"/>
                </a:solidFill>
              </a:rPr>
              <a:t> </a:t>
            </a:r>
          </a:p>
          <a:p>
            <a:pPr lvl="1" eaLnBrk="1" fontAlgn="b" hangingPunct="1"/>
            <a:r>
              <a:rPr lang="en-US" sz="1600" b="0" kern="1200" dirty="0">
                <a:solidFill>
                  <a:srgbClr val="00B050"/>
                </a:solidFill>
              </a:rPr>
              <a:t>1540r0 EHT Preamble Design.     Rui Cao</a:t>
            </a:r>
          </a:p>
          <a:p>
            <a:pPr lvl="1" eaLnBrk="1" fontAlgn="b" hangingPunct="1"/>
            <a:r>
              <a:rPr lang="en-US" sz="1600" dirty="0">
                <a:solidFill>
                  <a:srgbClr val="00B050"/>
                </a:solidFill>
                <a:ea typeface="Times New Roman" panose="02020603050405020304" pitchFamily="18" charset="0"/>
              </a:rPr>
              <a:t>1569r0 Preamble Design Consideration for 11be follow-up.    Li-Hsiang Sun</a:t>
            </a:r>
          </a:p>
          <a:p>
            <a:pPr lvl="1" eaLnBrk="1" fontAlgn="b" hangingPunct="1"/>
            <a:r>
              <a:rPr lang="en-GB" sz="1600" kern="1200" dirty="0">
                <a:solidFill>
                  <a:srgbClr val="00B050"/>
                </a:solidFill>
              </a:rPr>
              <a:t>1870r0 Further Ideas on EHT Preamble Design.     Sameer </a:t>
            </a:r>
            <a:r>
              <a:rPr lang="en-GB" sz="1600" kern="1200" dirty="0" err="1">
                <a:solidFill>
                  <a:srgbClr val="00B050"/>
                </a:solidFill>
              </a:rPr>
              <a:t>Vermani</a:t>
            </a:r>
            <a:endParaRPr lang="en-GB" sz="1600" kern="1200" dirty="0">
              <a:solidFill>
                <a:srgbClr val="00B050"/>
              </a:solidFill>
            </a:endParaRPr>
          </a:p>
          <a:p>
            <a:pPr lvl="0">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28</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718908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PM3</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lnSpc>
                <a:spcPct val="80000"/>
              </a:lnSpc>
              <a:buFont typeface="Arial" panose="020B0604020202020204" pitchFamily="34" charset="0"/>
              <a:buChar char="•"/>
            </a:pPr>
            <a:r>
              <a:rPr lang="en-US" altLang="en-US" sz="2000" dirty="0"/>
              <a:t>Presentation of submissions </a:t>
            </a:r>
          </a:p>
          <a:p>
            <a:pPr lvl="1" eaLnBrk="1" fontAlgn="b" hangingPunct="1"/>
            <a:r>
              <a:rPr lang="en-US" sz="1600" b="0" kern="1200" dirty="0">
                <a:solidFill>
                  <a:srgbClr val="00B050"/>
                </a:solidFill>
              </a:rPr>
              <a:t>1874r0 11be preamble autodetection follow-up.     Lei Huang</a:t>
            </a:r>
          </a:p>
          <a:p>
            <a:pPr lvl="1" eaLnBrk="1" fontAlgn="b" hangingPunct="1"/>
            <a:r>
              <a:rPr lang="en-US" sz="1600" dirty="0">
                <a:solidFill>
                  <a:srgbClr val="00B050"/>
                </a:solidFill>
                <a:ea typeface="Times New Roman" panose="02020603050405020304" pitchFamily="18" charset="0"/>
              </a:rPr>
              <a:t>1883r0 802.11be preamble and auto-detection follow up.    Ross Jian Yu</a:t>
            </a:r>
          </a:p>
          <a:p>
            <a:pPr lvl="1" eaLnBrk="1" fontAlgn="b" hangingPunct="1"/>
            <a:r>
              <a:rPr lang="en-GB" sz="1600" kern="1200" dirty="0">
                <a:solidFill>
                  <a:srgbClr val="00B050"/>
                </a:solidFill>
              </a:rPr>
              <a:t>SPs for </a:t>
            </a:r>
            <a:r>
              <a:rPr lang="en-US" sz="1600" kern="1200" dirty="0">
                <a:solidFill>
                  <a:srgbClr val="00B050"/>
                </a:solidFill>
              </a:rPr>
              <a:t>auto-detection and preamble structure</a:t>
            </a:r>
          </a:p>
          <a:p>
            <a:pPr lvl="2" eaLnBrk="1" fontAlgn="b" hangingPunct="1"/>
            <a:r>
              <a:rPr lang="en-US" sz="1400" kern="1200" dirty="0">
                <a:solidFill>
                  <a:srgbClr val="00B050"/>
                </a:solidFill>
              </a:rPr>
              <a:t>SPs from 1486, 1516, 1519 and 1540 </a:t>
            </a:r>
            <a:endParaRPr lang="en-GB" sz="1400" kern="1200" dirty="0">
              <a:solidFill>
                <a:srgbClr val="00B050"/>
              </a:solidFill>
            </a:endParaRPr>
          </a:p>
          <a:p>
            <a:pPr lvl="0">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29</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766723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3</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113017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lnSpc>
                <a:spcPct val="80000"/>
              </a:lnSpc>
              <a:buFont typeface="Arial" panose="020B0604020202020204" pitchFamily="34" charset="0"/>
              <a:buChar char="•"/>
            </a:pPr>
            <a:r>
              <a:rPr lang="en-US" altLang="en-US" sz="2000" dirty="0"/>
              <a:t>Presentation of submissions </a:t>
            </a:r>
          </a:p>
          <a:p>
            <a:pPr lvl="1" eaLnBrk="1" fontAlgn="b" hangingPunct="1"/>
            <a:r>
              <a:rPr lang="en-US" sz="1600" b="0" kern="1200" dirty="0">
                <a:solidFill>
                  <a:srgbClr val="00B050"/>
                </a:solidFill>
              </a:rPr>
              <a:t>Remain</a:t>
            </a:r>
            <a:r>
              <a:rPr lang="en-US" sz="1600" kern="1200" dirty="0">
                <a:solidFill>
                  <a:srgbClr val="00B050"/>
                </a:solidFill>
              </a:rPr>
              <a:t>ing SPs for auto-detection and preamble structure</a:t>
            </a:r>
          </a:p>
          <a:p>
            <a:pPr lvl="2" eaLnBrk="1" fontAlgn="b" hangingPunct="1"/>
            <a:r>
              <a:rPr lang="en-US" sz="1400" b="0" kern="1200" dirty="0">
                <a:solidFill>
                  <a:srgbClr val="00B050"/>
                </a:solidFill>
              </a:rPr>
              <a:t>SP from 1540 and 1870</a:t>
            </a:r>
          </a:p>
          <a:p>
            <a:pPr lvl="1" eaLnBrk="1" fontAlgn="b" hangingPunct="1"/>
            <a:r>
              <a:rPr lang="en-US" sz="1600" dirty="0">
                <a:solidFill>
                  <a:srgbClr val="00B050"/>
                </a:solidFill>
                <a:ea typeface="Times New Roman" panose="02020603050405020304" pitchFamily="18" charset="0"/>
              </a:rPr>
              <a:t>SP for name of SIG field immediately after RL-SIG.    </a:t>
            </a:r>
          </a:p>
          <a:p>
            <a:pPr lvl="1" eaLnBrk="1" fontAlgn="b" hangingPunct="1"/>
            <a:r>
              <a:rPr lang="en-US" sz="1600" dirty="0">
                <a:solidFill>
                  <a:srgbClr val="00B050"/>
                </a:solidFill>
                <a:ea typeface="Times New Roman" panose="02020603050405020304" pitchFamily="18" charset="0"/>
              </a:rPr>
              <a:t>1493r0 Phase Rotation for 320MHz.      </a:t>
            </a:r>
            <a:r>
              <a:rPr lang="en-US" sz="1600" dirty="0" err="1">
                <a:solidFill>
                  <a:srgbClr val="00B050"/>
                </a:solidFill>
                <a:ea typeface="Times New Roman" panose="02020603050405020304" pitchFamily="18" charset="0"/>
              </a:rPr>
              <a:t>Eunsung</a:t>
            </a:r>
            <a:r>
              <a:rPr lang="en-US" sz="1600" dirty="0">
                <a:solidFill>
                  <a:srgbClr val="00B050"/>
                </a:solidFill>
                <a:ea typeface="Times New Roman" panose="02020603050405020304" pitchFamily="18" charset="0"/>
              </a:rPr>
              <a:t> Park </a:t>
            </a:r>
          </a:p>
          <a:p>
            <a:pPr lvl="1" eaLnBrk="1" fontAlgn="b" hangingPunct="1"/>
            <a:r>
              <a:rPr lang="en-GB" sz="1600" kern="1200" dirty="0">
                <a:solidFill>
                  <a:srgbClr val="00B050"/>
                </a:solidFill>
              </a:rPr>
              <a:t>1556r0 Lean PHY for EHT.     Miguel Lopez</a:t>
            </a:r>
          </a:p>
          <a:p>
            <a:pPr lvl="0">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Adjourn</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30</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7352545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(11-19/1066r2 SP2)</a:t>
            </a:r>
            <a:endParaRPr lang="zh-CN" altLang="en-US" dirty="0"/>
          </a:p>
        </p:txBody>
      </p:sp>
      <p:sp>
        <p:nvSpPr>
          <p:cNvPr id="3" name="内容占位符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GB" altLang="ko-KR" dirty="0"/>
              <a:t>11be supports 240 MHz and 160+80 MHz </a:t>
            </a:r>
            <a:r>
              <a:rPr lang="en-US" altLang="ko-KR" dirty="0"/>
              <a:t>transmission</a:t>
            </a:r>
            <a:endParaRPr lang="en-GB" altLang="ko-KR" dirty="0"/>
          </a:p>
          <a:p>
            <a:pPr lvl="2"/>
            <a:r>
              <a:rPr lang="en-GB" altLang="ko-KR" dirty="0"/>
              <a:t>Whether 240 / 160+80 MHz </a:t>
            </a:r>
            <a:r>
              <a:rPr lang="en-US" altLang="ko-KR" dirty="0"/>
              <a:t>is</a:t>
            </a:r>
            <a:r>
              <a:rPr lang="ko-KR" altLang="en-US" dirty="0"/>
              <a:t> </a:t>
            </a:r>
            <a:r>
              <a:rPr lang="en-US" altLang="ko-KR" dirty="0"/>
              <a:t>formed by 80MHz channel </a:t>
            </a:r>
            <a:r>
              <a:rPr lang="en-GB" altLang="ko-KR" dirty="0"/>
              <a:t>puncturing of 320 / 160+160 MHz is TBD</a:t>
            </a:r>
          </a:p>
          <a:p>
            <a:endParaRPr lang="en-US" altLang="zh-CN" dirty="0"/>
          </a:p>
          <a:p>
            <a:r>
              <a:rPr lang="en-US" altLang="zh-CN" dirty="0"/>
              <a:t>Y/N/A: 25/0/10</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31</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6045069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FD81F-2F47-C842-A276-33739966217F}"/>
              </a:ext>
            </a:extLst>
          </p:cNvPr>
          <p:cNvSpPr>
            <a:spLocks noGrp="1"/>
          </p:cNvSpPr>
          <p:nvPr>
            <p:ph type="title"/>
          </p:nvPr>
        </p:nvSpPr>
        <p:spPr/>
        <p:txBody>
          <a:bodyPr/>
          <a:lstStyle/>
          <a:p>
            <a:r>
              <a:rPr lang="en-US" altLang="zh-CN" dirty="0"/>
              <a:t>SP #2 (11-19/1066r1 SP4)</a:t>
            </a:r>
            <a:endParaRPr lang="en-US" dirty="0"/>
          </a:p>
        </p:txBody>
      </p:sp>
      <p:sp>
        <p:nvSpPr>
          <p:cNvPr id="3" name="Content Placeholder 2">
            <a:extLst>
              <a:ext uri="{FF2B5EF4-FFF2-40B4-BE49-F238E27FC236}">
                <a16:creationId xmlns:a16="http://schemas.microsoft.com/office/drawing/2014/main" id="{D0D3DBCD-7B86-6044-B508-1A4BE21E9A5E}"/>
              </a:ext>
            </a:extLst>
          </p:cNvPr>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a:t>For the OFDMA tone plan in 240MHz and 160+80MHz, 11ax 80MHz tone plan is duplicated three times</a:t>
            </a:r>
          </a:p>
          <a:p>
            <a:endParaRPr lang="en-US" dirty="0"/>
          </a:p>
          <a:p>
            <a:r>
              <a:rPr lang="en-US" altLang="zh-CN" dirty="0"/>
              <a:t>Y/N/A: </a:t>
            </a:r>
          </a:p>
          <a:p>
            <a:endParaRPr lang="en-US" altLang="zh-CN"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D937062E-404F-3147-A883-90A2B258DB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32</a:t>
            </a:fld>
            <a:endParaRPr lang="en-US" altLang="en-US"/>
          </a:p>
        </p:txBody>
      </p:sp>
      <p:sp>
        <p:nvSpPr>
          <p:cNvPr id="5" name="Date Placeholder 4">
            <a:extLst>
              <a:ext uri="{FF2B5EF4-FFF2-40B4-BE49-F238E27FC236}">
                <a16:creationId xmlns:a16="http://schemas.microsoft.com/office/drawing/2014/main" id="{2D65FDD8-8C1E-5343-B892-EDD3B5EB35B8}"/>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34C42FF5-2E42-3749-B4BA-758ED2234893}"/>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2305920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#3 (11-19/1486r2 SP1)</a:t>
            </a:r>
            <a:endParaRPr lang="zh-CN" altLang="en-US" dirty="0"/>
          </a:p>
        </p:txBody>
      </p:sp>
      <p:sp>
        <p:nvSpPr>
          <p:cNvPr id="3" name="内容占位符 2"/>
          <p:cNvSpPr>
            <a:spLocks noGrp="1"/>
          </p:cNvSpPr>
          <p:nvPr>
            <p:ph idx="1"/>
          </p:nvPr>
        </p:nvSpPr>
        <p:spPr/>
        <p:txBody>
          <a:bodyPr/>
          <a:lstStyle/>
          <a:p>
            <a:r>
              <a:rPr lang="en-US" altLang="ko-KR" dirty="0"/>
              <a:t>Do you agree to incorporate the following text into the 11be SFD? </a:t>
            </a:r>
          </a:p>
          <a:p>
            <a:pPr lvl="1"/>
            <a:r>
              <a:rPr lang="en-US" altLang="ko-KR" dirty="0"/>
              <a:t>The LENGTH field value in L-SIG </a:t>
            </a:r>
            <a:r>
              <a:rPr lang="en-GB" altLang="ko-KR" dirty="0"/>
              <a:t>set to mod3 = 0. </a:t>
            </a:r>
          </a:p>
          <a:p>
            <a:endParaRPr lang="en-US" altLang="zh-CN" dirty="0"/>
          </a:p>
          <a:p>
            <a:r>
              <a:rPr lang="en-US" altLang="zh-CN" dirty="0"/>
              <a:t>Y/N/A   </a:t>
            </a:r>
          </a:p>
          <a:p>
            <a:endParaRPr lang="en-US" altLang="zh-CN" dirty="0"/>
          </a:p>
          <a:p>
            <a:r>
              <a:rPr lang="en-US" altLang="zh-CN" dirty="0">
                <a:solidFill>
                  <a:srgbClr val="FFC000"/>
                </a:solidFill>
              </a:rPr>
              <a:t>Deferred after related contributions. </a:t>
            </a:r>
          </a:p>
          <a:p>
            <a:endParaRPr lang="en-US" altLang="zh-CN" dirty="0"/>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33</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8264154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D03F8-98C0-0A4D-B319-EC0E04727424}"/>
              </a:ext>
            </a:extLst>
          </p:cNvPr>
          <p:cNvSpPr>
            <a:spLocks noGrp="1"/>
          </p:cNvSpPr>
          <p:nvPr>
            <p:ph type="title"/>
          </p:nvPr>
        </p:nvSpPr>
        <p:spPr/>
        <p:txBody>
          <a:bodyPr/>
          <a:lstStyle/>
          <a:p>
            <a:r>
              <a:rPr lang="en-US" altLang="zh-CN" dirty="0"/>
              <a:t>SP #4 (11-19/1486r2 SP2)</a:t>
            </a:r>
            <a:endParaRPr lang="en-US" dirty="0"/>
          </a:p>
        </p:txBody>
      </p:sp>
      <p:sp>
        <p:nvSpPr>
          <p:cNvPr id="3" name="Content Placeholder 2">
            <a:extLst>
              <a:ext uri="{FF2B5EF4-FFF2-40B4-BE49-F238E27FC236}">
                <a16:creationId xmlns:a16="http://schemas.microsoft.com/office/drawing/2014/main" id="{BDA03BD4-2052-8945-A26B-296E7FD3B4AF}"/>
              </a:ext>
            </a:extLst>
          </p:cNvPr>
          <p:cNvSpPr>
            <a:spLocks noGrp="1"/>
          </p:cNvSpPr>
          <p:nvPr>
            <p:ph idx="1"/>
          </p:nvPr>
        </p:nvSpPr>
        <p:spPr/>
        <p:txBody>
          <a:bodyPr/>
          <a:lstStyle/>
          <a:p>
            <a:r>
              <a:rPr lang="en-GB" altLang="ko-KR" dirty="0"/>
              <a:t>Do you agree to add the following text into the 11be SFD? </a:t>
            </a:r>
          </a:p>
          <a:p>
            <a:pPr lvl="1"/>
            <a:r>
              <a:rPr lang="en-US" altLang="ko-KR" dirty="0"/>
              <a:t>The fixed information bits(e.g., PHY identifier)</a:t>
            </a:r>
            <a:r>
              <a:rPr lang="en-GB" altLang="ko-KR" dirty="0"/>
              <a:t> indicating the PPDU </a:t>
            </a:r>
            <a:r>
              <a:rPr lang="en-US" altLang="ko-KR" dirty="0"/>
              <a:t>version</a:t>
            </a:r>
            <a:r>
              <a:rPr lang="en-GB" altLang="ko-KR" dirty="0"/>
              <a:t>(e.g., 11be and future generation) are included in first EHT SIG field of 11be PPDU? </a:t>
            </a:r>
            <a:endParaRPr lang="ko-KR" altLang="en-US"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AE2E6505-2EE1-874A-8332-B5CE6709234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34</a:t>
            </a:fld>
            <a:endParaRPr lang="en-US" altLang="en-US"/>
          </a:p>
        </p:txBody>
      </p:sp>
      <p:sp>
        <p:nvSpPr>
          <p:cNvPr id="5" name="Date Placeholder 4">
            <a:extLst>
              <a:ext uri="{FF2B5EF4-FFF2-40B4-BE49-F238E27FC236}">
                <a16:creationId xmlns:a16="http://schemas.microsoft.com/office/drawing/2014/main" id="{971BF69A-DA26-A44E-87BA-E74FD5F8D57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FA150F1-BC9C-C04B-AF31-882B472424C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95125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8899F-25E4-074F-8FB9-420C774E6A61}"/>
              </a:ext>
            </a:extLst>
          </p:cNvPr>
          <p:cNvSpPr>
            <a:spLocks noGrp="1"/>
          </p:cNvSpPr>
          <p:nvPr>
            <p:ph type="title"/>
          </p:nvPr>
        </p:nvSpPr>
        <p:spPr/>
        <p:txBody>
          <a:bodyPr/>
          <a:lstStyle/>
          <a:p>
            <a:r>
              <a:rPr lang="en-US" altLang="zh-CN" dirty="0"/>
              <a:t>SP #5 (11-19/1486r2 SP3)</a:t>
            </a:r>
            <a:endParaRPr lang="en-US" dirty="0"/>
          </a:p>
        </p:txBody>
      </p:sp>
      <p:sp>
        <p:nvSpPr>
          <p:cNvPr id="3" name="Content Placeholder 2">
            <a:extLst>
              <a:ext uri="{FF2B5EF4-FFF2-40B4-BE49-F238E27FC236}">
                <a16:creationId xmlns:a16="http://schemas.microsoft.com/office/drawing/2014/main" id="{C2BE4847-DC89-3E4D-B2B1-3C53B0EBCE9A}"/>
              </a:ext>
            </a:extLst>
          </p:cNvPr>
          <p:cNvSpPr>
            <a:spLocks noGrp="1"/>
          </p:cNvSpPr>
          <p:nvPr>
            <p:ph idx="1"/>
          </p:nvPr>
        </p:nvSpPr>
        <p:spPr/>
        <p:txBody>
          <a:bodyPr/>
          <a:lstStyle/>
          <a:p>
            <a:r>
              <a:rPr lang="en-GB" altLang="ko-KR" dirty="0"/>
              <a:t>Do you agree to add the following text into the 11be SFD? </a:t>
            </a:r>
          </a:p>
          <a:p>
            <a:pPr lvl="1"/>
            <a:r>
              <a:rPr lang="en-US" altLang="ko-KR" dirty="0"/>
              <a:t>The EHT-SIG field is composed of two fields.</a:t>
            </a:r>
          </a:p>
          <a:p>
            <a:pPr lvl="2"/>
            <a:r>
              <a:rPr lang="en-US" altLang="ko-KR" dirty="0"/>
              <a:t>This field does not include the user specific information. </a:t>
            </a:r>
          </a:p>
          <a:p>
            <a:pPr lvl="1"/>
            <a:r>
              <a:rPr lang="en-US" altLang="ko-KR" dirty="0"/>
              <a:t>The first field of the EHT-SIG fields includes the information bits(e.g., PHY identifier) for the indication of PPDU version</a:t>
            </a:r>
            <a:endParaRPr lang="en-GB" altLang="ko-KR" dirty="0"/>
          </a:p>
          <a:p>
            <a:endParaRPr lang="en-US" dirty="0"/>
          </a:p>
          <a:p>
            <a:r>
              <a:rPr lang="en-US" altLang="zh-CN" dirty="0"/>
              <a:t>Y/N/A</a:t>
            </a:r>
          </a:p>
          <a:p>
            <a:endParaRPr lang="en-US" dirty="0"/>
          </a:p>
          <a:p>
            <a:r>
              <a:rPr lang="en-US" dirty="0">
                <a:solidFill>
                  <a:srgbClr val="FFC000"/>
                </a:solidFill>
              </a:rPr>
              <a:t>Defer the SP for more discussions</a:t>
            </a:r>
          </a:p>
          <a:p>
            <a:endParaRPr lang="en-US" dirty="0"/>
          </a:p>
        </p:txBody>
      </p:sp>
      <p:sp>
        <p:nvSpPr>
          <p:cNvPr id="4" name="Slide Number Placeholder 3">
            <a:extLst>
              <a:ext uri="{FF2B5EF4-FFF2-40B4-BE49-F238E27FC236}">
                <a16:creationId xmlns:a16="http://schemas.microsoft.com/office/drawing/2014/main" id="{BA6B4534-5D7F-F64C-B33A-11FB521F004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35</a:t>
            </a:fld>
            <a:endParaRPr lang="en-US" altLang="en-US"/>
          </a:p>
        </p:txBody>
      </p:sp>
      <p:sp>
        <p:nvSpPr>
          <p:cNvPr id="5" name="Date Placeholder 4">
            <a:extLst>
              <a:ext uri="{FF2B5EF4-FFF2-40B4-BE49-F238E27FC236}">
                <a16:creationId xmlns:a16="http://schemas.microsoft.com/office/drawing/2014/main" id="{81BFD4AC-6796-6D49-9DA4-E8325A05DCF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7CF81C2C-642A-224A-9CAB-FB4689CD040A}"/>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27171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#6 (11-19/1190r2 SP1)</a:t>
            </a:r>
            <a:endParaRPr lang="zh-CN" altLang="en-US" dirty="0"/>
          </a:p>
        </p:txBody>
      </p:sp>
      <p:sp>
        <p:nvSpPr>
          <p:cNvPr id="3" name="内容占位符 2"/>
          <p:cNvSpPr>
            <a:spLocks noGrp="1"/>
          </p:cNvSpPr>
          <p:nvPr>
            <p:ph idx="1"/>
          </p:nvPr>
        </p:nvSpPr>
        <p:spPr/>
        <p:txBody>
          <a:bodyPr/>
          <a:lstStyle/>
          <a:p>
            <a:r>
              <a:rPr lang="en-US" altLang="zh-CN" dirty="0"/>
              <a:t>Do you support to have preamble puncture mechanism for EHT PPDU transmitting to multiple users?</a:t>
            </a:r>
          </a:p>
          <a:p>
            <a:pPr lvl="1"/>
            <a:endParaRPr lang="en-US" altLang="zh-CN" dirty="0"/>
          </a:p>
          <a:p>
            <a:endParaRPr lang="en-US" altLang="zh-CN" dirty="0"/>
          </a:p>
          <a:p>
            <a:r>
              <a:rPr lang="en-US" altLang="zh-CN" dirty="0"/>
              <a:t>Y/N/A 32/0/9</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36</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pic>
        <p:nvPicPr>
          <p:cNvPr id="4" name="Picture 3">
            <a:extLst>
              <a:ext uri="{FF2B5EF4-FFF2-40B4-BE49-F238E27FC236}">
                <a16:creationId xmlns:a16="http://schemas.microsoft.com/office/drawing/2014/main" id="{4734D3B9-7D0A-3648-90F3-C6B611619CAB}"/>
              </a:ext>
            </a:extLst>
          </p:cNvPr>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521085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3335-04CF-9042-BDFD-CD30274EACF6}"/>
              </a:ext>
            </a:extLst>
          </p:cNvPr>
          <p:cNvSpPr>
            <a:spLocks noGrp="1"/>
          </p:cNvSpPr>
          <p:nvPr>
            <p:ph type="title"/>
          </p:nvPr>
        </p:nvSpPr>
        <p:spPr/>
        <p:txBody>
          <a:bodyPr/>
          <a:lstStyle/>
          <a:p>
            <a:r>
              <a:rPr lang="en-US" altLang="zh-CN" dirty="0"/>
              <a:t>SP #7 (11-19/1190r2 SP2)</a:t>
            </a:r>
            <a:endParaRPr lang="en-US" dirty="0"/>
          </a:p>
        </p:txBody>
      </p:sp>
      <p:sp>
        <p:nvSpPr>
          <p:cNvPr id="3" name="Content Placeholder 2">
            <a:extLst>
              <a:ext uri="{FF2B5EF4-FFF2-40B4-BE49-F238E27FC236}">
                <a16:creationId xmlns:a16="http://schemas.microsoft.com/office/drawing/2014/main" id="{5572B568-7256-AA4E-8070-781EF2FB3A70}"/>
              </a:ext>
            </a:extLst>
          </p:cNvPr>
          <p:cNvSpPr>
            <a:spLocks noGrp="1"/>
          </p:cNvSpPr>
          <p:nvPr>
            <p:ph idx="1"/>
          </p:nvPr>
        </p:nvSpPr>
        <p:spPr/>
        <p:txBody>
          <a:bodyPr/>
          <a:lstStyle/>
          <a:p>
            <a:r>
              <a:rPr lang="en-US" dirty="0"/>
              <a:t>Do you support to have a preamble puncture mechanism for EHT PPDU transmitted to a single STA? </a:t>
            </a:r>
          </a:p>
          <a:p>
            <a:endParaRPr lang="en-US" dirty="0"/>
          </a:p>
          <a:p>
            <a:r>
              <a:rPr lang="en-US" altLang="zh-CN" dirty="0"/>
              <a:t>Y/N/A 29/0/14</a:t>
            </a:r>
          </a:p>
          <a:p>
            <a:endParaRPr lang="en-US" dirty="0"/>
          </a:p>
        </p:txBody>
      </p:sp>
      <p:sp>
        <p:nvSpPr>
          <p:cNvPr id="4" name="Slide Number Placeholder 3">
            <a:extLst>
              <a:ext uri="{FF2B5EF4-FFF2-40B4-BE49-F238E27FC236}">
                <a16:creationId xmlns:a16="http://schemas.microsoft.com/office/drawing/2014/main" id="{D8FE64C1-A924-B24D-8E4F-5B620FA8F256}"/>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37</a:t>
            </a:fld>
            <a:endParaRPr lang="en-US" altLang="en-US"/>
          </a:p>
        </p:txBody>
      </p:sp>
      <p:sp>
        <p:nvSpPr>
          <p:cNvPr id="5" name="Date Placeholder 4">
            <a:extLst>
              <a:ext uri="{FF2B5EF4-FFF2-40B4-BE49-F238E27FC236}">
                <a16:creationId xmlns:a16="http://schemas.microsoft.com/office/drawing/2014/main" id="{BEE0D9D3-4CCE-4442-9D4D-B69752CCB49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7CDC645-FB9B-494F-9770-446B6C14A5E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0495139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0E98-222D-6A41-B70C-7183B780CA16}"/>
              </a:ext>
            </a:extLst>
          </p:cNvPr>
          <p:cNvSpPr>
            <a:spLocks noGrp="1"/>
          </p:cNvSpPr>
          <p:nvPr>
            <p:ph type="title"/>
          </p:nvPr>
        </p:nvSpPr>
        <p:spPr/>
        <p:txBody>
          <a:bodyPr/>
          <a:lstStyle/>
          <a:p>
            <a:r>
              <a:rPr lang="en-US" altLang="zh-CN" dirty="0"/>
              <a:t>SP #8 (11-19/1492r1 SP1)</a:t>
            </a:r>
            <a:endParaRPr lang="en-US" dirty="0"/>
          </a:p>
        </p:txBody>
      </p:sp>
      <p:sp>
        <p:nvSpPr>
          <p:cNvPr id="3" name="Content Placeholder 2">
            <a:extLst>
              <a:ext uri="{FF2B5EF4-FFF2-40B4-BE49-F238E27FC236}">
                <a16:creationId xmlns:a16="http://schemas.microsoft.com/office/drawing/2014/main" id="{C59B4BBB-5808-DD42-B1B8-F00A7C99294D}"/>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A 160MHz tone plan is duplicated for the Non-OFDMA tone plan of 320/160+160 MHz PPDU</a:t>
            </a:r>
          </a:p>
          <a:p>
            <a:pPr lvl="2"/>
            <a:r>
              <a:rPr lang="en-US" altLang="ko-KR" sz="1600" dirty="0"/>
              <a:t>The 160MHz tone plan is TBD</a:t>
            </a:r>
          </a:p>
          <a:p>
            <a:endParaRPr lang="en-US" dirty="0"/>
          </a:p>
          <a:p>
            <a:r>
              <a:rPr lang="en-US" altLang="zh-CN" dirty="0"/>
              <a:t>Y/N/A 26/1/14</a:t>
            </a:r>
          </a:p>
          <a:p>
            <a:endParaRPr lang="en-US" dirty="0"/>
          </a:p>
        </p:txBody>
      </p:sp>
      <p:sp>
        <p:nvSpPr>
          <p:cNvPr id="4" name="Slide Number Placeholder 3">
            <a:extLst>
              <a:ext uri="{FF2B5EF4-FFF2-40B4-BE49-F238E27FC236}">
                <a16:creationId xmlns:a16="http://schemas.microsoft.com/office/drawing/2014/main" id="{DB035BC8-F407-0342-8459-3854D36B0613}"/>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38</a:t>
            </a:fld>
            <a:endParaRPr lang="en-US" altLang="en-US"/>
          </a:p>
        </p:txBody>
      </p:sp>
      <p:sp>
        <p:nvSpPr>
          <p:cNvPr id="5" name="Date Placeholder 4">
            <a:extLst>
              <a:ext uri="{FF2B5EF4-FFF2-40B4-BE49-F238E27FC236}">
                <a16:creationId xmlns:a16="http://schemas.microsoft.com/office/drawing/2014/main" id="{C9C140C7-FA60-654D-8625-618B2315DA6F}"/>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30B2BA9-8FD3-F04A-8FC9-01BFAC48F0DF}"/>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5174613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16C40-8078-204A-9FA9-B5561D91A815}"/>
              </a:ext>
            </a:extLst>
          </p:cNvPr>
          <p:cNvSpPr>
            <a:spLocks noGrp="1"/>
          </p:cNvSpPr>
          <p:nvPr>
            <p:ph type="title"/>
          </p:nvPr>
        </p:nvSpPr>
        <p:spPr/>
        <p:txBody>
          <a:bodyPr/>
          <a:lstStyle/>
          <a:p>
            <a:r>
              <a:rPr lang="en-US" altLang="zh-CN" dirty="0"/>
              <a:t>SP #9 (11-19/1492r1 SP2)</a:t>
            </a:r>
            <a:endParaRPr lang="en-US" dirty="0"/>
          </a:p>
        </p:txBody>
      </p:sp>
      <p:sp>
        <p:nvSpPr>
          <p:cNvPr id="3" name="Content Placeholder 2">
            <a:extLst>
              <a:ext uri="{FF2B5EF4-FFF2-40B4-BE49-F238E27FC236}">
                <a16:creationId xmlns:a16="http://schemas.microsoft.com/office/drawing/2014/main" id="{25EBB1EA-7AEB-F34A-9EB1-8EDE66C86367}"/>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12 and 11 null tones are placed at the left and right edges in each 160MHz segment for the Non-OFDMA tone plan of</a:t>
            </a:r>
            <a:r>
              <a:rPr lang="ko-KR" altLang="en-US" sz="1800" dirty="0"/>
              <a:t> </a:t>
            </a:r>
            <a:r>
              <a:rPr lang="en-US" altLang="ko-KR" sz="1800" dirty="0"/>
              <a:t>320/160+160 MHz PPDU</a:t>
            </a:r>
            <a:endParaRPr lang="en-US" altLang="ko-KR" dirty="0"/>
          </a:p>
          <a:p>
            <a:endParaRPr lang="en-US" dirty="0"/>
          </a:p>
          <a:p>
            <a:r>
              <a:rPr lang="en-US" altLang="zh-CN" dirty="0"/>
              <a:t>Y/N/A 25/2/8</a:t>
            </a:r>
          </a:p>
          <a:p>
            <a:endParaRPr lang="en-US" dirty="0"/>
          </a:p>
        </p:txBody>
      </p:sp>
      <p:sp>
        <p:nvSpPr>
          <p:cNvPr id="4" name="Slide Number Placeholder 3">
            <a:extLst>
              <a:ext uri="{FF2B5EF4-FFF2-40B4-BE49-F238E27FC236}">
                <a16:creationId xmlns:a16="http://schemas.microsoft.com/office/drawing/2014/main" id="{1D375C71-EDAA-F84B-82F9-CB6A96435B5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39</a:t>
            </a:fld>
            <a:endParaRPr lang="en-US" altLang="en-US"/>
          </a:p>
        </p:txBody>
      </p:sp>
      <p:sp>
        <p:nvSpPr>
          <p:cNvPr id="5" name="Date Placeholder 4">
            <a:extLst>
              <a:ext uri="{FF2B5EF4-FFF2-40B4-BE49-F238E27FC236}">
                <a16:creationId xmlns:a16="http://schemas.microsoft.com/office/drawing/2014/main" id="{9CD04FFA-F329-E64A-81AF-275C0DB35BE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1CBFAA40-430D-5F43-8C40-50AB8A240B8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044914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7354801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F052-8279-8A4D-8950-9F0F5A70BC3E}"/>
              </a:ext>
            </a:extLst>
          </p:cNvPr>
          <p:cNvSpPr>
            <a:spLocks noGrp="1"/>
          </p:cNvSpPr>
          <p:nvPr>
            <p:ph type="title"/>
          </p:nvPr>
        </p:nvSpPr>
        <p:spPr/>
        <p:txBody>
          <a:bodyPr/>
          <a:lstStyle/>
          <a:p>
            <a:r>
              <a:rPr lang="en-US" altLang="zh-CN" dirty="0"/>
              <a:t>SP #10 (11-19/1521r0 SP4)</a:t>
            </a:r>
            <a:endParaRPr lang="en-US" dirty="0"/>
          </a:p>
        </p:txBody>
      </p:sp>
      <p:sp>
        <p:nvSpPr>
          <p:cNvPr id="3" name="Content Placeholder 2">
            <a:extLst>
              <a:ext uri="{FF2B5EF4-FFF2-40B4-BE49-F238E27FC236}">
                <a16:creationId xmlns:a16="http://schemas.microsoft.com/office/drawing/2014/main" id="{F3E9E9F9-EE59-8B4F-A81B-B75CCB607F25}"/>
              </a:ext>
            </a:extLst>
          </p:cNvPr>
          <p:cNvSpPr>
            <a:spLocks noGrp="1"/>
          </p:cNvSpPr>
          <p:nvPr>
            <p:ph idx="1"/>
          </p:nvPr>
        </p:nvSpPr>
        <p:spPr/>
        <p:txBody>
          <a:bodyPr/>
          <a:lstStyle/>
          <a:p>
            <a:r>
              <a:rPr lang="en-US" dirty="0"/>
              <a:t>Do you support in 11be the 320/160+160 MHz non-OFDMA tone plan uses duplicated HE160?</a:t>
            </a:r>
          </a:p>
          <a:p>
            <a:pPr marL="457200" lvl="1" indent="0">
              <a:buNone/>
            </a:pPr>
            <a:r>
              <a:rPr lang="en-US" dirty="0"/>
              <a:t>Note:  puncturing design TBD. </a:t>
            </a:r>
          </a:p>
          <a:p>
            <a:endParaRPr lang="en-US" dirty="0"/>
          </a:p>
          <a:p>
            <a:pPr lvl="1"/>
            <a:r>
              <a:rPr lang="en-US" dirty="0"/>
              <a:t>Y   33 </a:t>
            </a:r>
          </a:p>
          <a:p>
            <a:pPr lvl="1"/>
            <a:r>
              <a:rPr lang="en-US" dirty="0"/>
              <a:t>N   9</a:t>
            </a:r>
          </a:p>
          <a:p>
            <a:pPr lvl="1"/>
            <a:r>
              <a:rPr lang="en-US" dirty="0"/>
              <a:t>A   9</a:t>
            </a:r>
          </a:p>
          <a:p>
            <a:endParaRPr lang="en-US" dirty="0"/>
          </a:p>
        </p:txBody>
      </p:sp>
      <p:sp>
        <p:nvSpPr>
          <p:cNvPr id="4" name="Slide Number Placeholder 3">
            <a:extLst>
              <a:ext uri="{FF2B5EF4-FFF2-40B4-BE49-F238E27FC236}">
                <a16:creationId xmlns:a16="http://schemas.microsoft.com/office/drawing/2014/main" id="{7758E1AB-163F-5F43-B960-148C6E956B7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40</a:t>
            </a:fld>
            <a:endParaRPr lang="en-US" altLang="en-US"/>
          </a:p>
        </p:txBody>
      </p:sp>
      <p:sp>
        <p:nvSpPr>
          <p:cNvPr id="5" name="Date Placeholder 4">
            <a:extLst>
              <a:ext uri="{FF2B5EF4-FFF2-40B4-BE49-F238E27FC236}">
                <a16:creationId xmlns:a16="http://schemas.microsoft.com/office/drawing/2014/main" id="{7C23D129-A4E2-9C48-A69B-4973DCCB4A44}"/>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80D3369-6B6E-374F-B22D-30E9315D6A1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045643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F052-8279-8A4D-8950-9F0F5A70BC3E}"/>
              </a:ext>
            </a:extLst>
          </p:cNvPr>
          <p:cNvSpPr>
            <a:spLocks noGrp="1"/>
          </p:cNvSpPr>
          <p:nvPr>
            <p:ph type="title"/>
          </p:nvPr>
        </p:nvSpPr>
        <p:spPr/>
        <p:txBody>
          <a:bodyPr/>
          <a:lstStyle/>
          <a:p>
            <a:r>
              <a:rPr lang="en-US" altLang="zh-CN" dirty="0"/>
              <a:t>SP #11 (11-19/1521r1 SP5)</a:t>
            </a:r>
            <a:endParaRPr lang="en-US" dirty="0"/>
          </a:p>
        </p:txBody>
      </p:sp>
      <p:sp>
        <p:nvSpPr>
          <p:cNvPr id="3" name="Content Placeholder 2">
            <a:extLst>
              <a:ext uri="{FF2B5EF4-FFF2-40B4-BE49-F238E27FC236}">
                <a16:creationId xmlns:a16="http://schemas.microsoft.com/office/drawing/2014/main" id="{F3E9E9F9-EE59-8B4F-A81B-B75CCB607F25}"/>
              </a:ext>
            </a:extLst>
          </p:cNvPr>
          <p:cNvSpPr>
            <a:spLocks noGrp="1"/>
          </p:cNvSpPr>
          <p:nvPr>
            <p:ph idx="1"/>
          </p:nvPr>
        </p:nvSpPr>
        <p:spPr/>
        <p:txBody>
          <a:bodyPr/>
          <a:lstStyle/>
          <a:p>
            <a:r>
              <a:rPr lang="en-US" dirty="0"/>
              <a:t>Do you agree with in 11be the 240/160+80 transmission consists of 3x 80MHz while each 80MHz segment is the same as HE80 in 11ax?</a:t>
            </a:r>
          </a:p>
          <a:p>
            <a:endParaRPr lang="en-US" dirty="0"/>
          </a:p>
          <a:p>
            <a:pPr lvl="1"/>
            <a:r>
              <a:rPr lang="en-US" dirty="0"/>
              <a:t>Y  27</a:t>
            </a:r>
          </a:p>
          <a:p>
            <a:pPr lvl="1"/>
            <a:r>
              <a:rPr lang="en-US" dirty="0"/>
              <a:t>N  0</a:t>
            </a:r>
          </a:p>
          <a:p>
            <a:pPr lvl="1"/>
            <a:r>
              <a:rPr lang="en-US" dirty="0"/>
              <a:t>A 16</a:t>
            </a:r>
          </a:p>
          <a:p>
            <a:endParaRPr lang="en-US" dirty="0"/>
          </a:p>
        </p:txBody>
      </p:sp>
      <p:sp>
        <p:nvSpPr>
          <p:cNvPr id="4" name="Slide Number Placeholder 3">
            <a:extLst>
              <a:ext uri="{FF2B5EF4-FFF2-40B4-BE49-F238E27FC236}">
                <a16:creationId xmlns:a16="http://schemas.microsoft.com/office/drawing/2014/main" id="{7758E1AB-163F-5F43-B960-148C6E956B7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41</a:t>
            </a:fld>
            <a:endParaRPr lang="en-US" altLang="en-US"/>
          </a:p>
        </p:txBody>
      </p:sp>
      <p:sp>
        <p:nvSpPr>
          <p:cNvPr id="5" name="Date Placeholder 4">
            <a:extLst>
              <a:ext uri="{FF2B5EF4-FFF2-40B4-BE49-F238E27FC236}">
                <a16:creationId xmlns:a16="http://schemas.microsoft.com/office/drawing/2014/main" id="{7C23D129-A4E2-9C48-A69B-4973DCCB4A44}"/>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80D3369-6B6E-374F-B22D-30E9315D6A1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5776659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36AFE-9864-5241-A913-ACE50297A0FF}"/>
              </a:ext>
            </a:extLst>
          </p:cNvPr>
          <p:cNvSpPr>
            <a:spLocks noGrp="1"/>
          </p:cNvSpPr>
          <p:nvPr>
            <p:ph type="title"/>
          </p:nvPr>
        </p:nvSpPr>
        <p:spPr/>
        <p:txBody>
          <a:bodyPr/>
          <a:lstStyle/>
          <a:p>
            <a:r>
              <a:rPr lang="en-US" altLang="zh-CN" dirty="0"/>
              <a:t>SP #12 (11-19/1889r0 SP1)</a:t>
            </a:r>
            <a:endParaRPr lang="en-US" dirty="0"/>
          </a:p>
        </p:txBody>
      </p:sp>
      <p:sp>
        <p:nvSpPr>
          <p:cNvPr id="3" name="Content Placeholder 2">
            <a:extLst>
              <a:ext uri="{FF2B5EF4-FFF2-40B4-BE49-F238E27FC236}">
                <a16:creationId xmlns:a16="http://schemas.microsoft.com/office/drawing/2014/main" id="{FD396697-A257-AB46-B218-E66FA615AAEC}"/>
              </a:ext>
            </a:extLst>
          </p:cNvPr>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11be supports 240 MHz and 160+80 MHz transmission</a:t>
            </a:r>
          </a:p>
          <a:p>
            <a:pPr lvl="2"/>
            <a:r>
              <a:rPr lang="en-GB" altLang="ko-KR" sz="1600" dirty="0"/>
              <a:t>240 / 160+80 MHz bandwidth </a:t>
            </a:r>
            <a:r>
              <a:rPr lang="en-US" altLang="ko-KR" sz="1600" dirty="0"/>
              <a:t>is</a:t>
            </a:r>
            <a:r>
              <a:rPr lang="ko-KR" altLang="en-US" sz="1600" dirty="0"/>
              <a:t> </a:t>
            </a:r>
            <a:r>
              <a:rPr lang="en-US" altLang="ko-KR" sz="1600" dirty="0"/>
              <a:t>constructed from three 80MHz channels which include primary 80MHz</a:t>
            </a:r>
            <a:endParaRPr lang="en-GB" altLang="ko-KR" sz="1600" dirty="0"/>
          </a:p>
          <a:p>
            <a:endParaRPr lang="en-US" altLang="ko-KR" sz="2000" dirty="0"/>
          </a:p>
          <a:p>
            <a:r>
              <a:rPr lang="en-US" altLang="ko-KR" sz="2000" dirty="0"/>
              <a:t>Y/N/A :  24 /0 /19</a:t>
            </a:r>
            <a:endParaRPr lang="ko-KR" altLang="en-US" sz="2000" dirty="0"/>
          </a:p>
          <a:p>
            <a:endParaRPr lang="en-US" dirty="0"/>
          </a:p>
        </p:txBody>
      </p:sp>
      <p:sp>
        <p:nvSpPr>
          <p:cNvPr id="4" name="Slide Number Placeholder 3">
            <a:extLst>
              <a:ext uri="{FF2B5EF4-FFF2-40B4-BE49-F238E27FC236}">
                <a16:creationId xmlns:a16="http://schemas.microsoft.com/office/drawing/2014/main" id="{CF000D01-A665-0B4B-99AA-7A498B5D667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42</a:t>
            </a:fld>
            <a:endParaRPr lang="en-US" altLang="en-US"/>
          </a:p>
        </p:txBody>
      </p:sp>
      <p:sp>
        <p:nvSpPr>
          <p:cNvPr id="5" name="Date Placeholder 4">
            <a:extLst>
              <a:ext uri="{FF2B5EF4-FFF2-40B4-BE49-F238E27FC236}">
                <a16:creationId xmlns:a16="http://schemas.microsoft.com/office/drawing/2014/main" id="{7CD66A71-A15C-8845-98A7-ED93F99B13C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ED2BAD5-ED4D-F54E-9375-DCEAF13C037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8361845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A4E69-4882-8445-B3C5-2C1A4C15BCF3}"/>
              </a:ext>
            </a:extLst>
          </p:cNvPr>
          <p:cNvSpPr>
            <a:spLocks noGrp="1"/>
          </p:cNvSpPr>
          <p:nvPr>
            <p:ph type="title"/>
          </p:nvPr>
        </p:nvSpPr>
        <p:spPr/>
        <p:txBody>
          <a:bodyPr/>
          <a:lstStyle/>
          <a:p>
            <a:r>
              <a:rPr lang="en-US" altLang="zh-CN" dirty="0"/>
              <a:t>SP #13 (11-19/1516r1 SP2)</a:t>
            </a:r>
            <a:endParaRPr lang="en-US" dirty="0"/>
          </a:p>
        </p:txBody>
      </p:sp>
      <p:sp>
        <p:nvSpPr>
          <p:cNvPr id="3" name="Content Placeholder 2">
            <a:extLst>
              <a:ext uri="{FF2B5EF4-FFF2-40B4-BE49-F238E27FC236}">
                <a16:creationId xmlns:a16="http://schemas.microsoft.com/office/drawing/2014/main" id="{E5D2BD9B-B0DD-7548-818E-EF65F311BF50}"/>
              </a:ext>
            </a:extLst>
          </p:cNvPr>
          <p:cNvSpPr>
            <a:spLocks noGrp="1"/>
          </p:cNvSpPr>
          <p:nvPr>
            <p:ph idx="1"/>
          </p:nvPr>
        </p:nvSpPr>
        <p:spPr/>
        <p:txBody>
          <a:bodyPr/>
          <a:lstStyle/>
          <a:p>
            <a:pPr marL="0" indent="0"/>
            <a:r>
              <a:rPr lang="en-US" sz="2000" dirty="0"/>
              <a:t>Do you agree to add the Pre-SIG field after the RL-SIG field?</a:t>
            </a:r>
          </a:p>
          <a:p>
            <a:pPr marL="0" indent="0">
              <a:buNone/>
            </a:pPr>
            <a:r>
              <a:rPr lang="en-US" sz="2000" dirty="0"/>
              <a:t>	Note 1: The contents of the Pre-SIG are TBD.</a:t>
            </a:r>
          </a:p>
          <a:p>
            <a:pPr marL="0" indent="0">
              <a:buNone/>
            </a:pPr>
            <a:r>
              <a:rPr lang="en-US" sz="2000" dirty="0"/>
              <a:t>	Note 2: The functions of the Pre-SIG field include but not limited to the ones listed in page 6 (Future proof, and cross-</a:t>
            </a:r>
            <a:r>
              <a:rPr lang="en-US" sz="2000" dirty="0" err="1"/>
              <a:t>wifi</a:t>
            </a:r>
            <a:r>
              <a:rPr lang="en-US" sz="2000" dirty="0"/>
              <a:t> coexistence).</a:t>
            </a:r>
          </a:p>
          <a:p>
            <a:pPr marL="0" indent="0">
              <a:buNone/>
            </a:pPr>
            <a:r>
              <a:rPr lang="en-US" sz="2000" dirty="0"/>
              <a:t>	Note 3: The EHT preamble follows the Pre-SIG field.</a:t>
            </a:r>
          </a:p>
          <a:p>
            <a:pPr marL="0" indent="0">
              <a:buNone/>
            </a:pPr>
            <a:endParaRPr lang="en-US" dirty="0"/>
          </a:p>
          <a:p>
            <a:pPr marL="0" indent="0">
              <a:buNone/>
            </a:pPr>
            <a:r>
              <a:rPr lang="en-US" altLang="zh-CN" dirty="0">
                <a:solidFill>
                  <a:srgbClr val="FFC000"/>
                </a:solidFill>
              </a:rPr>
              <a:t>Deferred after related contributions. </a:t>
            </a:r>
          </a:p>
          <a:p>
            <a:pPr marL="0" indent="0">
              <a:buNone/>
            </a:pPr>
            <a:endParaRPr lang="en-US" dirty="0"/>
          </a:p>
        </p:txBody>
      </p:sp>
      <p:sp>
        <p:nvSpPr>
          <p:cNvPr id="4" name="Slide Number Placeholder 3">
            <a:extLst>
              <a:ext uri="{FF2B5EF4-FFF2-40B4-BE49-F238E27FC236}">
                <a16:creationId xmlns:a16="http://schemas.microsoft.com/office/drawing/2014/main" id="{29EB4EE5-FCEC-D34A-A9A1-2DF86A552C7B}"/>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43</a:t>
            </a:fld>
            <a:endParaRPr lang="en-US" altLang="en-US"/>
          </a:p>
        </p:txBody>
      </p:sp>
      <p:sp>
        <p:nvSpPr>
          <p:cNvPr id="5" name="Date Placeholder 4">
            <a:extLst>
              <a:ext uri="{FF2B5EF4-FFF2-40B4-BE49-F238E27FC236}">
                <a16:creationId xmlns:a16="http://schemas.microsoft.com/office/drawing/2014/main" id="{2E1C2699-15A7-6E45-9619-C764BC6FF31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1E6CCD0-A409-A943-8993-7AE3F2A1B1A0}"/>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880000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1796A-A1AF-184A-B76A-81EFA9DFD356}"/>
              </a:ext>
            </a:extLst>
          </p:cNvPr>
          <p:cNvSpPr>
            <a:spLocks noGrp="1"/>
          </p:cNvSpPr>
          <p:nvPr>
            <p:ph type="title"/>
          </p:nvPr>
        </p:nvSpPr>
        <p:spPr/>
        <p:txBody>
          <a:bodyPr/>
          <a:lstStyle/>
          <a:p>
            <a:r>
              <a:rPr lang="en-US" altLang="zh-CN" dirty="0"/>
              <a:t>SP #14 (11-19/1519r0 SP1)</a:t>
            </a:r>
            <a:endParaRPr lang="en-US" dirty="0"/>
          </a:p>
        </p:txBody>
      </p:sp>
      <p:sp>
        <p:nvSpPr>
          <p:cNvPr id="3" name="Content Placeholder 2">
            <a:extLst>
              <a:ext uri="{FF2B5EF4-FFF2-40B4-BE49-F238E27FC236}">
                <a16:creationId xmlns:a16="http://schemas.microsoft.com/office/drawing/2014/main" id="{CABEDD78-190F-CC49-8983-DA077EB8DE47}"/>
              </a:ext>
            </a:extLst>
          </p:cNvPr>
          <p:cNvSpPr>
            <a:spLocks noGrp="1"/>
          </p:cNvSpPr>
          <p:nvPr>
            <p:ph idx="1"/>
          </p:nvPr>
        </p:nvSpPr>
        <p:spPr/>
        <p:txBody>
          <a:bodyPr/>
          <a:lstStyle/>
          <a:p>
            <a:r>
              <a:rPr lang="en-US" dirty="0"/>
              <a:t>Do you agree with introducing “universal fields” in the EHT preamble ?</a:t>
            </a:r>
          </a:p>
          <a:p>
            <a:pPr lvl="1"/>
            <a:r>
              <a:rPr lang="en-US" dirty="0"/>
              <a:t>The intent of the </a:t>
            </a:r>
            <a:r>
              <a:rPr lang="en-US" i="1" dirty="0"/>
              <a:t>universal fields </a:t>
            </a:r>
            <a:r>
              <a:rPr lang="en-US" dirty="0"/>
              <a:t>is to allow for certain “version independent” content for better co-existence among future 802.11 generations</a:t>
            </a:r>
          </a:p>
          <a:p>
            <a:pPr lvl="1"/>
            <a:r>
              <a:rPr lang="en-US" dirty="0"/>
              <a:t>The exact field definition, location and number of bits are TBD</a:t>
            </a:r>
          </a:p>
          <a:p>
            <a:endParaRPr lang="en-US"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7DAA2F90-BA28-B34E-8160-9427688B58DF}"/>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44</a:t>
            </a:fld>
            <a:endParaRPr lang="en-US" altLang="en-US"/>
          </a:p>
        </p:txBody>
      </p:sp>
      <p:sp>
        <p:nvSpPr>
          <p:cNvPr id="5" name="Date Placeholder 4">
            <a:extLst>
              <a:ext uri="{FF2B5EF4-FFF2-40B4-BE49-F238E27FC236}">
                <a16:creationId xmlns:a16="http://schemas.microsoft.com/office/drawing/2014/main" id="{6E5B7EA7-896D-DE4B-BA04-75B9F4423F8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99C92712-267A-CC41-9A28-10E8C4A8753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950518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73562-1D8C-7242-84BB-1C4DA8D72FAA}"/>
              </a:ext>
            </a:extLst>
          </p:cNvPr>
          <p:cNvSpPr>
            <a:spLocks noGrp="1"/>
          </p:cNvSpPr>
          <p:nvPr>
            <p:ph type="title"/>
          </p:nvPr>
        </p:nvSpPr>
        <p:spPr/>
        <p:txBody>
          <a:bodyPr/>
          <a:lstStyle/>
          <a:p>
            <a:r>
              <a:rPr lang="en-US" altLang="zh-CN" dirty="0"/>
              <a:t>SP #15 (11-19/1540r2 SP1)</a:t>
            </a:r>
            <a:endParaRPr lang="en-US" dirty="0"/>
          </a:p>
        </p:txBody>
      </p:sp>
      <p:sp>
        <p:nvSpPr>
          <p:cNvPr id="3" name="Content Placeholder 2">
            <a:extLst>
              <a:ext uri="{FF2B5EF4-FFF2-40B4-BE49-F238E27FC236}">
                <a16:creationId xmlns:a16="http://schemas.microsoft.com/office/drawing/2014/main" id="{47FA2C91-86D0-D349-9005-B675F6B10FFB}"/>
              </a:ext>
            </a:extLst>
          </p:cNvPr>
          <p:cNvSpPr>
            <a:spLocks noGrp="1"/>
          </p:cNvSpPr>
          <p:nvPr>
            <p:ph idx="1"/>
          </p:nvPr>
        </p:nvSpPr>
        <p:spPr/>
        <p:txBody>
          <a:bodyPr/>
          <a:lstStyle/>
          <a:p>
            <a:r>
              <a:rPr lang="en-US" dirty="0"/>
              <a:t>Do you agree to add the following to 11be SFD?</a:t>
            </a:r>
          </a:p>
          <a:p>
            <a:pPr lvl="1">
              <a:buFont typeface="Arial" panose="020B0604020202020204" pitchFamily="34" charset="0"/>
              <a:buChar char="•"/>
            </a:pPr>
            <a:r>
              <a:rPr lang="en-US" dirty="0"/>
              <a:t>The next SIG field following </a:t>
            </a:r>
            <a:r>
              <a:rPr lang="en-US" altLang="zh-CN" dirty="0"/>
              <a:t>the BPSK symbol after LSIG</a:t>
            </a:r>
            <a:r>
              <a:rPr lang="en-US" dirty="0"/>
              <a:t>, is modulated on 20MHz basis.</a:t>
            </a:r>
          </a:p>
          <a:p>
            <a:pPr lvl="2">
              <a:buFont typeface="Arial" panose="020B0604020202020204" pitchFamily="34" charset="0"/>
              <a:buChar char="•"/>
            </a:pPr>
            <a:r>
              <a:rPr lang="en-US" dirty="0"/>
              <a:t>The number of symbols is TBD</a:t>
            </a:r>
          </a:p>
          <a:p>
            <a:pPr lvl="2">
              <a:buFont typeface="Arial" panose="020B0604020202020204" pitchFamily="34" charset="0"/>
              <a:buChar char="•"/>
            </a:pPr>
            <a:r>
              <a:rPr lang="en-US" dirty="0"/>
              <a:t>The SIG field name is TBD</a:t>
            </a:r>
          </a:p>
          <a:p>
            <a:pPr lvl="2">
              <a:buFont typeface="Arial" panose="020B0604020202020204" pitchFamily="34" charset="0"/>
              <a:buChar char="•"/>
            </a:pPr>
            <a:r>
              <a:rPr lang="en-US" dirty="0"/>
              <a:t>The content of the SIG field is TBD</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buNone/>
            </a:pPr>
            <a:endParaRPr lang="en-US" dirty="0"/>
          </a:p>
          <a:p>
            <a:r>
              <a:rPr lang="en-US" altLang="zh-CN" dirty="0">
                <a:solidFill>
                  <a:srgbClr val="FFC000"/>
                </a:solidFill>
              </a:rPr>
              <a:t>Deferred after related contributions. </a:t>
            </a:r>
          </a:p>
          <a:p>
            <a:endParaRPr lang="en-US" dirty="0"/>
          </a:p>
        </p:txBody>
      </p:sp>
      <p:sp>
        <p:nvSpPr>
          <p:cNvPr id="4" name="Slide Number Placeholder 3">
            <a:extLst>
              <a:ext uri="{FF2B5EF4-FFF2-40B4-BE49-F238E27FC236}">
                <a16:creationId xmlns:a16="http://schemas.microsoft.com/office/drawing/2014/main" id="{432BA30A-3BEB-5C4C-8230-54B907C5E417}"/>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45</a:t>
            </a:fld>
            <a:endParaRPr lang="en-US" altLang="en-US"/>
          </a:p>
        </p:txBody>
      </p:sp>
      <p:sp>
        <p:nvSpPr>
          <p:cNvPr id="5" name="Date Placeholder 4">
            <a:extLst>
              <a:ext uri="{FF2B5EF4-FFF2-40B4-BE49-F238E27FC236}">
                <a16:creationId xmlns:a16="http://schemas.microsoft.com/office/drawing/2014/main" id="{60DCB80E-1595-B740-AB99-69B93297D3C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0EFCF83-1519-B849-A9DD-B0A0211C4E00}"/>
              </a:ext>
            </a:extLst>
          </p:cNvPr>
          <p:cNvSpPr>
            <a:spLocks noGrp="1"/>
          </p:cNvSpPr>
          <p:nvPr>
            <p:ph type="ftr" sz="quarter" idx="3"/>
          </p:nvPr>
        </p:nvSpPr>
        <p:spPr/>
        <p:txBody>
          <a:bodyPr/>
          <a:lstStyle/>
          <a:p>
            <a:pPr>
              <a:defRPr/>
            </a:pPr>
            <a:r>
              <a:rPr lang="en-US"/>
              <a:t>Tianyu Wu (Apple), et al</a:t>
            </a:r>
          </a:p>
        </p:txBody>
      </p:sp>
      <p:grpSp>
        <p:nvGrpSpPr>
          <p:cNvPr id="7" name="Group 6">
            <a:extLst>
              <a:ext uri="{FF2B5EF4-FFF2-40B4-BE49-F238E27FC236}">
                <a16:creationId xmlns:a16="http://schemas.microsoft.com/office/drawing/2014/main" id="{DA01A7FB-132A-CB47-BBF1-39CFEA241E1A}"/>
              </a:ext>
            </a:extLst>
          </p:cNvPr>
          <p:cNvGrpSpPr/>
          <p:nvPr/>
        </p:nvGrpSpPr>
        <p:grpSpPr>
          <a:xfrm>
            <a:off x="1905000" y="4343400"/>
            <a:ext cx="4315098" cy="1336966"/>
            <a:chOff x="762568" y="1557427"/>
            <a:chExt cx="4315098" cy="1336966"/>
          </a:xfrm>
        </p:grpSpPr>
        <p:sp>
          <p:nvSpPr>
            <p:cNvPr id="8" name="Rectangle 7">
              <a:extLst>
                <a:ext uri="{FF2B5EF4-FFF2-40B4-BE49-F238E27FC236}">
                  <a16:creationId xmlns:a16="http://schemas.microsoft.com/office/drawing/2014/main" id="{5FF86689-D582-5A4E-B3DC-59559407048E}"/>
                </a:ext>
              </a:extLst>
            </p:cNvPr>
            <p:cNvSpPr/>
            <p:nvPr/>
          </p:nvSpPr>
          <p:spPr>
            <a:xfrm>
              <a:off x="3688080" y="2561276"/>
              <a:ext cx="138454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9" name="Rectangle 4">
              <a:extLst>
                <a:ext uri="{FF2B5EF4-FFF2-40B4-BE49-F238E27FC236}">
                  <a16:creationId xmlns:a16="http://schemas.microsoft.com/office/drawing/2014/main" id="{187B72D3-3D96-3E4A-BE30-366B77C3BDD5}"/>
                </a:ext>
              </a:extLst>
            </p:cNvPr>
            <p:cNvSpPr>
              <a:spLocks noChangeArrowheads="1"/>
            </p:cNvSpPr>
            <p:nvPr/>
          </p:nvSpPr>
          <p:spPr bwMode="auto">
            <a:xfrm>
              <a:off x="762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0" name="Rectangle 6">
              <a:extLst>
                <a:ext uri="{FF2B5EF4-FFF2-40B4-BE49-F238E27FC236}">
                  <a16:creationId xmlns:a16="http://schemas.microsoft.com/office/drawing/2014/main" id="{E5825290-1FBB-514F-8AEF-F45D84FA22FA}"/>
                </a:ext>
              </a:extLst>
            </p:cNvPr>
            <p:cNvSpPr>
              <a:spLocks noChangeArrowheads="1"/>
            </p:cNvSpPr>
            <p:nvPr/>
          </p:nvSpPr>
          <p:spPr bwMode="auto">
            <a:xfrm>
              <a:off x="1524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1" name="Rectangle 7">
              <a:extLst>
                <a:ext uri="{FF2B5EF4-FFF2-40B4-BE49-F238E27FC236}">
                  <a16:creationId xmlns:a16="http://schemas.microsoft.com/office/drawing/2014/main" id="{AE8B478A-5749-D84A-9F92-0FABEFBBD8C1}"/>
                </a:ext>
              </a:extLst>
            </p:cNvPr>
            <p:cNvSpPr>
              <a:spLocks noChangeArrowheads="1"/>
            </p:cNvSpPr>
            <p:nvPr/>
          </p:nvSpPr>
          <p:spPr bwMode="auto">
            <a:xfrm>
              <a:off x="2286568" y="2561276"/>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2" name="Rectangle 8">
              <a:extLst>
                <a:ext uri="{FF2B5EF4-FFF2-40B4-BE49-F238E27FC236}">
                  <a16:creationId xmlns:a16="http://schemas.microsoft.com/office/drawing/2014/main" id="{892D8834-7929-374F-83AA-565E7942F51E}"/>
                </a:ext>
              </a:extLst>
            </p:cNvPr>
            <p:cNvSpPr>
              <a:spLocks noChangeArrowheads="1"/>
            </p:cNvSpPr>
            <p:nvPr/>
          </p:nvSpPr>
          <p:spPr bwMode="auto">
            <a:xfrm>
              <a:off x="2972367" y="2561276"/>
              <a:ext cx="723621"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BPSK</a:t>
              </a:r>
              <a:endParaRPr lang="en-US" sz="1400" dirty="0">
                <a:latin typeface="+mj-lt"/>
              </a:endParaRPr>
            </a:p>
          </p:txBody>
        </p:sp>
        <p:sp>
          <p:nvSpPr>
            <p:cNvPr id="13" name="Rectangle 12">
              <a:extLst>
                <a:ext uri="{FF2B5EF4-FFF2-40B4-BE49-F238E27FC236}">
                  <a16:creationId xmlns:a16="http://schemas.microsoft.com/office/drawing/2014/main" id="{91FCC934-4D5D-4643-BCB3-407BBC04A52C}"/>
                </a:ext>
              </a:extLst>
            </p:cNvPr>
            <p:cNvSpPr/>
            <p:nvPr/>
          </p:nvSpPr>
          <p:spPr>
            <a:xfrm>
              <a:off x="3692239" y="2222448"/>
              <a:ext cx="138542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4" name="Rectangle 4">
              <a:extLst>
                <a:ext uri="{FF2B5EF4-FFF2-40B4-BE49-F238E27FC236}">
                  <a16:creationId xmlns:a16="http://schemas.microsoft.com/office/drawing/2014/main" id="{4D56D398-DF9D-C24B-B21C-93C1E139438E}"/>
                </a:ext>
              </a:extLst>
            </p:cNvPr>
            <p:cNvSpPr>
              <a:spLocks noChangeArrowheads="1"/>
            </p:cNvSpPr>
            <p:nvPr/>
          </p:nvSpPr>
          <p:spPr bwMode="auto">
            <a:xfrm>
              <a:off x="763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5" name="Rectangle 6">
              <a:extLst>
                <a:ext uri="{FF2B5EF4-FFF2-40B4-BE49-F238E27FC236}">
                  <a16:creationId xmlns:a16="http://schemas.microsoft.com/office/drawing/2014/main" id="{B68E7E01-EDFB-A44E-AA36-9EF0203B432E}"/>
                </a:ext>
              </a:extLst>
            </p:cNvPr>
            <p:cNvSpPr>
              <a:spLocks noChangeArrowheads="1"/>
            </p:cNvSpPr>
            <p:nvPr/>
          </p:nvSpPr>
          <p:spPr bwMode="auto">
            <a:xfrm>
              <a:off x="1525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6" name="Rectangle 7">
              <a:extLst>
                <a:ext uri="{FF2B5EF4-FFF2-40B4-BE49-F238E27FC236}">
                  <a16:creationId xmlns:a16="http://schemas.microsoft.com/office/drawing/2014/main" id="{46A38983-8D92-904F-B66C-7D9E605EF732}"/>
                </a:ext>
              </a:extLst>
            </p:cNvPr>
            <p:cNvSpPr>
              <a:spLocks noChangeArrowheads="1"/>
            </p:cNvSpPr>
            <p:nvPr/>
          </p:nvSpPr>
          <p:spPr bwMode="auto">
            <a:xfrm>
              <a:off x="2287862" y="2230881"/>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7" name="Rectangle 8">
              <a:extLst>
                <a:ext uri="{FF2B5EF4-FFF2-40B4-BE49-F238E27FC236}">
                  <a16:creationId xmlns:a16="http://schemas.microsoft.com/office/drawing/2014/main" id="{000598CD-446E-3B48-BF2C-744F48EEC982}"/>
                </a:ext>
              </a:extLst>
            </p:cNvPr>
            <p:cNvSpPr>
              <a:spLocks noChangeArrowheads="1"/>
            </p:cNvSpPr>
            <p:nvPr/>
          </p:nvSpPr>
          <p:spPr bwMode="auto">
            <a:xfrm>
              <a:off x="2972368" y="2228189"/>
              <a:ext cx="722326"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BPSK</a:t>
              </a:r>
              <a:endParaRPr lang="en-US" sz="1400" dirty="0">
                <a:latin typeface="+mj-lt"/>
              </a:endParaRPr>
            </a:p>
          </p:txBody>
        </p:sp>
        <p:sp>
          <p:nvSpPr>
            <p:cNvPr id="18" name="Rectangle 17">
              <a:extLst>
                <a:ext uri="{FF2B5EF4-FFF2-40B4-BE49-F238E27FC236}">
                  <a16:creationId xmlns:a16="http://schemas.microsoft.com/office/drawing/2014/main" id="{791968C8-1244-5742-A30B-6E9A53A697B1}"/>
                </a:ext>
              </a:extLst>
            </p:cNvPr>
            <p:cNvSpPr/>
            <p:nvPr/>
          </p:nvSpPr>
          <p:spPr>
            <a:xfrm>
              <a:off x="3699165" y="1557427"/>
              <a:ext cx="1371600"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9" name="Rectangle 4">
              <a:extLst>
                <a:ext uri="{FF2B5EF4-FFF2-40B4-BE49-F238E27FC236}">
                  <a16:creationId xmlns:a16="http://schemas.microsoft.com/office/drawing/2014/main" id="{392AA927-AB8E-7545-A38C-E0A8E8A60719}"/>
                </a:ext>
              </a:extLst>
            </p:cNvPr>
            <p:cNvSpPr>
              <a:spLocks noChangeArrowheads="1"/>
            </p:cNvSpPr>
            <p:nvPr/>
          </p:nvSpPr>
          <p:spPr bwMode="auto">
            <a:xfrm>
              <a:off x="763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20" name="Rectangle 6">
              <a:extLst>
                <a:ext uri="{FF2B5EF4-FFF2-40B4-BE49-F238E27FC236}">
                  <a16:creationId xmlns:a16="http://schemas.microsoft.com/office/drawing/2014/main" id="{D318F994-CB48-6D4F-BA12-B47FC05F95B9}"/>
                </a:ext>
              </a:extLst>
            </p:cNvPr>
            <p:cNvSpPr>
              <a:spLocks noChangeArrowheads="1"/>
            </p:cNvSpPr>
            <p:nvPr/>
          </p:nvSpPr>
          <p:spPr bwMode="auto">
            <a:xfrm>
              <a:off x="1525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21" name="Rectangle 7">
              <a:extLst>
                <a:ext uri="{FF2B5EF4-FFF2-40B4-BE49-F238E27FC236}">
                  <a16:creationId xmlns:a16="http://schemas.microsoft.com/office/drawing/2014/main" id="{8D4F8083-4649-6A46-918B-8467202AC388}"/>
                </a:ext>
              </a:extLst>
            </p:cNvPr>
            <p:cNvSpPr>
              <a:spLocks noChangeArrowheads="1"/>
            </p:cNvSpPr>
            <p:nvPr/>
          </p:nvSpPr>
          <p:spPr bwMode="auto">
            <a:xfrm>
              <a:off x="2287862" y="1557427"/>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22" name="Rectangle 8">
              <a:extLst>
                <a:ext uri="{FF2B5EF4-FFF2-40B4-BE49-F238E27FC236}">
                  <a16:creationId xmlns:a16="http://schemas.microsoft.com/office/drawing/2014/main" id="{F1B3124E-F02E-394D-9141-77852323708D}"/>
                </a:ext>
              </a:extLst>
            </p:cNvPr>
            <p:cNvSpPr>
              <a:spLocks noChangeArrowheads="1"/>
            </p:cNvSpPr>
            <p:nvPr/>
          </p:nvSpPr>
          <p:spPr bwMode="auto">
            <a:xfrm>
              <a:off x="2973661" y="1557427"/>
              <a:ext cx="725503" cy="333117"/>
            </a:xfrm>
            <a:prstGeom prst="rect">
              <a:avLst/>
            </a:prstGeom>
            <a:solidFill>
              <a:srgbClr val="FFFFFF"/>
            </a:solidFill>
            <a:ln w="19050">
              <a:solidFill>
                <a:schemeClr val="tx1"/>
              </a:solidFill>
              <a:prstDash val="solid"/>
              <a:miter lim="800000"/>
              <a:headEnd/>
              <a:tailEnd/>
            </a:ln>
          </p:spPr>
          <p:txBody>
            <a:bodyPr wrap="none" anchor="ctr"/>
            <a:lstStyle/>
            <a:p>
              <a:pPr>
                <a:defRPr/>
              </a:pPr>
              <a:r>
                <a:rPr lang="en-US" altLang="en-US" sz="1400" dirty="0">
                  <a:solidFill>
                    <a:schemeClr val="tx1"/>
                  </a:solidFill>
                </a:rPr>
                <a:t>BPSK</a:t>
              </a:r>
              <a:endParaRPr lang="en-US" sz="1400" dirty="0">
                <a:latin typeface="+mj-lt"/>
              </a:endParaRPr>
            </a:p>
          </p:txBody>
        </p:sp>
        <p:sp>
          <p:nvSpPr>
            <p:cNvPr id="23" name="Rectangle 22">
              <a:extLst>
                <a:ext uri="{FF2B5EF4-FFF2-40B4-BE49-F238E27FC236}">
                  <a16:creationId xmlns:a16="http://schemas.microsoft.com/office/drawing/2014/main" id="{2E0ACA4F-954C-0B4B-8B43-0773308BFF9A}"/>
                </a:ext>
              </a:extLst>
            </p:cNvPr>
            <p:cNvSpPr/>
            <p:nvPr/>
          </p:nvSpPr>
          <p:spPr>
            <a:xfrm>
              <a:off x="3701027" y="1889362"/>
              <a:ext cx="1371600" cy="343188"/>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a:t>
              </a:r>
            </a:p>
          </p:txBody>
        </p:sp>
        <p:sp>
          <p:nvSpPr>
            <p:cNvPr id="24" name="Rectangle 4">
              <a:extLst>
                <a:ext uri="{FF2B5EF4-FFF2-40B4-BE49-F238E27FC236}">
                  <a16:creationId xmlns:a16="http://schemas.microsoft.com/office/drawing/2014/main" id="{BCAFDA8F-C43D-F645-BBC3-EB37A9F7763A}"/>
                </a:ext>
              </a:extLst>
            </p:cNvPr>
            <p:cNvSpPr>
              <a:spLocks noChangeArrowheads="1"/>
            </p:cNvSpPr>
            <p:nvPr/>
          </p:nvSpPr>
          <p:spPr bwMode="auto">
            <a:xfrm>
              <a:off x="763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dirty="0">
                  <a:latin typeface="+mj-lt"/>
                </a:rPr>
                <a:t>…</a:t>
              </a:r>
            </a:p>
          </p:txBody>
        </p:sp>
        <p:sp>
          <p:nvSpPr>
            <p:cNvPr id="25" name="Rectangle 6">
              <a:extLst>
                <a:ext uri="{FF2B5EF4-FFF2-40B4-BE49-F238E27FC236}">
                  <a16:creationId xmlns:a16="http://schemas.microsoft.com/office/drawing/2014/main" id="{FEC67753-729A-544D-973F-DC5C75E190E6}"/>
                </a:ext>
              </a:extLst>
            </p:cNvPr>
            <p:cNvSpPr>
              <a:spLocks noChangeArrowheads="1"/>
            </p:cNvSpPr>
            <p:nvPr/>
          </p:nvSpPr>
          <p:spPr bwMode="auto">
            <a:xfrm>
              <a:off x="1525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6" name="Rectangle 7">
              <a:extLst>
                <a:ext uri="{FF2B5EF4-FFF2-40B4-BE49-F238E27FC236}">
                  <a16:creationId xmlns:a16="http://schemas.microsoft.com/office/drawing/2014/main" id="{5B88AE6A-AB30-DB45-8225-EDA447C96FD0}"/>
                </a:ext>
              </a:extLst>
            </p:cNvPr>
            <p:cNvSpPr>
              <a:spLocks noChangeArrowheads="1"/>
            </p:cNvSpPr>
            <p:nvPr/>
          </p:nvSpPr>
          <p:spPr bwMode="auto">
            <a:xfrm>
              <a:off x="2287862" y="1896867"/>
              <a:ext cx="6858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7" name="Rectangle 8">
              <a:extLst>
                <a:ext uri="{FF2B5EF4-FFF2-40B4-BE49-F238E27FC236}">
                  <a16:creationId xmlns:a16="http://schemas.microsoft.com/office/drawing/2014/main" id="{7E2F6EF4-E5AE-8342-8733-E270502B8556}"/>
                </a:ext>
              </a:extLst>
            </p:cNvPr>
            <p:cNvSpPr>
              <a:spLocks noChangeArrowheads="1"/>
            </p:cNvSpPr>
            <p:nvPr/>
          </p:nvSpPr>
          <p:spPr bwMode="auto">
            <a:xfrm>
              <a:off x="2973661" y="1896867"/>
              <a:ext cx="724210" cy="333117"/>
            </a:xfrm>
            <a:prstGeom prst="rect">
              <a:avLst/>
            </a:prstGeom>
            <a:solidFill>
              <a:srgbClr val="FFFFFF"/>
            </a:solidFill>
            <a:ln w="19050">
              <a:solidFill>
                <a:schemeClr val="tx1"/>
              </a:solidFill>
              <a:miter lim="800000"/>
              <a:headEnd/>
              <a:tailEnd/>
            </a:ln>
          </p:spPr>
          <p:txBody>
            <a:bodyPr vert="eaVert" wrap="none" anchor="ctr"/>
            <a:lstStyle/>
            <a:p>
              <a:pPr>
                <a:defRPr/>
              </a:pPr>
              <a:r>
                <a:rPr lang="en-US" altLang="en-US" sz="1400" dirty="0">
                  <a:solidFill>
                    <a:schemeClr val="tx1"/>
                  </a:solidFill>
                </a:rPr>
                <a:t> …</a:t>
              </a:r>
              <a:endParaRPr lang="en-US" sz="1400" dirty="0">
                <a:latin typeface="+mj-lt"/>
              </a:endParaRPr>
            </a:p>
          </p:txBody>
        </p:sp>
      </p:grpSp>
    </p:spTree>
    <p:extLst>
      <p:ext uri="{BB962C8B-B14F-4D97-AF65-F5344CB8AC3E}">
        <p14:creationId xmlns:p14="http://schemas.microsoft.com/office/powerpoint/2010/main" val="33751880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5E3D8-F7BD-9B4C-A047-C6BA9F117E8D}"/>
              </a:ext>
            </a:extLst>
          </p:cNvPr>
          <p:cNvSpPr>
            <a:spLocks noGrp="1"/>
          </p:cNvSpPr>
          <p:nvPr>
            <p:ph type="title"/>
          </p:nvPr>
        </p:nvSpPr>
        <p:spPr/>
        <p:txBody>
          <a:bodyPr/>
          <a:lstStyle/>
          <a:p>
            <a:r>
              <a:rPr lang="en-US" altLang="zh-CN" dirty="0"/>
              <a:t>SP #16 (11-19/1486r5 SP1)</a:t>
            </a:r>
            <a:endParaRPr lang="en-US" dirty="0"/>
          </a:p>
        </p:txBody>
      </p:sp>
      <p:sp>
        <p:nvSpPr>
          <p:cNvPr id="3" name="Content Placeholder 2">
            <a:extLst>
              <a:ext uri="{FF2B5EF4-FFF2-40B4-BE49-F238E27FC236}">
                <a16:creationId xmlns:a16="http://schemas.microsoft.com/office/drawing/2014/main" id="{53A38A45-6BF9-E142-A6F8-352A924EFD18}"/>
              </a:ext>
            </a:extLst>
          </p:cNvPr>
          <p:cNvSpPr>
            <a:spLocks noGrp="1"/>
          </p:cNvSpPr>
          <p:nvPr>
            <p:ph idx="1"/>
          </p:nvPr>
        </p:nvSpPr>
        <p:spPr/>
        <p:txBody>
          <a:bodyPr/>
          <a:lstStyle/>
          <a:p>
            <a:r>
              <a:rPr lang="en-US" altLang="ko-KR" dirty="0"/>
              <a:t>Do you agree to incorporate the following text into the 11be SFD? </a:t>
            </a:r>
          </a:p>
          <a:p>
            <a:pPr lvl="1"/>
            <a:r>
              <a:rPr lang="en-US" altLang="ko-KR" dirty="0"/>
              <a:t>The LENGTH field value in L-SIG </a:t>
            </a:r>
            <a:r>
              <a:rPr lang="en-GB" altLang="ko-KR" dirty="0"/>
              <a:t>set to mod3 = 0. </a:t>
            </a:r>
          </a:p>
          <a:p>
            <a:pPr lvl="1"/>
            <a:endParaRPr lang="en-GB" altLang="ko-KR" dirty="0"/>
          </a:p>
          <a:p>
            <a:pPr lvl="1"/>
            <a:endParaRPr lang="en-GB" altLang="ko-KR" dirty="0"/>
          </a:p>
          <a:p>
            <a:pPr lvl="1"/>
            <a:r>
              <a:rPr lang="en-GB" altLang="ko-KR" dirty="0"/>
              <a:t>Y/N/A:   34 / 13 / 1</a:t>
            </a:r>
          </a:p>
          <a:p>
            <a:endParaRPr lang="en-US" dirty="0"/>
          </a:p>
        </p:txBody>
      </p:sp>
      <p:sp>
        <p:nvSpPr>
          <p:cNvPr id="4" name="Slide Number Placeholder 3">
            <a:extLst>
              <a:ext uri="{FF2B5EF4-FFF2-40B4-BE49-F238E27FC236}">
                <a16:creationId xmlns:a16="http://schemas.microsoft.com/office/drawing/2014/main" id="{6DE95388-9C07-5B4D-AF63-6C63036DE30D}"/>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46</a:t>
            </a:fld>
            <a:endParaRPr lang="en-US" altLang="en-US"/>
          </a:p>
        </p:txBody>
      </p:sp>
      <p:sp>
        <p:nvSpPr>
          <p:cNvPr id="5" name="Date Placeholder 4">
            <a:extLst>
              <a:ext uri="{FF2B5EF4-FFF2-40B4-BE49-F238E27FC236}">
                <a16:creationId xmlns:a16="http://schemas.microsoft.com/office/drawing/2014/main" id="{B864AD5D-F4EC-2344-8C7B-578BA0C3D8AB}"/>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CDA4022-AB52-994C-BAFC-201EDA97DEF1}"/>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1409432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9A805-71FA-0E44-A307-4F20881B02CB}"/>
              </a:ext>
            </a:extLst>
          </p:cNvPr>
          <p:cNvSpPr>
            <a:spLocks noGrp="1"/>
          </p:cNvSpPr>
          <p:nvPr>
            <p:ph type="title"/>
          </p:nvPr>
        </p:nvSpPr>
        <p:spPr/>
        <p:txBody>
          <a:bodyPr/>
          <a:lstStyle/>
          <a:p>
            <a:r>
              <a:rPr lang="en-US" altLang="zh-CN" dirty="0"/>
              <a:t>SP #16 (11-19/1486r5 SP2)</a:t>
            </a:r>
            <a:endParaRPr lang="en-US" dirty="0"/>
          </a:p>
        </p:txBody>
      </p:sp>
      <p:sp>
        <p:nvSpPr>
          <p:cNvPr id="3" name="Content Placeholder 2">
            <a:extLst>
              <a:ext uri="{FF2B5EF4-FFF2-40B4-BE49-F238E27FC236}">
                <a16:creationId xmlns:a16="http://schemas.microsoft.com/office/drawing/2014/main" id="{515A1B27-607A-F64E-8789-4D32DF0A2130}"/>
              </a:ext>
            </a:extLst>
          </p:cNvPr>
          <p:cNvSpPr>
            <a:spLocks noGrp="1"/>
          </p:cNvSpPr>
          <p:nvPr>
            <p:ph idx="1"/>
          </p:nvPr>
        </p:nvSpPr>
        <p:spPr/>
        <p:txBody>
          <a:bodyPr/>
          <a:lstStyle/>
          <a:p>
            <a:r>
              <a:rPr lang="en-GB" altLang="ko-KR" dirty="0"/>
              <a:t>Do you agree to add the following text into the 11be SFD? </a:t>
            </a:r>
          </a:p>
          <a:p>
            <a:pPr lvl="1"/>
            <a:r>
              <a:rPr lang="en-US" altLang="ko-KR" dirty="0"/>
              <a:t>11be shall define a field which indicates standard version (e.g., 11be and future standards) </a:t>
            </a:r>
            <a:r>
              <a:rPr lang="en-GB" altLang="ko-KR" dirty="0"/>
              <a:t>in a SIG field of 11be preamble.</a:t>
            </a:r>
          </a:p>
          <a:p>
            <a:pPr lvl="1"/>
            <a:r>
              <a:rPr lang="en-GB" altLang="ko-KR" dirty="0"/>
              <a:t>The contents of the </a:t>
            </a:r>
            <a:r>
              <a:rPr lang="en-US" altLang="ko-KR" dirty="0"/>
              <a:t>SIG field is TBD.</a:t>
            </a:r>
          </a:p>
          <a:p>
            <a:pPr lvl="1"/>
            <a:r>
              <a:rPr lang="en-US" altLang="ko-KR" dirty="0"/>
              <a:t>The </a:t>
            </a:r>
            <a:r>
              <a:rPr lang="en-GB" altLang="ko-KR" dirty="0"/>
              <a:t>location and size of the SIG field is TBD.</a:t>
            </a:r>
          </a:p>
          <a:p>
            <a:endParaRPr lang="en-US" dirty="0"/>
          </a:p>
          <a:p>
            <a:r>
              <a:rPr lang="en-US" dirty="0"/>
              <a:t>Y/N/A:  48/ 0 / 2 </a:t>
            </a:r>
          </a:p>
        </p:txBody>
      </p:sp>
      <p:sp>
        <p:nvSpPr>
          <p:cNvPr id="4" name="Slide Number Placeholder 3">
            <a:extLst>
              <a:ext uri="{FF2B5EF4-FFF2-40B4-BE49-F238E27FC236}">
                <a16:creationId xmlns:a16="http://schemas.microsoft.com/office/drawing/2014/main" id="{384000BF-755D-A340-BBD8-BD91343C6A3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47</a:t>
            </a:fld>
            <a:endParaRPr lang="en-US" altLang="en-US"/>
          </a:p>
        </p:txBody>
      </p:sp>
      <p:sp>
        <p:nvSpPr>
          <p:cNvPr id="5" name="Date Placeholder 4">
            <a:extLst>
              <a:ext uri="{FF2B5EF4-FFF2-40B4-BE49-F238E27FC236}">
                <a16:creationId xmlns:a16="http://schemas.microsoft.com/office/drawing/2014/main" id="{157533FE-4BC1-3548-A689-C008BB52F02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69AB64F-614D-D248-88EB-A276994E85D4}"/>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6010613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442A-8727-EF44-A256-FE45A391D3BD}"/>
              </a:ext>
            </a:extLst>
          </p:cNvPr>
          <p:cNvSpPr>
            <a:spLocks noGrp="1"/>
          </p:cNvSpPr>
          <p:nvPr>
            <p:ph type="title"/>
          </p:nvPr>
        </p:nvSpPr>
        <p:spPr/>
        <p:txBody>
          <a:bodyPr/>
          <a:lstStyle/>
          <a:p>
            <a:r>
              <a:rPr lang="en-US" altLang="zh-CN" dirty="0"/>
              <a:t>SP #17 (11-19/1486r5 SP3)</a:t>
            </a:r>
            <a:endParaRPr lang="en-US" dirty="0"/>
          </a:p>
        </p:txBody>
      </p:sp>
      <p:sp>
        <p:nvSpPr>
          <p:cNvPr id="3" name="Content Placeholder 2">
            <a:extLst>
              <a:ext uri="{FF2B5EF4-FFF2-40B4-BE49-F238E27FC236}">
                <a16:creationId xmlns:a16="http://schemas.microsoft.com/office/drawing/2014/main" id="{6F0821BF-9BB4-4D4E-81F7-4CC22D6642D5}"/>
              </a:ext>
            </a:extLst>
          </p:cNvPr>
          <p:cNvSpPr>
            <a:spLocks noGrp="1"/>
          </p:cNvSpPr>
          <p:nvPr>
            <p:ph idx="1"/>
          </p:nvPr>
        </p:nvSpPr>
        <p:spPr>
          <a:xfrm>
            <a:off x="685800" y="1828800"/>
            <a:ext cx="7772400" cy="4495800"/>
          </a:xfrm>
        </p:spPr>
        <p:txBody>
          <a:bodyPr/>
          <a:lstStyle/>
          <a:p>
            <a:r>
              <a:rPr lang="en-GB" altLang="ko-KR" dirty="0"/>
              <a:t>Do you agree to add the following text into the 11be SFD? </a:t>
            </a:r>
          </a:p>
          <a:p>
            <a:pPr lvl="1"/>
            <a:r>
              <a:rPr lang="en-US" altLang="ko-KR" dirty="0"/>
              <a:t>The SIG field </a:t>
            </a:r>
            <a:r>
              <a:rPr lang="en-US" altLang="ko-KR" dirty="0">
                <a:solidFill>
                  <a:schemeClr val="tx2"/>
                </a:solidFill>
              </a:rPr>
              <a:t>can be </a:t>
            </a:r>
            <a:r>
              <a:rPr lang="en-US" altLang="ko-KR" dirty="0"/>
              <a:t>composed of two signal fields encoded separately in 11be.</a:t>
            </a:r>
          </a:p>
          <a:p>
            <a:pPr lvl="2"/>
            <a:r>
              <a:rPr lang="en-US" altLang="ko-KR" dirty="0"/>
              <a:t>This field does not include the user specific information. </a:t>
            </a:r>
          </a:p>
          <a:p>
            <a:pPr lvl="2"/>
            <a:r>
              <a:rPr lang="en-US" altLang="ko-KR" dirty="0"/>
              <a:t>Each field includes the CRC and Tail bits</a:t>
            </a:r>
          </a:p>
          <a:p>
            <a:pPr lvl="3"/>
            <a:endParaRPr lang="en-US" altLang="ko-KR" dirty="0"/>
          </a:p>
          <a:p>
            <a:pPr lvl="3"/>
            <a:endParaRPr lang="en-US" altLang="ko-KR" dirty="0"/>
          </a:p>
          <a:p>
            <a:pPr lvl="3"/>
            <a:endParaRPr lang="en-US" altLang="ko-KR" dirty="0"/>
          </a:p>
          <a:p>
            <a:pPr lvl="2"/>
            <a:r>
              <a:rPr lang="en-US" altLang="ko-KR" dirty="0"/>
              <a:t>The naming of both SIG1 and SIG2 is TBD. </a:t>
            </a:r>
          </a:p>
          <a:p>
            <a:pPr lvl="1"/>
            <a:r>
              <a:rPr lang="en-US" altLang="ko-KR" dirty="0"/>
              <a:t>The first field of the SIG field includes the information which indicates standard version.  </a:t>
            </a:r>
            <a:endParaRPr lang="en-GB" altLang="ko-KR" dirty="0"/>
          </a:p>
          <a:p>
            <a:r>
              <a:rPr lang="en-US" altLang="zh-CN" dirty="0">
                <a:solidFill>
                  <a:srgbClr val="FFC000"/>
                </a:solidFill>
              </a:rPr>
              <a:t>Deferred for more discussions. </a:t>
            </a:r>
          </a:p>
          <a:p>
            <a:endParaRPr lang="en-US" dirty="0"/>
          </a:p>
        </p:txBody>
      </p:sp>
      <p:sp>
        <p:nvSpPr>
          <p:cNvPr id="4" name="Slide Number Placeholder 3">
            <a:extLst>
              <a:ext uri="{FF2B5EF4-FFF2-40B4-BE49-F238E27FC236}">
                <a16:creationId xmlns:a16="http://schemas.microsoft.com/office/drawing/2014/main" id="{2A131EDF-DFD2-BE4E-8E04-C4B978B26A0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48</a:t>
            </a:fld>
            <a:endParaRPr lang="en-US" altLang="en-US"/>
          </a:p>
        </p:txBody>
      </p:sp>
      <p:sp>
        <p:nvSpPr>
          <p:cNvPr id="5" name="Date Placeholder 4">
            <a:extLst>
              <a:ext uri="{FF2B5EF4-FFF2-40B4-BE49-F238E27FC236}">
                <a16:creationId xmlns:a16="http://schemas.microsoft.com/office/drawing/2014/main" id="{17D74FE7-5CE6-9547-9512-17E5CD5690F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CFFE3722-DC02-FE47-8AF3-7132DB9D3950}"/>
              </a:ext>
            </a:extLst>
          </p:cNvPr>
          <p:cNvSpPr>
            <a:spLocks noGrp="1"/>
          </p:cNvSpPr>
          <p:nvPr>
            <p:ph type="ftr" sz="quarter" idx="3"/>
          </p:nvPr>
        </p:nvSpPr>
        <p:spPr/>
        <p:txBody>
          <a:bodyPr/>
          <a:lstStyle/>
          <a:p>
            <a:pPr>
              <a:defRPr/>
            </a:pPr>
            <a:r>
              <a:rPr lang="en-US"/>
              <a:t>Tianyu Wu (Apple), et al</a:t>
            </a:r>
          </a:p>
        </p:txBody>
      </p:sp>
      <p:grpSp>
        <p:nvGrpSpPr>
          <p:cNvPr id="7" name="그룹 6">
            <a:extLst>
              <a:ext uri="{FF2B5EF4-FFF2-40B4-BE49-F238E27FC236}">
                <a16:creationId xmlns:a16="http://schemas.microsoft.com/office/drawing/2014/main" id="{ADD15125-712D-5641-8B90-1D0053E2DD2B}"/>
              </a:ext>
            </a:extLst>
          </p:cNvPr>
          <p:cNvGrpSpPr/>
          <p:nvPr/>
        </p:nvGrpSpPr>
        <p:grpSpPr>
          <a:xfrm>
            <a:off x="1658779" y="4343400"/>
            <a:ext cx="6155524" cy="441865"/>
            <a:chOff x="1467439" y="5257985"/>
            <a:chExt cx="6513403" cy="251041"/>
          </a:xfrm>
        </p:grpSpPr>
        <p:sp>
          <p:nvSpPr>
            <p:cNvPr id="8" name="직사각형 10">
              <a:extLst>
                <a:ext uri="{FF2B5EF4-FFF2-40B4-BE49-F238E27FC236}">
                  <a16:creationId xmlns:a16="http://schemas.microsoft.com/office/drawing/2014/main" id="{61BC366D-E75A-A742-8E6F-B82143B9CBE1}"/>
                </a:ext>
              </a:extLst>
            </p:cNvPr>
            <p:cNvSpPr/>
            <p:nvPr/>
          </p:nvSpPr>
          <p:spPr bwMode="auto">
            <a:xfrm>
              <a:off x="3321358" y="5260705"/>
              <a:ext cx="849940" cy="239656"/>
            </a:xfrm>
            <a:prstGeom prst="rect">
              <a:avLst/>
            </a:prstGeom>
            <a:noFill/>
            <a:ln w="9525">
              <a:solidFill>
                <a:schemeClr val="tx1"/>
              </a:solidFill>
              <a:miter lim="800000"/>
              <a:headEnd/>
              <a:tailEnd/>
            </a:ln>
          </p:spPr>
          <p:txBody>
            <a:bodyPr wrap="square" rtlCol="0" anchor="ctr">
              <a:noAutofit/>
            </a:bodyPr>
            <a:lstStyle/>
            <a:p>
              <a:pPr algn="ctr"/>
              <a:r>
                <a:rPr lang="en-US" altLang="ko-KR" sz="1100" b="0" dirty="0">
                  <a:solidFill>
                    <a:srgbClr val="000000"/>
                  </a:solidFill>
                </a:rPr>
                <a:t>L-SIG  </a:t>
              </a:r>
              <a:endParaRPr lang="ko-KR" altLang="en-US" sz="1100" b="0" dirty="0">
                <a:solidFill>
                  <a:srgbClr val="000000"/>
                </a:solidFill>
              </a:endParaRPr>
            </a:p>
          </p:txBody>
        </p:sp>
        <p:sp>
          <p:nvSpPr>
            <p:cNvPr id="9" name="직사각형 11">
              <a:extLst>
                <a:ext uri="{FF2B5EF4-FFF2-40B4-BE49-F238E27FC236}">
                  <a16:creationId xmlns:a16="http://schemas.microsoft.com/office/drawing/2014/main" id="{728B6AD8-E08F-E241-B5FB-6F1C7432A4AB}"/>
                </a:ext>
              </a:extLst>
            </p:cNvPr>
            <p:cNvSpPr/>
            <p:nvPr/>
          </p:nvSpPr>
          <p:spPr bwMode="auto">
            <a:xfrm>
              <a:off x="5020970" y="5260836"/>
              <a:ext cx="849940" cy="239656"/>
            </a:xfrm>
            <a:prstGeom prst="rect">
              <a:avLst/>
            </a:prstGeom>
            <a:noFill/>
            <a:ln w="9525">
              <a:solidFill>
                <a:schemeClr val="tx1"/>
              </a:solidFill>
              <a:prstDash val="solid"/>
              <a:miter lim="800000"/>
              <a:headEnd/>
              <a:tailEnd/>
            </a:ln>
          </p:spPr>
          <p:txBody>
            <a:bodyPr wrap="square" rtlCol="0" anchor="ctr">
              <a:noAutofit/>
            </a:bodyPr>
            <a:lstStyle/>
            <a:p>
              <a:pPr algn="ctr"/>
              <a:r>
                <a:rPr lang="en-US" altLang="ko-KR" sz="1100" dirty="0">
                  <a:solidFill>
                    <a:srgbClr val="000000"/>
                  </a:solidFill>
                </a:rPr>
                <a:t>SIG1 </a:t>
              </a:r>
              <a:endParaRPr lang="ko-KR" altLang="en-US" sz="1100" b="0" dirty="0">
                <a:solidFill>
                  <a:srgbClr val="000000"/>
                </a:solidFill>
              </a:endParaRPr>
            </a:p>
          </p:txBody>
        </p:sp>
        <p:sp>
          <p:nvSpPr>
            <p:cNvPr id="10" name="직사각형 12">
              <a:extLst>
                <a:ext uri="{FF2B5EF4-FFF2-40B4-BE49-F238E27FC236}">
                  <a16:creationId xmlns:a16="http://schemas.microsoft.com/office/drawing/2014/main" id="{DB5A0F25-99A2-E843-AD9D-808EC022D3A7}"/>
                </a:ext>
              </a:extLst>
            </p:cNvPr>
            <p:cNvSpPr/>
            <p:nvPr/>
          </p:nvSpPr>
          <p:spPr bwMode="auto">
            <a:xfrm>
              <a:off x="1467439" y="5259839"/>
              <a:ext cx="930007" cy="239656"/>
            </a:xfrm>
            <a:prstGeom prst="rect">
              <a:avLst/>
            </a:prstGeom>
            <a:noFill/>
            <a:ln w="9525">
              <a:solidFill>
                <a:schemeClr val="tx1"/>
              </a:solidFill>
              <a:miter lim="800000"/>
              <a:headEnd/>
              <a:tailEnd/>
            </a:ln>
          </p:spPr>
          <p:txBody>
            <a:bodyPr wrap="square" rtlCol="0" anchor="ctr">
              <a:noAutofit/>
            </a:bodyPr>
            <a:lstStyle/>
            <a:p>
              <a:pPr algn="ctr"/>
              <a:r>
                <a:rPr lang="en-US" altLang="ko-KR" sz="1100" b="0" dirty="0">
                  <a:solidFill>
                    <a:srgbClr val="000000"/>
                  </a:solidFill>
                </a:rPr>
                <a:t>L-STF </a:t>
              </a:r>
              <a:endParaRPr lang="ko-KR" altLang="en-US" sz="1100" b="0" dirty="0">
                <a:solidFill>
                  <a:srgbClr val="000000"/>
                </a:solidFill>
              </a:endParaRPr>
            </a:p>
          </p:txBody>
        </p:sp>
        <p:sp>
          <p:nvSpPr>
            <p:cNvPr id="11" name="직사각형 13">
              <a:extLst>
                <a:ext uri="{FF2B5EF4-FFF2-40B4-BE49-F238E27FC236}">
                  <a16:creationId xmlns:a16="http://schemas.microsoft.com/office/drawing/2014/main" id="{EBC49E01-AFF4-F64D-BFC8-58691CC6EBBF}"/>
                </a:ext>
              </a:extLst>
            </p:cNvPr>
            <p:cNvSpPr/>
            <p:nvPr/>
          </p:nvSpPr>
          <p:spPr bwMode="auto">
            <a:xfrm>
              <a:off x="2392001" y="5260704"/>
              <a:ext cx="930007" cy="239656"/>
            </a:xfrm>
            <a:prstGeom prst="rect">
              <a:avLst/>
            </a:prstGeom>
            <a:noFill/>
            <a:ln w="9525">
              <a:solidFill>
                <a:schemeClr val="tx1"/>
              </a:solidFill>
              <a:miter lim="800000"/>
              <a:headEnd/>
              <a:tailEnd/>
            </a:ln>
          </p:spPr>
          <p:txBody>
            <a:bodyPr wrap="square" rtlCol="0" anchor="ctr">
              <a:noAutofit/>
            </a:bodyPr>
            <a:lstStyle/>
            <a:p>
              <a:pPr algn="ctr"/>
              <a:r>
                <a:rPr lang="en-US" altLang="ko-KR" sz="1100" b="0" dirty="0">
                  <a:solidFill>
                    <a:srgbClr val="000000"/>
                  </a:solidFill>
                </a:rPr>
                <a:t>L-LTF </a:t>
              </a:r>
              <a:endParaRPr lang="ko-KR" altLang="en-US" sz="1100" b="0" dirty="0">
                <a:solidFill>
                  <a:srgbClr val="000000"/>
                </a:solidFill>
              </a:endParaRPr>
            </a:p>
          </p:txBody>
        </p:sp>
        <p:sp>
          <p:nvSpPr>
            <p:cNvPr id="12" name="직사각형 10">
              <a:extLst>
                <a:ext uri="{FF2B5EF4-FFF2-40B4-BE49-F238E27FC236}">
                  <a16:creationId xmlns:a16="http://schemas.microsoft.com/office/drawing/2014/main" id="{F25F91AC-6A70-2544-AD78-927C312A7F90}"/>
                </a:ext>
              </a:extLst>
            </p:cNvPr>
            <p:cNvSpPr/>
            <p:nvPr/>
          </p:nvSpPr>
          <p:spPr bwMode="auto">
            <a:xfrm>
              <a:off x="4169791" y="5261598"/>
              <a:ext cx="849940" cy="239656"/>
            </a:xfrm>
            <a:prstGeom prst="rect">
              <a:avLst/>
            </a:prstGeom>
            <a:noFill/>
            <a:ln w="9525">
              <a:solidFill>
                <a:schemeClr val="tx1"/>
              </a:solidFill>
              <a:miter lim="800000"/>
              <a:headEnd/>
              <a:tailEnd/>
            </a:ln>
          </p:spPr>
          <p:txBody>
            <a:bodyPr wrap="square" rtlCol="0" anchor="ctr">
              <a:noAutofit/>
            </a:bodyPr>
            <a:lstStyle/>
            <a:p>
              <a:pPr algn="ctr"/>
              <a:r>
                <a:rPr lang="en-US" altLang="ko-KR" sz="1400" b="1" dirty="0">
                  <a:solidFill>
                    <a:srgbClr val="000000"/>
                  </a:solidFill>
                </a:rPr>
                <a:t>…</a:t>
              </a:r>
              <a:endParaRPr lang="ko-KR" altLang="en-US" sz="1100" b="1" dirty="0">
                <a:solidFill>
                  <a:srgbClr val="000000"/>
                </a:solidFill>
              </a:endParaRPr>
            </a:p>
          </p:txBody>
        </p:sp>
        <p:sp>
          <p:nvSpPr>
            <p:cNvPr id="13" name="Rectangle 36">
              <a:extLst>
                <a:ext uri="{FF2B5EF4-FFF2-40B4-BE49-F238E27FC236}">
                  <a16:creationId xmlns:a16="http://schemas.microsoft.com/office/drawing/2014/main" id="{CE41EF4F-2052-9147-A774-5283BDC6AC3C}"/>
                </a:ext>
              </a:extLst>
            </p:cNvPr>
            <p:cNvSpPr/>
            <p:nvPr/>
          </p:nvSpPr>
          <p:spPr bwMode="auto">
            <a:xfrm>
              <a:off x="6707144" y="5259573"/>
              <a:ext cx="1273698" cy="240799"/>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A7A1BF22-D25A-8E42-9B36-0A3649A0D07D}"/>
                </a:ext>
              </a:extLst>
            </p:cNvPr>
            <p:cNvSpPr txBox="1"/>
            <p:nvPr/>
          </p:nvSpPr>
          <p:spPr>
            <a:xfrm>
              <a:off x="6939925" y="5257985"/>
              <a:ext cx="574781" cy="251041"/>
            </a:xfrm>
            <a:prstGeom prst="rect">
              <a:avLst/>
            </a:prstGeom>
            <a:noFill/>
          </p:spPr>
          <p:txBody>
            <a:bodyPr wrap="square" rtlCol="0">
              <a:spAutoFit/>
            </a:bodyPr>
            <a:lstStyle/>
            <a:p>
              <a:r>
                <a:rPr lang="en-US" sz="1800" dirty="0">
                  <a:solidFill>
                    <a:schemeClr val="tx1"/>
                  </a:solidFill>
                </a:rPr>
                <a:t>…</a:t>
              </a:r>
            </a:p>
          </p:txBody>
        </p:sp>
        <p:sp>
          <p:nvSpPr>
            <p:cNvPr id="15" name="직사각형 11">
              <a:extLst>
                <a:ext uri="{FF2B5EF4-FFF2-40B4-BE49-F238E27FC236}">
                  <a16:creationId xmlns:a16="http://schemas.microsoft.com/office/drawing/2014/main" id="{E08A590D-219E-3A4C-8C11-FC663865E480}"/>
                </a:ext>
              </a:extLst>
            </p:cNvPr>
            <p:cNvSpPr/>
            <p:nvPr/>
          </p:nvSpPr>
          <p:spPr bwMode="auto">
            <a:xfrm>
              <a:off x="5867513" y="5260153"/>
              <a:ext cx="849940" cy="239656"/>
            </a:xfrm>
            <a:prstGeom prst="rect">
              <a:avLst/>
            </a:prstGeom>
            <a:noFill/>
            <a:ln w="9525">
              <a:solidFill>
                <a:schemeClr val="tx1"/>
              </a:solidFill>
              <a:prstDash val="solid"/>
              <a:miter lim="800000"/>
              <a:headEnd/>
              <a:tailEnd/>
            </a:ln>
          </p:spPr>
          <p:txBody>
            <a:bodyPr wrap="square" rtlCol="0" anchor="ctr">
              <a:noAutofit/>
            </a:bodyPr>
            <a:lstStyle/>
            <a:p>
              <a:pPr algn="ctr"/>
              <a:r>
                <a:rPr lang="en-US" altLang="ko-KR" sz="1100" dirty="0">
                  <a:solidFill>
                    <a:srgbClr val="000000"/>
                  </a:solidFill>
                </a:rPr>
                <a:t>SIG2 </a:t>
              </a:r>
              <a:endParaRPr lang="ko-KR" altLang="en-US" sz="1100" b="0" dirty="0">
                <a:solidFill>
                  <a:srgbClr val="000000"/>
                </a:solidFill>
              </a:endParaRPr>
            </a:p>
          </p:txBody>
        </p:sp>
      </p:grpSp>
      <p:cxnSp>
        <p:nvCxnSpPr>
          <p:cNvPr id="16" name="직선 연결선 16">
            <a:extLst>
              <a:ext uri="{FF2B5EF4-FFF2-40B4-BE49-F238E27FC236}">
                <a16:creationId xmlns:a16="http://schemas.microsoft.com/office/drawing/2014/main" id="{B6EAFCC4-6E5F-FB46-AE48-965B4EBD8543}"/>
              </a:ext>
            </a:extLst>
          </p:cNvPr>
          <p:cNvCxnSpPr/>
          <p:nvPr/>
        </p:nvCxnSpPr>
        <p:spPr bwMode="auto">
          <a:xfrm>
            <a:off x="5029200" y="4282535"/>
            <a:ext cx="1524000"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7" name="직사각형 18">
            <a:extLst>
              <a:ext uri="{FF2B5EF4-FFF2-40B4-BE49-F238E27FC236}">
                <a16:creationId xmlns:a16="http://schemas.microsoft.com/office/drawing/2014/main" id="{5303882E-5D35-3A47-911C-C47068A15193}"/>
              </a:ext>
            </a:extLst>
          </p:cNvPr>
          <p:cNvSpPr/>
          <p:nvPr/>
        </p:nvSpPr>
        <p:spPr>
          <a:xfrm>
            <a:off x="5418681" y="4005536"/>
            <a:ext cx="792205" cy="276999"/>
          </a:xfrm>
          <a:prstGeom prst="rect">
            <a:avLst/>
          </a:prstGeom>
        </p:spPr>
        <p:txBody>
          <a:bodyPr wrap="none">
            <a:spAutoFit/>
          </a:bodyPr>
          <a:lstStyle/>
          <a:p>
            <a:r>
              <a:rPr lang="en-US" altLang="ko-KR" dirty="0"/>
              <a:t>SIG field </a:t>
            </a:r>
            <a:endParaRPr lang="ko-KR" altLang="en-US" dirty="0"/>
          </a:p>
        </p:txBody>
      </p:sp>
    </p:spTree>
    <p:extLst>
      <p:ext uri="{BB962C8B-B14F-4D97-AF65-F5344CB8AC3E}">
        <p14:creationId xmlns:p14="http://schemas.microsoft.com/office/powerpoint/2010/main" val="36097418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6C14A-5E76-2740-AA01-B938A24FA133}"/>
              </a:ext>
            </a:extLst>
          </p:cNvPr>
          <p:cNvSpPr>
            <a:spLocks noGrp="1"/>
          </p:cNvSpPr>
          <p:nvPr>
            <p:ph type="title"/>
          </p:nvPr>
        </p:nvSpPr>
        <p:spPr/>
        <p:txBody>
          <a:bodyPr/>
          <a:lstStyle/>
          <a:p>
            <a:r>
              <a:rPr lang="en-US" altLang="zh-CN" dirty="0"/>
              <a:t>SP #18 (11-19/1516r2 SP1)</a:t>
            </a:r>
            <a:endParaRPr lang="en-US" dirty="0"/>
          </a:p>
        </p:txBody>
      </p:sp>
      <p:sp>
        <p:nvSpPr>
          <p:cNvPr id="3" name="Content Placeholder 2">
            <a:extLst>
              <a:ext uri="{FF2B5EF4-FFF2-40B4-BE49-F238E27FC236}">
                <a16:creationId xmlns:a16="http://schemas.microsoft.com/office/drawing/2014/main" id="{339DC8B7-E4A9-064C-B248-49969B5EAA38}"/>
              </a:ext>
            </a:extLst>
          </p:cNvPr>
          <p:cNvSpPr>
            <a:spLocks noGrp="1"/>
          </p:cNvSpPr>
          <p:nvPr>
            <p:ph idx="1"/>
          </p:nvPr>
        </p:nvSpPr>
        <p:spPr/>
        <p:txBody>
          <a:bodyPr/>
          <a:lstStyle/>
          <a:p>
            <a:r>
              <a:rPr lang="en-US" dirty="0"/>
              <a:t>Do you agree that 11be keeps the RL-SIG field (repeated L-SIG) after L-SIG?</a:t>
            </a:r>
          </a:p>
          <a:p>
            <a:endParaRPr lang="en-US" dirty="0"/>
          </a:p>
          <a:p>
            <a:r>
              <a:rPr lang="en-US" dirty="0"/>
              <a:t>Y/N/A: 48 / 10 / 3 </a:t>
            </a:r>
          </a:p>
          <a:p>
            <a:endParaRPr lang="en-US" dirty="0"/>
          </a:p>
          <a:p>
            <a:endParaRPr lang="en-US" dirty="0"/>
          </a:p>
        </p:txBody>
      </p:sp>
      <p:sp>
        <p:nvSpPr>
          <p:cNvPr id="4" name="Slide Number Placeholder 3">
            <a:extLst>
              <a:ext uri="{FF2B5EF4-FFF2-40B4-BE49-F238E27FC236}">
                <a16:creationId xmlns:a16="http://schemas.microsoft.com/office/drawing/2014/main" id="{AC2C1280-CE97-7B42-955C-A162334EE826}"/>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49</a:t>
            </a:fld>
            <a:endParaRPr lang="en-US" altLang="en-US"/>
          </a:p>
        </p:txBody>
      </p:sp>
      <p:sp>
        <p:nvSpPr>
          <p:cNvPr id="5" name="Date Placeholder 4">
            <a:extLst>
              <a:ext uri="{FF2B5EF4-FFF2-40B4-BE49-F238E27FC236}">
                <a16:creationId xmlns:a16="http://schemas.microsoft.com/office/drawing/2014/main" id="{BABAACF0-C0FA-1E46-B286-7936591C9170}"/>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284C8794-17AD-CF4E-92AE-57EA62DAE8D1}"/>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733040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14066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E7561-574A-A349-9425-A80D08F00889}"/>
              </a:ext>
            </a:extLst>
          </p:cNvPr>
          <p:cNvSpPr>
            <a:spLocks noGrp="1"/>
          </p:cNvSpPr>
          <p:nvPr>
            <p:ph type="title"/>
          </p:nvPr>
        </p:nvSpPr>
        <p:spPr/>
        <p:txBody>
          <a:bodyPr/>
          <a:lstStyle/>
          <a:p>
            <a:r>
              <a:rPr lang="en-US" altLang="zh-CN" dirty="0"/>
              <a:t>SP #19 (11-19/1516r2 SP2)</a:t>
            </a:r>
            <a:endParaRPr lang="en-US" dirty="0"/>
          </a:p>
        </p:txBody>
      </p:sp>
      <p:sp>
        <p:nvSpPr>
          <p:cNvPr id="3" name="Content Placeholder 2">
            <a:extLst>
              <a:ext uri="{FF2B5EF4-FFF2-40B4-BE49-F238E27FC236}">
                <a16:creationId xmlns:a16="http://schemas.microsoft.com/office/drawing/2014/main" id="{E07E0DD5-31C1-0C42-9B0F-209C561CEF61}"/>
              </a:ext>
            </a:extLst>
          </p:cNvPr>
          <p:cNvSpPr>
            <a:spLocks noGrp="1"/>
          </p:cNvSpPr>
          <p:nvPr>
            <p:ph idx="1"/>
          </p:nvPr>
        </p:nvSpPr>
        <p:spPr/>
        <p:txBody>
          <a:bodyPr/>
          <a:lstStyle/>
          <a:p>
            <a:pPr marL="0" indent="0"/>
            <a:r>
              <a:rPr lang="en-US" sz="2000" dirty="0"/>
              <a:t>Do you agree to add a Pre-SIG field right after the RL-SIG in 11be? </a:t>
            </a:r>
          </a:p>
          <a:p>
            <a:pPr marL="0" indent="0">
              <a:buNone/>
            </a:pPr>
            <a:r>
              <a:rPr lang="en-US" sz="2000" dirty="0"/>
              <a:t>	Note 1: The contents of the Pre-SIG are TBD.</a:t>
            </a:r>
          </a:p>
          <a:p>
            <a:pPr marL="0" indent="0">
              <a:buNone/>
            </a:pPr>
            <a:r>
              <a:rPr lang="en-US" sz="2000" dirty="0"/>
              <a:t>	Note 2: The Pre-SIG field is used for (but not limited to):</a:t>
            </a:r>
          </a:p>
          <a:p>
            <a:pPr marL="0" indent="0">
              <a:buNone/>
            </a:pPr>
            <a:r>
              <a:rPr lang="en-US" sz="2000" dirty="0"/>
              <a:t>	1) future proof: e.g. differentiates different </a:t>
            </a:r>
            <a:r>
              <a:rPr lang="en-US" sz="2000" dirty="0" err="1"/>
              <a:t>wifi</a:t>
            </a:r>
            <a:r>
              <a:rPr lang="en-US" sz="2000" dirty="0"/>
              <a:t> version beyond 11be;</a:t>
            </a:r>
          </a:p>
          <a:p>
            <a:pPr marL="0" indent="0">
              <a:buNone/>
            </a:pPr>
            <a:r>
              <a:rPr lang="en-US" sz="2000" dirty="0"/>
              <a:t>	2) feature sharing between different </a:t>
            </a:r>
            <a:r>
              <a:rPr lang="en-US" sz="2000" dirty="0" err="1"/>
              <a:t>wifi</a:t>
            </a:r>
            <a:r>
              <a:rPr lang="en-US" sz="2000" dirty="0"/>
              <a:t> generations: e.g. share the spatial reuse feature between 11be and 11be beyond.</a:t>
            </a:r>
          </a:p>
          <a:p>
            <a:endParaRPr lang="en-US" dirty="0"/>
          </a:p>
          <a:p>
            <a:r>
              <a:rPr lang="en-US" altLang="zh-CN" dirty="0">
                <a:solidFill>
                  <a:srgbClr val="FFC000"/>
                </a:solidFill>
              </a:rPr>
              <a:t>Deferred for more discussions. </a:t>
            </a:r>
          </a:p>
          <a:p>
            <a:endParaRPr lang="en-US" dirty="0"/>
          </a:p>
        </p:txBody>
      </p:sp>
      <p:sp>
        <p:nvSpPr>
          <p:cNvPr id="4" name="Slide Number Placeholder 3">
            <a:extLst>
              <a:ext uri="{FF2B5EF4-FFF2-40B4-BE49-F238E27FC236}">
                <a16:creationId xmlns:a16="http://schemas.microsoft.com/office/drawing/2014/main" id="{B26B695B-374A-6942-988F-765A09EDED32}"/>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50</a:t>
            </a:fld>
            <a:endParaRPr lang="en-US" altLang="en-US"/>
          </a:p>
        </p:txBody>
      </p:sp>
      <p:sp>
        <p:nvSpPr>
          <p:cNvPr id="5" name="Date Placeholder 4">
            <a:extLst>
              <a:ext uri="{FF2B5EF4-FFF2-40B4-BE49-F238E27FC236}">
                <a16:creationId xmlns:a16="http://schemas.microsoft.com/office/drawing/2014/main" id="{1619211E-4FFE-B44B-B7E9-948D2D1954F3}"/>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51AC9D2-26EA-6C43-8541-147F6BBB5FB9}"/>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2233644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89AD8-BB11-8648-9EBE-426D17B2607A}"/>
              </a:ext>
            </a:extLst>
          </p:cNvPr>
          <p:cNvSpPr>
            <a:spLocks noGrp="1"/>
          </p:cNvSpPr>
          <p:nvPr>
            <p:ph type="title"/>
          </p:nvPr>
        </p:nvSpPr>
        <p:spPr/>
        <p:txBody>
          <a:bodyPr/>
          <a:lstStyle/>
          <a:p>
            <a:r>
              <a:rPr lang="en-US" altLang="zh-CN" dirty="0"/>
              <a:t>SP #20 (11-19/1519r1 SP1)</a:t>
            </a:r>
            <a:endParaRPr lang="en-US" dirty="0"/>
          </a:p>
        </p:txBody>
      </p:sp>
      <p:sp>
        <p:nvSpPr>
          <p:cNvPr id="3" name="Content Placeholder 2">
            <a:extLst>
              <a:ext uri="{FF2B5EF4-FFF2-40B4-BE49-F238E27FC236}">
                <a16:creationId xmlns:a16="http://schemas.microsoft.com/office/drawing/2014/main" id="{4CDBABD9-A108-444E-B429-8A1A1D12C193}"/>
              </a:ext>
            </a:extLst>
          </p:cNvPr>
          <p:cNvSpPr>
            <a:spLocks noGrp="1"/>
          </p:cNvSpPr>
          <p:nvPr>
            <p:ph idx="1"/>
          </p:nvPr>
        </p:nvSpPr>
        <p:spPr/>
        <p:txBody>
          <a:bodyPr/>
          <a:lstStyle/>
          <a:p>
            <a:r>
              <a:rPr lang="en-US" dirty="0"/>
              <a:t>Do you agree with introducing “universal fields” in the EHT preamble ?</a:t>
            </a:r>
          </a:p>
          <a:p>
            <a:pPr lvl="1"/>
            <a:r>
              <a:rPr lang="en-US" dirty="0"/>
              <a:t>The intent of the </a:t>
            </a:r>
            <a:r>
              <a:rPr lang="en-US" i="1" dirty="0"/>
              <a:t>universal fields </a:t>
            </a:r>
            <a:r>
              <a:rPr lang="en-US" dirty="0"/>
              <a:t>is to allow for certain “version independent” content for better co-existence among future 802.11 generations</a:t>
            </a:r>
          </a:p>
          <a:p>
            <a:pPr lvl="1"/>
            <a:r>
              <a:rPr lang="en-US" dirty="0"/>
              <a:t>The exact field definition, location and number of bits are TBD</a:t>
            </a:r>
          </a:p>
          <a:p>
            <a:endParaRPr lang="en-US" dirty="0"/>
          </a:p>
          <a:p>
            <a:r>
              <a:rPr lang="en-US" dirty="0"/>
              <a:t>Y/N/A: 45 / 0 / 8</a:t>
            </a:r>
          </a:p>
          <a:p>
            <a:endParaRPr lang="en-US" dirty="0"/>
          </a:p>
        </p:txBody>
      </p:sp>
      <p:sp>
        <p:nvSpPr>
          <p:cNvPr id="4" name="Slide Number Placeholder 3">
            <a:extLst>
              <a:ext uri="{FF2B5EF4-FFF2-40B4-BE49-F238E27FC236}">
                <a16:creationId xmlns:a16="http://schemas.microsoft.com/office/drawing/2014/main" id="{6B38BD32-4EA6-104D-801C-6DEE1AAD627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51</a:t>
            </a:fld>
            <a:endParaRPr lang="en-US" altLang="en-US"/>
          </a:p>
        </p:txBody>
      </p:sp>
      <p:sp>
        <p:nvSpPr>
          <p:cNvPr id="5" name="Date Placeholder 4">
            <a:extLst>
              <a:ext uri="{FF2B5EF4-FFF2-40B4-BE49-F238E27FC236}">
                <a16:creationId xmlns:a16="http://schemas.microsoft.com/office/drawing/2014/main" id="{66906BE8-B29D-9B49-B559-6027F01EDD4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B2C5A3E-7A92-774D-8FFE-08A25E3691C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199763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#21 (11-19/1519r1 SP2)</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to incorporate a </a:t>
            </a:r>
            <a:r>
              <a:rPr lang="en-US" i="1" dirty="0"/>
              <a:t>PHY format identifier field </a:t>
            </a:r>
            <a:r>
              <a:rPr lang="en-US" dirty="0"/>
              <a:t>as one of the universal fields in the EHT preamble?</a:t>
            </a:r>
          </a:p>
          <a:p>
            <a:pPr lvl="1"/>
            <a:r>
              <a:rPr lang="en-US" dirty="0"/>
              <a:t>The intent is to simplify auto-detection for future 802.11 generations</a:t>
            </a:r>
          </a:p>
          <a:p>
            <a:pPr lvl="1"/>
            <a:r>
              <a:rPr lang="en-US" dirty="0"/>
              <a:t>Size of this field is TBD</a:t>
            </a:r>
          </a:p>
          <a:p>
            <a:endParaRPr lang="en-US" dirty="0"/>
          </a:p>
          <a:p>
            <a:r>
              <a:rPr lang="en-US" dirty="0"/>
              <a:t>Y/N/A: 44 / 0 / 7</a:t>
            </a:r>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52</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9535808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#22 (11-19/1519r1 SP3)</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to have a 2 OFDM symbol long, jointly encoded SIG field in the EHT preamble immediately after RL-SIG?</a:t>
            </a:r>
          </a:p>
          <a:p>
            <a:pPr lvl="1"/>
            <a:r>
              <a:rPr lang="en-US" dirty="0"/>
              <a:t>This SIG field will have universal fields</a:t>
            </a:r>
          </a:p>
          <a:p>
            <a:pPr lvl="1"/>
            <a:r>
              <a:rPr lang="en-US" dirty="0"/>
              <a:t>Extended Range Mode is TBD</a:t>
            </a:r>
          </a:p>
          <a:p>
            <a:pPr lvl="1"/>
            <a:r>
              <a:rPr lang="en-US" dirty="0"/>
              <a:t>The name for this field can be chosen in future based on consensus in the group. </a:t>
            </a:r>
          </a:p>
          <a:p>
            <a:endParaRPr lang="en-US" dirty="0"/>
          </a:p>
          <a:p>
            <a:r>
              <a:rPr lang="en-US" dirty="0"/>
              <a:t>Y/N/A: 41/ 11 / 3</a:t>
            </a:r>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53</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9472842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#23 (11-19/1519r1 SP4)</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that the SIG field immediately after the RL-SIG will be sent using 52 data tones and 4 pilot tones per-20MHz?</a:t>
            </a:r>
          </a:p>
          <a:p>
            <a:endParaRPr lang="en-US" dirty="0"/>
          </a:p>
          <a:p>
            <a:r>
              <a:rPr lang="en-US" dirty="0"/>
              <a:t>Y/N/A: 46 / 0 / 7</a:t>
            </a:r>
          </a:p>
          <a:p>
            <a:endParaRPr lang="en-US" dirty="0"/>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54</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6552733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A75-3009-0146-9CA2-5C4973640E62}"/>
              </a:ext>
            </a:extLst>
          </p:cNvPr>
          <p:cNvSpPr>
            <a:spLocks noGrp="1"/>
          </p:cNvSpPr>
          <p:nvPr>
            <p:ph type="title"/>
          </p:nvPr>
        </p:nvSpPr>
        <p:spPr/>
        <p:txBody>
          <a:bodyPr/>
          <a:lstStyle/>
          <a:p>
            <a:r>
              <a:rPr lang="en-US" altLang="zh-CN" dirty="0"/>
              <a:t>SP #24 (11-19/1519r1 SP5)</a:t>
            </a:r>
            <a:endParaRPr lang="en-US" dirty="0"/>
          </a:p>
        </p:txBody>
      </p:sp>
      <p:sp>
        <p:nvSpPr>
          <p:cNvPr id="3" name="Content Placeholder 2">
            <a:extLst>
              <a:ext uri="{FF2B5EF4-FFF2-40B4-BE49-F238E27FC236}">
                <a16:creationId xmlns:a16="http://schemas.microsoft.com/office/drawing/2014/main" id="{F2F6F1D3-FC60-644F-94F9-35CB3347DA7A}"/>
              </a:ext>
            </a:extLst>
          </p:cNvPr>
          <p:cNvSpPr>
            <a:spLocks noGrp="1"/>
          </p:cNvSpPr>
          <p:nvPr>
            <p:ph idx="1"/>
          </p:nvPr>
        </p:nvSpPr>
        <p:spPr/>
        <p:txBody>
          <a:bodyPr/>
          <a:lstStyle/>
          <a:p>
            <a:r>
              <a:rPr lang="en-US" dirty="0"/>
              <a:t>Do you agree that the SIG field immediately after the RL-SIG can have some version dependent fields as well?</a:t>
            </a:r>
          </a:p>
          <a:p>
            <a:endParaRPr lang="en-US" dirty="0"/>
          </a:p>
          <a:p>
            <a:r>
              <a:rPr lang="en-US" dirty="0"/>
              <a:t>Y/N/A: 39 / 0 / 6</a:t>
            </a:r>
          </a:p>
          <a:p>
            <a:endParaRPr lang="en-US" dirty="0"/>
          </a:p>
          <a:p>
            <a:endParaRPr lang="en-US" dirty="0"/>
          </a:p>
        </p:txBody>
      </p:sp>
      <p:sp>
        <p:nvSpPr>
          <p:cNvPr id="4" name="Slide Number Placeholder 3">
            <a:extLst>
              <a:ext uri="{FF2B5EF4-FFF2-40B4-BE49-F238E27FC236}">
                <a16:creationId xmlns:a16="http://schemas.microsoft.com/office/drawing/2014/main" id="{F179DBC8-7DEE-EB48-B029-841DCA165E75}"/>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55</a:t>
            </a:fld>
            <a:endParaRPr lang="en-US" altLang="en-US"/>
          </a:p>
        </p:txBody>
      </p:sp>
      <p:sp>
        <p:nvSpPr>
          <p:cNvPr id="5" name="Date Placeholder 4">
            <a:extLst>
              <a:ext uri="{FF2B5EF4-FFF2-40B4-BE49-F238E27FC236}">
                <a16:creationId xmlns:a16="http://schemas.microsoft.com/office/drawing/2014/main" id="{492BB639-7572-AC43-94BC-29B464A1BECE}"/>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D2CC5A3B-AF73-0C44-BC89-D3CC5C05A415}"/>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0400054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AA134-E585-5F45-9339-6887ECFA8FAE}"/>
              </a:ext>
            </a:extLst>
          </p:cNvPr>
          <p:cNvSpPr>
            <a:spLocks noGrp="1"/>
          </p:cNvSpPr>
          <p:nvPr>
            <p:ph type="title"/>
          </p:nvPr>
        </p:nvSpPr>
        <p:spPr/>
        <p:txBody>
          <a:bodyPr/>
          <a:lstStyle/>
          <a:p>
            <a:r>
              <a:rPr lang="en-US" altLang="zh-CN" dirty="0"/>
              <a:t>SP #25 (11-19/1540r4 SP2)</a:t>
            </a:r>
            <a:endParaRPr lang="en-US" dirty="0"/>
          </a:p>
        </p:txBody>
      </p:sp>
      <p:sp>
        <p:nvSpPr>
          <p:cNvPr id="3" name="Content Placeholder 2">
            <a:extLst>
              <a:ext uri="{FF2B5EF4-FFF2-40B4-BE49-F238E27FC236}">
                <a16:creationId xmlns:a16="http://schemas.microsoft.com/office/drawing/2014/main" id="{0AC976F1-75BE-C948-872D-288667D776CE}"/>
              </a:ext>
            </a:extLst>
          </p:cNvPr>
          <p:cNvSpPr>
            <a:spLocks noGrp="1"/>
          </p:cNvSpPr>
          <p:nvPr>
            <p:ph idx="1"/>
          </p:nvPr>
        </p:nvSpPr>
        <p:spPr/>
        <p:txBody>
          <a:bodyPr/>
          <a:lstStyle/>
          <a:p>
            <a:pPr marL="0" lvl="1" indent="0">
              <a:spcBef>
                <a:spcPts val="1000"/>
              </a:spcBef>
            </a:pPr>
            <a:r>
              <a:rPr lang="en-US" sz="2400" b="1" dirty="0"/>
              <a:t>Do you agree to add the following to 11be SFD?</a:t>
            </a:r>
          </a:p>
          <a:p>
            <a:pPr marL="800100" lvl="1" indent="-342900">
              <a:spcBef>
                <a:spcPts val="1000"/>
              </a:spcBef>
              <a:buFont typeface="Arial" panose="020B0604020202020204" pitchFamily="34" charset="0"/>
              <a:buChar char="•"/>
            </a:pPr>
            <a:r>
              <a:rPr lang="en-US" dirty="0"/>
              <a:t>EHT and beyond PPDU format is classified by the following combination:</a:t>
            </a:r>
          </a:p>
          <a:p>
            <a:pPr marL="1200150" lvl="2" indent="-342900">
              <a:spcBef>
                <a:spcPts val="1000"/>
              </a:spcBef>
              <a:buFont typeface="Arial" panose="020B0604020202020204" pitchFamily="34" charset="0"/>
              <a:buChar char="•"/>
            </a:pPr>
            <a:r>
              <a:rPr lang="en-US" dirty="0"/>
              <a:t>LENGTH%3 == 0 + RL-SIG  + BPSK on the symbol after RL-SIG</a:t>
            </a:r>
          </a:p>
          <a:p>
            <a:endParaRPr lang="en-US" dirty="0"/>
          </a:p>
          <a:p>
            <a:r>
              <a:rPr lang="en-US" dirty="0"/>
              <a:t>Y/N/A: 37 / 17 / 1</a:t>
            </a:r>
          </a:p>
          <a:p>
            <a:endParaRPr lang="en-US" dirty="0"/>
          </a:p>
        </p:txBody>
      </p:sp>
      <p:sp>
        <p:nvSpPr>
          <p:cNvPr id="4" name="Slide Number Placeholder 3">
            <a:extLst>
              <a:ext uri="{FF2B5EF4-FFF2-40B4-BE49-F238E27FC236}">
                <a16:creationId xmlns:a16="http://schemas.microsoft.com/office/drawing/2014/main" id="{CBF8239F-95BF-A24B-8F2F-207D8707AC41}"/>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56</a:t>
            </a:fld>
            <a:endParaRPr lang="en-US" altLang="en-US"/>
          </a:p>
        </p:txBody>
      </p:sp>
      <p:sp>
        <p:nvSpPr>
          <p:cNvPr id="5" name="Date Placeholder 4">
            <a:extLst>
              <a:ext uri="{FF2B5EF4-FFF2-40B4-BE49-F238E27FC236}">
                <a16:creationId xmlns:a16="http://schemas.microsoft.com/office/drawing/2014/main" id="{95B0BDB2-40D2-8F4C-AC54-664A6CBCD923}"/>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A8FCD4DC-B2EE-DE41-ADE2-F1FB9E8EEFF8}"/>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776785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33337-3210-3F46-A5A5-8E0F2F374AB7}"/>
              </a:ext>
            </a:extLst>
          </p:cNvPr>
          <p:cNvSpPr>
            <a:spLocks noGrp="1"/>
          </p:cNvSpPr>
          <p:nvPr>
            <p:ph type="title"/>
          </p:nvPr>
        </p:nvSpPr>
        <p:spPr/>
        <p:txBody>
          <a:bodyPr/>
          <a:lstStyle/>
          <a:p>
            <a:r>
              <a:rPr lang="en-US" altLang="zh-CN" dirty="0"/>
              <a:t>SP #26 (11-19/1540r5 SP2’ )</a:t>
            </a:r>
            <a:endParaRPr lang="en-US" dirty="0"/>
          </a:p>
        </p:txBody>
      </p:sp>
      <p:sp>
        <p:nvSpPr>
          <p:cNvPr id="3" name="Content Placeholder 2">
            <a:extLst>
              <a:ext uri="{FF2B5EF4-FFF2-40B4-BE49-F238E27FC236}">
                <a16:creationId xmlns:a16="http://schemas.microsoft.com/office/drawing/2014/main" id="{21DE54D0-7775-5744-85B0-69FA622DC590}"/>
              </a:ext>
            </a:extLst>
          </p:cNvPr>
          <p:cNvSpPr>
            <a:spLocks noGrp="1"/>
          </p:cNvSpPr>
          <p:nvPr>
            <p:ph idx="1"/>
          </p:nvPr>
        </p:nvSpPr>
        <p:spPr/>
        <p:txBody>
          <a:bodyPr/>
          <a:lstStyle/>
          <a:p>
            <a:pPr marL="0" lvl="1" indent="0">
              <a:spcBef>
                <a:spcPts val="1000"/>
              </a:spcBef>
            </a:pPr>
            <a:r>
              <a:rPr lang="en-US" sz="2400" b="1" dirty="0"/>
              <a:t>Do you agree to add the following to 11be SFD?</a:t>
            </a:r>
          </a:p>
          <a:p>
            <a:pPr marL="800100" lvl="1" indent="-342900">
              <a:spcBef>
                <a:spcPts val="1000"/>
              </a:spcBef>
              <a:buFont typeface="Arial" panose="020B0604020202020204" pitchFamily="34" charset="0"/>
              <a:buChar char="•"/>
            </a:pPr>
            <a:r>
              <a:rPr lang="en-US" dirty="0"/>
              <a:t>The symbol after RL-SIG is BPSK modulated.</a:t>
            </a:r>
          </a:p>
          <a:p>
            <a:endParaRPr lang="en-US" dirty="0"/>
          </a:p>
          <a:p>
            <a:r>
              <a:rPr lang="en-US" dirty="0"/>
              <a:t>Y/N/A: 42 / 17/ 1</a:t>
            </a:r>
          </a:p>
          <a:p>
            <a:endParaRPr lang="en-US" dirty="0"/>
          </a:p>
        </p:txBody>
      </p:sp>
      <p:sp>
        <p:nvSpPr>
          <p:cNvPr id="4" name="Slide Number Placeholder 3">
            <a:extLst>
              <a:ext uri="{FF2B5EF4-FFF2-40B4-BE49-F238E27FC236}">
                <a16:creationId xmlns:a16="http://schemas.microsoft.com/office/drawing/2014/main" id="{F643E3D0-FAAD-5149-B3DC-786692FB0E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57</a:t>
            </a:fld>
            <a:endParaRPr lang="en-US" altLang="en-US"/>
          </a:p>
        </p:txBody>
      </p:sp>
      <p:sp>
        <p:nvSpPr>
          <p:cNvPr id="5" name="Date Placeholder 4">
            <a:extLst>
              <a:ext uri="{FF2B5EF4-FFF2-40B4-BE49-F238E27FC236}">
                <a16:creationId xmlns:a16="http://schemas.microsoft.com/office/drawing/2014/main" id="{D644D239-FB5F-3A49-9CC3-92F04D7C77C3}"/>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97E6C690-736E-1041-98DE-D48328E833A0}"/>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144821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A4DFB-E88E-D049-8ED4-94895320ADE4}"/>
              </a:ext>
            </a:extLst>
          </p:cNvPr>
          <p:cNvSpPr>
            <a:spLocks noGrp="1"/>
          </p:cNvSpPr>
          <p:nvPr>
            <p:ph type="title"/>
          </p:nvPr>
        </p:nvSpPr>
        <p:spPr/>
        <p:txBody>
          <a:bodyPr/>
          <a:lstStyle/>
          <a:p>
            <a:r>
              <a:rPr lang="en-US" altLang="zh-CN" dirty="0"/>
              <a:t>SP #27 (11-19/1540r5 SP1)</a:t>
            </a:r>
            <a:endParaRPr lang="en-US" dirty="0"/>
          </a:p>
        </p:txBody>
      </p:sp>
      <p:sp>
        <p:nvSpPr>
          <p:cNvPr id="3" name="Content Placeholder 2">
            <a:extLst>
              <a:ext uri="{FF2B5EF4-FFF2-40B4-BE49-F238E27FC236}">
                <a16:creationId xmlns:a16="http://schemas.microsoft.com/office/drawing/2014/main" id="{E7B427F0-0AE4-DE42-8035-78B26A85C8AA}"/>
              </a:ext>
            </a:extLst>
          </p:cNvPr>
          <p:cNvSpPr>
            <a:spLocks noGrp="1"/>
          </p:cNvSpPr>
          <p:nvPr>
            <p:ph idx="1"/>
          </p:nvPr>
        </p:nvSpPr>
        <p:spPr/>
        <p:txBody>
          <a:bodyPr/>
          <a:lstStyle/>
          <a:p>
            <a:r>
              <a:rPr lang="en-US" dirty="0"/>
              <a:t>Do you agree to add the following to 11be SFD?</a:t>
            </a:r>
          </a:p>
          <a:p>
            <a:pPr lvl="1">
              <a:buFont typeface="Arial" panose="020B0604020202020204" pitchFamily="34" charset="0"/>
              <a:buChar char="•"/>
            </a:pPr>
            <a:r>
              <a:rPr lang="en-US" dirty="0"/>
              <a:t>The next SIG field following </a:t>
            </a:r>
            <a:r>
              <a:rPr lang="en-US" altLang="zh-CN" dirty="0"/>
              <a:t>RL-SIG</a:t>
            </a:r>
            <a:r>
              <a:rPr lang="en-US" dirty="0"/>
              <a:t>, is modulated on 20MHz basis.</a:t>
            </a:r>
          </a:p>
          <a:p>
            <a:pPr lvl="2">
              <a:buFont typeface="Arial" panose="020B0604020202020204" pitchFamily="34" charset="0"/>
              <a:buChar char="•"/>
            </a:pPr>
            <a:r>
              <a:rPr lang="en-US" dirty="0"/>
              <a:t>The number of symbols is TBD</a:t>
            </a:r>
          </a:p>
          <a:p>
            <a:pPr lvl="2">
              <a:buFont typeface="Arial" panose="020B0604020202020204" pitchFamily="34" charset="0"/>
              <a:buChar char="•"/>
            </a:pPr>
            <a:r>
              <a:rPr lang="en-US" dirty="0"/>
              <a:t>The SIG field name is TBD</a:t>
            </a:r>
          </a:p>
          <a:p>
            <a:pPr lvl="2">
              <a:buFont typeface="Arial" panose="020B0604020202020204" pitchFamily="34" charset="0"/>
              <a:buChar char="•"/>
            </a:pPr>
            <a:r>
              <a:rPr lang="en-US" dirty="0"/>
              <a:t>The content of the SIG field is TBD</a:t>
            </a:r>
          </a:p>
          <a:p>
            <a:endParaRPr lang="en-US" dirty="0"/>
          </a:p>
          <a:p>
            <a:endParaRPr lang="en-US" dirty="0"/>
          </a:p>
          <a:p>
            <a:endParaRPr lang="en-US" dirty="0"/>
          </a:p>
          <a:p>
            <a:endParaRPr lang="en-US" dirty="0"/>
          </a:p>
          <a:p>
            <a:r>
              <a:rPr lang="en-US" altLang="zh-CN" dirty="0">
                <a:solidFill>
                  <a:srgbClr val="FFC000"/>
                </a:solidFill>
              </a:rPr>
              <a:t>Deferred for more discussions. </a:t>
            </a:r>
          </a:p>
          <a:p>
            <a:pPr marL="0" indent="0">
              <a:buNone/>
            </a:pPr>
            <a:endParaRPr lang="en-US" dirty="0"/>
          </a:p>
        </p:txBody>
      </p:sp>
      <p:sp>
        <p:nvSpPr>
          <p:cNvPr id="4" name="Slide Number Placeholder 3">
            <a:extLst>
              <a:ext uri="{FF2B5EF4-FFF2-40B4-BE49-F238E27FC236}">
                <a16:creationId xmlns:a16="http://schemas.microsoft.com/office/drawing/2014/main" id="{3DA1191F-3F66-2C49-B3A5-FA20934AF352}"/>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58</a:t>
            </a:fld>
            <a:endParaRPr lang="en-US" altLang="en-US"/>
          </a:p>
        </p:txBody>
      </p:sp>
      <p:sp>
        <p:nvSpPr>
          <p:cNvPr id="5" name="Date Placeholder 4">
            <a:extLst>
              <a:ext uri="{FF2B5EF4-FFF2-40B4-BE49-F238E27FC236}">
                <a16:creationId xmlns:a16="http://schemas.microsoft.com/office/drawing/2014/main" id="{77CB3EA7-7820-0847-8B24-90E3A5D86D5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03662870-0FCE-2849-9AF1-D085CE748FFE}"/>
              </a:ext>
            </a:extLst>
          </p:cNvPr>
          <p:cNvSpPr>
            <a:spLocks noGrp="1"/>
          </p:cNvSpPr>
          <p:nvPr>
            <p:ph type="ftr" sz="quarter" idx="3"/>
          </p:nvPr>
        </p:nvSpPr>
        <p:spPr/>
        <p:txBody>
          <a:bodyPr/>
          <a:lstStyle/>
          <a:p>
            <a:pPr>
              <a:defRPr/>
            </a:pPr>
            <a:r>
              <a:rPr lang="en-US"/>
              <a:t>Tianyu Wu (Apple), et al</a:t>
            </a:r>
          </a:p>
        </p:txBody>
      </p:sp>
      <p:grpSp>
        <p:nvGrpSpPr>
          <p:cNvPr id="7" name="Group 6">
            <a:extLst>
              <a:ext uri="{FF2B5EF4-FFF2-40B4-BE49-F238E27FC236}">
                <a16:creationId xmlns:a16="http://schemas.microsoft.com/office/drawing/2014/main" id="{EC6DD27A-C980-1445-A211-DF9CE619EF05}"/>
              </a:ext>
            </a:extLst>
          </p:cNvPr>
          <p:cNvGrpSpPr/>
          <p:nvPr/>
        </p:nvGrpSpPr>
        <p:grpSpPr>
          <a:xfrm>
            <a:off x="1905000" y="4343400"/>
            <a:ext cx="4315098" cy="1336966"/>
            <a:chOff x="762568" y="1557427"/>
            <a:chExt cx="4315098" cy="1336966"/>
          </a:xfrm>
        </p:grpSpPr>
        <p:sp>
          <p:nvSpPr>
            <p:cNvPr id="8" name="Rectangle 7">
              <a:extLst>
                <a:ext uri="{FF2B5EF4-FFF2-40B4-BE49-F238E27FC236}">
                  <a16:creationId xmlns:a16="http://schemas.microsoft.com/office/drawing/2014/main" id="{ECDAC01D-9F7F-1D4C-A964-3A77F7085619}"/>
                </a:ext>
              </a:extLst>
            </p:cNvPr>
            <p:cNvSpPr/>
            <p:nvPr/>
          </p:nvSpPr>
          <p:spPr>
            <a:xfrm>
              <a:off x="3688080" y="2561276"/>
              <a:ext cx="138454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9" name="Rectangle 4">
              <a:extLst>
                <a:ext uri="{FF2B5EF4-FFF2-40B4-BE49-F238E27FC236}">
                  <a16:creationId xmlns:a16="http://schemas.microsoft.com/office/drawing/2014/main" id="{4C204560-EE49-234C-877B-A046A31E39A8}"/>
                </a:ext>
              </a:extLst>
            </p:cNvPr>
            <p:cNvSpPr>
              <a:spLocks noChangeArrowheads="1"/>
            </p:cNvSpPr>
            <p:nvPr/>
          </p:nvSpPr>
          <p:spPr bwMode="auto">
            <a:xfrm>
              <a:off x="762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0" name="Rectangle 6">
              <a:extLst>
                <a:ext uri="{FF2B5EF4-FFF2-40B4-BE49-F238E27FC236}">
                  <a16:creationId xmlns:a16="http://schemas.microsoft.com/office/drawing/2014/main" id="{CF02161A-B03F-954A-BC40-8D6E544D9259}"/>
                </a:ext>
              </a:extLst>
            </p:cNvPr>
            <p:cNvSpPr>
              <a:spLocks noChangeArrowheads="1"/>
            </p:cNvSpPr>
            <p:nvPr/>
          </p:nvSpPr>
          <p:spPr bwMode="auto">
            <a:xfrm>
              <a:off x="1524568" y="2561276"/>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1" name="Rectangle 7">
              <a:extLst>
                <a:ext uri="{FF2B5EF4-FFF2-40B4-BE49-F238E27FC236}">
                  <a16:creationId xmlns:a16="http://schemas.microsoft.com/office/drawing/2014/main" id="{E29A2AEE-857B-E243-8EE5-D8823CCA7D35}"/>
                </a:ext>
              </a:extLst>
            </p:cNvPr>
            <p:cNvSpPr>
              <a:spLocks noChangeArrowheads="1"/>
            </p:cNvSpPr>
            <p:nvPr/>
          </p:nvSpPr>
          <p:spPr bwMode="auto">
            <a:xfrm>
              <a:off x="2286568" y="2561276"/>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2" name="Rectangle 8">
              <a:extLst>
                <a:ext uri="{FF2B5EF4-FFF2-40B4-BE49-F238E27FC236}">
                  <a16:creationId xmlns:a16="http://schemas.microsoft.com/office/drawing/2014/main" id="{3B842CC7-2F60-F849-89C9-6B6B3DBBCACE}"/>
                </a:ext>
              </a:extLst>
            </p:cNvPr>
            <p:cNvSpPr>
              <a:spLocks noChangeArrowheads="1"/>
            </p:cNvSpPr>
            <p:nvPr/>
          </p:nvSpPr>
          <p:spPr bwMode="auto">
            <a:xfrm>
              <a:off x="2972367" y="2561276"/>
              <a:ext cx="723621"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RL-SIG</a:t>
              </a:r>
              <a:endParaRPr lang="en-US" sz="1400" dirty="0">
                <a:latin typeface="+mj-lt"/>
              </a:endParaRPr>
            </a:p>
          </p:txBody>
        </p:sp>
        <p:sp>
          <p:nvSpPr>
            <p:cNvPr id="13" name="Rectangle 12">
              <a:extLst>
                <a:ext uri="{FF2B5EF4-FFF2-40B4-BE49-F238E27FC236}">
                  <a16:creationId xmlns:a16="http://schemas.microsoft.com/office/drawing/2014/main" id="{E945D596-D4F2-324B-8DBF-5F63D347DD64}"/>
                </a:ext>
              </a:extLst>
            </p:cNvPr>
            <p:cNvSpPr/>
            <p:nvPr/>
          </p:nvSpPr>
          <p:spPr>
            <a:xfrm>
              <a:off x="3692239" y="2222448"/>
              <a:ext cx="1385427"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4" name="Rectangle 4">
              <a:extLst>
                <a:ext uri="{FF2B5EF4-FFF2-40B4-BE49-F238E27FC236}">
                  <a16:creationId xmlns:a16="http://schemas.microsoft.com/office/drawing/2014/main" id="{255A00EC-A628-0540-B7B8-EB2AE7FEF511}"/>
                </a:ext>
              </a:extLst>
            </p:cNvPr>
            <p:cNvSpPr>
              <a:spLocks noChangeArrowheads="1"/>
            </p:cNvSpPr>
            <p:nvPr/>
          </p:nvSpPr>
          <p:spPr bwMode="auto">
            <a:xfrm>
              <a:off x="763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15" name="Rectangle 6">
              <a:extLst>
                <a:ext uri="{FF2B5EF4-FFF2-40B4-BE49-F238E27FC236}">
                  <a16:creationId xmlns:a16="http://schemas.microsoft.com/office/drawing/2014/main" id="{D0DCF280-AE14-E94D-B552-91349A5EC514}"/>
                </a:ext>
              </a:extLst>
            </p:cNvPr>
            <p:cNvSpPr>
              <a:spLocks noChangeArrowheads="1"/>
            </p:cNvSpPr>
            <p:nvPr/>
          </p:nvSpPr>
          <p:spPr bwMode="auto">
            <a:xfrm>
              <a:off x="1525862" y="2230881"/>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16" name="Rectangle 7">
              <a:extLst>
                <a:ext uri="{FF2B5EF4-FFF2-40B4-BE49-F238E27FC236}">
                  <a16:creationId xmlns:a16="http://schemas.microsoft.com/office/drawing/2014/main" id="{5AA400B8-DD15-2343-80D5-80D0F77BC71C}"/>
                </a:ext>
              </a:extLst>
            </p:cNvPr>
            <p:cNvSpPr>
              <a:spLocks noChangeArrowheads="1"/>
            </p:cNvSpPr>
            <p:nvPr/>
          </p:nvSpPr>
          <p:spPr bwMode="auto">
            <a:xfrm>
              <a:off x="2287862" y="2230881"/>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17" name="Rectangle 8">
              <a:extLst>
                <a:ext uri="{FF2B5EF4-FFF2-40B4-BE49-F238E27FC236}">
                  <a16:creationId xmlns:a16="http://schemas.microsoft.com/office/drawing/2014/main" id="{F650EAEA-9F48-3D42-B98D-D39898B3A847}"/>
                </a:ext>
              </a:extLst>
            </p:cNvPr>
            <p:cNvSpPr>
              <a:spLocks noChangeArrowheads="1"/>
            </p:cNvSpPr>
            <p:nvPr/>
          </p:nvSpPr>
          <p:spPr bwMode="auto">
            <a:xfrm>
              <a:off x="2972368" y="2228189"/>
              <a:ext cx="722326" cy="333117"/>
            </a:xfrm>
            <a:prstGeom prst="rect">
              <a:avLst/>
            </a:prstGeom>
            <a:solidFill>
              <a:srgbClr val="FFFFFF"/>
            </a:solidFill>
            <a:ln w="19050">
              <a:solidFill>
                <a:schemeClr val="tx1"/>
              </a:solidFill>
              <a:miter lim="800000"/>
              <a:headEnd/>
              <a:tailEnd/>
            </a:ln>
          </p:spPr>
          <p:txBody>
            <a:bodyPr wrap="none" anchor="ctr"/>
            <a:lstStyle/>
            <a:p>
              <a:pPr>
                <a:defRPr/>
              </a:pPr>
              <a:r>
                <a:rPr lang="en-US" altLang="en-US" sz="1400" dirty="0">
                  <a:solidFill>
                    <a:schemeClr val="tx1"/>
                  </a:solidFill>
                </a:rPr>
                <a:t>RL-SIG</a:t>
              </a:r>
              <a:endParaRPr lang="en-US" sz="1400" dirty="0">
                <a:latin typeface="+mj-lt"/>
              </a:endParaRPr>
            </a:p>
          </p:txBody>
        </p:sp>
        <p:sp>
          <p:nvSpPr>
            <p:cNvPr id="18" name="Rectangle 17">
              <a:extLst>
                <a:ext uri="{FF2B5EF4-FFF2-40B4-BE49-F238E27FC236}">
                  <a16:creationId xmlns:a16="http://schemas.microsoft.com/office/drawing/2014/main" id="{A6A08822-FE22-C645-8E39-9A408FACB33A}"/>
                </a:ext>
              </a:extLst>
            </p:cNvPr>
            <p:cNvSpPr/>
            <p:nvPr/>
          </p:nvSpPr>
          <p:spPr>
            <a:xfrm>
              <a:off x="3699165" y="1557427"/>
              <a:ext cx="1371600" cy="333117"/>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20MHz SIG</a:t>
              </a:r>
            </a:p>
          </p:txBody>
        </p:sp>
        <p:sp>
          <p:nvSpPr>
            <p:cNvPr id="19" name="Rectangle 4">
              <a:extLst>
                <a:ext uri="{FF2B5EF4-FFF2-40B4-BE49-F238E27FC236}">
                  <a16:creationId xmlns:a16="http://schemas.microsoft.com/office/drawing/2014/main" id="{4C0F8F97-B9C1-4F4C-B751-CCE6FCD33445}"/>
                </a:ext>
              </a:extLst>
            </p:cNvPr>
            <p:cNvSpPr>
              <a:spLocks noChangeArrowheads="1"/>
            </p:cNvSpPr>
            <p:nvPr/>
          </p:nvSpPr>
          <p:spPr bwMode="auto">
            <a:xfrm>
              <a:off x="763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L-STF</a:t>
              </a:r>
            </a:p>
          </p:txBody>
        </p:sp>
        <p:sp>
          <p:nvSpPr>
            <p:cNvPr id="20" name="Rectangle 6">
              <a:extLst>
                <a:ext uri="{FF2B5EF4-FFF2-40B4-BE49-F238E27FC236}">
                  <a16:creationId xmlns:a16="http://schemas.microsoft.com/office/drawing/2014/main" id="{6D28147E-BD44-FB46-8EA6-1B951A0897C5}"/>
                </a:ext>
              </a:extLst>
            </p:cNvPr>
            <p:cNvSpPr>
              <a:spLocks noChangeArrowheads="1"/>
            </p:cNvSpPr>
            <p:nvPr/>
          </p:nvSpPr>
          <p:spPr bwMode="auto">
            <a:xfrm>
              <a:off x="1525862" y="1557427"/>
              <a:ext cx="7620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a:latin typeface="+mj-lt"/>
                </a:rPr>
                <a:t>L-LTF</a:t>
              </a:r>
            </a:p>
          </p:txBody>
        </p:sp>
        <p:sp>
          <p:nvSpPr>
            <p:cNvPr id="21" name="Rectangle 7">
              <a:extLst>
                <a:ext uri="{FF2B5EF4-FFF2-40B4-BE49-F238E27FC236}">
                  <a16:creationId xmlns:a16="http://schemas.microsoft.com/office/drawing/2014/main" id="{A99C0A60-10CE-6144-A3C2-0B2FBF6110EB}"/>
                </a:ext>
              </a:extLst>
            </p:cNvPr>
            <p:cNvSpPr>
              <a:spLocks noChangeArrowheads="1"/>
            </p:cNvSpPr>
            <p:nvPr/>
          </p:nvSpPr>
          <p:spPr bwMode="auto">
            <a:xfrm>
              <a:off x="2287862" y="1557427"/>
              <a:ext cx="685800" cy="333117"/>
            </a:xfrm>
            <a:prstGeom prst="rect">
              <a:avLst/>
            </a:prstGeom>
            <a:solidFill>
              <a:srgbClr val="FFFFFF"/>
            </a:solidFill>
            <a:ln w="19050">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L-SIG</a:t>
              </a:r>
            </a:p>
          </p:txBody>
        </p:sp>
        <p:sp>
          <p:nvSpPr>
            <p:cNvPr id="22" name="Rectangle 8">
              <a:extLst>
                <a:ext uri="{FF2B5EF4-FFF2-40B4-BE49-F238E27FC236}">
                  <a16:creationId xmlns:a16="http://schemas.microsoft.com/office/drawing/2014/main" id="{2C4ED672-7BB5-D045-A2EC-33513FAE76EF}"/>
                </a:ext>
              </a:extLst>
            </p:cNvPr>
            <p:cNvSpPr>
              <a:spLocks noChangeArrowheads="1"/>
            </p:cNvSpPr>
            <p:nvPr/>
          </p:nvSpPr>
          <p:spPr bwMode="auto">
            <a:xfrm>
              <a:off x="2973661" y="1557427"/>
              <a:ext cx="725503" cy="333117"/>
            </a:xfrm>
            <a:prstGeom prst="rect">
              <a:avLst/>
            </a:prstGeom>
            <a:solidFill>
              <a:srgbClr val="FFFFFF"/>
            </a:solidFill>
            <a:ln w="19050">
              <a:solidFill>
                <a:schemeClr val="tx1"/>
              </a:solidFill>
              <a:prstDash val="solid"/>
              <a:miter lim="800000"/>
              <a:headEnd/>
              <a:tailEnd/>
            </a:ln>
          </p:spPr>
          <p:txBody>
            <a:bodyPr wrap="none" anchor="ctr"/>
            <a:lstStyle/>
            <a:p>
              <a:pPr>
                <a:defRPr/>
              </a:pPr>
              <a:r>
                <a:rPr lang="en-US" altLang="en-US" sz="1400" dirty="0">
                  <a:solidFill>
                    <a:schemeClr val="tx1"/>
                  </a:solidFill>
                </a:rPr>
                <a:t>RL-SIG</a:t>
              </a:r>
              <a:endParaRPr lang="en-US" sz="1400" dirty="0">
                <a:latin typeface="+mj-lt"/>
              </a:endParaRPr>
            </a:p>
          </p:txBody>
        </p:sp>
        <p:sp>
          <p:nvSpPr>
            <p:cNvPr id="23" name="Rectangle 22">
              <a:extLst>
                <a:ext uri="{FF2B5EF4-FFF2-40B4-BE49-F238E27FC236}">
                  <a16:creationId xmlns:a16="http://schemas.microsoft.com/office/drawing/2014/main" id="{B2ABEBEC-5EF5-4F46-96BD-98ADAAB45788}"/>
                </a:ext>
              </a:extLst>
            </p:cNvPr>
            <p:cNvSpPr/>
            <p:nvPr/>
          </p:nvSpPr>
          <p:spPr>
            <a:xfrm>
              <a:off x="3701027" y="1889362"/>
              <a:ext cx="1371600" cy="343188"/>
            </a:xfrm>
            <a:prstGeom prst="rect">
              <a:avLst/>
            </a:prstGeom>
            <a:solidFill>
              <a:schemeClr val="accent1">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a:t>
              </a:r>
            </a:p>
          </p:txBody>
        </p:sp>
        <p:sp>
          <p:nvSpPr>
            <p:cNvPr id="24" name="Rectangle 4">
              <a:extLst>
                <a:ext uri="{FF2B5EF4-FFF2-40B4-BE49-F238E27FC236}">
                  <a16:creationId xmlns:a16="http://schemas.microsoft.com/office/drawing/2014/main" id="{A23DE601-7F78-1E41-B318-C1F41A918A53}"/>
                </a:ext>
              </a:extLst>
            </p:cNvPr>
            <p:cNvSpPr>
              <a:spLocks noChangeArrowheads="1"/>
            </p:cNvSpPr>
            <p:nvPr/>
          </p:nvSpPr>
          <p:spPr bwMode="auto">
            <a:xfrm>
              <a:off x="763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dirty="0">
                  <a:latin typeface="+mj-lt"/>
                </a:rPr>
                <a:t>…</a:t>
              </a:r>
            </a:p>
          </p:txBody>
        </p:sp>
        <p:sp>
          <p:nvSpPr>
            <p:cNvPr id="25" name="Rectangle 6">
              <a:extLst>
                <a:ext uri="{FF2B5EF4-FFF2-40B4-BE49-F238E27FC236}">
                  <a16:creationId xmlns:a16="http://schemas.microsoft.com/office/drawing/2014/main" id="{10093D7B-67E1-FD45-B813-74C9B4992DFA}"/>
                </a:ext>
              </a:extLst>
            </p:cNvPr>
            <p:cNvSpPr>
              <a:spLocks noChangeArrowheads="1"/>
            </p:cNvSpPr>
            <p:nvPr/>
          </p:nvSpPr>
          <p:spPr bwMode="auto">
            <a:xfrm>
              <a:off x="1525862" y="1896867"/>
              <a:ext cx="7620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6" name="Rectangle 7">
              <a:extLst>
                <a:ext uri="{FF2B5EF4-FFF2-40B4-BE49-F238E27FC236}">
                  <a16:creationId xmlns:a16="http://schemas.microsoft.com/office/drawing/2014/main" id="{CE6CD7D1-71EC-144A-8F95-696B445B9900}"/>
                </a:ext>
              </a:extLst>
            </p:cNvPr>
            <p:cNvSpPr>
              <a:spLocks noChangeArrowheads="1"/>
            </p:cNvSpPr>
            <p:nvPr/>
          </p:nvSpPr>
          <p:spPr bwMode="auto">
            <a:xfrm>
              <a:off x="2287862" y="1896867"/>
              <a:ext cx="685800" cy="333117"/>
            </a:xfrm>
            <a:prstGeom prst="rect">
              <a:avLst/>
            </a:prstGeom>
            <a:solidFill>
              <a:srgbClr val="FFFFFF"/>
            </a:solidFill>
            <a:ln w="19050">
              <a:solidFill>
                <a:schemeClr val="tx1"/>
              </a:solidFill>
              <a:miter lim="800000"/>
              <a:headEnd/>
              <a:tailEnd/>
            </a:ln>
          </p:spPr>
          <p:txBody>
            <a:bodyPr vert="eaVert" wrap="none"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400" b="0" dirty="0">
                  <a:latin typeface="+mj-lt"/>
                </a:rPr>
                <a:t>…</a:t>
              </a:r>
            </a:p>
          </p:txBody>
        </p:sp>
        <p:sp>
          <p:nvSpPr>
            <p:cNvPr id="27" name="Rectangle 8">
              <a:extLst>
                <a:ext uri="{FF2B5EF4-FFF2-40B4-BE49-F238E27FC236}">
                  <a16:creationId xmlns:a16="http://schemas.microsoft.com/office/drawing/2014/main" id="{5C8A6307-2D69-7C4E-8E79-447F4437D21E}"/>
                </a:ext>
              </a:extLst>
            </p:cNvPr>
            <p:cNvSpPr>
              <a:spLocks noChangeArrowheads="1"/>
            </p:cNvSpPr>
            <p:nvPr/>
          </p:nvSpPr>
          <p:spPr bwMode="auto">
            <a:xfrm>
              <a:off x="2973661" y="1896867"/>
              <a:ext cx="724210" cy="333117"/>
            </a:xfrm>
            <a:prstGeom prst="rect">
              <a:avLst/>
            </a:prstGeom>
            <a:solidFill>
              <a:srgbClr val="FFFFFF"/>
            </a:solidFill>
            <a:ln w="19050">
              <a:solidFill>
                <a:schemeClr val="tx1"/>
              </a:solidFill>
              <a:miter lim="800000"/>
              <a:headEnd/>
              <a:tailEnd/>
            </a:ln>
          </p:spPr>
          <p:txBody>
            <a:bodyPr vert="eaVert" wrap="none" anchor="ctr"/>
            <a:lstStyle/>
            <a:p>
              <a:pPr>
                <a:defRPr/>
              </a:pPr>
              <a:r>
                <a:rPr lang="en-US" altLang="en-US" sz="1400" dirty="0">
                  <a:solidFill>
                    <a:schemeClr val="tx1"/>
                  </a:solidFill>
                </a:rPr>
                <a:t> …</a:t>
              </a:r>
              <a:endParaRPr lang="en-US" sz="1400" dirty="0">
                <a:latin typeface="+mj-lt"/>
              </a:endParaRPr>
            </a:p>
          </p:txBody>
        </p:sp>
      </p:grpSp>
    </p:spTree>
    <p:extLst>
      <p:ext uri="{BB962C8B-B14F-4D97-AF65-F5344CB8AC3E}">
        <p14:creationId xmlns:p14="http://schemas.microsoft.com/office/powerpoint/2010/main" val="31380302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2D4F-97EA-804F-A6FB-C6130A35DABA}"/>
              </a:ext>
            </a:extLst>
          </p:cNvPr>
          <p:cNvSpPr>
            <a:spLocks noGrp="1"/>
          </p:cNvSpPr>
          <p:nvPr>
            <p:ph type="title"/>
          </p:nvPr>
        </p:nvSpPr>
        <p:spPr/>
        <p:txBody>
          <a:bodyPr/>
          <a:lstStyle/>
          <a:p>
            <a:r>
              <a:rPr lang="en-US" altLang="zh-CN" dirty="0"/>
              <a:t>SP #28 (11-19/1540r5 SP3)</a:t>
            </a:r>
            <a:endParaRPr lang="en-US" dirty="0"/>
          </a:p>
        </p:txBody>
      </p:sp>
      <p:sp>
        <p:nvSpPr>
          <p:cNvPr id="3" name="Content Placeholder 2">
            <a:extLst>
              <a:ext uri="{FF2B5EF4-FFF2-40B4-BE49-F238E27FC236}">
                <a16:creationId xmlns:a16="http://schemas.microsoft.com/office/drawing/2014/main" id="{A10DBF35-5352-0E43-9129-E01784CCC2FF}"/>
              </a:ext>
            </a:extLst>
          </p:cNvPr>
          <p:cNvSpPr>
            <a:spLocks noGrp="1"/>
          </p:cNvSpPr>
          <p:nvPr>
            <p:ph idx="1"/>
          </p:nvPr>
        </p:nvSpPr>
        <p:spPr/>
        <p:txBody>
          <a:bodyPr/>
          <a:lstStyle/>
          <a:p>
            <a:r>
              <a:rPr lang="en-US" dirty="0"/>
              <a:t>Do you agree to add the following to 11be SFD?</a:t>
            </a:r>
          </a:p>
          <a:p>
            <a:pPr marL="746125" indent="-288925">
              <a:buFont typeface="Arial" panose="020B0604020202020204" pitchFamily="34" charset="0"/>
              <a:buChar char="•"/>
            </a:pPr>
            <a:r>
              <a:rPr lang="en-US" sz="2000" b="0" dirty="0"/>
              <a:t>The “20MHz SIG” includes Version-independent bits followed by Version-dependent bits</a:t>
            </a:r>
          </a:p>
          <a:p>
            <a:pPr marL="746125" indent="-288925">
              <a:buFont typeface="Arial" panose="020B0604020202020204" pitchFamily="34" charset="0"/>
              <a:buChar char="•"/>
            </a:pPr>
            <a:endParaRPr lang="en-US" sz="2000" b="0" dirty="0"/>
          </a:p>
          <a:p>
            <a:pPr marL="746125" indent="-288925">
              <a:buFont typeface="Arial" panose="020B0604020202020204" pitchFamily="34" charset="0"/>
              <a:buChar char="•"/>
            </a:pPr>
            <a:endParaRPr lang="en-US" sz="2000" b="0" dirty="0"/>
          </a:p>
          <a:p>
            <a:pPr marL="1146175" lvl="1" indent="-288925">
              <a:buFont typeface="Arial" panose="020B0604020202020204" pitchFamily="34" charset="0"/>
              <a:buChar char="•"/>
            </a:pPr>
            <a:r>
              <a:rPr lang="en-US" sz="1600" dirty="0"/>
              <a:t>Version-independent bits have static location and bit definition across different generations/PHY versions. </a:t>
            </a:r>
          </a:p>
          <a:p>
            <a:pPr marL="1146175" lvl="1" indent="-288925">
              <a:buFont typeface="Arial" panose="020B0604020202020204" pitchFamily="34" charset="0"/>
              <a:buChar char="•"/>
            </a:pPr>
            <a:r>
              <a:rPr lang="en-US" sz="1600" dirty="0"/>
              <a:t>Version-dependent bits may have variable bit definition in each PHY version.</a:t>
            </a:r>
            <a:endParaRPr lang="en-US" dirty="0"/>
          </a:p>
          <a:p>
            <a:endParaRPr lang="en-US" dirty="0"/>
          </a:p>
          <a:p>
            <a:endParaRPr lang="en-US" dirty="0"/>
          </a:p>
          <a:p>
            <a:r>
              <a:rPr lang="en-US" dirty="0"/>
              <a:t>Y/N/A:  36 / 3 / 6</a:t>
            </a:r>
          </a:p>
        </p:txBody>
      </p:sp>
      <p:sp>
        <p:nvSpPr>
          <p:cNvPr id="4" name="Slide Number Placeholder 3">
            <a:extLst>
              <a:ext uri="{FF2B5EF4-FFF2-40B4-BE49-F238E27FC236}">
                <a16:creationId xmlns:a16="http://schemas.microsoft.com/office/drawing/2014/main" id="{0448E12F-7C0A-454C-8CB2-29217404941C}"/>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59</a:t>
            </a:fld>
            <a:endParaRPr lang="en-US" altLang="en-US"/>
          </a:p>
        </p:txBody>
      </p:sp>
      <p:sp>
        <p:nvSpPr>
          <p:cNvPr id="5" name="Date Placeholder 4">
            <a:extLst>
              <a:ext uri="{FF2B5EF4-FFF2-40B4-BE49-F238E27FC236}">
                <a16:creationId xmlns:a16="http://schemas.microsoft.com/office/drawing/2014/main" id="{B120ABD9-A806-FC47-BBAB-14954BAA998F}"/>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8EE345C0-D0E2-B44B-A17E-8ADDAF1B6F8C}"/>
              </a:ext>
            </a:extLst>
          </p:cNvPr>
          <p:cNvSpPr>
            <a:spLocks noGrp="1"/>
          </p:cNvSpPr>
          <p:nvPr>
            <p:ph type="ftr" sz="quarter" idx="3"/>
          </p:nvPr>
        </p:nvSpPr>
        <p:spPr/>
        <p:txBody>
          <a:bodyPr/>
          <a:lstStyle/>
          <a:p>
            <a:pPr>
              <a:defRPr/>
            </a:pPr>
            <a:r>
              <a:rPr lang="en-US"/>
              <a:t>Tianyu Wu (Apple), et al</a:t>
            </a:r>
          </a:p>
        </p:txBody>
      </p:sp>
      <p:grpSp>
        <p:nvGrpSpPr>
          <p:cNvPr id="7" name="Group 6">
            <a:extLst>
              <a:ext uri="{FF2B5EF4-FFF2-40B4-BE49-F238E27FC236}">
                <a16:creationId xmlns:a16="http://schemas.microsoft.com/office/drawing/2014/main" id="{8316D693-ADAD-2F41-B32F-16B2E201959F}"/>
              </a:ext>
            </a:extLst>
          </p:cNvPr>
          <p:cNvGrpSpPr/>
          <p:nvPr/>
        </p:nvGrpSpPr>
        <p:grpSpPr>
          <a:xfrm>
            <a:off x="1371599" y="3276600"/>
            <a:ext cx="6553201" cy="483245"/>
            <a:chOff x="1331623" y="1650355"/>
            <a:chExt cx="6553201" cy="483245"/>
          </a:xfrm>
        </p:grpSpPr>
        <p:sp>
          <p:nvSpPr>
            <p:cNvPr id="8" name="Rectangle 7">
              <a:extLst>
                <a:ext uri="{FF2B5EF4-FFF2-40B4-BE49-F238E27FC236}">
                  <a16:creationId xmlns:a16="http://schemas.microsoft.com/office/drawing/2014/main" id="{8A3ABB91-7E77-5E42-8449-ED299969817F}"/>
                </a:ext>
              </a:extLst>
            </p:cNvPr>
            <p:cNvSpPr/>
            <p:nvPr/>
          </p:nvSpPr>
          <p:spPr>
            <a:xfrm>
              <a:off x="1331624" y="1650355"/>
              <a:ext cx="2820988" cy="333117"/>
            </a:xfrm>
            <a:prstGeom prst="rect">
              <a:avLst/>
            </a:prstGeom>
            <a:solidFill>
              <a:schemeClr val="accent6">
                <a:lumMod val="20000"/>
                <a:lumOff val="80000"/>
              </a:schemeClr>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91440" rtlCol="0" anchor="ctr"/>
            <a:lstStyle/>
            <a:p>
              <a:pPr algn="ctr">
                <a:spcBef>
                  <a:spcPts val="600"/>
                </a:spcBef>
                <a:buClr>
                  <a:srgbClr val="E23200"/>
                </a:buClr>
              </a:pPr>
              <a:r>
                <a:rPr lang="en-US" sz="1400" dirty="0">
                  <a:solidFill>
                    <a:srgbClr val="000000"/>
                  </a:solidFill>
                  <a:ea typeface="ＭＳ Ｐゴシック" pitchFamily="34" charset="-128"/>
                </a:rPr>
                <a:t>Version-independent Bits</a:t>
              </a:r>
            </a:p>
          </p:txBody>
        </p:sp>
        <p:sp>
          <p:nvSpPr>
            <p:cNvPr id="9" name="Rectangle 8">
              <a:extLst>
                <a:ext uri="{FF2B5EF4-FFF2-40B4-BE49-F238E27FC236}">
                  <a16:creationId xmlns:a16="http://schemas.microsoft.com/office/drawing/2014/main" id="{4F20E847-24B5-1047-9790-FD194425DC68}"/>
                </a:ext>
              </a:extLst>
            </p:cNvPr>
            <p:cNvSpPr>
              <a:spLocks noChangeArrowheads="1"/>
            </p:cNvSpPr>
            <p:nvPr/>
          </p:nvSpPr>
          <p:spPr bwMode="auto">
            <a:xfrm>
              <a:off x="4152612" y="1652261"/>
              <a:ext cx="3732212" cy="339837"/>
            </a:xfrm>
            <a:prstGeom prst="rect">
              <a:avLst/>
            </a:prstGeom>
            <a:solidFill>
              <a:srgbClr val="FFFFFF"/>
            </a:solidFill>
            <a:ln w="19050">
              <a:solidFill>
                <a:schemeClr val="tx1"/>
              </a:solidFill>
              <a:miter lim="800000"/>
              <a:headEnd/>
              <a:tailEnd/>
            </a:ln>
          </p:spPr>
          <p:txBody>
            <a:bodyPr wrap="none" anchor="ctr"/>
            <a:lstStyle/>
            <a:p>
              <a:pPr algn="ctr">
                <a:defRPr/>
              </a:pPr>
              <a:r>
                <a:rPr lang="en-US" altLang="en-US" sz="1400" dirty="0">
                  <a:solidFill>
                    <a:schemeClr val="tx1"/>
                  </a:solidFill>
                </a:rPr>
                <a:t>Version-dependent Bits</a:t>
              </a:r>
              <a:endParaRPr lang="en-US" sz="1400" dirty="0">
                <a:latin typeface="+mj-lt"/>
              </a:endParaRPr>
            </a:p>
          </p:txBody>
        </p:sp>
        <p:cxnSp>
          <p:nvCxnSpPr>
            <p:cNvPr id="10" name="Straight Arrow Connector 9">
              <a:extLst>
                <a:ext uri="{FF2B5EF4-FFF2-40B4-BE49-F238E27FC236}">
                  <a16:creationId xmlns:a16="http://schemas.microsoft.com/office/drawing/2014/main" id="{7068FE80-FFBD-174A-9837-46E9877BA18F}"/>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1" name="Straight Arrow Connector 10">
              <a:extLst>
                <a:ext uri="{FF2B5EF4-FFF2-40B4-BE49-F238E27FC236}">
                  <a16:creationId xmlns:a16="http://schemas.microsoft.com/office/drawing/2014/main" id="{87A34548-6EFD-1944-A540-B606ED9B7731}"/>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spTree>
    <p:extLst>
      <p:ext uri="{BB962C8B-B14F-4D97-AF65-F5344CB8AC3E}">
        <p14:creationId xmlns:p14="http://schemas.microsoft.com/office/powerpoint/2010/main" val="2465582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061300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301B1-CE17-B343-B37F-6FA9A270EBF9}"/>
              </a:ext>
            </a:extLst>
          </p:cNvPr>
          <p:cNvSpPr>
            <a:spLocks noGrp="1"/>
          </p:cNvSpPr>
          <p:nvPr>
            <p:ph type="title"/>
          </p:nvPr>
        </p:nvSpPr>
        <p:spPr/>
        <p:txBody>
          <a:bodyPr/>
          <a:lstStyle/>
          <a:p>
            <a:r>
              <a:rPr lang="en-US" altLang="zh-CN" dirty="0"/>
              <a:t>SP #29 (11-19/1540r5 SP4)</a:t>
            </a:r>
            <a:endParaRPr lang="en-US" dirty="0"/>
          </a:p>
        </p:txBody>
      </p:sp>
      <p:sp>
        <p:nvSpPr>
          <p:cNvPr id="3" name="Content Placeholder 2">
            <a:extLst>
              <a:ext uri="{FF2B5EF4-FFF2-40B4-BE49-F238E27FC236}">
                <a16:creationId xmlns:a16="http://schemas.microsoft.com/office/drawing/2014/main" id="{140B0B66-DD62-BD48-9E86-B53DD3601151}"/>
              </a:ext>
            </a:extLst>
          </p:cNvPr>
          <p:cNvSpPr>
            <a:spLocks noGrp="1"/>
          </p:cNvSpPr>
          <p:nvPr>
            <p:ph idx="1"/>
          </p:nvPr>
        </p:nvSpPr>
        <p:spPr/>
        <p:txBody>
          <a:bodyPr/>
          <a:lstStyle/>
          <a:p>
            <a:r>
              <a:rPr lang="en-US" dirty="0"/>
              <a:t>Do you agree to add the following to 11be SFD?</a:t>
            </a:r>
          </a:p>
          <a:p>
            <a:pPr marL="801688" indent="-344488">
              <a:buFont typeface="Arial" panose="020B0604020202020204" pitchFamily="34" charset="0"/>
              <a:buChar char="•"/>
            </a:pPr>
            <a:r>
              <a:rPr lang="en-US" sz="2000" b="0" dirty="0"/>
              <a:t>The  two-symbol SIG field that goes immediately after the RL-SIG field includes the following bits in Version-independent bits portion: </a:t>
            </a:r>
          </a:p>
          <a:p>
            <a:pPr lvl="2">
              <a:buFont typeface="Arial" panose="020B0604020202020204" pitchFamily="34" charset="0"/>
              <a:buChar char="•"/>
            </a:pPr>
            <a:r>
              <a:rPr lang="en-US" dirty="0"/>
              <a:t>BSS color, number of bits TBD</a:t>
            </a:r>
          </a:p>
          <a:p>
            <a:pPr lvl="2">
              <a:buFont typeface="Arial" panose="020B0604020202020204" pitchFamily="34" charset="0"/>
              <a:buChar char="•"/>
            </a:pPr>
            <a:r>
              <a:rPr lang="en-US" dirty="0"/>
              <a:t>TXOP duration, number of bits TBD</a:t>
            </a:r>
          </a:p>
          <a:p>
            <a:endParaRPr lang="en-US" dirty="0"/>
          </a:p>
          <a:p>
            <a:endParaRPr lang="en-US" dirty="0"/>
          </a:p>
          <a:p>
            <a:r>
              <a:rPr lang="en-US" dirty="0"/>
              <a:t>Y/N/A:  48 / 1 / 4</a:t>
            </a:r>
          </a:p>
          <a:p>
            <a:endParaRPr lang="en-US" dirty="0"/>
          </a:p>
          <a:p>
            <a:endParaRPr lang="en-US" dirty="0"/>
          </a:p>
        </p:txBody>
      </p:sp>
      <p:sp>
        <p:nvSpPr>
          <p:cNvPr id="4" name="Slide Number Placeholder 3">
            <a:extLst>
              <a:ext uri="{FF2B5EF4-FFF2-40B4-BE49-F238E27FC236}">
                <a16:creationId xmlns:a16="http://schemas.microsoft.com/office/drawing/2014/main" id="{4F373FA5-9DAC-004E-B8E0-4ACBB36FB67A}"/>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60</a:t>
            </a:fld>
            <a:endParaRPr lang="en-US" altLang="en-US"/>
          </a:p>
        </p:txBody>
      </p:sp>
      <p:sp>
        <p:nvSpPr>
          <p:cNvPr id="5" name="Date Placeholder 4">
            <a:extLst>
              <a:ext uri="{FF2B5EF4-FFF2-40B4-BE49-F238E27FC236}">
                <a16:creationId xmlns:a16="http://schemas.microsoft.com/office/drawing/2014/main" id="{9A67FCD2-2172-9C4D-A311-33ADBCBC082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FD0D1273-BA9D-F743-A154-000FEF26FB52}"/>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029526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029FA-D23D-A944-A6DD-E3A2C5833033}"/>
              </a:ext>
            </a:extLst>
          </p:cNvPr>
          <p:cNvSpPr>
            <a:spLocks noGrp="1"/>
          </p:cNvSpPr>
          <p:nvPr>
            <p:ph type="title"/>
          </p:nvPr>
        </p:nvSpPr>
        <p:spPr/>
        <p:txBody>
          <a:bodyPr/>
          <a:lstStyle/>
          <a:p>
            <a:r>
              <a:rPr lang="en-US" altLang="zh-CN" dirty="0"/>
              <a:t>SP #30 (11-19/1870r2 SP1)</a:t>
            </a:r>
            <a:endParaRPr lang="en-US" dirty="0"/>
          </a:p>
        </p:txBody>
      </p:sp>
      <p:sp>
        <p:nvSpPr>
          <p:cNvPr id="3" name="Content Placeholder 2">
            <a:extLst>
              <a:ext uri="{FF2B5EF4-FFF2-40B4-BE49-F238E27FC236}">
                <a16:creationId xmlns:a16="http://schemas.microsoft.com/office/drawing/2014/main" id="{20A4F2B9-27A2-8843-85FB-579F0DD0E75C}"/>
              </a:ext>
            </a:extLst>
          </p:cNvPr>
          <p:cNvSpPr>
            <a:spLocks noGrp="1"/>
          </p:cNvSpPr>
          <p:nvPr>
            <p:ph idx="1"/>
          </p:nvPr>
        </p:nvSpPr>
        <p:spPr>
          <a:xfrm>
            <a:off x="685800" y="1981200"/>
            <a:ext cx="7858125" cy="4114800"/>
          </a:xfrm>
        </p:spPr>
        <p:txBody>
          <a:bodyPr/>
          <a:lstStyle/>
          <a:p>
            <a:r>
              <a:rPr lang="en-US" dirty="0"/>
              <a:t>Do you agree to including the following version independent fields in the 2 symbol SIG field that goes immediately after the RL-SIG?</a:t>
            </a:r>
          </a:p>
          <a:p>
            <a:pPr lvl="1"/>
            <a:r>
              <a:rPr lang="en-US" dirty="0"/>
              <a:t>PHY version identifier: 3 bits</a:t>
            </a:r>
            <a:endParaRPr lang="en-US" strike="sngStrike" dirty="0">
              <a:solidFill>
                <a:srgbClr val="00B050"/>
              </a:solidFill>
            </a:endParaRPr>
          </a:p>
          <a:p>
            <a:pPr lvl="1"/>
            <a:r>
              <a:rPr lang="en-US" dirty="0"/>
              <a:t>UL/DL: 1 bit</a:t>
            </a:r>
          </a:p>
          <a:p>
            <a:pPr marL="0" indent="0">
              <a:buNone/>
            </a:pPr>
            <a:endParaRPr lang="en-US" dirty="0"/>
          </a:p>
          <a:p>
            <a:endParaRPr lang="en-US" dirty="0"/>
          </a:p>
          <a:p>
            <a:r>
              <a:rPr lang="en-US" dirty="0"/>
              <a:t>Y/N/A: 50/ 0 / 1</a:t>
            </a:r>
          </a:p>
          <a:p>
            <a:endParaRPr lang="en-US" dirty="0"/>
          </a:p>
        </p:txBody>
      </p:sp>
      <p:sp>
        <p:nvSpPr>
          <p:cNvPr id="4" name="Slide Number Placeholder 3">
            <a:extLst>
              <a:ext uri="{FF2B5EF4-FFF2-40B4-BE49-F238E27FC236}">
                <a16:creationId xmlns:a16="http://schemas.microsoft.com/office/drawing/2014/main" id="{0B49A188-7C22-8140-8A1B-8BB539F70AA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61</a:t>
            </a:fld>
            <a:endParaRPr lang="en-US" altLang="en-US"/>
          </a:p>
        </p:txBody>
      </p:sp>
      <p:sp>
        <p:nvSpPr>
          <p:cNvPr id="5" name="Date Placeholder 4">
            <a:extLst>
              <a:ext uri="{FF2B5EF4-FFF2-40B4-BE49-F238E27FC236}">
                <a16:creationId xmlns:a16="http://schemas.microsoft.com/office/drawing/2014/main" id="{E0FF91A3-AABF-DC44-B4C9-B15DAF00F588}"/>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25B79B12-779C-9C45-ACC9-7ABC7A9F6448}"/>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2703094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14D2-8D3B-864D-9720-8AE34FDBDB2B}"/>
              </a:ext>
            </a:extLst>
          </p:cNvPr>
          <p:cNvSpPr>
            <a:spLocks noGrp="1"/>
          </p:cNvSpPr>
          <p:nvPr>
            <p:ph type="title"/>
          </p:nvPr>
        </p:nvSpPr>
        <p:spPr/>
        <p:txBody>
          <a:bodyPr/>
          <a:lstStyle/>
          <a:p>
            <a:r>
              <a:rPr lang="en-US" altLang="zh-CN" dirty="0"/>
              <a:t>SP #31 (11-19/1870r2 SP2)</a:t>
            </a:r>
            <a:endParaRPr lang="en-US" dirty="0"/>
          </a:p>
        </p:txBody>
      </p:sp>
      <p:sp>
        <p:nvSpPr>
          <p:cNvPr id="3" name="Content Placeholder 2">
            <a:extLst>
              <a:ext uri="{FF2B5EF4-FFF2-40B4-BE49-F238E27FC236}">
                <a16:creationId xmlns:a16="http://schemas.microsoft.com/office/drawing/2014/main" id="{3DD5BF52-E553-9045-942E-C71D0C8F6AAD}"/>
              </a:ext>
            </a:extLst>
          </p:cNvPr>
          <p:cNvSpPr>
            <a:spLocks noGrp="1"/>
          </p:cNvSpPr>
          <p:nvPr>
            <p:ph idx="1"/>
          </p:nvPr>
        </p:nvSpPr>
        <p:spPr/>
        <p:txBody>
          <a:bodyPr/>
          <a:lstStyle/>
          <a:p>
            <a:r>
              <a:rPr lang="en-US" dirty="0"/>
              <a:t>Do you agree with having a variable MCS and variable length EHT-SIG (immediately after the 2 symbol SIG that carries universal fields)  in an EHT PPDU sent to multiple users?</a:t>
            </a:r>
          </a:p>
          <a:p>
            <a:endParaRPr lang="en-US" dirty="0"/>
          </a:p>
          <a:p>
            <a:endParaRPr lang="en-US" dirty="0"/>
          </a:p>
          <a:p>
            <a:r>
              <a:rPr lang="en-US" dirty="0"/>
              <a:t>Y/N/A: 51/ 0/ 2</a:t>
            </a:r>
          </a:p>
          <a:p>
            <a:endParaRPr lang="en-US" dirty="0"/>
          </a:p>
          <a:p>
            <a:endParaRPr lang="en-US" dirty="0"/>
          </a:p>
        </p:txBody>
      </p:sp>
      <p:sp>
        <p:nvSpPr>
          <p:cNvPr id="4" name="Slide Number Placeholder 3">
            <a:extLst>
              <a:ext uri="{FF2B5EF4-FFF2-40B4-BE49-F238E27FC236}">
                <a16:creationId xmlns:a16="http://schemas.microsoft.com/office/drawing/2014/main" id="{0D0D4CDA-3EEB-AF42-877C-AA6760A5A873}"/>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62</a:t>
            </a:fld>
            <a:endParaRPr lang="en-US" altLang="en-US"/>
          </a:p>
        </p:txBody>
      </p:sp>
      <p:sp>
        <p:nvSpPr>
          <p:cNvPr id="5" name="Date Placeholder 4">
            <a:extLst>
              <a:ext uri="{FF2B5EF4-FFF2-40B4-BE49-F238E27FC236}">
                <a16:creationId xmlns:a16="http://schemas.microsoft.com/office/drawing/2014/main" id="{5418F79B-0844-EF4E-99F1-C0DEEBDDC31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1054AB2B-D638-3441-A8AA-7692A937C01B}"/>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40346411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EF41-5C26-D64E-9C94-F42CF103C29B}"/>
              </a:ext>
            </a:extLst>
          </p:cNvPr>
          <p:cNvSpPr>
            <a:spLocks noGrp="1"/>
          </p:cNvSpPr>
          <p:nvPr>
            <p:ph type="title"/>
          </p:nvPr>
        </p:nvSpPr>
        <p:spPr/>
        <p:txBody>
          <a:bodyPr/>
          <a:lstStyle/>
          <a:p>
            <a:r>
              <a:rPr lang="en-US" altLang="zh-CN" dirty="0"/>
              <a:t>SP #32 (11-19/1870r2 SP3)</a:t>
            </a:r>
            <a:endParaRPr lang="en-US" dirty="0"/>
          </a:p>
        </p:txBody>
      </p:sp>
      <p:sp>
        <p:nvSpPr>
          <p:cNvPr id="3" name="Content Placeholder 2">
            <a:extLst>
              <a:ext uri="{FF2B5EF4-FFF2-40B4-BE49-F238E27FC236}">
                <a16:creationId xmlns:a16="http://schemas.microsoft.com/office/drawing/2014/main" id="{A1D872FF-A02D-9941-8CD7-8F5AE78F45BB}"/>
              </a:ext>
            </a:extLst>
          </p:cNvPr>
          <p:cNvSpPr>
            <a:spLocks noGrp="1"/>
          </p:cNvSpPr>
          <p:nvPr>
            <p:ph idx="1"/>
          </p:nvPr>
        </p:nvSpPr>
        <p:spPr/>
        <p:txBody>
          <a:bodyPr/>
          <a:lstStyle/>
          <a:p>
            <a:r>
              <a:rPr lang="en-US" dirty="0"/>
              <a:t>Do you agree that the EHT-SIG (immediately after the 2 symbol SIG that carries universal fields) in an EHT PPDU sent to multiple users will have a common field and user-specific field(s) ?</a:t>
            </a:r>
          </a:p>
          <a:p>
            <a:pPr lvl="1"/>
            <a:r>
              <a:rPr lang="en-US" dirty="0"/>
              <a:t>Special case compressed modes (e.g., full BW MU-MIMO) are TBD</a:t>
            </a:r>
          </a:p>
          <a:p>
            <a:endParaRPr lang="en-US" dirty="0"/>
          </a:p>
          <a:p>
            <a:endParaRPr lang="en-US" dirty="0"/>
          </a:p>
          <a:p>
            <a:r>
              <a:rPr lang="en-US" dirty="0"/>
              <a:t>Y/N/A: 54/ 1/ 2</a:t>
            </a:r>
          </a:p>
          <a:p>
            <a:endParaRPr lang="en-US" dirty="0"/>
          </a:p>
          <a:p>
            <a:endParaRPr lang="en-US" dirty="0"/>
          </a:p>
        </p:txBody>
      </p:sp>
      <p:sp>
        <p:nvSpPr>
          <p:cNvPr id="4" name="Slide Number Placeholder 3">
            <a:extLst>
              <a:ext uri="{FF2B5EF4-FFF2-40B4-BE49-F238E27FC236}">
                <a16:creationId xmlns:a16="http://schemas.microsoft.com/office/drawing/2014/main" id="{E6114D4C-926D-274F-A937-1206ECA00EAB}"/>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63</a:t>
            </a:fld>
            <a:endParaRPr lang="en-US" altLang="en-US"/>
          </a:p>
        </p:txBody>
      </p:sp>
      <p:sp>
        <p:nvSpPr>
          <p:cNvPr id="5" name="Date Placeholder 4">
            <a:extLst>
              <a:ext uri="{FF2B5EF4-FFF2-40B4-BE49-F238E27FC236}">
                <a16:creationId xmlns:a16="http://schemas.microsoft.com/office/drawing/2014/main" id="{C14CF05F-6B7C-304F-A568-C366AEFD08F2}"/>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84DB869-22CC-064E-B0A0-514EC48BAA53}"/>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7130855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1574E-9B6C-7D4B-9435-4885C95F5531}"/>
              </a:ext>
            </a:extLst>
          </p:cNvPr>
          <p:cNvSpPr>
            <a:spLocks noGrp="1"/>
          </p:cNvSpPr>
          <p:nvPr>
            <p:ph type="title"/>
          </p:nvPr>
        </p:nvSpPr>
        <p:spPr/>
        <p:txBody>
          <a:bodyPr/>
          <a:lstStyle/>
          <a:p>
            <a:r>
              <a:rPr lang="en-US" altLang="zh-CN" dirty="0"/>
              <a:t>SP #33 (11-19/1870r3 SP4)</a:t>
            </a:r>
            <a:endParaRPr lang="en-US" dirty="0"/>
          </a:p>
        </p:txBody>
      </p:sp>
      <p:sp>
        <p:nvSpPr>
          <p:cNvPr id="3" name="Content Placeholder 2">
            <a:extLst>
              <a:ext uri="{FF2B5EF4-FFF2-40B4-BE49-F238E27FC236}">
                <a16:creationId xmlns:a16="http://schemas.microsoft.com/office/drawing/2014/main" id="{BA393436-0742-D547-9765-CCF9361968EE}"/>
              </a:ext>
            </a:extLst>
          </p:cNvPr>
          <p:cNvSpPr>
            <a:spLocks noGrp="1"/>
          </p:cNvSpPr>
          <p:nvPr>
            <p:ph idx="1"/>
          </p:nvPr>
        </p:nvSpPr>
        <p:spPr/>
        <p:txBody>
          <a:bodyPr/>
          <a:lstStyle/>
          <a:p>
            <a:r>
              <a:rPr lang="en-US" dirty="0"/>
              <a:t>Do you support that the 2 symbol SIG that goes immediately after the RL-SIG in an EHT PPDU is modulated in same way as HE-SIG-A in 11ax?</a:t>
            </a:r>
          </a:p>
          <a:p>
            <a:pPr lvl="1"/>
            <a:r>
              <a:rPr lang="en-US" dirty="0"/>
              <a:t>Extended range SU mode is TBD</a:t>
            </a:r>
          </a:p>
          <a:p>
            <a:endParaRPr lang="en-US" dirty="0"/>
          </a:p>
          <a:p>
            <a:endParaRPr lang="en-US" dirty="0"/>
          </a:p>
          <a:p>
            <a:r>
              <a:rPr lang="en-US" dirty="0"/>
              <a:t>Y/N/A: 52/ 0/ 0 </a:t>
            </a:r>
          </a:p>
          <a:p>
            <a:endParaRPr lang="en-US" dirty="0"/>
          </a:p>
        </p:txBody>
      </p:sp>
      <p:sp>
        <p:nvSpPr>
          <p:cNvPr id="4" name="Slide Number Placeholder 3">
            <a:extLst>
              <a:ext uri="{FF2B5EF4-FFF2-40B4-BE49-F238E27FC236}">
                <a16:creationId xmlns:a16="http://schemas.microsoft.com/office/drawing/2014/main" id="{3E42B143-8888-F840-896E-04DB072A46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64</a:t>
            </a:fld>
            <a:endParaRPr lang="en-US" altLang="en-US"/>
          </a:p>
        </p:txBody>
      </p:sp>
      <p:sp>
        <p:nvSpPr>
          <p:cNvPr id="5" name="Date Placeholder 4">
            <a:extLst>
              <a:ext uri="{FF2B5EF4-FFF2-40B4-BE49-F238E27FC236}">
                <a16:creationId xmlns:a16="http://schemas.microsoft.com/office/drawing/2014/main" id="{29214C91-42EC-E547-BF8C-B9ECD5D7E52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3CFD8C0-EB5D-CD46-AE64-D109F764CCAB}"/>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695107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56FB4-7B53-6E42-816B-6F02A87F1C79}"/>
              </a:ext>
            </a:extLst>
          </p:cNvPr>
          <p:cNvSpPr>
            <a:spLocks noGrp="1"/>
          </p:cNvSpPr>
          <p:nvPr>
            <p:ph type="title"/>
          </p:nvPr>
        </p:nvSpPr>
        <p:spPr/>
        <p:txBody>
          <a:bodyPr/>
          <a:lstStyle/>
          <a:p>
            <a:r>
              <a:rPr lang="en-US" altLang="zh-CN" dirty="0"/>
              <a:t>SP #34 Name for the SIG field immediately after RL-SIG</a:t>
            </a:r>
            <a:endParaRPr lang="en-US" dirty="0"/>
          </a:p>
        </p:txBody>
      </p:sp>
      <p:sp>
        <p:nvSpPr>
          <p:cNvPr id="3" name="Content Placeholder 2">
            <a:extLst>
              <a:ext uri="{FF2B5EF4-FFF2-40B4-BE49-F238E27FC236}">
                <a16:creationId xmlns:a16="http://schemas.microsoft.com/office/drawing/2014/main" id="{30644174-F2D0-714E-AD62-9748C3799595}"/>
              </a:ext>
            </a:extLst>
          </p:cNvPr>
          <p:cNvSpPr>
            <a:spLocks noGrp="1"/>
          </p:cNvSpPr>
          <p:nvPr>
            <p:ph idx="1"/>
          </p:nvPr>
        </p:nvSpPr>
        <p:spPr/>
        <p:txBody>
          <a:bodyPr/>
          <a:lstStyle/>
          <a:p>
            <a:r>
              <a:rPr lang="en-US" sz="2000" b="0" dirty="0"/>
              <a:t>Opt1: Universal SIG (USIG)</a:t>
            </a:r>
          </a:p>
          <a:p>
            <a:r>
              <a:rPr lang="en-US" sz="2000" b="0" dirty="0"/>
              <a:t>Opt2: Multigenerational SIG (MSIG)</a:t>
            </a:r>
          </a:p>
          <a:p>
            <a:r>
              <a:rPr lang="en-US" sz="2000" b="0" dirty="0"/>
              <a:t>Opt3: Persistent SIG (PSIG)</a:t>
            </a:r>
          </a:p>
          <a:p>
            <a:r>
              <a:rPr lang="en-US" sz="2000" b="0" dirty="0"/>
              <a:t>Opt4: Tenured SIG (TSIG)</a:t>
            </a:r>
          </a:p>
          <a:p>
            <a:r>
              <a:rPr lang="en-US" sz="2000" b="0" dirty="0" err="1"/>
              <a:t>Opt</a:t>
            </a:r>
            <a:r>
              <a:rPr lang="en-US" sz="2000" b="0" dirty="0"/>
              <a:t> 5: Meta SIG (MSIG)</a:t>
            </a:r>
          </a:p>
          <a:p>
            <a:endParaRPr lang="en-US" sz="2000" dirty="0"/>
          </a:p>
          <a:p>
            <a:r>
              <a:rPr lang="en-US" sz="2000" dirty="0" err="1"/>
              <a:t>Opt</a:t>
            </a:r>
            <a:r>
              <a:rPr lang="en-US" sz="2000" dirty="0"/>
              <a:t> 1: 46</a:t>
            </a:r>
          </a:p>
          <a:p>
            <a:r>
              <a:rPr lang="en-US" sz="2000" dirty="0" err="1"/>
              <a:t>Opt</a:t>
            </a:r>
            <a:r>
              <a:rPr lang="en-US" sz="2000" dirty="0"/>
              <a:t> 2: 11</a:t>
            </a:r>
          </a:p>
          <a:p>
            <a:r>
              <a:rPr lang="en-US" sz="2000" dirty="0" err="1"/>
              <a:t>Opt</a:t>
            </a:r>
            <a:r>
              <a:rPr lang="en-US" sz="2000" dirty="0"/>
              <a:t> 3: 12</a:t>
            </a:r>
          </a:p>
          <a:p>
            <a:r>
              <a:rPr lang="en-US" sz="2000" dirty="0" err="1"/>
              <a:t>Opt</a:t>
            </a:r>
            <a:r>
              <a:rPr lang="en-US" sz="2000" dirty="0"/>
              <a:t> 4: 1</a:t>
            </a:r>
          </a:p>
          <a:p>
            <a:r>
              <a:rPr lang="en-US" sz="2000" dirty="0" err="1"/>
              <a:t>Opt</a:t>
            </a:r>
            <a:r>
              <a:rPr lang="en-US" sz="2000" dirty="0"/>
              <a:t> 5: 18</a:t>
            </a:r>
          </a:p>
          <a:p>
            <a:endParaRPr lang="en-US" dirty="0"/>
          </a:p>
        </p:txBody>
      </p:sp>
      <p:sp>
        <p:nvSpPr>
          <p:cNvPr id="4" name="Slide Number Placeholder 3">
            <a:extLst>
              <a:ext uri="{FF2B5EF4-FFF2-40B4-BE49-F238E27FC236}">
                <a16:creationId xmlns:a16="http://schemas.microsoft.com/office/drawing/2014/main" id="{FC67653A-DF9E-4149-95DF-FB91932208C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65</a:t>
            </a:fld>
            <a:endParaRPr lang="en-US" altLang="en-US"/>
          </a:p>
        </p:txBody>
      </p:sp>
      <p:sp>
        <p:nvSpPr>
          <p:cNvPr id="5" name="Date Placeholder 4">
            <a:extLst>
              <a:ext uri="{FF2B5EF4-FFF2-40B4-BE49-F238E27FC236}">
                <a16:creationId xmlns:a16="http://schemas.microsoft.com/office/drawing/2014/main" id="{F87901D5-67E0-4346-806D-B791F40DBB58}"/>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B3B4D9A6-F6F0-7D4C-B58F-C845616AB23D}"/>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38179999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39A6C-01CA-5046-B827-1506486DC2D9}"/>
              </a:ext>
            </a:extLst>
          </p:cNvPr>
          <p:cNvSpPr>
            <a:spLocks noGrp="1"/>
          </p:cNvSpPr>
          <p:nvPr>
            <p:ph type="title"/>
          </p:nvPr>
        </p:nvSpPr>
        <p:spPr/>
        <p:txBody>
          <a:bodyPr/>
          <a:lstStyle/>
          <a:p>
            <a:r>
              <a:rPr lang="en-US" altLang="zh-CN" dirty="0"/>
              <a:t>SP #35 (11-19/1493r0 SP1)</a:t>
            </a:r>
            <a:endParaRPr lang="en-US" dirty="0"/>
          </a:p>
        </p:txBody>
      </p:sp>
      <p:sp>
        <p:nvSpPr>
          <p:cNvPr id="3" name="Content Placeholder 2">
            <a:extLst>
              <a:ext uri="{FF2B5EF4-FFF2-40B4-BE49-F238E27FC236}">
                <a16:creationId xmlns:a16="http://schemas.microsoft.com/office/drawing/2014/main" id="{32A8213F-8005-704C-A2B2-AA48DA6E41B5}"/>
              </a:ext>
            </a:extLst>
          </p:cNvPr>
          <p:cNvSpPr>
            <a:spLocks noGrp="1"/>
          </p:cNvSpPr>
          <p:nvPr>
            <p:ph idx="1"/>
          </p:nvPr>
        </p:nvSpPr>
        <p:spPr/>
        <p:txBody>
          <a:bodyPr/>
          <a:lstStyle/>
          <a:p>
            <a:r>
              <a:rPr lang="en-US" altLang="ko-KR" sz="2000" dirty="0"/>
              <a:t>Do you agree to add the following to the </a:t>
            </a:r>
            <a:r>
              <a:rPr lang="en-US" altLang="ko-KR" sz="2000" dirty="0" err="1"/>
              <a:t>TGbe</a:t>
            </a:r>
            <a:r>
              <a:rPr lang="en-US" altLang="ko-KR" sz="2000" dirty="0"/>
              <a:t> SFD?</a:t>
            </a:r>
          </a:p>
          <a:p>
            <a:pPr lvl="1"/>
            <a:r>
              <a:rPr lang="en-US" altLang="ko-KR" sz="1800" dirty="0"/>
              <a:t>Phase rotation is applied to the legacy preamble part of EHT PPDU</a:t>
            </a:r>
          </a:p>
          <a:p>
            <a:pPr lvl="2"/>
            <a:r>
              <a:rPr lang="en-US" altLang="ko-KR" sz="1600" dirty="0"/>
              <a:t>Coefficients applied to each 20MHz channel are TBD</a:t>
            </a:r>
          </a:p>
          <a:p>
            <a:pPr lvl="2"/>
            <a:r>
              <a:rPr lang="en-US" altLang="ko-KR" sz="1600" dirty="0"/>
              <a:t>Application to the other fields is TBD</a:t>
            </a:r>
          </a:p>
          <a:p>
            <a:endParaRPr lang="en-US" altLang="ko-KR" sz="2000" dirty="0"/>
          </a:p>
          <a:p>
            <a:endParaRPr lang="en-US" altLang="ko-KR" sz="2000" dirty="0"/>
          </a:p>
          <a:p>
            <a:r>
              <a:rPr lang="en-US" altLang="ko-KR" sz="2000" dirty="0"/>
              <a:t>Y/N/A:  28/ 5/ 9</a:t>
            </a:r>
            <a:endParaRPr lang="ko-KR" altLang="en-US" sz="2000" dirty="0"/>
          </a:p>
          <a:p>
            <a:endParaRPr lang="en-US" dirty="0"/>
          </a:p>
        </p:txBody>
      </p:sp>
      <p:sp>
        <p:nvSpPr>
          <p:cNvPr id="4" name="Slide Number Placeholder 3">
            <a:extLst>
              <a:ext uri="{FF2B5EF4-FFF2-40B4-BE49-F238E27FC236}">
                <a16:creationId xmlns:a16="http://schemas.microsoft.com/office/drawing/2014/main" id="{B5A6228A-0D37-B940-8407-B6AB64C78EF0}"/>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66</a:t>
            </a:fld>
            <a:endParaRPr lang="en-US" altLang="en-US"/>
          </a:p>
        </p:txBody>
      </p:sp>
      <p:sp>
        <p:nvSpPr>
          <p:cNvPr id="5" name="Date Placeholder 4">
            <a:extLst>
              <a:ext uri="{FF2B5EF4-FFF2-40B4-BE49-F238E27FC236}">
                <a16:creationId xmlns:a16="http://schemas.microsoft.com/office/drawing/2014/main" id="{2EE2756A-9439-3C4A-9AF5-E4CFF9E1F006}"/>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7520C2F5-AD6C-9F44-93D8-9CC9EED72783}"/>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7650539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167F3-FD49-FD46-8443-E2307299297C}"/>
              </a:ext>
            </a:extLst>
          </p:cNvPr>
          <p:cNvSpPr>
            <a:spLocks noGrp="1"/>
          </p:cNvSpPr>
          <p:nvPr>
            <p:ph type="title"/>
          </p:nvPr>
        </p:nvSpPr>
        <p:spPr/>
        <p:txBody>
          <a:bodyPr/>
          <a:lstStyle/>
          <a:p>
            <a:r>
              <a:rPr lang="en-US" altLang="zh-CN" dirty="0"/>
              <a:t>SP #36 (11-19/1556r1 SP2)</a:t>
            </a:r>
            <a:endParaRPr lang="en-US" dirty="0"/>
          </a:p>
        </p:txBody>
      </p:sp>
      <p:sp>
        <p:nvSpPr>
          <p:cNvPr id="3" name="Content Placeholder 2">
            <a:extLst>
              <a:ext uri="{FF2B5EF4-FFF2-40B4-BE49-F238E27FC236}">
                <a16:creationId xmlns:a16="http://schemas.microsoft.com/office/drawing/2014/main" id="{C9621EF5-952E-824F-99C1-C2B6A5151BC9}"/>
              </a:ext>
            </a:extLst>
          </p:cNvPr>
          <p:cNvSpPr>
            <a:spLocks noGrp="1"/>
          </p:cNvSpPr>
          <p:nvPr>
            <p:ph idx="1"/>
          </p:nvPr>
        </p:nvSpPr>
        <p:spPr/>
        <p:txBody>
          <a:bodyPr/>
          <a:lstStyle/>
          <a:p>
            <a:r>
              <a:rPr lang="en-GB" dirty="0"/>
              <a:t>Do you agree that the legacy preamble may be omitted from some EHT PPDUs in 6 GHz?  (The conditions that allow the removal of the legacy preamble are TBD, and the preamble format is also TBD.) </a:t>
            </a:r>
          </a:p>
          <a:p>
            <a:endParaRPr lang="en-GB" dirty="0"/>
          </a:p>
          <a:p>
            <a:r>
              <a:rPr lang="en-GB" dirty="0"/>
              <a:t>Y/N/A</a:t>
            </a:r>
          </a:p>
          <a:p>
            <a:endParaRPr lang="en-GB" dirty="0"/>
          </a:p>
          <a:p>
            <a:endParaRPr lang="en-GB" dirty="0"/>
          </a:p>
          <a:p>
            <a:endParaRPr lang="en-GB" dirty="0"/>
          </a:p>
          <a:p>
            <a:r>
              <a:rPr lang="en-US" altLang="zh-CN" dirty="0">
                <a:solidFill>
                  <a:srgbClr val="FFC000"/>
                </a:solidFill>
              </a:rPr>
              <a:t>Deferred for more discussions. </a:t>
            </a:r>
          </a:p>
          <a:p>
            <a:endParaRPr lang="en-GB" dirty="0"/>
          </a:p>
          <a:p>
            <a:endParaRPr lang="en-US" dirty="0"/>
          </a:p>
        </p:txBody>
      </p:sp>
      <p:sp>
        <p:nvSpPr>
          <p:cNvPr id="4" name="Slide Number Placeholder 3">
            <a:extLst>
              <a:ext uri="{FF2B5EF4-FFF2-40B4-BE49-F238E27FC236}">
                <a16:creationId xmlns:a16="http://schemas.microsoft.com/office/drawing/2014/main" id="{18120B76-292F-A344-B7EA-9A67F5699FE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67</a:t>
            </a:fld>
            <a:endParaRPr lang="en-US" altLang="en-US"/>
          </a:p>
        </p:txBody>
      </p:sp>
      <p:sp>
        <p:nvSpPr>
          <p:cNvPr id="5" name="Date Placeholder 4">
            <a:extLst>
              <a:ext uri="{FF2B5EF4-FFF2-40B4-BE49-F238E27FC236}">
                <a16:creationId xmlns:a16="http://schemas.microsoft.com/office/drawing/2014/main" id="{2AD08EF6-3476-1047-B377-A8156AE6832A}"/>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545D827D-6ECA-FC48-B541-663BC0CEA134}"/>
              </a:ext>
            </a:extLst>
          </p:cNvPr>
          <p:cNvSpPr>
            <a:spLocks noGrp="1"/>
          </p:cNvSpPr>
          <p:nvPr>
            <p:ph type="ftr" sz="quarter" idx="3"/>
          </p:nvPr>
        </p:nvSpPr>
        <p:spPr/>
        <p:txBody>
          <a:bodyPr/>
          <a:lstStyle/>
          <a:p>
            <a:pPr>
              <a:defRPr/>
            </a:pPr>
            <a:r>
              <a:rPr lang="en-US"/>
              <a:t>Tianyu Wu (Apple), et al</a:t>
            </a:r>
          </a:p>
        </p:txBody>
      </p:sp>
    </p:spTree>
    <p:extLst>
      <p:ext uri="{BB962C8B-B14F-4D97-AF65-F5344CB8AC3E}">
        <p14:creationId xmlns:p14="http://schemas.microsoft.com/office/powerpoint/2010/main" val="2080332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92344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26674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Straw Polls are only allowed during Ad Hoc group meeting // no motions, anyone can vote</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284245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61639</TotalTime>
  <Words>6381</Words>
  <Application>Microsoft Macintosh PowerPoint</Application>
  <PresentationFormat>On-screen Show (4:3)</PresentationFormat>
  <Paragraphs>1741</Paragraphs>
  <Slides>67</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67</vt:i4>
      </vt:variant>
    </vt:vector>
  </HeadingPairs>
  <TitlesOfParts>
    <vt:vector size="74" baseType="lpstr">
      <vt:lpstr>Arial</vt:lpstr>
      <vt:lpstr>Arial Black</vt:lpstr>
      <vt:lpstr>Monotype Sorts</vt:lpstr>
      <vt:lpstr>Times New Roman</vt:lpstr>
      <vt:lpstr>802-11-Submission</vt:lpstr>
      <vt:lpstr>Office Theme</vt:lpstr>
      <vt:lpstr>Document</vt:lpstr>
      <vt:lpstr>PowerPoint Presentation</vt:lpstr>
      <vt:lpstr>IEEE 802.11 TGbe Meeting Extremely High Throughput (EHT)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PowerPoint Presentation</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PHY Pending Straw Poll Submissions</vt:lpstr>
      <vt:lpstr>PHY Submissions (1)</vt:lpstr>
      <vt:lpstr>PHY Submissions (2)</vt:lpstr>
      <vt:lpstr>PHY Submissions (3)</vt:lpstr>
      <vt:lpstr>PHY ad-hoc Agenda for Monday AM1</vt:lpstr>
      <vt:lpstr>PHY ad-hoc Agenda for Monday PM3</vt:lpstr>
      <vt:lpstr>PHY ad-hoc Agenda for Tuesday PM1</vt:lpstr>
      <vt:lpstr>PHY ad-hoc Agenda for Tuesday PM3</vt:lpstr>
      <vt:lpstr>PHY ad-hoc Agenda for Wednesday PM2</vt:lpstr>
      <vt:lpstr>SP #1 (11-19/1066r2 SP2)</vt:lpstr>
      <vt:lpstr>SP #2 (11-19/1066r1 SP4)</vt:lpstr>
      <vt:lpstr>SP #3 (11-19/1486r2 SP1)</vt:lpstr>
      <vt:lpstr>SP #4 (11-19/1486r2 SP2)</vt:lpstr>
      <vt:lpstr>SP #5 (11-19/1486r2 SP3)</vt:lpstr>
      <vt:lpstr>SP #6 (11-19/1190r2 SP1)</vt:lpstr>
      <vt:lpstr>SP #7 (11-19/1190r2 SP2)</vt:lpstr>
      <vt:lpstr>SP #8 (11-19/1492r1 SP1)</vt:lpstr>
      <vt:lpstr>SP #9 (11-19/1492r1 SP2)</vt:lpstr>
      <vt:lpstr>SP #10 (11-19/1521r0 SP4)</vt:lpstr>
      <vt:lpstr>SP #11 (11-19/1521r1 SP5)</vt:lpstr>
      <vt:lpstr>SP #12 (11-19/1889r0 SP1)</vt:lpstr>
      <vt:lpstr>SP #13 (11-19/1516r1 SP2)</vt:lpstr>
      <vt:lpstr>SP #14 (11-19/1519r0 SP1)</vt:lpstr>
      <vt:lpstr>SP #15 (11-19/1540r2 SP1)</vt:lpstr>
      <vt:lpstr>SP #16 (11-19/1486r5 SP1)</vt:lpstr>
      <vt:lpstr>SP #16 (11-19/1486r5 SP2)</vt:lpstr>
      <vt:lpstr>SP #17 (11-19/1486r5 SP3)</vt:lpstr>
      <vt:lpstr>SP #18 (11-19/1516r2 SP1)</vt:lpstr>
      <vt:lpstr>SP #19 (11-19/1516r2 SP2)</vt:lpstr>
      <vt:lpstr>SP #20 (11-19/1519r1 SP1)</vt:lpstr>
      <vt:lpstr>SP #21 (11-19/1519r1 SP2)</vt:lpstr>
      <vt:lpstr>SP #22 (11-19/1519r1 SP3)</vt:lpstr>
      <vt:lpstr>SP #23 (11-19/1519r1 SP4)</vt:lpstr>
      <vt:lpstr>SP #24 (11-19/1519r1 SP5)</vt:lpstr>
      <vt:lpstr>SP #25 (11-19/1540r4 SP2)</vt:lpstr>
      <vt:lpstr>SP #26 (11-19/1540r5 SP2’ )</vt:lpstr>
      <vt:lpstr>SP #27 (11-19/1540r5 SP1)</vt:lpstr>
      <vt:lpstr>SP #28 (11-19/1540r5 SP3)</vt:lpstr>
      <vt:lpstr>SP #29 (11-19/1540r5 SP4)</vt:lpstr>
      <vt:lpstr>SP #30 (11-19/1870r2 SP1)</vt:lpstr>
      <vt:lpstr>SP #31 (11-19/1870r2 SP2)</vt:lpstr>
      <vt:lpstr>SP #32 (11-19/1870r2 SP3)</vt:lpstr>
      <vt:lpstr>SP #33 (11-19/1870r3 SP4)</vt:lpstr>
      <vt:lpstr>SP #34 Name for the SIG field immediately after RL-SIG</vt:lpstr>
      <vt:lpstr>SP #35 (11-19/1493r0 SP1)</vt:lpstr>
      <vt:lpstr>SP #36 (11-19/1556r1 SP2)</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Tianyu Wu</cp:lastModifiedBy>
  <cp:revision>3160</cp:revision>
  <cp:lastPrinted>1998-02-10T13:28:06Z</cp:lastPrinted>
  <dcterms:created xsi:type="dcterms:W3CDTF">2007-04-17T18:10:23Z</dcterms:created>
  <dcterms:modified xsi:type="dcterms:W3CDTF">2019-11-14T18:47:39Z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