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55"/>
  </p:notesMasterIdLst>
  <p:handoutMasterIdLst>
    <p:handoutMasterId r:id="rId56"/>
  </p:handoutMasterIdLst>
  <p:sldIdLst>
    <p:sldId id="606" r:id="rId3"/>
    <p:sldId id="630" r:id="rId4"/>
    <p:sldId id="631" r:id="rId5"/>
    <p:sldId id="612" r:id="rId6"/>
    <p:sldId id="613" r:id="rId7"/>
    <p:sldId id="614" r:id="rId8"/>
    <p:sldId id="615" r:id="rId9"/>
    <p:sldId id="616" r:id="rId10"/>
    <p:sldId id="617" r:id="rId11"/>
    <p:sldId id="627" r:id="rId12"/>
    <p:sldId id="632" r:id="rId13"/>
    <p:sldId id="357" r:id="rId14"/>
    <p:sldId id="395" r:id="rId15"/>
    <p:sldId id="356" r:id="rId16"/>
    <p:sldId id="383" r:id="rId17"/>
    <p:sldId id="384" r:id="rId18"/>
    <p:sldId id="343" r:id="rId19"/>
    <p:sldId id="385" r:id="rId20"/>
    <p:sldId id="386" r:id="rId21"/>
    <p:sldId id="387" r:id="rId22"/>
    <p:sldId id="388" r:id="rId23"/>
    <p:sldId id="639" r:id="rId24"/>
    <p:sldId id="649" r:id="rId25"/>
    <p:sldId id="650" r:id="rId26"/>
    <p:sldId id="651" r:id="rId27"/>
    <p:sldId id="634" r:id="rId28"/>
    <p:sldId id="643" r:id="rId29"/>
    <p:sldId id="638" r:id="rId30"/>
    <p:sldId id="644" r:id="rId31"/>
    <p:sldId id="645" r:id="rId32"/>
    <p:sldId id="637" r:id="rId33"/>
    <p:sldId id="646" r:id="rId34"/>
    <p:sldId id="647" r:id="rId35"/>
    <p:sldId id="648" r:id="rId36"/>
    <p:sldId id="652" r:id="rId37"/>
    <p:sldId id="653" r:id="rId38"/>
    <p:sldId id="654" r:id="rId39"/>
    <p:sldId id="655" r:id="rId40"/>
    <p:sldId id="656" r:id="rId41"/>
    <p:sldId id="657" r:id="rId42"/>
    <p:sldId id="658" r:id="rId43"/>
    <p:sldId id="659" r:id="rId44"/>
    <p:sldId id="660" r:id="rId45"/>
    <p:sldId id="661" r:id="rId46"/>
    <p:sldId id="662" r:id="rId47"/>
    <p:sldId id="663" r:id="rId48"/>
    <p:sldId id="664" r:id="rId49"/>
    <p:sldId id="665" r:id="rId50"/>
    <p:sldId id="666" r:id="rId51"/>
    <p:sldId id="667" r:id="rId52"/>
    <p:sldId id="668" r:id="rId53"/>
    <p:sldId id="669" r:id="rId5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FE2"/>
    <a:srgbClr val="FFF7F4"/>
    <a:srgbClr val="E3F5FF"/>
    <a:srgbClr val="FFFFF6"/>
    <a:srgbClr val="F5FFF3"/>
    <a:srgbClr val="EAFFEF"/>
    <a:srgbClr val="B6DCFF"/>
    <a:srgbClr val="EFFFB0"/>
    <a:srgbClr val="F3FF9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51" autoAdjust="0"/>
    <p:restoredTop sz="94660"/>
  </p:normalViewPr>
  <p:slideViewPr>
    <p:cSldViewPr>
      <p:cViewPr varScale="1">
        <p:scale>
          <a:sx n="142" d="100"/>
          <a:sy n="142" d="100"/>
        </p:scale>
        <p:origin x="1200" y="17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4216" y="4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commentAuthors" Target="commentAuthor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
        <p:nvSpPr>
          <p:cNvPr id="8" name="Rectangle 4">
            <a:extLst>
              <a:ext uri="{FF2B5EF4-FFF2-40B4-BE49-F238E27FC236}">
                <a16:creationId xmlns:a16="http://schemas.microsoft.com/office/drawing/2014/main" id="{B9149585-BBBA-C24E-A3AC-528C0B2E2B2E}"/>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9" name="Rectangle 4">
            <a:extLst>
              <a:ext uri="{FF2B5EF4-FFF2-40B4-BE49-F238E27FC236}">
                <a16:creationId xmlns:a16="http://schemas.microsoft.com/office/drawing/2014/main" id="{0C4B4270-B7DC-A54A-8E4C-791857433DE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9CCCECBA-DB08-DB47-97F6-EA05E9225966}"/>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8" name="Rectangle 4">
            <a:extLst>
              <a:ext uri="{FF2B5EF4-FFF2-40B4-BE49-F238E27FC236}">
                <a16:creationId xmlns:a16="http://schemas.microsoft.com/office/drawing/2014/main" id="{75357B16-3AD9-DE4C-8E80-F8BB15A9288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9" name="Rectangle 5">
            <a:extLst>
              <a:ext uri="{FF2B5EF4-FFF2-40B4-BE49-F238E27FC236}">
                <a16:creationId xmlns:a16="http://schemas.microsoft.com/office/drawing/2014/main" id="{F198F838-EC03-4542-942C-9133BF78A51C}"/>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92770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302871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extLst>
      <p:ext uri="{BB962C8B-B14F-4D97-AF65-F5344CB8AC3E}">
        <p14:creationId xmlns:p14="http://schemas.microsoft.com/office/powerpoint/2010/main" val="1455097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812436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3439212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262818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88782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4">
            <a:extLst>
              <a:ext uri="{FF2B5EF4-FFF2-40B4-BE49-F238E27FC236}">
                <a16:creationId xmlns:a16="http://schemas.microsoft.com/office/drawing/2014/main" id="{9D186555-B60C-DA49-9761-BA028DB58B0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9" name="Rectangle 5">
            <a:extLst>
              <a:ext uri="{FF2B5EF4-FFF2-40B4-BE49-F238E27FC236}">
                <a16:creationId xmlns:a16="http://schemas.microsoft.com/office/drawing/2014/main" id="{E6C6E4B9-EF3A-0244-8907-031CBB3D6F51}"/>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4">
            <a:extLst>
              <a:ext uri="{FF2B5EF4-FFF2-40B4-BE49-F238E27FC236}">
                <a16:creationId xmlns:a16="http://schemas.microsoft.com/office/drawing/2014/main" id="{EA3F191E-0942-B34E-8ABA-C1D0EF0905BC}"/>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DB08FC41-32AA-254A-8636-682CEE8A4062}"/>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4">
            <a:extLst>
              <a:ext uri="{FF2B5EF4-FFF2-40B4-BE49-F238E27FC236}">
                <a16:creationId xmlns:a16="http://schemas.microsoft.com/office/drawing/2014/main" id="{66C9D876-4E81-A64D-AB52-78FEFA48FC11}"/>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E79D1C93-01EC-E344-A5B4-789A61BCD2C5}"/>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1" name="Rectangle 4">
            <a:extLst>
              <a:ext uri="{FF2B5EF4-FFF2-40B4-BE49-F238E27FC236}">
                <a16:creationId xmlns:a16="http://schemas.microsoft.com/office/drawing/2014/main" id="{918A26DE-4C8B-DC4C-8E1C-25F5CC4A1DFD}"/>
              </a:ext>
            </a:extLst>
          </p:cNvPr>
          <p:cNvSpPr>
            <a:spLocks noGrp="1" noChangeArrowheads="1"/>
          </p:cNvSpPr>
          <p:nvPr>
            <p:ph type="dt" sz="half" idx="14"/>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2" name="Rectangle 5">
            <a:extLst>
              <a:ext uri="{FF2B5EF4-FFF2-40B4-BE49-F238E27FC236}">
                <a16:creationId xmlns:a16="http://schemas.microsoft.com/office/drawing/2014/main" id="{6757C685-CB05-E54E-BD41-AF2B2B35DF60}"/>
              </a:ext>
            </a:extLst>
          </p:cNvPr>
          <p:cNvSpPr>
            <a:spLocks noGrp="1" noChangeArrowheads="1"/>
          </p:cNvSpPr>
          <p:nvPr>
            <p:ph type="ftr" sz="quarter" idx="15"/>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a:extLst>
              <a:ext uri="{FF2B5EF4-FFF2-40B4-BE49-F238E27FC236}">
                <a16:creationId xmlns:a16="http://schemas.microsoft.com/office/drawing/2014/main" id="{352D2FB9-035D-F745-8F1E-CE3A0CC3D5D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8" name="Rectangle 5">
            <a:extLst>
              <a:ext uri="{FF2B5EF4-FFF2-40B4-BE49-F238E27FC236}">
                <a16:creationId xmlns:a16="http://schemas.microsoft.com/office/drawing/2014/main" id="{122F308D-5378-CF4E-B624-23D4160E3308}"/>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a:extLst>
              <a:ext uri="{FF2B5EF4-FFF2-40B4-BE49-F238E27FC236}">
                <a16:creationId xmlns:a16="http://schemas.microsoft.com/office/drawing/2014/main" id="{7407DA8A-BB98-D94E-A553-CCFFD89D943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7" name="Rectangle 5">
            <a:extLst>
              <a:ext uri="{FF2B5EF4-FFF2-40B4-BE49-F238E27FC236}">
                <a16:creationId xmlns:a16="http://schemas.microsoft.com/office/drawing/2014/main" id="{81246BB8-4083-F94F-AC68-099A5244E33A}"/>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9" name="Rectangle 4">
            <a:extLst>
              <a:ext uri="{FF2B5EF4-FFF2-40B4-BE49-F238E27FC236}">
                <a16:creationId xmlns:a16="http://schemas.microsoft.com/office/drawing/2014/main" id="{4293B398-D3EA-CD4B-8692-D994E72F4423}"/>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E7E0FB7E-ABF5-5C45-AF87-69C37C4E9696}"/>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9" name="Rectangle 4">
            <a:extLst>
              <a:ext uri="{FF2B5EF4-FFF2-40B4-BE49-F238E27FC236}">
                <a16:creationId xmlns:a16="http://schemas.microsoft.com/office/drawing/2014/main" id="{9332995F-6B41-8F46-9267-F77388C31385}"/>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AC33601D-58C2-454E-A8E7-6D4EA4990708}"/>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29" name="Rectangle 5"/>
          <p:cNvSpPr>
            <a:spLocks noGrp="1" noChangeArrowheads="1"/>
          </p:cNvSpPr>
          <p:nvPr>
            <p:ph type="ftr" sz="quarter" idx="3"/>
          </p:nvPr>
        </p:nvSpPr>
        <p:spPr bwMode="auto">
          <a:xfrm>
            <a:off x="6963235" y="6475413"/>
            <a:ext cx="158069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802.11-19/2002r3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802.11-19/1722r4</a:t>
            </a:r>
          </a:p>
        </p:txBody>
      </p:sp>
    </p:spTree>
    <p:extLst>
      <p:ext uri="{BB962C8B-B14F-4D97-AF65-F5344CB8AC3E}">
        <p14:creationId xmlns:p14="http://schemas.microsoft.com/office/powerpoint/2010/main" val="3955328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874-00-00be-11be-preamble-autodetection-follow-up.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72-00-00be-joint-mu-analysis-simulations.pptx" TargetMode="External"/><Relationship Id="rId2" Type="http://schemas.openxmlformats.org/officeDocument/2006/relationships/hyperlink" Target="https://mentor.ieee.org/802.11/dcn/19/11-19-1856-00-00be-a-mpdu-and-ba.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869-00-00be-preamble-puncturing-and-ru-aggregation.pptx" TargetMode="External"/><Relationship Id="rId11" Type="http://schemas.openxmlformats.org/officeDocument/2006/relationships/hyperlink" Target="https://mentor.ieee.org/802.11/dcn/19/11-19-1888-00-00be-performance-evaluation-of-deterministic-service-for-eht-follow-up.pptx" TargetMode="External"/><Relationship Id="rId5" Type="http://schemas.openxmlformats.org/officeDocument/2006/relationships/hyperlink" Target="https://mentor.ieee.org/802.11/dcn/19/11-19-1868-00-00be-signaling-support-for-multi-ru-assignment.pptx" TargetMode="External"/><Relationship Id="rId10" Type="http://schemas.openxmlformats.org/officeDocument/2006/relationships/hyperlink" Target="https://mentor.ieee.org/802.11/dcn/19/11-19-1887-00-00be-multi-link-acknowledgement.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7-00-00be-16-spatial-stream-suppor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00-00-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0-00be-mla-mac-addresses-considerations.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28-00-00be-multi-link-operation-performance-evalu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7-00-00be-multi-link-operation-simulation-methodology.pptx" TargetMode="External"/><Relationship Id="rId12" Type="http://schemas.openxmlformats.org/officeDocument/2006/relationships/hyperlink" Target="https://mentor.ieee.org/802.11/dcn/19/11-19-1938-00-00be-discussion-on-low-latency-capability-for-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26-00-00be-dynamic-thresholds-for-channel-bonding.pptx" TargetMode="External"/><Relationship Id="rId11" Type="http://schemas.openxmlformats.org/officeDocument/2006/relationships/hyperlink" Target="https://mentor.ieee.org/802.11/dcn/19/11-19-1933-00-00be-capabilities-to-support-time-aware-scheduling-in-802-11be.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2-00-00be-multi-link-policy-framework.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31-00-00be-multi-ap-group-formation-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980-00-00be-eht-p-matrices-discussion.pptx" TargetMode="External"/><Relationship Id="rId3" Type="http://schemas.openxmlformats.org/officeDocument/2006/relationships/hyperlink" Target="https://mentor.ieee.org/802.11/dcn/19/11-19-1942-01-00be-timing-measurement-for-low-latency-features.pptx" TargetMode="External"/><Relationship Id="rId7" Type="http://schemas.openxmlformats.org/officeDocument/2006/relationships/hyperlink" Target="https://mentor.ieee.org/802.11/dcn/19/11-19-1972-00-00be-operation-of-virtual-bss-architecture-for-multi-ap-coordination.pptx" TargetMode="External"/><Relationship Id="rId2" Type="http://schemas.openxmlformats.org/officeDocument/2006/relationships/hyperlink" Target="https://mentor.ieee.org/802.11/dcn/19/11-19-1939-00-00be-calibration-of-implicit-sounding.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63-00-00be-multi-link-security-and-aggregation-operations.pptx" TargetMode="External"/><Relationship Id="rId5" Type="http://schemas.openxmlformats.org/officeDocument/2006/relationships/hyperlink" Target="https://mentor.ieee.org/802.11/dcn/19/11-19-1962-00-00be-multi-link-upper-mac-entity-instance-new-frame-mac-header.pptx" TargetMode="External"/><Relationship Id="rId4" Type="http://schemas.openxmlformats.org/officeDocument/2006/relationships/hyperlink" Target="https://mentor.ieee.org/802.11/dcn/19/11-19-1961-00-00be-multi-ap-group-establishment.pptx" TargetMode="External"/><Relationship Id="rId9" Type="http://schemas.openxmlformats.org/officeDocument/2006/relationships/hyperlink" Target="https://mentor.ieee.org/802.11/dcn/19/11-19-1981-00-00be-phase-rotations-design-for-eht.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190-02-00be-improved-preamble-puncturing-in-802-11be.pptx" TargetMode="External"/><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486-02-00be-further-discussion-for-11be-preambl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16-00-00be-11be-preamble-structure.pptx" TargetMode="External"/><Relationship Id="rId3" Type="http://schemas.openxmlformats.org/officeDocument/2006/relationships/hyperlink" Target="https://mentor.ieee.org/802.11/dcn/19/11-19-1487-00-00be-11be-tone-plan.pptx" TargetMode="External"/><Relationship Id="rId7" Type="http://schemas.openxmlformats.org/officeDocument/2006/relationships/hyperlink" Target="https://mentor.ieee.org/802.11/dcn/19/11-19-1497-01-00be-auto-detection-in-11be.pptx" TargetMode="External"/><Relationship Id="rId12" Type="http://schemas.openxmlformats.org/officeDocument/2006/relationships/hyperlink" Target="https://mentor.ieee.org/802.11/dcn/19/11-19-1874-00-00be-11be-preamble-autodetection-follow-up.pptx" TargetMode="External"/><Relationship Id="rId2" Type="http://schemas.openxmlformats.org/officeDocument/2006/relationships/hyperlink" Target="https://mentor.ieee.org/802.11/dcn/19/11-19-1340-02-00be-revisit-tone-pla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89-00-00be-discussion-on-240mhz-bandwidth.pptx" TargetMode="External"/><Relationship Id="rId11" Type="http://schemas.openxmlformats.org/officeDocument/2006/relationships/hyperlink" Target="https://mentor.ieee.org/802.11/dcn/19/11-19-1569-00-00be-preamble-design-consideration-for-11be-follow-up.pptx" TargetMode="External"/><Relationship Id="rId5" Type="http://schemas.openxmlformats.org/officeDocument/2006/relationships/hyperlink" Target="https://mentor.ieee.org/802.11/dcn/19/11-19-1521-00-00be-further-thoughts-on-11be-tone-plan.pptx" TargetMode="External"/><Relationship Id="rId10" Type="http://schemas.openxmlformats.org/officeDocument/2006/relationships/hyperlink" Target="https://mentor.ieee.org/802.11/dcn/19/11-19-1540-00-00be-eht-preamble-design.pptx" TargetMode="External"/><Relationship Id="rId4" Type="http://schemas.openxmlformats.org/officeDocument/2006/relationships/hyperlink" Target="https://mentor.ieee.org/802.11/dcn/19/11-19-1492-00-00be-non-ofdma-tone-plan-for-320mhz.pptx" TargetMode="External"/><Relationship Id="rId9" Type="http://schemas.openxmlformats.org/officeDocument/2006/relationships/hyperlink" Target="https://mentor.ieee.org/802.11/dcn/19/11-19-1519-00-00be-forward-compatibility-for-wifi-preamble-design.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872-00-00be-joint-mu-analysis-simulations.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556-00-00be-lean-phy-for-eht.pptx" TargetMode="External"/><Relationship Id="rId7" Type="http://schemas.openxmlformats.org/officeDocument/2006/relationships/hyperlink" Target="https://mentor.ieee.org/802.11/dcn/19/11-19-1869-00-00be-preamble-puncturing-and-ru-aggregation.pptx" TargetMode="External"/><Relationship Id="rId12" Type="http://schemas.openxmlformats.org/officeDocument/2006/relationships/hyperlink" Target="https://mentor.ieee.org/802.11/dcn/19/11-19-1908-00-00be-multi-ru-support.pptx" TargetMode="External"/><Relationship Id="rId2" Type="http://schemas.openxmlformats.org/officeDocument/2006/relationships/hyperlink" Target="https://mentor.ieee.org/802.11/dcn/19/11-19-1493-00-00be-phase-rotation-for-320mhz.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68-00-00be-signaling-support-for-multi-ru-assignment.pptx" TargetMode="External"/><Relationship Id="rId11" Type="http://schemas.openxmlformats.org/officeDocument/2006/relationships/hyperlink" Target="https://mentor.ieee.org/802.11/dcn/19/11-19-1907-00-00be-multiple-ru-combinations-for-eht.pptx" TargetMode="External"/><Relationship Id="rId5" Type="http://schemas.openxmlformats.org/officeDocument/2006/relationships/hyperlink" Target="https://mentor.ieee.org/802.11/dcn/19/11-19-1606-00-00be-preamble-puncturing-and-sig-b-signaling.pptx" TargetMode="External"/><Relationship Id="rId10" Type="http://schemas.openxmlformats.org/officeDocument/2006/relationships/hyperlink" Target="https://mentor.ieee.org/802.11/dcn/19/11-19-1890-00-00be-phase-rotation-follow-up.pptx" TargetMode="External"/><Relationship Id="rId4" Type="http://schemas.openxmlformats.org/officeDocument/2006/relationships/hyperlink" Target="https://mentor.ieee.org/802.11/dcn/19/11-19-1579-00-00be-adapting-the-11be-channel-model-to-modern-doppler-use-cases.pptx" TargetMode="External"/><Relationship Id="rId9" Type="http://schemas.openxmlformats.org/officeDocument/2006/relationships/hyperlink" Target="https://mentor.ieee.org/802.11/dcn/19/11-19-1877-00-00be-16-spatial-stream-support.pptx" TargetMode="External"/><Relationship Id="rId14" Type="http://schemas.openxmlformats.org/officeDocument/2006/relationships/hyperlink" Target="https://mentor.ieee.org/802.11/dcn/19/11-19-1911-00-00be-11be-channelization-discussio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1939-00-00be-calibration-of-implicit-sounding.pptx" TargetMode="External"/><Relationship Id="rId2" Type="http://schemas.openxmlformats.org/officeDocument/2006/relationships/hyperlink" Target="https://mentor.ieee.org/802.11/dcn/19/11-19-1926-00-00be-dynamic-thresholds-for-channel-bonding.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81-00-00be-phase-rotations-design-for-eht.pptx" TargetMode="External"/><Relationship Id="rId4" Type="http://schemas.openxmlformats.org/officeDocument/2006/relationships/hyperlink" Target="https://mentor.ieee.org/802.11/dcn/19/11-19-1980-00-00be-eht-p-matrices-discussion.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696913" y="332601"/>
            <a:ext cx="916918" cy="276999"/>
          </a:xfrm>
        </p:spPr>
        <p:txBody>
          <a:bodyPr/>
          <a:lstStyle/>
          <a:p>
            <a:pPr>
              <a:defRPr/>
            </a:pPr>
            <a:r>
              <a:rPr lang="en-US" dirty="0"/>
              <a:t>Nov 2019</a:t>
            </a:r>
          </a:p>
        </p:txBody>
      </p:sp>
      <p:sp>
        <p:nvSpPr>
          <p:cNvPr id="5" name="灯片编号占位符 4"/>
          <p:cNvSpPr>
            <a:spLocks noGrp="1"/>
          </p:cNvSpPr>
          <p:nvPr>
            <p:ph type="sldNum" sz="quarter" idx="12"/>
          </p:nvPr>
        </p:nvSpPr>
        <p:spPr/>
        <p:txBody>
          <a:bodyPr/>
          <a:lstStyle/>
          <a:p>
            <a:r>
              <a:rPr lang="en-US" altLang="en-US" dirty="0"/>
              <a:t>Slide </a:t>
            </a:r>
            <a:fld id="{70AA8DC3-7C7F-436A-8C94-CF1AE6DDC452}" type="slidenum">
              <a:rPr lang="en-US" altLang="en-US" smtClean="0"/>
              <a:pPr/>
              <a:t>1</a:t>
            </a:fld>
            <a:endParaRPr lang="en-US" altLang="en-US" dirty="0"/>
          </a:p>
        </p:txBody>
      </p:sp>
      <p:sp>
        <p:nvSpPr>
          <p:cNvPr id="6" name="页脚占位符 5"/>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err="1"/>
              <a:t>TGbe</a:t>
            </a:r>
            <a:r>
              <a:rPr lang="en-US" altLang="en-US" sz="2800" kern="0"/>
              <a:t> Nov 2019 Meeting Agenda</a:t>
            </a:r>
          </a:p>
          <a:p>
            <a:r>
              <a:rPr lang="en-US" altLang="en-US" sz="2800" kern="0"/>
              <a:t>PHY </a:t>
            </a:r>
            <a:r>
              <a:rPr lang="en-US" altLang="en-US" sz="2800" kern="0" err="1"/>
              <a:t>Adhoc</a:t>
            </a:r>
            <a:endParaRPr lang="en-US" altLang="en-US" sz="2800" ker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a:t>Date:</a:t>
            </a:r>
            <a:r>
              <a:rPr lang="en-US" altLang="en-US" sz="2000" b="0" kern="0" dirty="0"/>
              <a:t> 2019-11-10</a:t>
            </a:r>
          </a:p>
        </p:txBody>
      </p:sp>
      <p:graphicFrame>
        <p:nvGraphicFramePr>
          <p:cNvPr id="9" name="Object 11"/>
          <p:cNvGraphicFramePr>
            <a:graphicFrameLocks noChangeAspect="1"/>
          </p:cNvGraphicFramePr>
          <p:nvPr>
            <p:extLst>
              <p:ext uri="{D42A27DB-BD31-4B8C-83A1-F6EECF244321}">
                <p14:modId xmlns:p14="http://schemas.microsoft.com/office/powerpoint/2010/main" val="935729763"/>
              </p:ext>
            </p:extLst>
          </p:nvPr>
        </p:nvGraphicFramePr>
        <p:xfrm>
          <a:off x="652463" y="3805238"/>
          <a:ext cx="8397875" cy="1482725"/>
        </p:xfrm>
        <a:graphic>
          <a:graphicData uri="http://schemas.openxmlformats.org/presentationml/2006/ole">
            <mc:AlternateContent xmlns:mc="http://schemas.openxmlformats.org/markup-compatibility/2006">
              <mc:Choice xmlns:v="urn:schemas-microsoft-com:vml" Requires="v">
                <p:oleObj spid="_x0000_s3666" name="Document" r:id="rId3" imgW="8318500" imgH="1473200" progId="Word.Document.8">
                  <p:embed/>
                </p:oleObj>
              </mc:Choice>
              <mc:Fallback>
                <p:oleObj name="Document" r:id="rId3" imgW="8318500" imgH="1473200" progId="Word.Document.8">
                  <p:embed/>
                  <p:pic>
                    <p:nvPicPr>
                      <p:cNvPr id="0" name=""/>
                      <p:cNvPicPr>
                        <a:picLocks noChangeAspect="1" noChangeArrowheads="1"/>
                      </p:cNvPicPr>
                      <p:nvPr/>
                    </p:nvPicPr>
                    <p:blipFill>
                      <a:blip r:embed="rId4"/>
                      <a:srcRect/>
                      <a:stretch>
                        <a:fillRect/>
                      </a:stretch>
                    </p:blipFill>
                    <p:spPr bwMode="auto">
                      <a:xfrm>
                        <a:off x="652463" y="3805238"/>
                        <a:ext cx="8397875" cy="14827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extLst>
      <p:ext uri="{BB962C8B-B14F-4D97-AF65-F5344CB8AC3E}">
        <p14:creationId xmlns:p14="http://schemas.microsoft.com/office/powerpoint/2010/main" val="3318886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Agenda items for PHY </a:t>
            </a:r>
            <a:r>
              <a:rPr lang="en-US" altLang="en-US" err="1"/>
              <a:t>Adhoc</a:t>
            </a:r>
            <a:endParaRPr lang="zh-CN" altLang="en-US"/>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US" altLang="en-US" dirty="0"/>
              <a:t>Set and approve agenda</a:t>
            </a:r>
          </a:p>
          <a:p>
            <a:pPr lvl="0">
              <a:defRPr/>
            </a:pPr>
            <a:r>
              <a:rPr lang="en-CA" altLang="en-US" dirty="0"/>
              <a:t>PHY technical presentations for this week, and related straw polls</a:t>
            </a:r>
          </a:p>
          <a:p>
            <a:pPr lvl="0">
              <a:defRPr/>
            </a:pPr>
            <a:r>
              <a:rPr lang="en-CA" altLang="en-US" dirty="0"/>
              <a:t>Adjourn</a:t>
            </a:r>
          </a:p>
          <a:p>
            <a:pPr marL="0" lvl="0" indent="0">
              <a:buNone/>
              <a:defRPr/>
            </a:pPr>
            <a:endParaRPr lang="en-CA" altLang="en-US" dirty="0"/>
          </a:p>
        </p:txBody>
      </p:sp>
      <p:sp>
        <p:nvSpPr>
          <p:cNvPr id="11" name="日期占位符 3">
            <a:extLst>
              <a:ext uri="{FF2B5EF4-FFF2-40B4-BE49-F238E27FC236}">
                <a16:creationId xmlns:a16="http://schemas.microsoft.com/office/drawing/2014/main" id="{3A39242B-7800-A045-A1B8-2BBD99E6804A}"/>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9" name="页脚占位符 5">
            <a:extLst>
              <a:ext uri="{FF2B5EF4-FFF2-40B4-BE49-F238E27FC236}">
                <a16:creationId xmlns:a16="http://schemas.microsoft.com/office/drawing/2014/main" id="{D76FF384-AFD0-F440-BCC4-0951ADAEDB52}"/>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221592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en-US"/>
              <a:t>Slide </a:t>
            </a:r>
            <a:fld id="{72273DAC-1949-4589-BE05-FC0EDD130760}" type="slidenum">
              <a:rPr lang="en-US" altLang="en-US" smtClean="0"/>
              <a:pPr/>
              <a:t>11</a:t>
            </a:fld>
            <a:endParaRPr lang="en-US" altLang="en-US"/>
          </a:p>
        </p:txBody>
      </p:sp>
      <p:sp>
        <p:nvSpPr>
          <p:cNvPr id="6"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a:t>PHY Adhoc Time Slots</a:t>
            </a:r>
            <a:endParaRPr lang="zh-CN" altLang="en-US" kern="0"/>
          </a:p>
        </p:txBody>
      </p:sp>
      <p:sp>
        <p:nvSpPr>
          <p:cNvPr id="8" name="日期占位符 3">
            <a:extLst>
              <a:ext uri="{FF2B5EF4-FFF2-40B4-BE49-F238E27FC236}">
                <a16:creationId xmlns:a16="http://schemas.microsoft.com/office/drawing/2014/main" id="{E9D92D6D-ABFC-8640-B832-D89A9AA1A1F6}"/>
              </a:ext>
            </a:extLst>
          </p:cNvPr>
          <p:cNvSpPr>
            <a:spLocks noGrp="1"/>
          </p:cNvSpPr>
          <p:nvPr>
            <p:ph type="dt" sz="half" idx="2"/>
          </p:nvPr>
        </p:nvSpPr>
        <p:spPr>
          <a:xfrm>
            <a:off x="696913" y="332601"/>
            <a:ext cx="916918" cy="276999"/>
          </a:xfrm>
        </p:spPr>
        <p:txBody>
          <a:bodyPr/>
          <a:lstStyle/>
          <a:p>
            <a:pPr>
              <a:defRPr/>
            </a:pPr>
            <a:r>
              <a:rPr lang="en-US"/>
              <a:t>Nov 2019</a:t>
            </a:r>
          </a:p>
        </p:txBody>
      </p:sp>
      <p:graphicFrame>
        <p:nvGraphicFramePr>
          <p:cNvPr id="9" name="Table 8">
            <a:extLst>
              <a:ext uri="{FF2B5EF4-FFF2-40B4-BE49-F238E27FC236}">
                <a16:creationId xmlns:a16="http://schemas.microsoft.com/office/drawing/2014/main" id="{5E784571-74E4-D04E-BEC6-716B0080C79E}"/>
              </a:ext>
            </a:extLst>
          </p:cNvPr>
          <p:cNvGraphicFramePr>
            <a:graphicFrameLocks noGrp="1"/>
          </p:cNvGraphicFramePr>
          <p:nvPr>
            <p:extLst>
              <p:ext uri="{D42A27DB-BD31-4B8C-83A1-F6EECF244321}">
                <p14:modId xmlns:p14="http://schemas.microsoft.com/office/powerpoint/2010/main" val="3046971532"/>
              </p:ext>
            </p:extLst>
          </p:nvPr>
        </p:nvGraphicFramePr>
        <p:xfrm>
          <a:off x="914400" y="2324154"/>
          <a:ext cx="7355903" cy="3322320"/>
        </p:xfrm>
        <a:graphic>
          <a:graphicData uri="http://schemas.openxmlformats.org/drawingml/2006/table">
            <a:tbl>
              <a:tblPr firstRow="1" bandRow="1">
                <a:tableStyleId>{616DA210-FB5B-4158-B5E0-FEB733F419BA}</a:tableStyleId>
              </a:tblPr>
              <a:tblGrid>
                <a:gridCol w="114300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772920">
                  <a:extLst>
                    <a:ext uri="{9D8B030D-6E8A-4147-A177-3AD203B41FA5}">
                      <a16:colId xmlns:a16="http://schemas.microsoft.com/office/drawing/2014/main" val="20002"/>
                    </a:ext>
                  </a:extLst>
                </a:gridCol>
                <a:gridCol w="1498537">
                  <a:extLst>
                    <a:ext uri="{9D8B030D-6E8A-4147-A177-3AD203B41FA5}">
                      <a16:colId xmlns:a16="http://schemas.microsoft.com/office/drawing/2014/main" val="20004"/>
                    </a:ext>
                  </a:extLst>
                </a:gridCol>
                <a:gridCol w="1336103">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chemeClr val="accent6"/>
                          </a:solidFill>
                        </a:rPr>
                        <a:t>PHY</a:t>
                      </a:r>
                      <a:r>
                        <a:rPr lang="en-US" sz="1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r>
                        <a:rPr lang="en-US" sz="1800" b="0" dirty="0"/>
                        <a:t> </a:t>
                      </a:r>
                      <a:r>
                        <a:rPr lang="en-US" sz="1800" b="0" dirty="0">
                          <a:solidFill>
                            <a:schemeClr val="tx1"/>
                          </a:solidFill>
                        </a:rPr>
                        <a:t>TGbe Ad-Hoc</a:t>
                      </a:r>
                    </a:p>
                    <a:p>
                      <a:pPr algn="ctr"/>
                      <a:r>
                        <a:rPr lang="en-US" sz="1800" b="0" dirty="0">
                          <a:solidFill>
                            <a:schemeClr val="tx1"/>
                          </a:solidFill>
                        </a:rPr>
                        <a:t>[MAC/</a:t>
                      </a:r>
                      <a:r>
                        <a:rPr lang="en-US" sz="1800" b="1" dirty="0">
                          <a:solidFill>
                            <a:schemeClr val="accent6"/>
                          </a:solidFill>
                        </a:rPr>
                        <a:t>PHY</a:t>
                      </a:r>
                      <a:r>
                        <a:rPr lang="en-US" sz="1800" b="1" dirty="0">
                          <a:solidFill>
                            <a:schemeClr val="tx1"/>
                          </a:solidFill>
                        </a:rPr>
                        <a:t>]</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10" name="页脚占位符 5">
            <a:extLst>
              <a:ext uri="{FF2B5EF4-FFF2-40B4-BE49-F238E27FC236}">
                <a16:creationId xmlns:a16="http://schemas.microsoft.com/office/drawing/2014/main" id="{871FEE23-BFF3-904C-A729-351104268A61}"/>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354974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2"/>
                        </a:rPr>
                        <a:t>1066r1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3"/>
                        </a:rPr>
                        <a:t>1190r2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chemeClr val="tx1"/>
                          </a:solidFill>
                          <a:effectLst/>
                          <a:latin typeface="+mn-lt"/>
                          <a:ea typeface="+mn-ea"/>
                          <a:cs typeface="+mn-cs"/>
                        </a:rPr>
                        <a:t>Improved Preamble Puncturing in 802.11be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Oded Redlich</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4"/>
                        </a:rPr>
                        <a:t>1486r2</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5"/>
                        </a:rPr>
                        <a:t>1535r1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 </a:t>
                      </a: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6"/>
                        </a:rPr>
                        <a:t>1554r1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Data Sharing for Multi-AP Coordination</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Sungjin Park</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7"/>
                        </a:rPr>
                        <a:t>1573r0</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Channel Info. Feedback Method 4 Multi-AP Coord.</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Dandan Liang</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chemeClr val="tx1"/>
                          </a:solidFill>
                          <a:effectLst/>
                          <a:latin typeface="+mn-lt"/>
                          <a:ea typeface="Times New Roman" panose="02020603050405020304" pitchFamily="18" charset="0"/>
                          <a:hlinkClick r:id="rId8"/>
                        </a:rPr>
                        <a:t>1593r1</a:t>
                      </a:r>
                      <a:endParaRPr lang="en-US" sz="1200" b="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Joint Sounding for Multi-AP Systems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Jianhan Liu</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9"/>
                        </a:rPr>
                        <a:t>1594r2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Coord. Beamforming/Null Steering Protocol in 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David L.-Perez</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1 SP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0"/>
                        </a:rPr>
                        <a:t>0773r7</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Po-Kai Huang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1"/>
                        </a:rPr>
                        <a:t>1082r4</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chemeClr val="tx1"/>
                          </a:solidFill>
                          <a:effectLst/>
                          <a:latin typeface="+mn-lt"/>
                          <a:ea typeface="MS Gothic" panose="020B0609070205080204" pitchFamily="49" charset="-128"/>
                          <a:cs typeface="+mn-cs"/>
                          <a:hlinkClick r:id="rId12"/>
                        </a:rPr>
                        <a:t>1116r2</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S Gothic" panose="020B0609070205080204" pitchFamily="49" charset="-128"/>
                        </a:rPr>
                        <a:t>4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3"/>
                        </a:rPr>
                        <a:t>1405r3</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Channel Access Discussion</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chemeClr val="tx1"/>
                          </a:solidFill>
                          <a:effectLst/>
                          <a:latin typeface="+mn-lt"/>
                          <a:ea typeface="MS Gothic" panose="020B0609070205080204" pitchFamily="49" charset="-128"/>
                        </a:rPr>
                        <a:t>Sharan Naribole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2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4"/>
                        </a:rPr>
                        <a:t>1509r2</a:t>
                      </a:r>
                      <a:endParaRPr lang="en-GB" sz="1200" u="none" kern="1200" dirty="0">
                        <a:solidFill>
                          <a:srgbClr val="FF000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Discussion on Multi-link Setup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Insun Jang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5"/>
                        </a:rPr>
                        <a:t>1512r1</a:t>
                      </a:r>
                      <a:endParaRPr lang="en-GB" sz="1200" u="none" kern="1200" dirty="0">
                        <a:solidFill>
                          <a:schemeClr val="tx1"/>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acknowledgment</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Rojan Chitrakar</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3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6"/>
                        </a:rPr>
                        <a:t>1159r2</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capability announcement</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Liwen Chu</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Tree>
    <p:extLst>
      <p:ext uri="{BB962C8B-B14F-4D97-AF65-F5344CB8AC3E}">
        <p14:creationId xmlns:p14="http://schemas.microsoft.com/office/powerpoint/2010/main" val="3050484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2"/>
                        </a:rPr>
                        <a:t>1510r1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EHT Power saving considering multi-link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Jeongki Kim</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4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3"/>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1686904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1358r0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Yongho Seok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chemeClr val="tx1"/>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3"/>
                        </a:rPr>
                        <a:t>1526r1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Power-save</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1536r0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Power Consideration for Multi-link Transmissions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Rojan Chitrakar</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1542r0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broadcast addressed frame reception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Po-Kai Huang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6"/>
                        </a:rPr>
                        <a:t>1613r0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TXOP Sharing for Delay Reduction</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Yongsu Gwak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77022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671726129"/>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1340r2</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Revisit Tone Plan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Brian Hart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anchor="b"/>
                </a:tc>
                <a:tc>
                  <a:txBody>
                    <a:bodyPr/>
                    <a:lstStyle/>
                    <a:p>
                      <a:pPr algn="ctr" fontAlgn="b"/>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1487r0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Ross Jian Yu</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1492r0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Phase Rotation for 320MHz</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Eunsung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1493r0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Non-OFDMA Tone Plan for 320MHz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1516r0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Xiaogang Chen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1519r0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1521r0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1540r0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1556r0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1569r0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112851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1497r0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Autodetection in 11be</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Sichan Noh</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1459r0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HARQ applicable A-MPDU</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Lei Huang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HARQ</a:t>
                      </a:r>
                      <a:endParaRPr lang="en-US" sz="1200" u="none">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1553r0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Consideration on HARQ feedback</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Taewon Song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Imran Latif</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1622r0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Use Auto Repetition in low latency queue</a:t>
                      </a:r>
                      <a:endParaRPr lang="en-US" sz="12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Tony Zeng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Low Lat</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343085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3"/>
                        </a:rPr>
                        <a:t>1582r0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 AP Time &amp; Freq. Sharing in a TX </a:t>
                      </a:r>
                      <a:r>
                        <a:rPr lang="en-US" sz="1200" b="0" i="0" u="none" strike="noStrike" dirty="0" err="1">
                          <a:solidFill>
                            <a:srgbClr val="000000"/>
                          </a:solidFill>
                          <a:effectLst/>
                          <a:latin typeface="Times New Roman" panose="02020603050405020304" pitchFamily="18" charset="0"/>
                        </a:rPr>
                        <a:t>Opport</a:t>
                      </a:r>
                      <a:r>
                        <a:rPr lang="en-US" sz="1200" b="0" i="0" u="none" strike="noStrike" dirty="0">
                          <a:solidFill>
                            <a:srgbClr val="00000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SangSun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1780r0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5"/>
                        </a:rPr>
                        <a:t>1851r0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1855r0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945051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5"/>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1869</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1874</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Liangxiao Xin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1887</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1888</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564926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 MAC Addresses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1901r0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1917</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4087494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7" name="Title 1"/>
          <p:cNvSpPr>
            <a:spLocks noGrp="1"/>
          </p:cNvSpPr>
          <p:nvPr>
            <p:ph type="title"/>
          </p:nvPr>
        </p:nvSpPr>
        <p:spPr>
          <a:xfrm>
            <a:off x="685800" y="1066800"/>
            <a:ext cx="7772400" cy="1066800"/>
          </a:xfrm>
        </p:spPr>
        <p:txBody>
          <a:bodyPr/>
          <a:lstStyle/>
          <a:p>
            <a:r>
              <a:rPr lang="en-US" altLang="en-US" dirty="0">
                <a:solidFill>
                  <a:srgbClr val="0000FF"/>
                </a:solidFill>
                <a:latin typeface="Arial Black" pitchFamily="34" charset="0"/>
              </a:rPr>
              <a:t>IEEE 802.11 </a:t>
            </a:r>
            <a:r>
              <a:rPr lang="en-US" altLang="en-US" dirty="0" err="1">
                <a:solidFill>
                  <a:srgbClr val="0000FF"/>
                </a:solidFill>
                <a:latin typeface="Arial Black" pitchFamily="34" charset="0"/>
              </a:rPr>
              <a:t>TGbe</a:t>
            </a:r>
            <a:r>
              <a:rPr lang="en-US" altLang="en-US" dirty="0">
                <a:solidFill>
                  <a:srgbClr val="0000FF"/>
                </a:solidFill>
                <a:latin typeface="Arial Black" pitchFamily="34" charset="0"/>
              </a:rPr>
              <a:t> Meeting</a:t>
            </a:r>
            <a:br>
              <a:rPr lang="en-US" altLang="en-US" dirty="0">
                <a:solidFill>
                  <a:srgbClr val="0000FF"/>
                </a:solidFill>
                <a:latin typeface="Arial Black" pitchFamily="34" charset="0"/>
              </a:rPr>
            </a:br>
            <a:r>
              <a:rPr lang="en-US" altLang="en-US" dirty="0">
                <a:solidFill>
                  <a:srgbClr val="0000FF"/>
                </a:solidFill>
                <a:latin typeface="Arial Black" pitchFamily="34" charset="0"/>
              </a:rPr>
              <a:t>Extremely High Throughput (EHT) WLAN PHY Ad Hoc</a:t>
            </a:r>
            <a:endParaRPr lang="en-CA" altLang="en-US" dirty="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a:latin typeface="Arial" pitchFamily="34" charset="0"/>
              </a:rPr>
              <a:t>Kona, Hawaii</a:t>
            </a:r>
          </a:p>
          <a:p>
            <a:pPr algn="ctr">
              <a:lnSpc>
                <a:spcPct val="90000"/>
              </a:lnSpc>
              <a:buFontTx/>
              <a:buNone/>
            </a:pPr>
            <a:r>
              <a:rPr lang="en-US" altLang="en-US" sz="3200" dirty="0">
                <a:latin typeface="Arial" pitchFamily="34" charset="0"/>
              </a:rPr>
              <a:t>Nov 10-15, 2019</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None/>
            </a:pPr>
            <a:r>
              <a:rPr lang="en-US" altLang="en-US" sz="2000" dirty="0" err="1">
                <a:latin typeface="Arial" pitchFamily="34" charset="0"/>
              </a:rPr>
              <a:t>Tianyu</a:t>
            </a:r>
            <a:r>
              <a:rPr lang="en-US" altLang="en-US" sz="2000" dirty="0">
                <a:latin typeface="Arial" pitchFamily="34" charset="0"/>
              </a:rPr>
              <a:t> Wu (Apple)</a:t>
            </a:r>
          </a:p>
          <a:p>
            <a:pPr algn="ctr">
              <a:lnSpc>
                <a:spcPct val="90000"/>
              </a:lnSpc>
              <a:buFontTx/>
              <a:buNone/>
            </a:pPr>
            <a:r>
              <a:rPr lang="en-US" altLang="en-US" sz="2000" dirty="0">
                <a:latin typeface="Arial" pitchFamily="34" charset="0"/>
              </a:rPr>
              <a:t>Sigurd </a:t>
            </a:r>
            <a:r>
              <a:rPr lang="en-US" altLang="en-US" sz="2000" dirty="0" err="1">
                <a:latin typeface="Arial" pitchFamily="34" charset="0"/>
              </a:rPr>
              <a:t>Schelstraete</a:t>
            </a:r>
            <a:r>
              <a:rPr lang="en-US" altLang="en-US" sz="2000" dirty="0">
                <a:latin typeface="Arial" pitchFamily="34" charset="0"/>
              </a:rPr>
              <a:t> (</a:t>
            </a:r>
            <a:r>
              <a:rPr lang="en-US" altLang="en-US" sz="2000" dirty="0" err="1">
                <a:latin typeface="Arial" pitchFamily="34" charset="0"/>
              </a:rPr>
              <a:t>Quantenna</a:t>
            </a:r>
            <a:r>
              <a:rPr lang="en-US" altLang="en-US" sz="2000" dirty="0">
                <a:latin typeface="Arial" pitchFamily="34" charset="0"/>
              </a:rPr>
              <a:t>)</a:t>
            </a:r>
          </a:p>
        </p:txBody>
      </p:sp>
      <p:sp>
        <p:nvSpPr>
          <p:cNvPr id="10" name="日期占位符 3">
            <a:extLst>
              <a:ext uri="{FF2B5EF4-FFF2-40B4-BE49-F238E27FC236}">
                <a16:creationId xmlns:a16="http://schemas.microsoft.com/office/drawing/2014/main" id="{D2E28616-4D12-B340-85E2-D6CC2D94B3C2}"/>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1" name="页脚占位符 5">
            <a:extLst>
              <a:ext uri="{FF2B5EF4-FFF2-40B4-BE49-F238E27FC236}">
                <a16:creationId xmlns:a16="http://schemas.microsoft.com/office/drawing/2014/main" id="{FBDF166E-DF8F-6448-B476-CD553D1A7788}"/>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372724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55757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1926</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Dibakar</a:t>
                      </a:r>
                      <a:r>
                        <a:rPr lang="en-US" sz="1200" b="0" i="0" u="none" strike="noStrike" dirty="0">
                          <a:solidFill>
                            <a:srgbClr val="000000"/>
                          </a:solidFill>
                          <a:effectLst/>
                          <a:latin typeface="Times New Roman" panose="02020603050405020304" pitchFamily="18" charset="0"/>
                        </a:rPr>
                        <a:t>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Dave Cavalcante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1938</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142842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73842" y="1524000"/>
          <a:ext cx="7994728" cy="4870523"/>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0000"/>
                          </a:solidFill>
                          <a:effectLst/>
                          <a:latin typeface="+mn-lt"/>
                          <a:hlinkClick r:id="rId3"/>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4"/>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5"/>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6"/>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7"/>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mn-lt"/>
                        </a:rPr>
                        <a:t>1979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000000"/>
                          </a:solidFill>
                          <a:effectLst/>
                          <a:latin typeface="+mn-lt"/>
                        </a:rPr>
                        <a:t>Genady Tsodik</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8"/>
                        </a:rPr>
                        <a:t>1980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9"/>
                        </a:rPr>
                        <a:t>1981</a:t>
                      </a:r>
                      <a:r>
                        <a:rPr lang="en-US" sz="1200" b="0" i="0" u="none" strike="noStrike" dirty="0">
                          <a:solidFill>
                            <a:schemeClr val="tx1"/>
                          </a:solidFill>
                          <a:effectLst/>
                          <a:latin typeface="Times New Roman" panose="02020603050405020304" pitchFamily="18" charset="0"/>
                          <a:hlinkClick r:id="rId9"/>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34630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F8537-CF5E-0745-88E7-297AA91B40BB}"/>
              </a:ext>
            </a:extLst>
          </p:cNvPr>
          <p:cNvSpPr>
            <a:spLocks noGrp="1"/>
          </p:cNvSpPr>
          <p:nvPr>
            <p:ph type="title"/>
          </p:nvPr>
        </p:nvSpPr>
        <p:spPr/>
        <p:txBody>
          <a:bodyPr/>
          <a:lstStyle/>
          <a:p>
            <a:r>
              <a:rPr lang="en-US" altLang="zh-CN" dirty="0"/>
              <a:t>PHY Pending Straw Poll Submissions</a:t>
            </a:r>
            <a:endParaRPr lang="en-US" dirty="0"/>
          </a:p>
        </p:txBody>
      </p:sp>
      <p:sp>
        <p:nvSpPr>
          <p:cNvPr id="4" name="Slide Number Placeholder 3">
            <a:extLst>
              <a:ext uri="{FF2B5EF4-FFF2-40B4-BE49-F238E27FC236}">
                <a16:creationId xmlns:a16="http://schemas.microsoft.com/office/drawing/2014/main" id="{25C78FF0-C2C4-834E-9C4E-5117BCE698C7}"/>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22</a:t>
            </a:fld>
            <a:endParaRPr lang="en-US" altLang="en-US"/>
          </a:p>
        </p:txBody>
      </p:sp>
      <p:sp>
        <p:nvSpPr>
          <p:cNvPr id="5" name="Date Placeholder 4">
            <a:extLst>
              <a:ext uri="{FF2B5EF4-FFF2-40B4-BE49-F238E27FC236}">
                <a16:creationId xmlns:a16="http://schemas.microsoft.com/office/drawing/2014/main" id="{F53F2697-2CFC-2C4A-B070-620E79539822}"/>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E33CFFC7-FF23-8241-A5E3-6DBDC502906D}"/>
              </a:ext>
            </a:extLst>
          </p:cNvPr>
          <p:cNvSpPr>
            <a:spLocks noGrp="1"/>
          </p:cNvSpPr>
          <p:nvPr>
            <p:ph type="ftr" sz="quarter" idx="3"/>
          </p:nvPr>
        </p:nvSpPr>
        <p:spPr/>
        <p:txBody>
          <a:bodyPr/>
          <a:lstStyle/>
          <a:p>
            <a:pPr>
              <a:defRPr/>
            </a:pPr>
            <a:r>
              <a:rPr lang="en-US"/>
              <a:t>Tianyu Wu (Apple), et al</a:t>
            </a:r>
          </a:p>
        </p:txBody>
      </p:sp>
      <p:sp>
        <p:nvSpPr>
          <p:cNvPr id="7" name="TextBox 8">
            <a:extLst>
              <a:ext uri="{FF2B5EF4-FFF2-40B4-BE49-F238E27FC236}">
                <a16:creationId xmlns:a16="http://schemas.microsoft.com/office/drawing/2014/main" id="{548546CF-0AF7-A442-A0F8-C0CC6275A8C2}"/>
              </a:ext>
            </a:extLst>
          </p:cNvPr>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a:t>Notes:  </a:t>
            </a:r>
          </a:p>
          <a:p>
            <a:pPr marL="742950" lvl="1" indent="-285750">
              <a:buFont typeface="Arial" panose="020B0604020202020204" pitchFamily="34" charset="0"/>
              <a:buChar char="•"/>
            </a:pPr>
            <a:r>
              <a:rPr lang="en-US" sz="1600" b="1" dirty="0">
                <a:solidFill>
                  <a:srgbClr val="00B050"/>
                </a:solidFill>
              </a:rPr>
              <a:t>Docs in green color have been presented.</a:t>
            </a:r>
          </a:p>
          <a:p>
            <a:pPr marL="742950" lvl="1" indent="-285750">
              <a:buFont typeface="Arial" panose="020B0604020202020204" pitchFamily="34" charset="0"/>
              <a:buChar char="•"/>
            </a:pPr>
            <a:r>
              <a:rPr lang="en-US" sz="1600" b="1" dirty="0">
                <a:solidFill>
                  <a:srgbClr val="FF0000"/>
                </a:solidFill>
              </a:rPr>
              <a:t>Docs in red color have been withdrawn.</a:t>
            </a:r>
          </a:p>
          <a:p>
            <a:pPr marL="742950" lvl="1" indent="-285750">
              <a:buFont typeface="Arial" panose="020B0604020202020204" pitchFamily="34" charset="0"/>
              <a:buChar char="•"/>
            </a:pPr>
            <a:r>
              <a:rPr lang="en-US" sz="1600" b="1" dirty="0"/>
              <a:t>Docs in black color have NOT been presented.</a:t>
            </a:r>
          </a:p>
          <a:p>
            <a:pPr marL="742950" lvl="1" indent="-285750">
              <a:buFont typeface="Arial" panose="020B0604020202020204" pitchFamily="34" charset="0"/>
              <a:buChar char="•"/>
            </a:pPr>
            <a:r>
              <a:rPr lang="en-US" sz="1600" b="1" dirty="0">
                <a:solidFill>
                  <a:srgbClr val="FFC000"/>
                </a:solidFill>
              </a:rPr>
              <a:t>Docs presented but need more discussion or deferred</a:t>
            </a:r>
          </a:p>
        </p:txBody>
      </p:sp>
      <p:graphicFrame>
        <p:nvGraphicFramePr>
          <p:cNvPr id="10" name="Table 9">
            <a:extLst>
              <a:ext uri="{FF2B5EF4-FFF2-40B4-BE49-F238E27FC236}">
                <a16:creationId xmlns:a16="http://schemas.microsoft.com/office/drawing/2014/main" id="{2D08AB7E-9503-4B48-BE85-C671E1117B9C}"/>
              </a:ext>
            </a:extLst>
          </p:cNvPr>
          <p:cNvGraphicFramePr>
            <a:graphicFrameLocks noGrp="1"/>
          </p:cNvGraphicFramePr>
          <p:nvPr>
            <p:extLst>
              <p:ext uri="{D42A27DB-BD31-4B8C-83A1-F6EECF244321}">
                <p14:modId xmlns:p14="http://schemas.microsoft.com/office/powerpoint/2010/main" val="4033308989"/>
              </p:ext>
            </p:extLst>
          </p:nvPr>
        </p:nvGraphicFramePr>
        <p:xfrm>
          <a:off x="533400" y="3363404"/>
          <a:ext cx="8382000" cy="1114431"/>
        </p:xfrm>
        <a:graphic>
          <a:graphicData uri="http://schemas.openxmlformats.org/drawingml/2006/table">
            <a:tbl>
              <a:tblPr firstRow="1" bandRow="1"/>
              <a:tblGrid>
                <a:gridCol w="631869">
                  <a:extLst>
                    <a:ext uri="{9D8B030D-6E8A-4147-A177-3AD203B41FA5}">
                      <a16:colId xmlns:a16="http://schemas.microsoft.com/office/drawing/2014/main" val="1409197203"/>
                    </a:ext>
                  </a:extLst>
                </a:gridCol>
                <a:gridCol w="3923090">
                  <a:extLst>
                    <a:ext uri="{9D8B030D-6E8A-4147-A177-3AD203B41FA5}">
                      <a16:colId xmlns:a16="http://schemas.microsoft.com/office/drawing/2014/main" val="3124591976"/>
                    </a:ext>
                  </a:extLst>
                </a:gridCol>
                <a:gridCol w="1256541">
                  <a:extLst>
                    <a:ext uri="{9D8B030D-6E8A-4147-A177-3AD203B41FA5}">
                      <a16:colId xmlns:a16="http://schemas.microsoft.com/office/drawing/2014/main" val="96440863"/>
                    </a:ext>
                  </a:extLst>
                </a:gridCol>
                <a:gridCol w="863872">
                  <a:extLst>
                    <a:ext uri="{9D8B030D-6E8A-4147-A177-3AD203B41FA5}">
                      <a16:colId xmlns:a16="http://schemas.microsoft.com/office/drawing/2014/main" val="85216248"/>
                    </a:ext>
                  </a:extLst>
                </a:gridCol>
                <a:gridCol w="863872">
                  <a:extLst>
                    <a:ext uri="{9D8B030D-6E8A-4147-A177-3AD203B41FA5}">
                      <a16:colId xmlns:a16="http://schemas.microsoft.com/office/drawing/2014/main" val="189387290"/>
                    </a:ext>
                  </a:extLst>
                </a:gridCol>
                <a:gridCol w="842756">
                  <a:extLst>
                    <a:ext uri="{9D8B030D-6E8A-4147-A177-3AD203B41FA5}">
                      <a16:colId xmlns:a16="http://schemas.microsoft.com/office/drawing/2014/main" val="3017754579"/>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652764346"/>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1066r1</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Tone Plan Discussion</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Eunsung Park</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5777881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1190r2</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b="0" i="0" kern="1200" dirty="0">
                          <a:solidFill>
                            <a:srgbClr val="00B050"/>
                          </a:solidFill>
                          <a:effectLst/>
                          <a:latin typeface="+mn-lt"/>
                          <a:ea typeface="+mn-ea"/>
                          <a:cs typeface="+mn-cs"/>
                        </a:rPr>
                        <a:t>Improved Preamble Puncturing in 802.11be</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b="0" i="0" kern="1200" dirty="0">
                          <a:solidFill>
                            <a:srgbClr val="00B050"/>
                          </a:solidFill>
                          <a:effectLst/>
                          <a:latin typeface="+mn-lt"/>
                          <a:ea typeface="+mn-ea"/>
                          <a:cs typeface="+mn-cs"/>
                        </a:rPr>
                        <a:t>Oded Redlich</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36486282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1486r2</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Further discussion for 11be preamble</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Dongguk Lim</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3 SPs</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40453573"/>
                  </a:ext>
                </a:extLst>
              </a:tr>
            </a:tbl>
          </a:graphicData>
        </a:graphic>
      </p:graphicFrame>
    </p:spTree>
    <p:extLst>
      <p:ext uri="{BB962C8B-B14F-4D97-AF65-F5344CB8AC3E}">
        <p14:creationId xmlns:p14="http://schemas.microsoft.com/office/powerpoint/2010/main" val="3994540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F092B-F72C-C54D-9EA2-6E5FAFE2A1FF}"/>
              </a:ext>
            </a:extLst>
          </p:cNvPr>
          <p:cNvSpPr>
            <a:spLocks noGrp="1"/>
          </p:cNvSpPr>
          <p:nvPr>
            <p:ph type="title"/>
          </p:nvPr>
        </p:nvSpPr>
        <p:spPr/>
        <p:txBody>
          <a:bodyPr/>
          <a:lstStyle/>
          <a:p>
            <a:r>
              <a:rPr lang="en-US" altLang="zh-CN" dirty="0"/>
              <a:t>PHY Submissions (1)</a:t>
            </a:r>
            <a:endParaRPr lang="en-US" dirty="0"/>
          </a:p>
        </p:txBody>
      </p:sp>
      <p:sp>
        <p:nvSpPr>
          <p:cNvPr id="4" name="Slide Number Placeholder 3">
            <a:extLst>
              <a:ext uri="{FF2B5EF4-FFF2-40B4-BE49-F238E27FC236}">
                <a16:creationId xmlns:a16="http://schemas.microsoft.com/office/drawing/2014/main" id="{766AED67-7C67-7046-BFC1-3FF433CF25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23</a:t>
            </a:fld>
            <a:endParaRPr lang="en-US" altLang="en-US"/>
          </a:p>
        </p:txBody>
      </p:sp>
      <p:sp>
        <p:nvSpPr>
          <p:cNvPr id="5" name="Date Placeholder 4">
            <a:extLst>
              <a:ext uri="{FF2B5EF4-FFF2-40B4-BE49-F238E27FC236}">
                <a16:creationId xmlns:a16="http://schemas.microsoft.com/office/drawing/2014/main" id="{A0A64CF7-5B2B-804A-8A33-2070B42182C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01806616-0834-F943-99FB-0DBC945009DE}"/>
              </a:ext>
            </a:extLst>
          </p:cNvPr>
          <p:cNvSpPr>
            <a:spLocks noGrp="1"/>
          </p:cNvSpPr>
          <p:nvPr>
            <p:ph type="ftr" sz="quarter" idx="3"/>
          </p:nvPr>
        </p:nvSpPr>
        <p:spPr/>
        <p:txBody>
          <a:bodyPr/>
          <a:lstStyle/>
          <a:p>
            <a:pPr>
              <a:defRPr/>
            </a:pPr>
            <a:r>
              <a:rPr lang="en-US"/>
              <a:t>Tianyu Wu (Apple), et al</a:t>
            </a:r>
          </a:p>
        </p:txBody>
      </p:sp>
      <p:graphicFrame>
        <p:nvGraphicFramePr>
          <p:cNvPr id="8" name="Table 7">
            <a:extLst>
              <a:ext uri="{FF2B5EF4-FFF2-40B4-BE49-F238E27FC236}">
                <a16:creationId xmlns:a16="http://schemas.microsoft.com/office/drawing/2014/main" id="{1E1104EA-462F-5B44-9C38-D449D6158DB3}"/>
              </a:ext>
            </a:extLst>
          </p:cNvPr>
          <p:cNvGraphicFramePr>
            <a:graphicFrameLocks noGrp="1"/>
          </p:cNvGraphicFramePr>
          <p:nvPr>
            <p:extLst>
              <p:ext uri="{D42A27DB-BD31-4B8C-83A1-F6EECF244321}">
                <p14:modId xmlns:p14="http://schemas.microsoft.com/office/powerpoint/2010/main" val="3314051437"/>
              </p:ext>
            </p:extLst>
          </p:nvPr>
        </p:nvGraphicFramePr>
        <p:xfrm>
          <a:off x="402248" y="1932830"/>
          <a:ext cx="8339504" cy="4113204"/>
        </p:xfrm>
        <a:graphic>
          <a:graphicData uri="http://schemas.openxmlformats.org/drawingml/2006/table">
            <a:tbl>
              <a:tblPr firstRow="1" bandRow="1"/>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967984">
                  <a:extLst>
                    <a:ext uri="{9D8B030D-6E8A-4147-A177-3AD203B41FA5}">
                      <a16:colId xmlns:a16="http://schemas.microsoft.com/office/drawing/2014/main" val="2805290190"/>
                    </a:ext>
                  </a:extLst>
                </a:gridCol>
                <a:gridCol w="740752">
                  <a:extLst>
                    <a:ext uri="{9D8B030D-6E8A-4147-A177-3AD203B41FA5}">
                      <a16:colId xmlns:a16="http://schemas.microsoft.com/office/drawing/2014/main" val="1045128150"/>
                    </a:ext>
                  </a:extLst>
                </a:gridCol>
              </a:tblGrid>
              <a:tr h="210576">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nchor="ct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1340r2</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Revisit Tone Plan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Brian Hart</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Tone Plan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1000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1487r0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11be tone plan</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Ross Jian Yu</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Times New Roman"/>
                          <a:ea typeface="MS Gothic"/>
                          <a:cs typeface="+mn-cs"/>
                        </a:rPr>
                        <a:t>Tone Plan</a:t>
                      </a:r>
                      <a:endParaRPr lang="en-US" sz="1200" b="0" kern="1200" dirty="0">
                        <a:solidFill>
                          <a:srgbClr val="00B050"/>
                        </a:solidFill>
                        <a:latin typeface="Times New Roman"/>
                        <a:ea typeface="MS Gothic"/>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1000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1492r0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 </a:t>
                      </a:r>
                      <a:r>
                        <a:rPr lang="en-GB" sz="1200" b="0" kern="1200" dirty="0">
                          <a:solidFill>
                            <a:srgbClr val="00B050"/>
                          </a:solidFill>
                          <a:latin typeface="Times New Roman"/>
                          <a:ea typeface="MS Gothic"/>
                          <a:cs typeface="+mn-cs"/>
                        </a:rPr>
                        <a:t>Non-OFDMA Tone Plan for 320MHz</a:t>
                      </a:r>
                      <a:endParaRPr lang="en-US" sz="1200" b="0" kern="1200" dirty="0">
                        <a:solidFill>
                          <a:srgbClr val="00B050"/>
                        </a:solidFill>
                        <a:latin typeface="Times New Roman"/>
                        <a:ea typeface="MS Gothic"/>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Eunsung Park</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Times New Roman"/>
                          <a:ea typeface="MS Gothic"/>
                          <a:cs typeface="+mn-cs"/>
                        </a:rPr>
                        <a:t>Tone Plan</a:t>
                      </a:r>
                      <a:endParaRPr lang="en-US" sz="1200" b="0" kern="1200" dirty="0">
                        <a:solidFill>
                          <a:srgbClr val="00B050"/>
                        </a:solidFill>
                        <a:latin typeface="Times New Roman"/>
                        <a:ea typeface="MS Gothic"/>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1521r0</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Further Thoughts on 11be Tone Plan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Bin Tian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Times New Roman"/>
                          <a:ea typeface="MS Gothic"/>
                          <a:cs typeface="+mn-cs"/>
                        </a:rPr>
                        <a:t>Tone Plan</a:t>
                      </a:r>
                      <a:endParaRPr lang="en-US" sz="1200" b="0" kern="1200" dirty="0">
                        <a:solidFill>
                          <a:srgbClr val="00B050"/>
                        </a:solidFill>
                        <a:latin typeface="Times New Roman"/>
                        <a:ea typeface="MS Gothic"/>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999730946"/>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1889r0</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l" fontAlgn="b"/>
                      <a:r>
                        <a:rPr lang="en-US" sz="1200" b="0" i="0" u="none" strike="noStrike" dirty="0">
                          <a:solidFill>
                            <a:srgbClr val="00B050"/>
                          </a:solidFill>
                          <a:effectLst/>
                          <a:latin typeface="Times New Roman" panose="02020603050405020304" pitchFamily="18" charset="0"/>
                        </a:rPr>
                        <a:t>  Discussion on 240MHz Bandwidth</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ctr" fontAlgn="b"/>
                      <a:r>
                        <a:rPr lang="en-US" sz="1200" b="0" i="0" u="none" strike="noStrike">
                          <a:solidFill>
                            <a:srgbClr val="00B050"/>
                          </a:solidFill>
                          <a:effectLst/>
                          <a:latin typeface="Times New Roman" panose="02020603050405020304" pitchFamily="18" charset="0"/>
                        </a:rPr>
                        <a:t>Eunsung Park</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ctr"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S Gothic"/>
                          <a:cs typeface="+mn-cs"/>
                        </a:rPr>
                        <a:t>Tone Plan</a:t>
                      </a:r>
                      <a:endParaRPr lang="en-US" sz="1200" b="0" kern="1200" dirty="0">
                        <a:solidFill>
                          <a:srgbClr val="00B050"/>
                        </a:solidFill>
                        <a:latin typeface="+mn-lt"/>
                        <a:ea typeface="MS Gothic"/>
                        <a:cs typeface="+mn-cs"/>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ctr" fontAlgn="b"/>
                      <a:r>
                        <a:rPr lang="en-US" sz="1200" b="0" i="0" u="none" strike="noStrike" dirty="0">
                          <a:solidFill>
                            <a:srgbClr val="00B05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239086301"/>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dirty="0">
                          <a:solidFill>
                            <a:srgbClr val="00B05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1497r</a:t>
                      </a:r>
                      <a:r>
                        <a:rPr lang="en-GB" sz="1200" u="sng" dirty="0">
                          <a:solidFill>
                            <a:srgbClr val="00B050"/>
                          </a:solidFill>
                          <a:effectLst/>
                          <a:latin typeface="+mn-lt"/>
                          <a:ea typeface="Times New Roman" panose="02020603050405020304" pitchFamily="18" charset="0"/>
                        </a:rPr>
                        <a:t>1</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Auto-detection in 11be</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Si-Chan Noh</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mn-lt"/>
                          <a:ea typeface="+mn-ea"/>
                          <a:cs typeface="+mn-cs"/>
                        </a:rPr>
                        <a:t>Preamble</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715073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1516r0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11be Preamble Structure</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err="1">
                          <a:solidFill>
                            <a:srgbClr val="00B050"/>
                          </a:solidFill>
                          <a:latin typeface="+mn-lt"/>
                          <a:ea typeface="+mn-ea"/>
                          <a:cs typeface="+mn-cs"/>
                        </a:rPr>
                        <a:t>Xiaogang</a:t>
                      </a:r>
                      <a:r>
                        <a:rPr lang="en-GB" sz="1200" b="0" kern="1200" dirty="0">
                          <a:solidFill>
                            <a:srgbClr val="00B050"/>
                          </a:solidFill>
                          <a:latin typeface="+mn-lt"/>
                          <a:ea typeface="+mn-ea"/>
                          <a:cs typeface="+mn-cs"/>
                        </a:rPr>
                        <a:t> Chen</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Times New Roman"/>
                          <a:ea typeface="MS Gothic"/>
                          <a:cs typeface="+mn-cs"/>
                        </a:rPr>
                        <a:t>Preamble</a:t>
                      </a:r>
                      <a:endParaRPr lang="en-US" sz="1200" b="0" kern="1200" noProof="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121189979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1519r0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Forward Compatibility for </a:t>
                      </a:r>
                      <a:r>
                        <a:rPr lang="en-GB" sz="1200" b="0" kern="1200" dirty="0" err="1">
                          <a:solidFill>
                            <a:srgbClr val="00B050"/>
                          </a:solidFill>
                          <a:latin typeface="+mn-lt"/>
                          <a:ea typeface="+mn-ea"/>
                          <a:cs typeface="+mn-cs"/>
                        </a:rPr>
                        <a:t>WiFi</a:t>
                      </a:r>
                      <a:r>
                        <a:rPr lang="en-GB" sz="1200" b="0" kern="1200" dirty="0">
                          <a:solidFill>
                            <a:srgbClr val="00B050"/>
                          </a:solidFill>
                          <a:latin typeface="+mn-lt"/>
                          <a:ea typeface="+mn-ea"/>
                          <a:cs typeface="+mn-cs"/>
                        </a:rPr>
                        <a:t> Preamble Design</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Sameer Vermani</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Times New Roman"/>
                          <a:ea typeface="MS Gothic"/>
                          <a:cs typeface="+mn-cs"/>
                        </a:rPr>
                        <a:t>Preamble</a:t>
                      </a:r>
                      <a:endParaRPr lang="en-US" sz="1200" b="0" kern="1200" noProof="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6267265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1540r0</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EHT Preamble Design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Rui Cao</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Times New Roman"/>
                          <a:ea typeface="MS Gothic"/>
                          <a:cs typeface="+mn-cs"/>
                        </a:rPr>
                        <a:t>Preamble</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7566577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1569r0</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Preamble Design Consideration for 11be follow-up</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Li-Hsiang Sun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Times New Roman"/>
                          <a:ea typeface="MS Gothic"/>
                          <a:cs typeface="+mn-cs"/>
                        </a:rPr>
                        <a:t>Preamble</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172021216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1870r0</a:t>
                      </a: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B050"/>
                          </a:solidFill>
                          <a:effectLst/>
                          <a:latin typeface="Times New Roman" panose="02020603050405020304" pitchFamily="18" charset="0"/>
                        </a:rPr>
                        <a:t>Further Ideas on EHT Preamble Design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Sameer </a:t>
                      </a:r>
                      <a:r>
                        <a:rPr lang="en-US" sz="1200" b="0" i="0" u="none" strike="noStrike" dirty="0" err="1">
                          <a:solidFill>
                            <a:srgbClr val="00B050"/>
                          </a:solidFill>
                          <a:effectLst/>
                          <a:latin typeface="Times New Roman" panose="02020603050405020304" pitchFamily="18" charset="0"/>
                        </a:rPr>
                        <a:t>Vermani</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Times New Roman"/>
                          <a:ea typeface="MS Gothic"/>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noProof="0" dirty="0">
                          <a:solidFill>
                            <a:srgbClr val="00B050"/>
                          </a:solidFill>
                          <a:latin typeface="Times New Roman"/>
                          <a:ea typeface="MS Gothic"/>
                          <a:cs typeface="+mn-cs"/>
                        </a:rPr>
                        <a:t>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4184497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1874r0</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B050"/>
                          </a:solidFill>
                          <a:effectLst/>
                          <a:latin typeface="Times New Roman" panose="02020603050405020304" pitchFamily="18" charset="0"/>
                        </a:rPr>
                        <a:t>11be preamble autodetection follow-up</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Lei Huang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Times New Roman"/>
                          <a:ea typeface="MS Gothic"/>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noProof="0" dirty="0">
                          <a:solidFill>
                            <a:srgbClr val="00B050"/>
                          </a:solidFill>
                          <a:latin typeface="Times New Roman"/>
                          <a:ea typeface="MS Gothic"/>
                          <a:cs typeface="+mn-cs"/>
                        </a:rPr>
                        <a:t>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195211742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1883r0</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B050"/>
                          </a:solidFill>
                          <a:effectLst/>
                          <a:latin typeface="Times New Roman" panose="02020603050405020304" pitchFamily="18" charset="0"/>
                        </a:rPr>
                        <a:t>802.11be preamble and auto-detection follow up</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Ross Jian Yu</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Times New Roman"/>
                          <a:ea typeface="MS Gothic"/>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noProof="0" dirty="0">
                          <a:solidFill>
                            <a:srgbClr val="00B050"/>
                          </a:solidFill>
                          <a:latin typeface="Times New Roman"/>
                          <a:ea typeface="MS Gothic"/>
                          <a:cs typeface="+mn-cs"/>
                        </a:rPr>
                        <a:t>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77593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C9E99-885D-944D-9B25-111AB72A7FB2}"/>
              </a:ext>
            </a:extLst>
          </p:cNvPr>
          <p:cNvSpPr>
            <a:spLocks noGrp="1"/>
          </p:cNvSpPr>
          <p:nvPr>
            <p:ph type="title"/>
          </p:nvPr>
        </p:nvSpPr>
        <p:spPr/>
        <p:txBody>
          <a:bodyPr/>
          <a:lstStyle/>
          <a:p>
            <a:r>
              <a:rPr lang="en-US" altLang="zh-CN" dirty="0"/>
              <a:t>PHY Submissions (2)</a:t>
            </a:r>
            <a:endParaRPr lang="en-US" dirty="0"/>
          </a:p>
        </p:txBody>
      </p:sp>
      <p:sp>
        <p:nvSpPr>
          <p:cNvPr id="4" name="Slide Number Placeholder 3">
            <a:extLst>
              <a:ext uri="{FF2B5EF4-FFF2-40B4-BE49-F238E27FC236}">
                <a16:creationId xmlns:a16="http://schemas.microsoft.com/office/drawing/2014/main" id="{FCD17179-11B8-8C4C-93D2-58BB2605D9BC}"/>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24</a:t>
            </a:fld>
            <a:endParaRPr lang="en-US" altLang="en-US"/>
          </a:p>
        </p:txBody>
      </p:sp>
      <p:sp>
        <p:nvSpPr>
          <p:cNvPr id="5" name="Date Placeholder 4">
            <a:extLst>
              <a:ext uri="{FF2B5EF4-FFF2-40B4-BE49-F238E27FC236}">
                <a16:creationId xmlns:a16="http://schemas.microsoft.com/office/drawing/2014/main" id="{40D130DE-37E8-E94D-8464-5E29EEB13E07}"/>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6EE09439-A087-0B4B-86BE-1AB9BE1AD5B3}"/>
              </a:ext>
            </a:extLst>
          </p:cNvPr>
          <p:cNvSpPr>
            <a:spLocks noGrp="1"/>
          </p:cNvSpPr>
          <p:nvPr>
            <p:ph type="ftr" sz="quarter" idx="3"/>
          </p:nvPr>
        </p:nvSpPr>
        <p:spPr/>
        <p:txBody>
          <a:bodyPr/>
          <a:lstStyle/>
          <a:p>
            <a:pPr>
              <a:defRPr/>
            </a:pPr>
            <a:r>
              <a:rPr lang="en-US"/>
              <a:t>Tianyu Wu (Apple), et al</a:t>
            </a:r>
          </a:p>
        </p:txBody>
      </p:sp>
      <p:graphicFrame>
        <p:nvGraphicFramePr>
          <p:cNvPr id="9" name="Table 8">
            <a:extLst>
              <a:ext uri="{FF2B5EF4-FFF2-40B4-BE49-F238E27FC236}">
                <a16:creationId xmlns:a16="http://schemas.microsoft.com/office/drawing/2014/main" id="{2D70D49B-49F6-E149-B830-697F515820BD}"/>
              </a:ext>
            </a:extLst>
          </p:cNvPr>
          <p:cNvGraphicFramePr>
            <a:graphicFrameLocks noGrp="1"/>
          </p:cNvGraphicFramePr>
          <p:nvPr>
            <p:extLst>
              <p:ext uri="{D42A27DB-BD31-4B8C-83A1-F6EECF244321}">
                <p14:modId xmlns:p14="http://schemas.microsoft.com/office/powerpoint/2010/main" val="989260002"/>
              </p:ext>
            </p:extLst>
          </p:nvPr>
        </p:nvGraphicFramePr>
        <p:xfrm>
          <a:off x="533400" y="1676400"/>
          <a:ext cx="8153400" cy="4656268"/>
        </p:xfrm>
        <a:graphic>
          <a:graphicData uri="http://schemas.openxmlformats.org/drawingml/2006/table">
            <a:tbl>
              <a:tblPr firstRow="1" bandRow="1"/>
              <a:tblGrid>
                <a:gridCol w="685800">
                  <a:extLst>
                    <a:ext uri="{9D8B030D-6E8A-4147-A177-3AD203B41FA5}">
                      <a16:colId xmlns:a16="http://schemas.microsoft.com/office/drawing/2014/main" val="20000"/>
                    </a:ext>
                  </a:extLst>
                </a:gridCol>
                <a:gridCol w="36273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956212">
                  <a:extLst>
                    <a:ext uri="{9D8B030D-6E8A-4147-A177-3AD203B41FA5}">
                      <a16:colId xmlns:a16="http://schemas.microsoft.com/office/drawing/2014/main" val="2805290190"/>
                    </a:ext>
                  </a:extLst>
                </a:gridCol>
                <a:gridCol w="685800">
                  <a:extLst>
                    <a:ext uri="{9D8B030D-6E8A-4147-A177-3AD203B41FA5}">
                      <a16:colId xmlns:a16="http://schemas.microsoft.com/office/drawing/2014/main" val="3828614072"/>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1493r0</a:t>
                      </a:r>
                      <a:endParaRPr lang="en-US" sz="1200"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a:t>
                      </a:r>
                      <a:r>
                        <a:rPr lang="en-GB" sz="1200" b="0" kern="1200" dirty="0">
                          <a:solidFill>
                            <a:schemeClr val="tx1"/>
                          </a:solidFill>
                          <a:latin typeface="Times New Roman"/>
                          <a:ea typeface="MS Gothic"/>
                          <a:cs typeface="+mn-cs"/>
                        </a:rPr>
                        <a:t>Phase Rotation for 320MHz</a:t>
                      </a: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860040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1556r0</a:t>
                      </a:r>
                      <a:endParaRPr lang="en-US" sz="120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Lean PHY for EHT</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425279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1579r0</a:t>
                      </a:r>
                      <a:endParaRPr lang="en-US" sz="1200"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14252049"/>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5"/>
                        </a:rPr>
                        <a:t>1606r0</a:t>
                      </a:r>
                      <a:endParaRPr lang="en-US" sz="1200" u="none"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Preamble Puncturing and SIG-B </a:t>
                      </a:r>
                      <a:r>
                        <a:rPr lang="en-GB" sz="1200" u="none" kern="1200" dirty="0" err="1">
                          <a:solidFill>
                            <a:schemeClr val="tx1"/>
                          </a:solidFill>
                          <a:effectLst/>
                          <a:latin typeface="+mn-lt"/>
                          <a:ea typeface="MS Gothic" panose="020B0609070205080204" pitchFamily="49" charset="-128"/>
                        </a:rPr>
                        <a:t>Signaling</a:t>
                      </a:r>
                      <a:endParaRPr lang="en-US" sz="1200" u="none" dirty="0">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John Son</a:t>
                      </a:r>
                      <a:endParaRPr lang="en-US" sz="1200" u="none" dirty="0">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211188200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chemeClr val="tx1"/>
                          </a:solidFill>
                          <a:effectLst/>
                          <a:latin typeface="Times New Roman" panose="02020603050405020304" pitchFamily="18" charset="0"/>
                          <a:hlinkClick r:id="rId6"/>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Times New Roman"/>
                          <a:ea typeface="MS Gothic" panose="020B0609070205080204" pitchFamily="49" charset="-128"/>
                          <a:cs typeface="+mn-cs"/>
                        </a:rPr>
                        <a:t>PP &amp; M-RU</a:t>
                      </a:r>
                      <a:endParaRPr lang="en-US" sz="1200" u="none" kern="1200" dirty="0">
                        <a:solidFill>
                          <a:schemeClr val="tx1"/>
                        </a:solidFill>
                        <a:effectLst/>
                        <a:latin typeface="Times New Roman"/>
                        <a:ea typeface="Times New Roman" panose="02020603050405020304" pitchFamily="18" charset="0"/>
                        <a:cs typeface="+mn-cs"/>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1000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7"/>
                        </a:rPr>
                        <a:t>1869</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Bin Tian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Times New Roman"/>
                          <a:ea typeface="MS Gothic" panose="020B0609070205080204" pitchFamily="49" charset="-128"/>
                          <a:cs typeface="+mn-cs"/>
                        </a:rPr>
                        <a:t>PP &amp; M-RU</a:t>
                      </a:r>
                      <a:endParaRPr lang="en-US" sz="1200" u="none" kern="1200" dirty="0">
                        <a:solidFill>
                          <a:schemeClr val="tx1"/>
                        </a:solidFill>
                        <a:effectLst/>
                        <a:latin typeface="Times New Roman"/>
                        <a:ea typeface="Times New Roman" panose="02020603050405020304" pitchFamily="18" charset="0"/>
                        <a:cs typeface="+mn-cs"/>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8"/>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Joint MU Analysis &amp; Simulations</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Sudhir Srinivasa</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5715073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Performance Comparison of LTF Designs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72439314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9"/>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16 Spatial Stream Support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1890</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355220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Jianhan Liu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41571562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Multi-Ru Support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40608001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Times New Roman" panose="02020603050405020304" pitchFamily="18" charset="0"/>
                        </a:rPr>
                        <a:t>P matrices to support more than 8 TX chains</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142431773"/>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11be channelization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Si-Chan Noh</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101471166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Multiple RU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Ross Jian 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2398643667"/>
                  </a:ext>
                </a:extLst>
              </a:tr>
            </a:tbl>
          </a:graphicData>
        </a:graphic>
      </p:graphicFrame>
    </p:spTree>
    <p:extLst>
      <p:ext uri="{BB962C8B-B14F-4D97-AF65-F5344CB8AC3E}">
        <p14:creationId xmlns:p14="http://schemas.microsoft.com/office/powerpoint/2010/main" val="1163460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49ECE-5E6C-F344-99EB-D1E54A1B054B}"/>
              </a:ext>
            </a:extLst>
          </p:cNvPr>
          <p:cNvSpPr>
            <a:spLocks noGrp="1"/>
          </p:cNvSpPr>
          <p:nvPr>
            <p:ph type="title"/>
          </p:nvPr>
        </p:nvSpPr>
        <p:spPr/>
        <p:txBody>
          <a:bodyPr/>
          <a:lstStyle/>
          <a:p>
            <a:r>
              <a:rPr lang="en-US" altLang="zh-CN" dirty="0"/>
              <a:t>PHY Submissions (3)</a:t>
            </a:r>
            <a:endParaRPr lang="en-US" dirty="0"/>
          </a:p>
        </p:txBody>
      </p:sp>
      <p:sp>
        <p:nvSpPr>
          <p:cNvPr id="4" name="Slide Number Placeholder 3">
            <a:extLst>
              <a:ext uri="{FF2B5EF4-FFF2-40B4-BE49-F238E27FC236}">
                <a16:creationId xmlns:a16="http://schemas.microsoft.com/office/drawing/2014/main" id="{A34AD498-60D3-8F4E-AE11-4C18C1625C6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25</a:t>
            </a:fld>
            <a:endParaRPr lang="en-US" altLang="en-US"/>
          </a:p>
        </p:txBody>
      </p:sp>
      <p:sp>
        <p:nvSpPr>
          <p:cNvPr id="5" name="Date Placeholder 4">
            <a:extLst>
              <a:ext uri="{FF2B5EF4-FFF2-40B4-BE49-F238E27FC236}">
                <a16:creationId xmlns:a16="http://schemas.microsoft.com/office/drawing/2014/main" id="{D0AC72A8-7D6D-B04D-B550-53DE0C363BE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4F79EF11-8403-2C45-B3B7-77A5D14E2009}"/>
              </a:ext>
            </a:extLst>
          </p:cNvPr>
          <p:cNvSpPr>
            <a:spLocks noGrp="1"/>
          </p:cNvSpPr>
          <p:nvPr>
            <p:ph type="ftr" sz="quarter" idx="3"/>
          </p:nvPr>
        </p:nvSpPr>
        <p:spPr/>
        <p:txBody>
          <a:bodyPr/>
          <a:lstStyle/>
          <a:p>
            <a:pPr>
              <a:defRPr/>
            </a:pPr>
            <a:r>
              <a:rPr lang="en-US"/>
              <a:t>Tianyu Wu (Apple), et al</a:t>
            </a:r>
          </a:p>
        </p:txBody>
      </p:sp>
      <p:graphicFrame>
        <p:nvGraphicFramePr>
          <p:cNvPr id="8" name="Table 7">
            <a:extLst>
              <a:ext uri="{FF2B5EF4-FFF2-40B4-BE49-F238E27FC236}">
                <a16:creationId xmlns:a16="http://schemas.microsoft.com/office/drawing/2014/main" id="{990C54D3-8E99-0C42-BF69-990D74EC6421}"/>
              </a:ext>
            </a:extLst>
          </p:cNvPr>
          <p:cNvGraphicFramePr>
            <a:graphicFrameLocks noGrp="1"/>
          </p:cNvGraphicFramePr>
          <p:nvPr>
            <p:extLst>
              <p:ext uri="{D42A27DB-BD31-4B8C-83A1-F6EECF244321}">
                <p14:modId xmlns:p14="http://schemas.microsoft.com/office/powerpoint/2010/main" val="3858466079"/>
              </p:ext>
            </p:extLst>
          </p:nvPr>
        </p:nvGraphicFramePr>
        <p:xfrm>
          <a:off x="533400" y="2049125"/>
          <a:ext cx="8153400" cy="1776706"/>
        </p:xfrm>
        <a:graphic>
          <a:graphicData uri="http://schemas.openxmlformats.org/drawingml/2006/table">
            <a:tbl>
              <a:tblPr firstRow="1" bandRow="1"/>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Consideration of EHT-LTF</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2"/>
                        </a:rPr>
                        <a:t>1926</a:t>
                      </a:r>
                      <a:r>
                        <a:rPr lang="en-US" sz="1200" b="0" i="0" u="none" strike="noStrike" dirty="0">
                          <a:solidFill>
                            <a:schemeClr val="tx1"/>
                          </a:solidFill>
                          <a:effectLst/>
                          <a:latin typeface="Times New Roman" panose="02020603050405020304" pitchFamily="18" charset="0"/>
                          <a:hlinkClick r:id="rId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Leonardo </a:t>
                      </a:r>
                      <a:r>
                        <a:rPr lang="en-US" sz="1200" b="0" i="0" u="none" strike="noStrike" dirty="0" err="1">
                          <a:solidFill>
                            <a:srgbClr val="000000"/>
                          </a:solidFill>
                          <a:effectLst/>
                          <a:latin typeface="Times New Roman" panose="02020603050405020304" pitchFamily="18" charset="0"/>
                        </a:rPr>
                        <a:t>Lanante</a:t>
                      </a:r>
                      <a:r>
                        <a:rPr lang="en-US" sz="1200" b="0" i="0" u="none" strike="noStrike" dirty="0">
                          <a:solidFill>
                            <a:srgbClr val="000000"/>
                          </a:solidFill>
                          <a:effectLst/>
                          <a:latin typeface="Times New Roman" panose="02020603050405020304" pitchFamily="18" charset="0"/>
                        </a:rPr>
                        <a:t> Jr</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3"/>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Times New Roman" panose="02020603050405020304" pitchFamily="18" charset="0"/>
                        </a:rPr>
                        <a:t>Calibration of Implicit Sounding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384163848"/>
                  </a:ext>
                </a:extLst>
              </a:tr>
              <a:tr h="297047">
                <a:tc>
                  <a:txBody>
                    <a:bodyPr/>
                    <a:lstStyle/>
                    <a:p>
                      <a:pPr algn="ctr" fontAlgn="b"/>
                      <a:r>
                        <a:rPr lang="en-US" sz="1200" b="0" i="0" u="none" strike="noStrike" dirty="0">
                          <a:solidFill>
                            <a:srgbClr val="000000"/>
                          </a:solidFill>
                          <a:effectLst/>
                          <a:latin typeface="+mn-lt"/>
                          <a:hlinkClick r:id="rId4"/>
                        </a:rPr>
                        <a:t>1980</a:t>
                      </a:r>
                      <a:r>
                        <a:rPr lang="en-US" sz="1200" b="0" i="0" u="none" strike="noStrike" dirty="0">
                          <a:solidFill>
                            <a:schemeClr val="tx1"/>
                          </a:solidFill>
                          <a:effectLst/>
                          <a:latin typeface="Times New Roman" panose="02020603050405020304" pitchFamily="18" charset="0"/>
                          <a:hlinkClick r:id="rId4"/>
                        </a:rPr>
                        <a:t>r0</a:t>
                      </a:r>
                      <a:endParaRPr lang="en-US" sz="1200" b="0" i="0" u="none" strike="noStrike" dirty="0">
                        <a:solidFill>
                          <a:srgbClr val="000000"/>
                        </a:solidFill>
                        <a:effectLst/>
                        <a:latin typeface="+mn-lt"/>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mn-lt"/>
                        </a:rPr>
                        <a:t>EHT P matrices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mn-lt"/>
                        </a:rPr>
                        <a:t>Dandan Liang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a:solidFill>
                            <a:srgbClr val="000000"/>
                          </a:solidFill>
                          <a:effectLst/>
                          <a:latin typeface="+mn-lt"/>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mn-lt"/>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dirty="0">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500307883"/>
                  </a:ext>
                </a:extLst>
              </a:tr>
              <a:tr h="297047">
                <a:tc>
                  <a:txBody>
                    <a:bodyPr/>
                    <a:lstStyle/>
                    <a:p>
                      <a:pPr algn="ctr" fontAlgn="b"/>
                      <a:r>
                        <a:rPr lang="en-US" sz="1200" b="0" i="0" u="none" strike="noStrike" dirty="0">
                          <a:solidFill>
                            <a:srgbClr val="000000"/>
                          </a:solidFill>
                          <a:effectLst/>
                          <a:latin typeface="+mn-lt"/>
                          <a:hlinkClick r:id="rId5"/>
                        </a:rPr>
                        <a:t>1981</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mn-lt"/>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Phase Rotations Design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Dandan Liang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8634182"/>
                  </a:ext>
                </a:extLst>
              </a:tr>
            </a:tbl>
          </a:graphicData>
        </a:graphic>
      </p:graphicFrame>
    </p:spTree>
    <p:extLst>
      <p:ext uri="{BB962C8B-B14F-4D97-AF65-F5344CB8AC3E}">
        <p14:creationId xmlns:p14="http://schemas.microsoft.com/office/powerpoint/2010/main" val="299096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(11-19/1066r2 SP2)</a:t>
            </a:r>
            <a:endParaRPr lang="zh-CN" altLang="en-US" dirty="0"/>
          </a:p>
        </p:txBody>
      </p:sp>
      <p:sp>
        <p:nvSpPr>
          <p:cNvPr id="3" name="内容占位符 2"/>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GB" altLang="ko-KR" dirty="0"/>
              <a:t>11be supports 240 MHz and 160+80 MHz </a:t>
            </a:r>
            <a:r>
              <a:rPr lang="en-US" altLang="ko-KR" dirty="0"/>
              <a:t>transmission</a:t>
            </a:r>
            <a:endParaRPr lang="en-GB" altLang="ko-KR" dirty="0"/>
          </a:p>
          <a:p>
            <a:pPr lvl="2"/>
            <a:r>
              <a:rPr lang="en-GB" altLang="ko-KR" dirty="0"/>
              <a:t>Whether 240 / 160+80 MHz </a:t>
            </a:r>
            <a:r>
              <a:rPr lang="en-US" altLang="ko-KR" dirty="0"/>
              <a:t>is</a:t>
            </a:r>
            <a:r>
              <a:rPr lang="ko-KR" altLang="en-US" dirty="0"/>
              <a:t> </a:t>
            </a:r>
            <a:r>
              <a:rPr lang="en-US" altLang="ko-KR" dirty="0"/>
              <a:t>formed by 80MHz channel </a:t>
            </a:r>
            <a:r>
              <a:rPr lang="en-GB" altLang="ko-KR" dirty="0"/>
              <a:t>puncturing of 320 / 160+160 MHz is TBD</a:t>
            </a:r>
          </a:p>
          <a:p>
            <a:endParaRPr lang="en-US" altLang="zh-CN" dirty="0"/>
          </a:p>
          <a:p>
            <a:r>
              <a:rPr lang="en-US" altLang="zh-CN" dirty="0"/>
              <a:t>Y/N/A: 25/0/10</a:t>
            </a:r>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26</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604506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FD81F-2F47-C842-A276-33739966217F}"/>
              </a:ext>
            </a:extLst>
          </p:cNvPr>
          <p:cNvSpPr>
            <a:spLocks noGrp="1"/>
          </p:cNvSpPr>
          <p:nvPr>
            <p:ph type="title"/>
          </p:nvPr>
        </p:nvSpPr>
        <p:spPr/>
        <p:txBody>
          <a:bodyPr/>
          <a:lstStyle/>
          <a:p>
            <a:r>
              <a:rPr lang="en-US" altLang="zh-CN" dirty="0"/>
              <a:t>SP #2 (11-19/1066r1 SP4)</a:t>
            </a:r>
            <a:endParaRPr lang="en-US" dirty="0"/>
          </a:p>
        </p:txBody>
      </p:sp>
      <p:sp>
        <p:nvSpPr>
          <p:cNvPr id="3" name="Content Placeholder 2">
            <a:extLst>
              <a:ext uri="{FF2B5EF4-FFF2-40B4-BE49-F238E27FC236}">
                <a16:creationId xmlns:a16="http://schemas.microsoft.com/office/drawing/2014/main" id="{D0D3DBCD-7B86-6044-B508-1A4BE21E9A5E}"/>
              </a:ext>
            </a:extLst>
          </p:cNvPr>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US" altLang="ko-KR" dirty="0"/>
              <a:t>For the OFDMA tone plan in 240MHz and 160+80MHz, 11ax 80MHz tone plan is duplicated three times</a:t>
            </a:r>
          </a:p>
          <a:p>
            <a:endParaRPr lang="en-US" dirty="0"/>
          </a:p>
          <a:p>
            <a:r>
              <a:rPr lang="en-US" altLang="zh-CN" dirty="0"/>
              <a:t>Y/N/A: </a:t>
            </a:r>
          </a:p>
          <a:p>
            <a:endParaRPr lang="en-US" altLang="zh-CN" dirty="0"/>
          </a:p>
          <a:p>
            <a:r>
              <a:rPr lang="en-US" altLang="zh-CN" dirty="0">
                <a:solidFill>
                  <a:srgbClr val="FFC000"/>
                </a:solidFill>
              </a:rPr>
              <a:t>Deferred after related contributions. </a:t>
            </a:r>
          </a:p>
          <a:p>
            <a:endParaRPr lang="en-US" dirty="0"/>
          </a:p>
        </p:txBody>
      </p:sp>
      <p:sp>
        <p:nvSpPr>
          <p:cNvPr id="4" name="Slide Number Placeholder 3">
            <a:extLst>
              <a:ext uri="{FF2B5EF4-FFF2-40B4-BE49-F238E27FC236}">
                <a16:creationId xmlns:a16="http://schemas.microsoft.com/office/drawing/2014/main" id="{D937062E-404F-3147-A883-90A2B258DB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27</a:t>
            </a:fld>
            <a:endParaRPr lang="en-US" altLang="en-US"/>
          </a:p>
        </p:txBody>
      </p:sp>
      <p:sp>
        <p:nvSpPr>
          <p:cNvPr id="5" name="Date Placeholder 4">
            <a:extLst>
              <a:ext uri="{FF2B5EF4-FFF2-40B4-BE49-F238E27FC236}">
                <a16:creationId xmlns:a16="http://schemas.microsoft.com/office/drawing/2014/main" id="{2D65FDD8-8C1E-5343-B892-EDD3B5EB35B8}"/>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34C42FF5-2E42-3749-B4BA-758ED2234893}"/>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2305920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#3 (11-19/1486r2 SP1)</a:t>
            </a:r>
            <a:endParaRPr lang="zh-CN" altLang="en-US" dirty="0"/>
          </a:p>
        </p:txBody>
      </p:sp>
      <p:sp>
        <p:nvSpPr>
          <p:cNvPr id="3" name="内容占位符 2"/>
          <p:cNvSpPr>
            <a:spLocks noGrp="1"/>
          </p:cNvSpPr>
          <p:nvPr>
            <p:ph idx="1"/>
          </p:nvPr>
        </p:nvSpPr>
        <p:spPr/>
        <p:txBody>
          <a:bodyPr/>
          <a:lstStyle/>
          <a:p>
            <a:r>
              <a:rPr lang="en-US" altLang="ko-KR" dirty="0"/>
              <a:t>Do you agree to incorporate the following text into the 11be SFD? </a:t>
            </a:r>
          </a:p>
          <a:p>
            <a:pPr lvl="1"/>
            <a:r>
              <a:rPr lang="en-US" altLang="ko-KR" dirty="0"/>
              <a:t>The LENGTH field value in L-SIG </a:t>
            </a:r>
            <a:r>
              <a:rPr lang="en-GB" altLang="ko-KR" dirty="0"/>
              <a:t>set to mod3 = 0. </a:t>
            </a:r>
          </a:p>
          <a:p>
            <a:endParaRPr lang="en-US" altLang="zh-CN" dirty="0"/>
          </a:p>
          <a:p>
            <a:r>
              <a:rPr lang="en-US" altLang="zh-CN" dirty="0"/>
              <a:t>Y/N/A   </a:t>
            </a:r>
          </a:p>
          <a:p>
            <a:endParaRPr lang="en-US" altLang="zh-CN" dirty="0"/>
          </a:p>
          <a:p>
            <a:r>
              <a:rPr lang="en-US" altLang="zh-CN" dirty="0">
                <a:solidFill>
                  <a:srgbClr val="FFC000"/>
                </a:solidFill>
              </a:rPr>
              <a:t>Deferred after related contributions. </a:t>
            </a:r>
          </a:p>
          <a:p>
            <a:endParaRPr lang="en-US" altLang="zh-CN" dirty="0"/>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28</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8264154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D03F8-98C0-0A4D-B319-EC0E04727424}"/>
              </a:ext>
            </a:extLst>
          </p:cNvPr>
          <p:cNvSpPr>
            <a:spLocks noGrp="1"/>
          </p:cNvSpPr>
          <p:nvPr>
            <p:ph type="title"/>
          </p:nvPr>
        </p:nvSpPr>
        <p:spPr/>
        <p:txBody>
          <a:bodyPr/>
          <a:lstStyle/>
          <a:p>
            <a:r>
              <a:rPr lang="en-US" altLang="zh-CN" dirty="0"/>
              <a:t>SP #4 (11-19/1486r2 SP2)</a:t>
            </a:r>
            <a:endParaRPr lang="en-US" dirty="0"/>
          </a:p>
        </p:txBody>
      </p:sp>
      <p:sp>
        <p:nvSpPr>
          <p:cNvPr id="3" name="Content Placeholder 2">
            <a:extLst>
              <a:ext uri="{FF2B5EF4-FFF2-40B4-BE49-F238E27FC236}">
                <a16:creationId xmlns:a16="http://schemas.microsoft.com/office/drawing/2014/main" id="{BDA03BD4-2052-8945-A26B-296E7FD3B4AF}"/>
              </a:ext>
            </a:extLst>
          </p:cNvPr>
          <p:cNvSpPr>
            <a:spLocks noGrp="1"/>
          </p:cNvSpPr>
          <p:nvPr>
            <p:ph idx="1"/>
          </p:nvPr>
        </p:nvSpPr>
        <p:spPr/>
        <p:txBody>
          <a:bodyPr/>
          <a:lstStyle/>
          <a:p>
            <a:r>
              <a:rPr lang="en-GB" altLang="ko-KR" dirty="0"/>
              <a:t>Do you agree to add the following text into the 11be SFD? </a:t>
            </a:r>
          </a:p>
          <a:p>
            <a:pPr lvl="1"/>
            <a:r>
              <a:rPr lang="en-US" altLang="ko-KR" dirty="0"/>
              <a:t>The fixed information bits(e.g., PHY identifier)</a:t>
            </a:r>
            <a:r>
              <a:rPr lang="en-GB" altLang="ko-KR" dirty="0"/>
              <a:t> indicating the PPDU </a:t>
            </a:r>
            <a:r>
              <a:rPr lang="en-US" altLang="ko-KR" dirty="0"/>
              <a:t>version</a:t>
            </a:r>
            <a:r>
              <a:rPr lang="en-GB" altLang="ko-KR" dirty="0"/>
              <a:t>(e.g., 11be and future generation) are included in first EHT SIG field of 11be PPDU? </a:t>
            </a:r>
            <a:endParaRPr lang="ko-KR" altLang="en-US" dirty="0"/>
          </a:p>
          <a:p>
            <a:endParaRPr lang="en-US" dirty="0"/>
          </a:p>
          <a:p>
            <a:r>
              <a:rPr lang="en-US" altLang="zh-CN" dirty="0"/>
              <a:t>Y/N/A</a:t>
            </a:r>
          </a:p>
          <a:p>
            <a:endParaRPr lang="en-US" dirty="0"/>
          </a:p>
          <a:p>
            <a:r>
              <a:rPr lang="en-US" dirty="0">
                <a:solidFill>
                  <a:srgbClr val="FFC000"/>
                </a:solidFill>
              </a:rPr>
              <a:t>Defer the SP for more discussions</a:t>
            </a:r>
          </a:p>
          <a:p>
            <a:endParaRPr lang="en-US" dirty="0"/>
          </a:p>
        </p:txBody>
      </p:sp>
      <p:sp>
        <p:nvSpPr>
          <p:cNvPr id="4" name="Slide Number Placeholder 3">
            <a:extLst>
              <a:ext uri="{FF2B5EF4-FFF2-40B4-BE49-F238E27FC236}">
                <a16:creationId xmlns:a16="http://schemas.microsoft.com/office/drawing/2014/main" id="{AE2E6505-2EE1-874A-8332-B5CE6709234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29</a:t>
            </a:fld>
            <a:endParaRPr lang="en-US" altLang="en-US"/>
          </a:p>
        </p:txBody>
      </p:sp>
      <p:sp>
        <p:nvSpPr>
          <p:cNvPr id="5" name="Date Placeholder 4">
            <a:extLst>
              <a:ext uri="{FF2B5EF4-FFF2-40B4-BE49-F238E27FC236}">
                <a16:creationId xmlns:a16="http://schemas.microsoft.com/office/drawing/2014/main" id="{971BF69A-DA26-A44E-87BA-E74FD5F8D57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FFA150F1-BC9C-C04B-AF31-882B472424CA}"/>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595125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r>
              <a:rPr lang="en-US" altLang="en-US"/>
              <a:t>Slide </a:t>
            </a:r>
            <a:fld id="{4D0A5DF6-E439-491E-A6FD-BEBF69AE36C3}" type="slidenum">
              <a:rPr lang="en-US" altLang="en-US" smtClean="0"/>
              <a:pPr/>
              <a:t>3</a:t>
            </a:fld>
            <a:endParaRPr lang="en-US" altLang="en-US"/>
          </a:p>
        </p:txBody>
      </p:sp>
      <p:sp>
        <p:nvSpPr>
          <p:cNvPr id="6" name="标题 1"/>
          <p:cNvSpPr>
            <a:spLocks noGrp="1"/>
          </p:cNvSpPr>
          <p:nvPr>
            <p:ph type="title"/>
          </p:nvPr>
        </p:nvSpPr>
        <p:spPr>
          <a:xfrm>
            <a:off x="685800" y="685800"/>
            <a:ext cx="7772400" cy="1066800"/>
          </a:xfrm>
        </p:spPr>
        <p:txBody>
          <a:bodyPr/>
          <a:lstStyle/>
          <a:p>
            <a:r>
              <a:rPr lang="en-US" altLang="en-US"/>
              <a:t>Patent Policy and Other Guidelines</a:t>
            </a:r>
            <a:endParaRPr lang="zh-CN" altLang="en-US"/>
          </a:p>
        </p:txBody>
      </p:sp>
      <p:sp>
        <p:nvSpPr>
          <p:cNvPr id="7" name="内容占位符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kern="0"/>
              <a:t>Following 5 slides</a:t>
            </a:r>
            <a:endParaRPr lang="zh-CN" altLang="en-US" kern="0"/>
          </a:p>
        </p:txBody>
      </p:sp>
      <p:sp>
        <p:nvSpPr>
          <p:cNvPr id="8" name="日期占位符 3">
            <a:extLst>
              <a:ext uri="{FF2B5EF4-FFF2-40B4-BE49-F238E27FC236}">
                <a16:creationId xmlns:a16="http://schemas.microsoft.com/office/drawing/2014/main" id="{9ACFC79A-C865-5F4A-9985-73CCB90D820F}"/>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9" name="页脚占位符 5">
            <a:extLst>
              <a:ext uri="{FF2B5EF4-FFF2-40B4-BE49-F238E27FC236}">
                <a16:creationId xmlns:a16="http://schemas.microsoft.com/office/drawing/2014/main" id="{875CA850-1BB8-CE47-AFCC-EB0D6CE5AEF7}"/>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1130170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8899F-25E4-074F-8FB9-420C774E6A61}"/>
              </a:ext>
            </a:extLst>
          </p:cNvPr>
          <p:cNvSpPr>
            <a:spLocks noGrp="1"/>
          </p:cNvSpPr>
          <p:nvPr>
            <p:ph type="title"/>
          </p:nvPr>
        </p:nvSpPr>
        <p:spPr/>
        <p:txBody>
          <a:bodyPr/>
          <a:lstStyle/>
          <a:p>
            <a:r>
              <a:rPr lang="en-US" altLang="zh-CN" dirty="0"/>
              <a:t>SP #5 (11-19/1486r2 SP3)</a:t>
            </a:r>
            <a:endParaRPr lang="en-US" dirty="0"/>
          </a:p>
        </p:txBody>
      </p:sp>
      <p:sp>
        <p:nvSpPr>
          <p:cNvPr id="3" name="Content Placeholder 2">
            <a:extLst>
              <a:ext uri="{FF2B5EF4-FFF2-40B4-BE49-F238E27FC236}">
                <a16:creationId xmlns:a16="http://schemas.microsoft.com/office/drawing/2014/main" id="{C2BE4847-DC89-3E4D-B2B1-3C53B0EBCE9A}"/>
              </a:ext>
            </a:extLst>
          </p:cNvPr>
          <p:cNvSpPr>
            <a:spLocks noGrp="1"/>
          </p:cNvSpPr>
          <p:nvPr>
            <p:ph idx="1"/>
          </p:nvPr>
        </p:nvSpPr>
        <p:spPr/>
        <p:txBody>
          <a:bodyPr/>
          <a:lstStyle/>
          <a:p>
            <a:r>
              <a:rPr lang="en-GB" altLang="ko-KR" dirty="0"/>
              <a:t>Do you agree to add the following text into the 11be SFD? </a:t>
            </a:r>
          </a:p>
          <a:p>
            <a:pPr lvl="1"/>
            <a:r>
              <a:rPr lang="en-US" altLang="ko-KR" dirty="0"/>
              <a:t>The EHT-SIG field is composed of two fields.</a:t>
            </a:r>
          </a:p>
          <a:p>
            <a:pPr lvl="2"/>
            <a:r>
              <a:rPr lang="en-US" altLang="ko-KR" dirty="0"/>
              <a:t>This field does not include the user specific information. </a:t>
            </a:r>
          </a:p>
          <a:p>
            <a:pPr lvl="1"/>
            <a:r>
              <a:rPr lang="en-US" altLang="ko-KR" dirty="0"/>
              <a:t>The first field of the EHT-SIG fields includes the information bits(e.g., PHY identifier) for the indication of PPDU version</a:t>
            </a:r>
            <a:endParaRPr lang="en-GB" altLang="ko-KR" dirty="0"/>
          </a:p>
          <a:p>
            <a:endParaRPr lang="en-US" dirty="0"/>
          </a:p>
          <a:p>
            <a:r>
              <a:rPr lang="en-US" altLang="zh-CN" dirty="0"/>
              <a:t>Y/N/A</a:t>
            </a:r>
          </a:p>
          <a:p>
            <a:endParaRPr lang="en-US" dirty="0"/>
          </a:p>
          <a:p>
            <a:r>
              <a:rPr lang="en-US" dirty="0">
                <a:solidFill>
                  <a:srgbClr val="FFC000"/>
                </a:solidFill>
              </a:rPr>
              <a:t>Defer the SP for more discussions</a:t>
            </a:r>
          </a:p>
          <a:p>
            <a:endParaRPr lang="en-US" dirty="0"/>
          </a:p>
        </p:txBody>
      </p:sp>
      <p:sp>
        <p:nvSpPr>
          <p:cNvPr id="4" name="Slide Number Placeholder 3">
            <a:extLst>
              <a:ext uri="{FF2B5EF4-FFF2-40B4-BE49-F238E27FC236}">
                <a16:creationId xmlns:a16="http://schemas.microsoft.com/office/drawing/2014/main" id="{BA6B4534-5D7F-F64C-B33A-11FB521F004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30</a:t>
            </a:fld>
            <a:endParaRPr lang="en-US" altLang="en-US"/>
          </a:p>
        </p:txBody>
      </p:sp>
      <p:sp>
        <p:nvSpPr>
          <p:cNvPr id="5" name="Date Placeholder 4">
            <a:extLst>
              <a:ext uri="{FF2B5EF4-FFF2-40B4-BE49-F238E27FC236}">
                <a16:creationId xmlns:a16="http://schemas.microsoft.com/office/drawing/2014/main" id="{81BFD4AC-6796-6D49-9DA4-E8325A05DCFB}"/>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7CF81C2C-642A-224A-9CAB-FB4689CD040A}"/>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127171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#6 (11-19/1190r2 SP1)</a:t>
            </a:r>
            <a:endParaRPr lang="zh-CN" altLang="en-US" dirty="0"/>
          </a:p>
        </p:txBody>
      </p:sp>
      <p:sp>
        <p:nvSpPr>
          <p:cNvPr id="3" name="内容占位符 2"/>
          <p:cNvSpPr>
            <a:spLocks noGrp="1"/>
          </p:cNvSpPr>
          <p:nvPr>
            <p:ph idx="1"/>
          </p:nvPr>
        </p:nvSpPr>
        <p:spPr/>
        <p:txBody>
          <a:bodyPr/>
          <a:lstStyle/>
          <a:p>
            <a:r>
              <a:rPr lang="en-US" altLang="zh-CN" dirty="0"/>
              <a:t>Do you support to have preamble puncture mechanism for EHT PPDU transmitting to multiple users?</a:t>
            </a:r>
          </a:p>
          <a:p>
            <a:pPr lvl="1"/>
            <a:endParaRPr lang="en-US" altLang="zh-CN" dirty="0"/>
          </a:p>
          <a:p>
            <a:endParaRPr lang="en-US" altLang="zh-CN" dirty="0"/>
          </a:p>
          <a:p>
            <a:r>
              <a:rPr lang="en-US" altLang="zh-CN" dirty="0"/>
              <a:t>Y/N/A 32/0/9</a:t>
            </a:r>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31</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pic>
        <p:nvPicPr>
          <p:cNvPr id="4" name="Picture 3">
            <a:extLst>
              <a:ext uri="{FF2B5EF4-FFF2-40B4-BE49-F238E27FC236}">
                <a16:creationId xmlns:a16="http://schemas.microsoft.com/office/drawing/2014/main" id="{4734D3B9-7D0A-3648-90F3-C6B611619CAB}"/>
              </a:ext>
            </a:extLst>
          </p:cNvPr>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521085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13335-04CF-9042-BDFD-CD30274EACF6}"/>
              </a:ext>
            </a:extLst>
          </p:cNvPr>
          <p:cNvSpPr>
            <a:spLocks noGrp="1"/>
          </p:cNvSpPr>
          <p:nvPr>
            <p:ph type="title"/>
          </p:nvPr>
        </p:nvSpPr>
        <p:spPr/>
        <p:txBody>
          <a:bodyPr/>
          <a:lstStyle/>
          <a:p>
            <a:r>
              <a:rPr lang="en-US" altLang="zh-CN" dirty="0"/>
              <a:t>SP #7 (11-19/1190r2 SP2)</a:t>
            </a:r>
            <a:endParaRPr lang="en-US" dirty="0"/>
          </a:p>
        </p:txBody>
      </p:sp>
      <p:sp>
        <p:nvSpPr>
          <p:cNvPr id="3" name="Content Placeholder 2">
            <a:extLst>
              <a:ext uri="{FF2B5EF4-FFF2-40B4-BE49-F238E27FC236}">
                <a16:creationId xmlns:a16="http://schemas.microsoft.com/office/drawing/2014/main" id="{5572B568-7256-AA4E-8070-781EF2FB3A70}"/>
              </a:ext>
            </a:extLst>
          </p:cNvPr>
          <p:cNvSpPr>
            <a:spLocks noGrp="1"/>
          </p:cNvSpPr>
          <p:nvPr>
            <p:ph idx="1"/>
          </p:nvPr>
        </p:nvSpPr>
        <p:spPr/>
        <p:txBody>
          <a:bodyPr/>
          <a:lstStyle/>
          <a:p>
            <a:r>
              <a:rPr lang="en-US" dirty="0"/>
              <a:t>Do you support to have a preamble puncture mechanism for EHT PPDU transmitted to a single STA? </a:t>
            </a:r>
          </a:p>
          <a:p>
            <a:endParaRPr lang="en-US" dirty="0"/>
          </a:p>
          <a:p>
            <a:r>
              <a:rPr lang="en-US" altLang="zh-CN" dirty="0"/>
              <a:t>Y/N/A 29/0/14</a:t>
            </a:r>
          </a:p>
          <a:p>
            <a:endParaRPr lang="en-US" dirty="0"/>
          </a:p>
        </p:txBody>
      </p:sp>
      <p:sp>
        <p:nvSpPr>
          <p:cNvPr id="4" name="Slide Number Placeholder 3">
            <a:extLst>
              <a:ext uri="{FF2B5EF4-FFF2-40B4-BE49-F238E27FC236}">
                <a16:creationId xmlns:a16="http://schemas.microsoft.com/office/drawing/2014/main" id="{D8FE64C1-A924-B24D-8E4F-5B620FA8F256}"/>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32</a:t>
            </a:fld>
            <a:endParaRPr lang="en-US" altLang="en-US"/>
          </a:p>
        </p:txBody>
      </p:sp>
      <p:sp>
        <p:nvSpPr>
          <p:cNvPr id="5" name="Date Placeholder 4">
            <a:extLst>
              <a:ext uri="{FF2B5EF4-FFF2-40B4-BE49-F238E27FC236}">
                <a16:creationId xmlns:a16="http://schemas.microsoft.com/office/drawing/2014/main" id="{BEE0D9D3-4CCE-4442-9D4D-B69752CCB49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7CDC645-FB9B-494F-9770-446B6C14A5E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0495139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0E98-222D-6A41-B70C-7183B780CA16}"/>
              </a:ext>
            </a:extLst>
          </p:cNvPr>
          <p:cNvSpPr>
            <a:spLocks noGrp="1"/>
          </p:cNvSpPr>
          <p:nvPr>
            <p:ph type="title"/>
          </p:nvPr>
        </p:nvSpPr>
        <p:spPr/>
        <p:txBody>
          <a:bodyPr/>
          <a:lstStyle/>
          <a:p>
            <a:r>
              <a:rPr lang="en-US" altLang="zh-CN" dirty="0"/>
              <a:t>SP #8 (11-19/1492r1 SP1)</a:t>
            </a:r>
            <a:endParaRPr lang="en-US" dirty="0"/>
          </a:p>
        </p:txBody>
      </p:sp>
      <p:sp>
        <p:nvSpPr>
          <p:cNvPr id="3" name="Content Placeholder 2">
            <a:extLst>
              <a:ext uri="{FF2B5EF4-FFF2-40B4-BE49-F238E27FC236}">
                <a16:creationId xmlns:a16="http://schemas.microsoft.com/office/drawing/2014/main" id="{C59B4BBB-5808-DD42-B1B8-F00A7C99294D}"/>
              </a:ext>
            </a:extLst>
          </p:cNvPr>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a:t>A 160MHz tone plan is duplicated for the Non-OFDMA tone plan of 320/160+160 MHz PPDU</a:t>
            </a:r>
          </a:p>
          <a:p>
            <a:pPr lvl="2"/>
            <a:r>
              <a:rPr lang="en-US" altLang="ko-KR" sz="1600" dirty="0"/>
              <a:t>The 160MHz tone plan is TBD</a:t>
            </a:r>
          </a:p>
          <a:p>
            <a:endParaRPr lang="en-US" dirty="0"/>
          </a:p>
          <a:p>
            <a:r>
              <a:rPr lang="en-US" altLang="zh-CN" dirty="0"/>
              <a:t>Y/N/A 26/1/14</a:t>
            </a:r>
          </a:p>
          <a:p>
            <a:endParaRPr lang="en-US" dirty="0"/>
          </a:p>
        </p:txBody>
      </p:sp>
      <p:sp>
        <p:nvSpPr>
          <p:cNvPr id="4" name="Slide Number Placeholder 3">
            <a:extLst>
              <a:ext uri="{FF2B5EF4-FFF2-40B4-BE49-F238E27FC236}">
                <a16:creationId xmlns:a16="http://schemas.microsoft.com/office/drawing/2014/main" id="{DB035BC8-F407-0342-8459-3854D36B0613}"/>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33</a:t>
            </a:fld>
            <a:endParaRPr lang="en-US" altLang="en-US"/>
          </a:p>
        </p:txBody>
      </p:sp>
      <p:sp>
        <p:nvSpPr>
          <p:cNvPr id="5" name="Date Placeholder 4">
            <a:extLst>
              <a:ext uri="{FF2B5EF4-FFF2-40B4-BE49-F238E27FC236}">
                <a16:creationId xmlns:a16="http://schemas.microsoft.com/office/drawing/2014/main" id="{C9C140C7-FA60-654D-8625-618B2315DA6F}"/>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B30B2BA9-8FD3-F04A-8FC9-01BFAC48F0DF}"/>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517461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16C40-8078-204A-9FA9-B5561D91A815}"/>
              </a:ext>
            </a:extLst>
          </p:cNvPr>
          <p:cNvSpPr>
            <a:spLocks noGrp="1"/>
          </p:cNvSpPr>
          <p:nvPr>
            <p:ph type="title"/>
          </p:nvPr>
        </p:nvSpPr>
        <p:spPr/>
        <p:txBody>
          <a:bodyPr/>
          <a:lstStyle/>
          <a:p>
            <a:r>
              <a:rPr lang="en-US" altLang="zh-CN" dirty="0"/>
              <a:t>SP #9 (11-19/1492r1 SP2)</a:t>
            </a:r>
            <a:endParaRPr lang="en-US" dirty="0"/>
          </a:p>
        </p:txBody>
      </p:sp>
      <p:sp>
        <p:nvSpPr>
          <p:cNvPr id="3" name="Content Placeholder 2">
            <a:extLst>
              <a:ext uri="{FF2B5EF4-FFF2-40B4-BE49-F238E27FC236}">
                <a16:creationId xmlns:a16="http://schemas.microsoft.com/office/drawing/2014/main" id="{25EBB1EA-7AEB-F34A-9EB1-8EDE66C86367}"/>
              </a:ext>
            </a:extLst>
          </p:cNvPr>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a:t>12 and 11 null tones are placed at the left and right edges in each 160MHz segment for the Non-OFDMA tone plan of</a:t>
            </a:r>
            <a:r>
              <a:rPr lang="ko-KR" altLang="en-US" sz="1800" dirty="0"/>
              <a:t> </a:t>
            </a:r>
            <a:r>
              <a:rPr lang="en-US" altLang="ko-KR" sz="1800" dirty="0"/>
              <a:t>320/160+160 MHz PPDU</a:t>
            </a:r>
            <a:endParaRPr lang="en-US" altLang="ko-KR" dirty="0"/>
          </a:p>
          <a:p>
            <a:endParaRPr lang="en-US" dirty="0"/>
          </a:p>
          <a:p>
            <a:r>
              <a:rPr lang="en-US" altLang="zh-CN" dirty="0"/>
              <a:t>Y/N/A 25/2/8</a:t>
            </a:r>
          </a:p>
          <a:p>
            <a:endParaRPr lang="en-US" dirty="0"/>
          </a:p>
        </p:txBody>
      </p:sp>
      <p:sp>
        <p:nvSpPr>
          <p:cNvPr id="4" name="Slide Number Placeholder 3">
            <a:extLst>
              <a:ext uri="{FF2B5EF4-FFF2-40B4-BE49-F238E27FC236}">
                <a16:creationId xmlns:a16="http://schemas.microsoft.com/office/drawing/2014/main" id="{1D375C71-EDAA-F84B-82F9-CB6A96435B5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34</a:t>
            </a:fld>
            <a:endParaRPr lang="en-US" altLang="en-US"/>
          </a:p>
        </p:txBody>
      </p:sp>
      <p:sp>
        <p:nvSpPr>
          <p:cNvPr id="5" name="Date Placeholder 4">
            <a:extLst>
              <a:ext uri="{FF2B5EF4-FFF2-40B4-BE49-F238E27FC236}">
                <a16:creationId xmlns:a16="http://schemas.microsoft.com/office/drawing/2014/main" id="{9CD04FFA-F329-E64A-81AF-275C0DB35BEB}"/>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1CBFAA40-430D-5F43-8C40-50AB8A240B8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0449142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F052-8279-8A4D-8950-9F0F5A70BC3E}"/>
              </a:ext>
            </a:extLst>
          </p:cNvPr>
          <p:cNvSpPr>
            <a:spLocks noGrp="1"/>
          </p:cNvSpPr>
          <p:nvPr>
            <p:ph type="title"/>
          </p:nvPr>
        </p:nvSpPr>
        <p:spPr/>
        <p:txBody>
          <a:bodyPr/>
          <a:lstStyle/>
          <a:p>
            <a:r>
              <a:rPr lang="en-US" altLang="zh-CN" dirty="0"/>
              <a:t>SP #10 (11-19/1521r0 SP4)</a:t>
            </a:r>
            <a:endParaRPr lang="en-US" dirty="0"/>
          </a:p>
        </p:txBody>
      </p:sp>
      <p:sp>
        <p:nvSpPr>
          <p:cNvPr id="3" name="Content Placeholder 2">
            <a:extLst>
              <a:ext uri="{FF2B5EF4-FFF2-40B4-BE49-F238E27FC236}">
                <a16:creationId xmlns:a16="http://schemas.microsoft.com/office/drawing/2014/main" id="{F3E9E9F9-EE59-8B4F-A81B-B75CCB607F25}"/>
              </a:ext>
            </a:extLst>
          </p:cNvPr>
          <p:cNvSpPr>
            <a:spLocks noGrp="1"/>
          </p:cNvSpPr>
          <p:nvPr>
            <p:ph idx="1"/>
          </p:nvPr>
        </p:nvSpPr>
        <p:spPr/>
        <p:txBody>
          <a:bodyPr/>
          <a:lstStyle/>
          <a:p>
            <a:r>
              <a:rPr lang="en-US" dirty="0"/>
              <a:t>Do you support in 11be the 320/160+160 MHz non-OFDMA tone plan uses duplicated HE160?</a:t>
            </a:r>
          </a:p>
          <a:p>
            <a:pPr marL="457200" lvl="1" indent="0">
              <a:buNone/>
            </a:pPr>
            <a:r>
              <a:rPr lang="en-US" dirty="0"/>
              <a:t>Note:  puncturing design TBD. </a:t>
            </a:r>
          </a:p>
          <a:p>
            <a:endParaRPr lang="en-US" dirty="0"/>
          </a:p>
          <a:p>
            <a:pPr lvl="1"/>
            <a:r>
              <a:rPr lang="en-US" dirty="0"/>
              <a:t>Y   33 </a:t>
            </a:r>
          </a:p>
          <a:p>
            <a:pPr lvl="1"/>
            <a:r>
              <a:rPr lang="en-US" dirty="0"/>
              <a:t>N   9</a:t>
            </a:r>
          </a:p>
          <a:p>
            <a:pPr lvl="1"/>
            <a:r>
              <a:rPr lang="en-US" dirty="0"/>
              <a:t>A   9</a:t>
            </a:r>
          </a:p>
          <a:p>
            <a:endParaRPr lang="en-US" dirty="0"/>
          </a:p>
        </p:txBody>
      </p:sp>
      <p:sp>
        <p:nvSpPr>
          <p:cNvPr id="4" name="Slide Number Placeholder 3">
            <a:extLst>
              <a:ext uri="{FF2B5EF4-FFF2-40B4-BE49-F238E27FC236}">
                <a16:creationId xmlns:a16="http://schemas.microsoft.com/office/drawing/2014/main" id="{7758E1AB-163F-5F43-B960-148C6E956B7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35</a:t>
            </a:fld>
            <a:endParaRPr lang="en-US" altLang="en-US"/>
          </a:p>
        </p:txBody>
      </p:sp>
      <p:sp>
        <p:nvSpPr>
          <p:cNvPr id="5" name="Date Placeholder 4">
            <a:extLst>
              <a:ext uri="{FF2B5EF4-FFF2-40B4-BE49-F238E27FC236}">
                <a16:creationId xmlns:a16="http://schemas.microsoft.com/office/drawing/2014/main" id="{7C23D129-A4E2-9C48-A69B-4973DCCB4A44}"/>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80D3369-6B6E-374F-B22D-30E9315D6A1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045643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F052-8279-8A4D-8950-9F0F5A70BC3E}"/>
              </a:ext>
            </a:extLst>
          </p:cNvPr>
          <p:cNvSpPr>
            <a:spLocks noGrp="1"/>
          </p:cNvSpPr>
          <p:nvPr>
            <p:ph type="title"/>
          </p:nvPr>
        </p:nvSpPr>
        <p:spPr/>
        <p:txBody>
          <a:bodyPr/>
          <a:lstStyle/>
          <a:p>
            <a:r>
              <a:rPr lang="en-US" altLang="zh-CN" dirty="0"/>
              <a:t>SP #11 (11-19/1521r1 SP5)</a:t>
            </a:r>
            <a:endParaRPr lang="en-US" dirty="0"/>
          </a:p>
        </p:txBody>
      </p:sp>
      <p:sp>
        <p:nvSpPr>
          <p:cNvPr id="3" name="Content Placeholder 2">
            <a:extLst>
              <a:ext uri="{FF2B5EF4-FFF2-40B4-BE49-F238E27FC236}">
                <a16:creationId xmlns:a16="http://schemas.microsoft.com/office/drawing/2014/main" id="{F3E9E9F9-EE59-8B4F-A81B-B75CCB607F25}"/>
              </a:ext>
            </a:extLst>
          </p:cNvPr>
          <p:cNvSpPr>
            <a:spLocks noGrp="1"/>
          </p:cNvSpPr>
          <p:nvPr>
            <p:ph idx="1"/>
          </p:nvPr>
        </p:nvSpPr>
        <p:spPr/>
        <p:txBody>
          <a:bodyPr/>
          <a:lstStyle/>
          <a:p>
            <a:r>
              <a:rPr lang="en-US" dirty="0"/>
              <a:t>Do you agree with in 11be the 240/160+80 transmission consists of 3x 80MHz while each 80MHz segment is the same as HE80 in 11ax?</a:t>
            </a:r>
          </a:p>
          <a:p>
            <a:endParaRPr lang="en-US" dirty="0"/>
          </a:p>
          <a:p>
            <a:pPr lvl="1"/>
            <a:r>
              <a:rPr lang="en-US" dirty="0"/>
              <a:t>Y  27</a:t>
            </a:r>
          </a:p>
          <a:p>
            <a:pPr lvl="1"/>
            <a:r>
              <a:rPr lang="en-US" dirty="0"/>
              <a:t>N  0</a:t>
            </a:r>
          </a:p>
          <a:p>
            <a:pPr lvl="1"/>
            <a:r>
              <a:rPr lang="en-US" dirty="0"/>
              <a:t>A 16</a:t>
            </a:r>
          </a:p>
          <a:p>
            <a:endParaRPr lang="en-US" dirty="0"/>
          </a:p>
        </p:txBody>
      </p:sp>
      <p:sp>
        <p:nvSpPr>
          <p:cNvPr id="4" name="Slide Number Placeholder 3">
            <a:extLst>
              <a:ext uri="{FF2B5EF4-FFF2-40B4-BE49-F238E27FC236}">
                <a16:creationId xmlns:a16="http://schemas.microsoft.com/office/drawing/2014/main" id="{7758E1AB-163F-5F43-B960-148C6E956B7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36</a:t>
            </a:fld>
            <a:endParaRPr lang="en-US" altLang="en-US"/>
          </a:p>
        </p:txBody>
      </p:sp>
      <p:sp>
        <p:nvSpPr>
          <p:cNvPr id="5" name="Date Placeholder 4">
            <a:extLst>
              <a:ext uri="{FF2B5EF4-FFF2-40B4-BE49-F238E27FC236}">
                <a16:creationId xmlns:a16="http://schemas.microsoft.com/office/drawing/2014/main" id="{7C23D129-A4E2-9C48-A69B-4973DCCB4A44}"/>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80D3369-6B6E-374F-B22D-30E9315D6A1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5776659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36AFE-9864-5241-A913-ACE50297A0FF}"/>
              </a:ext>
            </a:extLst>
          </p:cNvPr>
          <p:cNvSpPr>
            <a:spLocks noGrp="1"/>
          </p:cNvSpPr>
          <p:nvPr>
            <p:ph type="title"/>
          </p:nvPr>
        </p:nvSpPr>
        <p:spPr/>
        <p:txBody>
          <a:bodyPr/>
          <a:lstStyle/>
          <a:p>
            <a:r>
              <a:rPr lang="en-US" altLang="zh-CN" dirty="0"/>
              <a:t>SP #12 (11-19/1889r0 SP1)</a:t>
            </a:r>
            <a:endParaRPr lang="en-US" dirty="0"/>
          </a:p>
        </p:txBody>
      </p:sp>
      <p:sp>
        <p:nvSpPr>
          <p:cNvPr id="3" name="Content Placeholder 2">
            <a:extLst>
              <a:ext uri="{FF2B5EF4-FFF2-40B4-BE49-F238E27FC236}">
                <a16:creationId xmlns:a16="http://schemas.microsoft.com/office/drawing/2014/main" id="{FD396697-A257-AB46-B218-E66FA615AAEC}"/>
              </a:ext>
            </a:extLst>
          </p:cNvPr>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11be supports 240 MHz and 160+80 MHz transmission</a:t>
            </a:r>
          </a:p>
          <a:p>
            <a:pPr lvl="2"/>
            <a:r>
              <a:rPr lang="en-GB" altLang="ko-KR" sz="1600" dirty="0"/>
              <a:t>240 / 160+80 MHz bandwidth </a:t>
            </a:r>
            <a:r>
              <a:rPr lang="en-US" altLang="ko-KR" sz="1600" dirty="0"/>
              <a:t>is</a:t>
            </a:r>
            <a:r>
              <a:rPr lang="ko-KR" altLang="en-US" sz="1600" dirty="0"/>
              <a:t> </a:t>
            </a:r>
            <a:r>
              <a:rPr lang="en-US" altLang="ko-KR" sz="1600" dirty="0"/>
              <a:t>constructed from three 80MHz channels which include primary 80MHz</a:t>
            </a:r>
            <a:endParaRPr lang="en-GB" altLang="ko-KR" sz="1600" dirty="0"/>
          </a:p>
          <a:p>
            <a:endParaRPr lang="en-US" altLang="ko-KR" sz="2000" dirty="0"/>
          </a:p>
          <a:p>
            <a:r>
              <a:rPr lang="en-US" altLang="ko-KR" sz="2000" dirty="0"/>
              <a:t>Y/N/A :  24 /0 /19</a:t>
            </a:r>
            <a:endParaRPr lang="ko-KR" altLang="en-US" sz="2000" dirty="0"/>
          </a:p>
          <a:p>
            <a:endParaRPr lang="en-US" dirty="0"/>
          </a:p>
        </p:txBody>
      </p:sp>
      <p:sp>
        <p:nvSpPr>
          <p:cNvPr id="4" name="Slide Number Placeholder 3">
            <a:extLst>
              <a:ext uri="{FF2B5EF4-FFF2-40B4-BE49-F238E27FC236}">
                <a16:creationId xmlns:a16="http://schemas.microsoft.com/office/drawing/2014/main" id="{CF000D01-A665-0B4B-99AA-7A498B5D667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37</a:t>
            </a:fld>
            <a:endParaRPr lang="en-US" altLang="en-US"/>
          </a:p>
        </p:txBody>
      </p:sp>
      <p:sp>
        <p:nvSpPr>
          <p:cNvPr id="5" name="Date Placeholder 4">
            <a:extLst>
              <a:ext uri="{FF2B5EF4-FFF2-40B4-BE49-F238E27FC236}">
                <a16:creationId xmlns:a16="http://schemas.microsoft.com/office/drawing/2014/main" id="{7CD66A71-A15C-8845-98A7-ED93F99B13C0}"/>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FED2BAD5-ED4D-F54E-9375-DCEAF13C037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8361845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A4E69-4882-8445-B3C5-2C1A4C15BCF3}"/>
              </a:ext>
            </a:extLst>
          </p:cNvPr>
          <p:cNvSpPr>
            <a:spLocks noGrp="1"/>
          </p:cNvSpPr>
          <p:nvPr>
            <p:ph type="title"/>
          </p:nvPr>
        </p:nvSpPr>
        <p:spPr/>
        <p:txBody>
          <a:bodyPr/>
          <a:lstStyle/>
          <a:p>
            <a:r>
              <a:rPr lang="en-US" altLang="zh-CN" dirty="0"/>
              <a:t>SP #13 (11-19/1516r1 SP2)</a:t>
            </a:r>
            <a:endParaRPr lang="en-US" dirty="0"/>
          </a:p>
        </p:txBody>
      </p:sp>
      <p:sp>
        <p:nvSpPr>
          <p:cNvPr id="3" name="Content Placeholder 2">
            <a:extLst>
              <a:ext uri="{FF2B5EF4-FFF2-40B4-BE49-F238E27FC236}">
                <a16:creationId xmlns:a16="http://schemas.microsoft.com/office/drawing/2014/main" id="{E5D2BD9B-B0DD-7548-818E-EF65F311BF50}"/>
              </a:ext>
            </a:extLst>
          </p:cNvPr>
          <p:cNvSpPr>
            <a:spLocks noGrp="1"/>
          </p:cNvSpPr>
          <p:nvPr>
            <p:ph idx="1"/>
          </p:nvPr>
        </p:nvSpPr>
        <p:spPr/>
        <p:txBody>
          <a:bodyPr/>
          <a:lstStyle/>
          <a:p>
            <a:pPr marL="0" indent="0"/>
            <a:r>
              <a:rPr lang="en-US" sz="2000" dirty="0"/>
              <a:t>Do you agree to add the Pre-SIG field after the RL-SIG field?</a:t>
            </a:r>
          </a:p>
          <a:p>
            <a:pPr marL="0" indent="0">
              <a:buNone/>
            </a:pPr>
            <a:r>
              <a:rPr lang="en-US" sz="2000" dirty="0"/>
              <a:t>	Note 1: The contents of the Pre-SIG are TBD.</a:t>
            </a:r>
          </a:p>
          <a:p>
            <a:pPr marL="0" indent="0">
              <a:buNone/>
            </a:pPr>
            <a:r>
              <a:rPr lang="en-US" sz="2000" dirty="0"/>
              <a:t>	Note 2: The functions of the Pre-SIG field include but not limited to the ones listed in page 6 (Future proof, and cross-</a:t>
            </a:r>
            <a:r>
              <a:rPr lang="en-US" sz="2000" dirty="0" err="1"/>
              <a:t>wifi</a:t>
            </a:r>
            <a:r>
              <a:rPr lang="en-US" sz="2000" dirty="0"/>
              <a:t> coexistence).</a:t>
            </a:r>
          </a:p>
          <a:p>
            <a:pPr marL="0" indent="0">
              <a:buNone/>
            </a:pPr>
            <a:r>
              <a:rPr lang="en-US" sz="2000" dirty="0"/>
              <a:t>	Note 3: The EHT preamble follows the Pre-SIG field.</a:t>
            </a:r>
          </a:p>
          <a:p>
            <a:pPr marL="0" indent="0">
              <a:buNone/>
            </a:pPr>
            <a:endParaRPr lang="en-US" dirty="0"/>
          </a:p>
          <a:p>
            <a:pPr marL="0" indent="0">
              <a:buNone/>
            </a:pPr>
            <a:r>
              <a:rPr lang="en-US" altLang="zh-CN" dirty="0">
                <a:solidFill>
                  <a:srgbClr val="FFC000"/>
                </a:solidFill>
              </a:rPr>
              <a:t>Deferred after related contributions. </a:t>
            </a:r>
          </a:p>
          <a:p>
            <a:pPr marL="0" indent="0">
              <a:buNone/>
            </a:pPr>
            <a:endParaRPr lang="en-US" dirty="0"/>
          </a:p>
        </p:txBody>
      </p:sp>
      <p:sp>
        <p:nvSpPr>
          <p:cNvPr id="4" name="Slide Number Placeholder 3">
            <a:extLst>
              <a:ext uri="{FF2B5EF4-FFF2-40B4-BE49-F238E27FC236}">
                <a16:creationId xmlns:a16="http://schemas.microsoft.com/office/drawing/2014/main" id="{29EB4EE5-FCEC-D34A-A9A1-2DF86A552C7B}"/>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38</a:t>
            </a:fld>
            <a:endParaRPr lang="en-US" altLang="en-US"/>
          </a:p>
        </p:txBody>
      </p:sp>
      <p:sp>
        <p:nvSpPr>
          <p:cNvPr id="5" name="Date Placeholder 4">
            <a:extLst>
              <a:ext uri="{FF2B5EF4-FFF2-40B4-BE49-F238E27FC236}">
                <a16:creationId xmlns:a16="http://schemas.microsoft.com/office/drawing/2014/main" id="{2E1C2699-15A7-6E45-9619-C764BC6FF31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41E6CCD0-A409-A943-8993-7AE3F2A1B1A0}"/>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1880000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1796A-A1AF-184A-B76A-81EFA9DFD356}"/>
              </a:ext>
            </a:extLst>
          </p:cNvPr>
          <p:cNvSpPr>
            <a:spLocks noGrp="1"/>
          </p:cNvSpPr>
          <p:nvPr>
            <p:ph type="title"/>
          </p:nvPr>
        </p:nvSpPr>
        <p:spPr/>
        <p:txBody>
          <a:bodyPr/>
          <a:lstStyle/>
          <a:p>
            <a:r>
              <a:rPr lang="en-US" altLang="zh-CN" dirty="0"/>
              <a:t>SP #14 (11-19/1519r0 SP1)</a:t>
            </a:r>
            <a:endParaRPr lang="en-US" dirty="0"/>
          </a:p>
        </p:txBody>
      </p:sp>
      <p:sp>
        <p:nvSpPr>
          <p:cNvPr id="3" name="Content Placeholder 2">
            <a:extLst>
              <a:ext uri="{FF2B5EF4-FFF2-40B4-BE49-F238E27FC236}">
                <a16:creationId xmlns:a16="http://schemas.microsoft.com/office/drawing/2014/main" id="{CABEDD78-190F-CC49-8983-DA077EB8DE47}"/>
              </a:ext>
            </a:extLst>
          </p:cNvPr>
          <p:cNvSpPr>
            <a:spLocks noGrp="1"/>
          </p:cNvSpPr>
          <p:nvPr>
            <p:ph idx="1"/>
          </p:nvPr>
        </p:nvSpPr>
        <p:spPr/>
        <p:txBody>
          <a:bodyPr/>
          <a:lstStyle/>
          <a:p>
            <a:r>
              <a:rPr lang="en-US" dirty="0"/>
              <a:t>Do you agree with introducing “universal fields” in the EHT preamble ?</a:t>
            </a:r>
          </a:p>
          <a:p>
            <a:pPr lvl="1"/>
            <a:r>
              <a:rPr lang="en-US" dirty="0"/>
              <a:t>The intent of the </a:t>
            </a:r>
            <a:r>
              <a:rPr lang="en-US" i="1" dirty="0"/>
              <a:t>universal fields </a:t>
            </a:r>
            <a:r>
              <a:rPr lang="en-US" dirty="0"/>
              <a:t>is to allow for certain “version independent” content for better co-existence among future 802.11 generations</a:t>
            </a:r>
          </a:p>
          <a:p>
            <a:pPr lvl="1"/>
            <a:r>
              <a:rPr lang="en-US" dirty="0"/>
              <a:t>The exact field definition, location and number of bits are TBD</a:t>
            </a:r>
          </a:p>
          <a:p>
            <a:endParaRPr lang="en-US" dirty="0"/>
          </a:p>
          <a:p>
            <a:r>
              <a:rPr lang="en-US" altLang="zh-CN" dirty="0">
                <a:solidFill>
                  <a:srgbClr val="FFC000"/>
                </a:solidFill>
              </a:rPr>
              <a:t>Deferred after related contributions. </a:t>
            </a:r>
          </a:p>
          <a:p>
            <a:endParaRPr lang="en-US" dirty="0"/>
          </a:p>
        </p:txBody>
      </p:sp>
      <p:sp>
        <p:nvSpPr>
          <p:cNvPr id="4" name="Slide Number Placeholder 3">
            <a:extLst>
              <a:ext uri="{FF2B5EF4-FFF2-40B4-BE49-F238E27FC236}">
                <a16:creationId xmlns:a16="http://schemas.microsoft.com/office/drawing/2014/main" id="{7DAA2F90-BA28-B34E-8160-9427688B58DF}"/>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39</a:t>
            </a:fld>
            <a:endParaRPr lang="en-US" altLang="en-US"/>
          </a:p>
        </p:txBody>
      </p:sp>
      <p:sp>
        <p:nvSpPr>
          <p:cNvPr id="5" name="Date Placeholder 4">
            <a:extLst>
              <a:ext uri="{FF2B5EF4-FFF2-40B4-BE49-F238E27FC236}">
                <a16:creationId xmlns:a16="http://schemas.microsoft.com/office/drawing/2014/main" id="{6E5B7EA7-896D-DE4B-BA04-75B9F4423F8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99C92712-267A-CC41-9A28-10E8C4A8753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95051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a:solidFill>
                  <a:schemeClr val="accent2"/>
                </a:solidFill>
              </a:rPr>
              <a:t>Participants, Patents, and Duty to Inform</a:t>
            </a:r>
            <a:endParaRPr lang="zh-CN" altLang="en-US" sz="280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12" name="日期占位符 3">
            <a:extLst>
              <a:ext uri="{FF2B5EF4-FFF2-40B4-BE49-F238E27FC236}">
                <a16:creationId xmlns:a16="http://schemas.microsoft.com/office/drawing/2014/main" id="{F6601485-FBFA-B54E-BD7E-563B8F4CA337}"/>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A3E960C2-F484-EB4E-B110-A97E60B0C99D}"/>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7354801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73562-1D8C-7242-84BB-1C4DA8D72FAA}"/>
              </a:ext>
            </a:extLst>
          </p:cNvPr>
          <p:cNvSpPr>
            <a:spLocks noGrp="1"/>
          </p:cNvSpPr>
          <p:nvPr>
            <p:ph type="title"/>
          </p:nvPr>
        </p:nvSpPr>
        <p:spPr/>
        <p:txBody>
          <a:bodyPr/>
          <a:lstStyle/>
          <a:p>
            <a:r>
              <a:rPr lang="en-US" altLang="zh-CN" dirty="0"/>
              <a:t>SP #15 (11-19/1540r2 SP1)</a:t>
            </a:r>
            <a:endParaRPr lang="en-US" dirty="0"/>
          </a:p>
        </p:txBody>
      </p:sp>
      <p:sp>
        <p:nvSpPr>
          <p:cNvPr id="3" name="Content Placeholder 2">
            <a:extLst>
              <a:ext uri="{FF2B5EF4-FFF2-40B4-BE49-F238E27FC236}">
                <a16:creationId xmlns:a16="http://schemas.microsoft.com/office/drawing/2014/main" id="{47FA2C91-86D0-D349-9005-B675F6B10FFB}"/>
              </a:ext>
            </a:extLst>
          </p:cNvPr>
          <p:cNvSpPr>
            <a:spLocks noGrp="1"/>
          </p:cNvSpPr>
          <p:nvPr>
            <p:ph idx="1"/>
          </p:nvPr>
        </p:nvSpPr>
        <p:spPr/>
        <p:txBody>
          <a:bodyPr/>
          <a:lstStyle/>
          <a:p>
            <a:r>
              <a:rPr lang="en-US" dirty="0"/>
              <a:t>Do you agree to add the following to 11be SFD?</a:t>
            </a:r>
          </a:p>
          <a:p>
            <a:pPr lvl="1">
              <a:buFont typeface="Arial" panose="020B0604020202020204" pitchFamily="34" charset="0"/>
              <a:buChar char="•"/>
            </a:pPr>
            <a:r>
              <a:rPr lang="en-US" dirty="0"/>
              <a:t>The next SIG field following </a:t>
            </a:r>
            <a:r>
              <a:rPr lang="en-US" altLang="zh-CN" dirty="0"/>
              <a:t>the BPSK symbol after LSIG</a:t>
            </a:r>
            <a:r>
              <a:rPr lang="en-US" dirty="0"/>
              <a:t>, is modulated on 20MHz basis.</a:t>
            </a:r>
          </a:p>
          <a:p>
            <a:pPr lvl="2">
              <a:buFont typeface="Arial" panose="020B0604020202020204" pitchFamily="34" charset="0"/>
              <a:buChar char="•"/>
            </a:pPr>
            <a:r>
              <a:rPr lang="en-US" dirty="0"/>
              <a:t>The number of symbols is TBD</a:t>
            </a:r>
          </a:p>
          <a:p>
            <a:pPr lvl="2">
              <a:buFont typeface="Arial" panose="020B0604020202020204" pitchFamily="34" charset="0"/>
              <a:buChar char="•"/>
            </a:pPr>
            <a:r>
              <a:rPr lang="en-US" dirty="0"/>
              <a:t>The SIG field name is TBD</a:t>
            </a:r>
          </a:p>
          <a:p>
            <a:pPr lvl="2">
              <a:buFont typeface="Arial" panose="020B0604020202020204" pitchFamily="34" charset="0"/>
              <a:buChar char="•"/>
            </a:pPr>
            <a:r>
              <a:rPr lang="en-US" dirty="0"/>
              <a:t>The content of the SIG field is TBD</a:t>
            </a:r>
          </a:p>
          <a:p>
            <a:pPr lvl="2">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buNone/>
            </a:pPr>
            <a:endParaRPr lang="en-US" dirty="0"/>
          </a:p>
          <a:p>
            <a:r>
              <a:rPr lang="en-US" altLang="zh-CN" dirty="0">
                <a:solidFill>
                  <a:srgbClr val="FFC000"/>
                </a:solidFill>
              </a:rPr>
              <a:t>Deferred after related contributions. </a:t>
            </a:r>
          </a:p>
          <a:p>
            <a:endParaRPr lang="en-US" dirty="0"/>
          </a:p>
        </p:txBody>
      </p:sp>
      <p:sp>
        <p:nvSpPr>
          <p:cNvPr id="4" name="Slide Number Placeholder 3">
            <a:extLst>
              <a:ext uri="{FF2B5EF4-FFF2-40B4-BE49-F238E27FC236}">
                <a16:creationId xmlns:a16="http://schemas.microsoft.com/office/drawing/2014/main" id="{432BA30A-3BEB-5C4C-8230-54B907C5E417}"/>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40</a:t>
            </a:fld>
            <a:endParaRPr lang="en-US" altLang="en-US"/>
          </a:p>
        </p:txBody>
      </p:sp>
      <p:sp>
        <p:nvSpPr>
          <p:cNvPr id="5" name="Date Placeholder 4">
            <a:extLst>
              <a:ext uri="{FF2B5EF4-FFF2-40B4-BE49-F238E27FC236}">
                <a16:creationId xmlns:a16="http://schemas.microsoft.com/office/drawing/2014/main" id="{60DCB80E-1595-B740-AB99-69B93297D3C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0EFCF83-1519-B849-A9DD-B0A0211C4E00}"/>
              </a:ext>
            </a:extLst>
          </p:cNvPr>
          <p:cNvSpPr>
            <a:spLocks noGrp="1"/>
          </p:cNvSpPr>
          <p:nvPr>
            <p:ph type="ftr" sz="quarter" idx="3"/>
          </p:nvPr>
        </p:nvSpPr>
        <p:spPr/>
        <p:txBody>
          <a:bodyPr/>
          <a:lstStyle/>
          <a:p>
            <a:pPr>
              <a:defRPr/>
            </a:pPr>
            <a:r>
              <a:rPr lang="en-US"/>
              <a:t>Tianyu Wu (Apple), et al</a:t>
            </a:r>
          </a:p>
        </p:txBody>
      </p:sp>
      <p:grpSp>
        <p:nvGrpSpPr>
          <p:cNvPr id="7" name="Group 6">
            <a:extLst>
              <a:ext uri="{FF2B5EF4-FFF2-40B4-BE49-F238E27FC236}">
                <a16:creationId xmlns:a16="http://schemas.microsoft.com/office/drawing/2014/main" id="{DA01A7FB-132A-CB47-BBF1-39CFEA241E1A}"/>
              </a:ext>
            </a:extLst>
          </p:cNvPr>
          <p:cNvGrpSpPr/>
          <p:nvPr/>
        </p:nvGrpSpPr>
        <p:grpSpPr>
          <a:xfrm>
            <a:off x="1905000" y="4343400"/>
            <a:ext cx="4315098" cy="1336966"/>
            <a:chOff x="762568" y="1557427"/>
            <a:chExt cx="4315098" cy="1336966"/>
          </a:xfrm>
        </p:grpSpPr>
        <p:sp>
          <p:nvSpPr>
            <p:cNvPr id="8" name="Rectangle 7">
              <a:extLst>
                <a:ext uri="{FF2B5EF4-FFF2-40B4-BE49-F238E27FC236}">
                  <a16:creationId xmlns:a16="http://schemas.microsoft.com/office/drawing/2014/main" id="{5FF86689-D582-5A4E-B3DC-59559407048E}"/>
                </a:ext>
              </a:extLst>
            </p:cNvPr>
            <p:cNvSpPr/>
            <p:nvPr/>
          </p:nvSpPr>
          <p:spPr>
            <a:xfrm>
              <a:off x="3688080" y="2561276"/>
              <a:ext cx="1384547"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9" name="Rectangle 4">
              <a:extLst>
                <a:ext uri="{FF2B5EF4-FFF2-40B4-BE49-F238E27FC236}">
                  <a16:creationId xmlns:a16="http://schemas.microsoft.com/office/drawing/2014/main" id="{187B72D3-3D96-3E4A-BE30-366B77C3BDD5}"/>
                </a:ext>
              </a:extLst>
            </p:cNvPr>
            <p:cNvSpPr>
              <a:spLocks noChangeArrowheads="1"/>
            </p:cNvSpPr>
            <p:nvPr/>
          </p:nvSpPr>
          <p:spPr bwMode="auto">
            <a:xfrm>
              <a:off x="762568" y="2561276"/>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10" name="Rectangle 6">
              <a:extLst>
                <a:ext uri="{FF2B5EF4-FFF2-40B4-BE49-F238E27FC236}">
                  <a16:creationId xmlns:a16="http://schemas.microsoft.com/office/drawing/2014/main" id="{E5825290-1FBB-514F-8AEF-F45D84FA22FA}"/>
                </a:ext>
              </a:extLst>
            </p:cNvPr>
            <p:cNvSpPr>
              <a:spLocks noChangeArrowheads="1"/>
            </p:cNvSpPr>
            <p:nvPr/>
          </p:nvSpPr>
          <p:spPr bwMode="auto">
            <a:xfrm>
              <a:off x="1524568" y="2561276"/>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11" name="Rectangle 7">
              <a:extLst>
                <a:ext uri="{FF2B5EF4-FFF2-40B4-BE49-F238E27FC236}">
                  <a16:creationId xmlns:a16="http://schemas.microsoft.com/office/drawing/2014/main" id="{AE8B478A-5749-D84A-9F92-0FABEFBBD8C1}"/>
                </a:ext>
              </a:extLst>
            </p:cNvPr>
            <p:cNvSpPr>
              <a:spLocks noChangeArrowheads="1"/>
            </p:cNvSpPr>
            <p:nvPr/>
          </p:nvSpPr>
          <p:spPr bwMode="auto">
            <a:xfrm>
              <a:off x="2286568" y="2561276"/>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12" name="Rectangle 8">
              <a:extLst>
                <a:ext uri="{FF2B5EF4-FFF2-40B4-BE49-F238E27FC236}">
                  <a16:creationId xmlns:a16="http://schemas.microsoft.com/office/drawing/2014/main" id="{892D8834-7929-374F-83AA-565E7942F51E}"/>
                </a:ext>
              </a:extLst>
            </p:cNvPr>
            <p:cNvSpPr>
              <a:spLocks noChangeArrowheads="1"/>
            </p:cNvSpPr>
            <p:nvPr/>
          </p:nvSpPr>
          <p:spPr bwMode="auto">
            <a:xfrm>
              <a:off x="2972367" y="2561276"/>
              <a:ext cx="723621" cy="333117"/>
            </a:xfrm>
            <a:prstGeom prst="rect">
              <a:avLst/>
            </a:prstGeom>
            <a:solidFill>
              <a:srgbClr val="FFFFFF"/>
            </a:solidFill>
            <a:ln w="19050">
              <a:solidFill>
                <a:schemeClr val="tx1"/>
              </a:solidFill>
              <a:miter lim="800000"/>
              <a:headEnd/>
              <a:tailEnd/>
            </a:ln>
          </p:spPr>
          <p:txBody>
            <a:bodyPr wrap="none" anchor="ctr"/>
            <a:lstStyle/>
            <a:p>
              <a:pPr>
                <a:defRPr/>
              </a:pPr>
              <a:r>
                <a:rPr lang="en-US" altLang="en-US" sz="1400" dirty="0">
                  <a:solidFill>
                    <a:schemeClr val="tx1"/>
                  </a:solidFill>
                </a:rPr>
                <a:t>BPSK</a:t>
              </a:r>
              <a:endParaRPr lang="en-US" sz="1400" dirty="0">
                <a:latin typeface="+mj-lt"/>
              </a:endParaRPr>
            </a:p>
          </p:txBody>
        </p:sp>
        <p:sp>
          <p:nvSpPr>
            <p:cNvPr id="13" name="Rectangle 12">
              <a:extLst>
                <a:ext uri="{FF2B5EF4-FFF2-40B4-BE49-F238E27FC236}">
                  <a16:creationId xmlns:a16="http://schemas.microsoft.com/office/drawing/2014/main" id="{91FCC934-4D5D-4643-BCB3-407BBC04A52C}"/>
                </a:ext>
              </a:extLst>
            </p:cNvPr>
            <p:cNvSpPr/>
            <p:nvPr/>
          </p:nvSpPr>
          <p:spPr>
            <a:xfrm>
              <a:off x="3692239" y="2222448"/>
              <a:ext cx="1385427"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14" name="Rectangle 4">
              <a:extLst>
                <a:ext uri="{FF2B5EF4-FFF2-40B4-BE49-F238E27FC236}">
                  <a16:creationId xmlns:a16="http://schemas.microsoft.com/office/drawing/2014/main" id="{4D56D398-DF9D-C24B-B21C-93C1E139438E}"/>
                </a:ext>
              </a:extLst>
            </p:cNvPr>
            <p:cNvSpPr>
              <a:spLocks noChangeArrowheads="1"/>
            </p:cNvSpPr>
            <p:nvPr/>
          </p:nvSpPr>
          <p:spPr bwMode="auto">
            <a:xfrm>
              <a:off x="763862" y="2230881"/>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15" name="Rectangle 6">
              <a:extLst>
                <a:ext uri="{FF2B5EF4-FFF2-40B4-BE49-F238E27FC236}">
                  <a16:creationId xmlns:a16="http://schemas.microsoft.com/office/drawing/2014/main" id="{B68E7E01-EDFB-A44E-AA36-9EF0203B432E}"/>
                </a:ext>
              </a:extLst>
            </p:cNvPr>
            <p:cNvSpPr>
              <a:spLocks noChangeArrowheads="1"/>
            </p:cNvSpPr>
            <p:nvPr/>
          </p:nvSpPr>
          <p:spPr bwMode="auto">
            <a:xfrm>
              <a:off x="1525862" y="2230881"/>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16" name="Rectangle 7">
              <a:extLst>
                <a:ext uri="{FF2B5EF4-FFF2-40B4-BE49-F238E27FC236}">
                  <a16:creationId xmlns:a16="http://schemas.microsoft.com/office/drawing/2014/main" id="{46A38983-8D92-904F-B66C-7D9E605EF732}"/>
                </a:ext>
              </a:extLst>
            </p:cNvPr>
            <p:cNvSpPr>
              <a:spLocks noChangeArrowheads="1"/>
            </p:cNvSpPr>
            <p:nvPr/>
          </p:nvSpPr>
          <p:spPr bwMode="auto">
            <a:xfrm>
              <a:off x="2287862" y="2230881"/>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17" name="Rectangle 8">
              <a:extLst>
                <a:ext uri="{FF2B5EF4-FFF2-40B4-BE49-F238E27FC236}">
                  <a16:creationId xmlns:a16="http://schemas.microsoft.com/office/drawing/2014/main" id="{000598CD-446E-3B48-BF2C-744F48EEC982}"/>
                </a:ext>
              </a:extLst>
            </p:cNvPr>
            <p:cNvSpPr>
              <a:spLocks noChangeArrowheads="1"/>
            </p:cNvSpPr>
            <p:nvPr/>
          </p:nvSpPr>
          <p:spPr bwMode="auto">
            <a:xfrm>
              <a:off x="2972368" y="2228189"/>
              <a:ext cx="722326" cy="333117"/>
            </a:xfrm>
            <a:prstGeom prst="rect">
              <a:avLst/>
            </a:prstGeom>
            <a:solidFill>
              <a:srgbClr val="FFFFFF"/>
            </a:solidFill>
            <a:ln w="19050">
              <a:solidFill>
                <a:schemeClr val="tx1"/>
              </a:solidFill>
              <a:miter lim="800000"/>
              <a:headEnd/>
              <a:tailEnd/>
            </a:ln>
          </p:spPr>
          <p:txBody>
            <a:bodyPr wrap="none" anchor="ctr"/>
            <a:lstStyle/>
            <a:p>
              <a:pPr>
                <a:defRPr/>
              </a:pPr>
              <a:r>
                <a:rPr lang="en-US" altLang="en-US" sz="1400" dirty="0">
                  <a:solidFill>
                    <a:schemeClr val="tx1"/>
                  </a:solidFill>
                </a:rPr>
                <a:t>BPSK</a:t>
              </a:r>
              <a:endParaRPr lang="en-US" sz="1400" dirty="0">
                <a:latin typeface="+mj-lt"/>
              </a:endParaRPr>
            </a:p>
          </p:txBody>
        </p:sp>
        <p:sp>
          <p:nvSpPr>
            <p:cNvPr id="18" name="Rectangle 17">
              <a:extLst>
                <a:ext uri="{FF2B5EF4-FFF2-40B4-BE49-F238E27FC236}">
                  <a16:creationId xmlns:a16="http://schemas.microsoft.com/office/drawing/2014/main" id="{791968C8-1244-5742-A30B-6E9A53A697B1}"/>
                </a:ext>
              </a:extLst>
            </p:cNvPr>
            <p:cNvSpPr/>
            <p:nvPr/>
          </p:nvSpPr>
          <p:spPr>
            <a:xfrm>
              <a:off x="3699165" y="1557427"/>
              <a:ext cx="1371600"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19" name="Rectangle 4">
              <a:extLst>
                <a:ext uri="{FF2B5EF4-FFF2-40B4-BE49-F238E27FC236}">
                  <a16:creationId xmlns:a16="http://schemas.microsoft.com/office/drawing/2014/main" id="{392AA927-AB8E-7545-A38C-E0A8E8A60719}"/>
                </a:ext>
              </a:extLst>
            </p:cNvPr>
            <p:cNvSpPr>
              <a:spLocks noChangeArrowheads="1"/>
            </p:cNvSpPr>
            <p:nvPr/>
          </p:nvSpPr>
          <p:spPr bwMode="auto">
            <a:xfrm>
              <a:off x="763862" y="1557427"/>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20" name="Rectangle 6">
              <a:extLst>
                <a:ext uri="{FF2B5EF4-FFF2-40B4-BE49-F238E27FC236}">
                  <a16:creationId xmlns:a16="http://schemas.microsoft.com/office/drawing/2014/main" id="{D318F994-CB48-6D4F-BA12-B47FC05F95B9}"/>
                </a:ext>
              </a:extLst>
            </p:cNvPr>
            <p:cNvSpPr>
              <a:spLocks noChangeArrowheads="1"/>
            </p:cNvSpPr>
            <p:nvPr/>
          </p:nvSpPr>
          <p:spPr bwMode="auto">
            <a:xfrm>
              <a:off x="1525862" y="1557427"/>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21" name="Rectangle 7">
              <a:extLst>
                <a:ext uri="{FF2B5EF4-FFF2-40B4-BE49-F238E27FC236}">
                  <a16:creationId xmlns:a16="http://schemas.microsoft.com/office/drawing/2014/main" id="{8D4F8083-4649-6A46-918B-8467202AC388}"/>
                </a:ext>
              </a:extLst>
            </p:cNvPr>
            <p:cNvSpPr>
              <a:spLocks noChangeArrowheads="1"/>
            </p:cNvSpPr>
            <p:nvPr/>
          </p:nvSpPr>
          <p:spPr bwMode="auto">
            <a:xfrm>
              <a:off x="2287862" y="1557427"/>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22" name="Rectangle 8">
              <a:extLst>
                <a:ext uri="{FF2B5EF4-FFF2-40B4-BE49-F238E27FC236}">
                  <a16:creationId xmlns:a16="http://schemas.microsoft.com/office/drawing/2014/main" id="{F1B3124E-F02E-394D-9141-77852323708D}"/>
                </a:ext>
              </a:extLst>
            </p:cNvPr>
            <p:cNvSpPr>
              <a:spLocks noChangeArrowheads="1"/>
            </p:cNvSpPr>
            <p:nvPr/>
          </p:nvSpPr>
          <p:spPr bwMode="auto">
            <a:xfrm>
              <a:off x="2973661" y="1557427"/>
              <a:ext cx="725503" cy="333117"/>
            </a:xfrm>
            <a:prstGeom prst="rect">
              <a:avLst/>
            </a:prstGeom>
            <a:solidFill>
              <a:srgbClr val="FFFFFF"/>
            </a:solidFill>
            <a:ln w="19050">
              <a:solidFill>
                <a:schemeClr val="tx1"/>
              </a:solidFill>
              <a:prstDash val="solid"/>
              <a:miter lim="800000"/>
              <a:headEnd/>
              <a:tailEnd/>
            </a:ln>
          </p:spPr>
          <p:txBody>
            <a:bodyPr wrap="none" anchor="ctr"/>
            <a:lstStyle/>
            <a:p>
              <a:pPr>
                <a:defRPr/>
              </a:pPr>
              <a:r>
                <a:rPr lang="en-US" altLang="en-US" sz="1400" dirty="0">
                  <a:solidFill>
                    <a:schemeClr val="tx1"/>
                  </a:solidFill>
                </a:rPr>
                <a:t>BPSK</a:t>
              </a:r>
              <a:endParaRPr lang="en-US" sz="1400" dirty="0">
                <a:latin typeface="+mj-lt"/>
              </a:endParaRPr>
            </a:p>
          </p:txBody>
        </p:sp>
        <p:sp>
          <p:nvSpPr>
            <p:cNvPr id="23" name="Rectangle 22">
              <a:extLst>
                <a:ext uri="{FF2B5EF4-FFF2-40B4-BE49-F238E27FC236}">
                  <a16:creationId xmlns:a16="http://schemas.microsoft.com/office/drawing/2014/main" id="{2E0ACA4F-954C-0B4B-8B43-0773308BFF9A}"/>
                </a:ext>
              </a:extLst>
            </p:cNvPr>
            <p:cNvSpPr/>
            <p:nvPr/>
          </p:nvSpPr>
          <p:spPr>
            <a:xfrm>
              <a:off x="3701027" y="1889362"/>
              <a:ext cx="1371600" cy="343188"/>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a:t>
              </a:r>
            </a:p>
          </p:txBody>
        </p:sp>
        <p:sp>
          <p:nvSpPr>
            <p:cNvPr id="24" name="Rectangle 4">
              <a:extLst>
                <a:ext uri="{FF2B5EF4-FFF2-40B4-BE49-F238E27FC236}">
                  <a16:creationId xmlns:a16="http://schemas.microsoft.com/office/drawing/2014/main" id="{BCAFDA8F-C43D-F645-BBC3-EB37A9F7763A}"/>
                </a:ext>
              </a:extLst>
            </p:cNvPr>
            <p:cNvSpPr>
              <a:spLocks noChangeArrowheads="1"/>
            </p:cNvSpPr>
            <p:nvPr/>
          </p:nvSpPr>
          <p:spPr bwMode="auto">
            <a:xfrm>
              <a:off x="763862" y="1896867"/>
              <a:ext cx="7620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dirty="0">
                  <a:latin typeface="+mj-lt"/>
                </a:rPr>
                <a:t>…</a:t>
              </a:r>
            </a:p>
          </p:txBody>
        </p:sp>
        <p:sp>
          <p:nvSpPr>
            <p:cNvPr id="25" name="Rectangle 6">
              <a:extLst>
                <a:ext uri="{FF2B5EF4-FFF2-40B4-BE49-F238E27FC236}">
                  <a16:creationId xmlns:a16="http://schemas.microsoft.com/office/drawing/2014/main" id="{FEC67753-729A-544D-973F-DC5C75E190E6}"/>
                </a:ext>
              </a:extLst>
            </p:cNvPr>
            <p:cNvSpPr>
              <a:spLocks noChangeArrowheads="1"/>
            </p:cNvSpPr>
            <p:nvPr/>
          </p:nvSpPr>
          <p:spPr bwMode="auto">
            <a:xfrm>
              <a:off x="1525862" y="1896867"/>
              <a:ext cx="7620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a:t>
              </a:r>
            </a:p>
          </p:txBody>
        </p:sp>
        <p:sp>
          <p:nvSpPr>
            <p:cNvPr id="26" name="Rectangle 7">
              <a:extLst>
                <a:ext uri="{FF2B5EF4-FFF2-40B4-BE49-F238E27FC236}">
                  <a16:creationId xmlns:a16="http://schemas.microsoft.com/office/drawing/2014/main" id="{5B88AE6A-AB30-DB45-8225-EDA447C96FD0}"/>
                </a:ext>
              </a:extLst>
            </p:cNvPr>
            <p:cNvSpPr>
              <a:spLocks noChangeArrowheads="1"/>
            </p:cNvSpPr>
            <p:nvPr/>
          </p:nvSpPr>
          <p:spPr bwMode="auto">
            <a:xfrm>
              <a:off x="2287862" y="1896867"/>
              <a:ext cx="6858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a:t>
              </a:r>
            </a:p>
          </p:txBody>
        </p:sp>
        <p:sp>
          <p:nvSpPr>
            <p:cNvPr id="27" name="Rectangle 8">
              <a:extLst>
                <a:ext uri="{FF2B5EF4-FFF2-40B4-BE49-F238E27FC236}">
                  <a16:creationId xmlns:a16="http://schemas.microsoft.com/office/drawing/2014/main" id="{7E2F6EF4-E5AE-8342-8733-E270502B8556}"/>
                </a:ext>
              </a:extLst>
            </p:cNvPr>
            <p:cNvSpPr>
              <a:spLocks noChangeArrowheads="1"/>
            </p:cNvSpPr>
            <p:nvPr/>
          </p:nvSpPr>
          <p:spPr bwMode="auto">
            <a:xfrm>
              <a:off x="2973661" y="1896867"/>
              <a:ext cx="724210" cy="333117"/>
            </a:xfrm>
            <a:prstGeom prst="rect">
              <a:avLst/>
            </a:prstGeom>
            <a:solidFill>
              <a:srgbClr val="FFFFFF"/>
            </a:solidFill>
            <a:ln w="19050">
              <a:solidFill>
                <a:schemeClr val="tx1"/>
              </a:solidFill>
              <a:miter lim="800000"/>
              <a:headEnd/>
              <a:tailEnd/>
            </a:ln>
          </p:spPr>
          <p:txBody>
            <a:bodyPr vert="eaVert" wrap="none" anchor="ctr"/>
            <a:lstStyle/>
            <a:p>
              <a:pPr>
                <a:defRPr/>
              </a:pPr>
              <a:r>
                <a:rPr lang="en-US" altLang="en-US" sz="1400" dirty="0">
                  <a:solidFill>
                    <a:schemeClr val="tx1"/>
                  </a:solidFill>
                </a:rPr>
                <a:t> …</a:t>
              </a:r>
              <a:endParaRPr lang="en-US" sz="1400" dirty="0">
                <a:latin typeface="+mj-lt"/>
              </a:endParaRPr>
            </a:p>
          </p:txBody>
        </p:sp>
      </p:grpSp>
    </p:spTree>
    <p:extLst>
      <p:ext uri="{BB962C8B-B14F-4D97-AF65-F5344CB8AC3E}">
        <p14:creationId xmlns:p14="http://schemas.microsoft.com/office/powerpoint/2010/main" val="33751880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5E3D8-F7BD-9B4C-A047-C6BA9F117E8D}"/>
              </a:ext>
            </a:extLst>
          </p:cNvPr>
          <p:cNvSpPr>
            <a:spLocks noGrp="1"/>
          </p:cNvSpPr>
          <p:nvPr>
            <p:ph type="title"/>
          </p:nvPr>
        </p:nvSpPr>
        <p:spPr/>
        <p:txBody>
          <a:bodyPr/>
          <a:lstStyle/>
          <a:p>
            <a:r>
              <a:rPr lang="en-US" altLang="zh-CN" dirty="0"/>
              <a:t>SP #16 (11-19/1486r5 SP1)</a:t>
            </a:r>
            <a:endParaRPr lang="en-US" dirty="0"/>
          </a:p>
        </p:txBody>
      </p:sp>
      <p:sp>
        <p:nvSpPr>
          <p:cNvPr id="3" name="Content Placeholder 2">
            <a:extLst>
              <a:ext uri="{FF2B5EF4-FFF2-40B4-BE49-F238E27FC236}">
                <a16:creationId xmlns:a16="http://schemas.microsoft.com/office/drawing/2014/main" id="{53A38A45-6BF9-E142-A6F8-352A924EFD18}"/>
              </a:ext>
            </a:extLst>
          </p:cNvPr>
          <p:cNvSpPr>
            <a:spLocks noGrp="1"/>
          </p:cNvSpPr>
          <p:nvPr>
            <p:ph idx="1"/>
          </p:nvPr>
        </p:nvSpPr>
        <p:spPr/>
        <p:txBody>
          <a:bodyPr/>
          <a:lstStyle/>
          <a:p>
            <a:r>
              <a:rPr lang="en-US" altLang="ko-KR" dirty="0"/>
              <a:t>Do you agree to incorporate the following text into the 11be SFD? </a:t>
            </a:r>
          </a:p>
          <a:p>
            <a:pPr lvl="1"/>
            <a:r>
              <a:rPr lang="en-US" altLang="ko-KR" dirty="0"/>
              <a:t>The LENGTH field value in L-SIG </a:t>
            </a:r>
            <a:r>
              <a:rPr lang="en-GB" altLang="ko-KR" dirty="0"/>
              <a:t>set to mod3 = 0. </a:t>
            </a:r>
          </a:p>
          <a:p>
            <a:pPr lvl="1"/>
            <a:endParaRPr lang="en-GB" altLang="ko-KR" dirty="0"/>
          </a:p>
          <a:p>
            <a:pPr lvl="1"/>
            <a:endParaRPr lang="en-GB" altLang="ko-KR" dirty="0"/>
          </a:p>
          <a:p>
            <a:pPr lvl="1"/>
            <a:r>
              <a:rPr lang="en-GB" altLang="ko-KR" dirty="0"/>
              <a:t>Y/N/A:   34 / 13 / 1</a:t>
            </a:r>
          </a:p>
          <a:p>
            <a:endParaRPr lang="en-US" dirty="0"/>
          </a:p>
        </p:txBody>
      </p:sp>
      <p:sp>
        <p:nvSpPr>
          <p:cNvPr id="4" name="Slide Number Placeholder 3">
            <a:extLst>
              <a:ext uri="{FF2B5EF4-FFF2-40B4-BE49-F238E27FC236}">
                <a16:creationId xmlns:a16="http://schemas.microsoft.com/office/drawing/2014/main" id="{6DE95388-9C07-5B4D-AF63-6C63036DE30D}"/>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41</a:t>
            </a:fld>
            <a:endParaRPr lang="en-US" altLang="en-US"/>
          </a:p>
        </p:txBody>
      </p:sp>
      <p:sp>
        <p:nvSpPr>
          <p:cNvPr id="5" name="Date Placeholder 4">
            <a:extLst>
              <a:ext uri="{FF2B5EF4-FFF2-40B4-BE49-F238E27FC236}">
                <a16:creationId xmlns:a16="http://schemas.microsoft.com/office/drawing/2014/main" id="{B864AD5D-F4EC-2344-8C7B-578BA0C3D8AB}"/>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CDA4022-AB52-994C-BAFC-201EDA97DEF1}"/>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1409432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9A805-71FA-0E44-A307-4F20881B02CB}"/>
              </a:ext>
            </a:extLst>
          </p:cNvPr>
          <p:cNvSpPr>
            <a:spLocks noGrp="1"/>
          </p:cNvSpPr>
          <p:nvPr>
            <p:ph type="title"/>
          </p:nvPr>
        </p:nvSpPr>
        <p:spPr/>
        <p:txBody>
          <a:bodyPr/>
          <a:lstStyle/>
          <a:p>
            <a:r>
              <a:rPr lang="en-US" altLang="zh-CN" dirty="0"/>
              <a:t>SP #16 (11-19/1486r5 SP2)</a:t>
            </a:r>
            <a:endParaRPr lang="en-US" dirty="0"/>
          </a:p>
        </p:txBody>
      </p:sp>
      <p:sp>
        <p:nvSpPr>
          <p:cNvPr id="3" name="Content Placeholder 2">
            <a:extLst>
              <a:ext uri="{FF2B5EF4-FFF2-40B4-BE49-F238E27FC236}">
                <a16:creationId xmlns:a16="http://schemas.microsoft.com/office/drawing/2014/main" id="{515A1B27-607A-F64E-8789-4D32DF0A2130}"/>
              </a:ext>
            </a:extLst>
          </p:cNvPr>
          <p:cNvSpPr>
            <a:spLocks noGrp="1"/>
          </p:cNvSpPr>
          <p:nvPr>
            <p:ph idx="1"/>
          </p:nvPr>
        </p:nvSpPr>
        <p:spPr/>
        <p:txBody>
          <a:bodyPr/>
          <a:lstStyle/>
          <a:p>
            <a:r>
              <a:rPr lang="en-GB" altLang="ko-KR" dirty="0"/>
              <a:t>Do you agree to add the following text into the 11be SFD? </a:t>
            </a:r>
          </a:p>
          <a:p>
            <a:pPr lvl="1"/>
            <a:r>
              <a:rPr lang="en-US" altLang="ko-KR" dirty="0"/>
              <a:t>11be shall define a field which indicates standard version (e.g., 11be and future standards) </a:t>
            </a:r>
            <a:r>
              <a:rPr lang="en-GB" altLang="ko-KR" dirty="0"/>
              <a:t>in a SIG field of 11be preamble.</a:t>
            </a:r>
          </a:p>
          <a:p>
            <a:pPr lvl="1"/>
            <a:r>
              <a:rPr lang="en-GB" altLang="ko-KR" dirty="0"/>
              <a:t>The contents of the </a:t>
            </a:r>
            <a:r>
              <a:rPr lang="en-US" altLang="ko-KR" dirty="0"/>
              <a:t>SIG field is TBD.</a:t>
            </a:r>
          </a:p>
          <a:p>
            <a:pPr lvl="1"/>
            <a:r>
              <a:rPr lang="en-US" altLang="ko-KR" dirty="0"/>
              <a:t>The </a:t>
            </a:r>
            <a:r>
              <a:rPr lang="en-GB" altLang="ko-KR" dirty="0"/>
              <a:t>location and size of the SIG field is TBD.</a:t>
            </a:r>
          </a:p>
          <a:p>
            <a:endParaRPr lang="en-US" dirty="0"/>
          </a:p>
          <a:p>
            <a:r>
              <a:rPr lang="en-US" dirty="0"/>
              <a:t>Y/N/A:  48/ 0 / 2 </a:t>
            </a:r>
          </a:p>
        </p:txBody>
      </p:sp>
      <p:sp>
        <p:nvSpPr>
          <p:cNvPr id="4" name="Slide Number Placeholder 3">
            <a:extLst>
              <a:ext uri="{FF2B5EF4-FFF2-40B4-BE49-F238E27FC236}">
                <a16:creationId xmlns:a16="http://schemas.microsoft.com/office/drawing/2014/main" id="{384000BF-755D-A340-BBD8-BD91343C6A3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42</a:t>
            </a:fld>
            <a:endParaRPr lang="en-US" altLang="en-US"/>
          </a:p>
        </p:txBody>
      </p:sp>
      <p:sp>
        <p:nvSpPr>
          <p:cNvPr id="5" name="Date Placeholder 4">
            <a:extLst>
              <a:ext uri="{FF2B5EF4-FFF2-40B4-BE49-F238E27FC236}">
                <a16:creationId xmlns:a16="http://schemas.microsoft.com/office/drawing/2014/main" id="{157533FE-4BC1-3548-A689-C008BB52F02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69AB64F-614D-D248-88EB-A276994E85D4}"/>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6010613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E442A-8727-EF44-A256-FE45A391D3BD}"/>
              </a:ext>
            </a:extLst>
          </p:cNvPr>
          <p:cNvSpPr>
            <a:spLocks noGrp="1"/>
          </p:cNvSpPr>
          <p:nvPr>
            <p:ph type="title"/>
          </p:nvPr>
        </p:nvSpPr>
        <p:spPr/>
        <p:txBody>
          <a:bodyPr/>
          <a:lstStyle/>
          <a:p>
            <a:r>
              <a:rPr lang="en-US" altLang="zh-CN" dirty="0"/>
              <a:t>SP #17 (11-19/1486r5 SP3)</a:t>
            </a:r>
            <a:endParaRPr lang="en-US" dirty="0"/>
          </a:p>
        </p:txBody>
      </p:sp>
      <p:sp>
        <p:nvSpPr>
          <p:cNvPr id="3" name="Content Placeholder 2">
            <a:extLst>
              <a:ext uri="{FF2B5EF4-FFF2-40B4-BE49-F238E27FC236}">
                <a16:creationId xmlns:a16="http://schemas.microsoft.com/office/drawing/2014/main" id="{6F0821BF-9BB4-4D4E-81F7-4CC22D6642D5}"/>
              </a:ext>
            </a:extLst>
          </p:cNvPr>
          <p:cNvSpPr>
            <a:spLocks noGrp="1"/>
          </p:cNvSpPr>
          <p:nvPr>
            <p:ph idx="1"/>
          </p:nvPr>
        </p:nvSpPr>
        <p:spPr>
          <a:xfrm>
            <a:off x="685800" y="1828800"/>
            <a:ext cx="7772400" cy="4495800"/>
          </a:xfrm>
        </p:spPr>
        <p:txBody>
          <a:bodyPr/>
          <a:lstStyle/>
          <a:p>
            <a:r>
              <a:rPr lang="en-GB" altLang="ko-KR" dirty="0"/>
              <a:t>Do you agree to add the following text into the 11be SFD? </a:t>
            </a:r>
          </a:p>
          <a:p>
            <a:pPr lvl="1"/>
            <a:r>
              <a:rPr lang="en-US" altLang="ko-KR" dirty="0"/>
              <a:t>The SIG field </a:t>
            </a:r>
            <a:r>
              <a:rPr lang="en-US" altLang="ko-KR" dirty="0">
                <a:solidFill>
                  <a:schemeClr val="tx2"/>
                </a:solidFill>
              </a:rPr>
              <a:t>can be </a:t>
            </a:r>
            <a:r>
              <a:rPr lang="en-US" altLang="ko-KR" dirty="0"/>
              <a:t>composed of two signal fields encoded separately in 11be.</a:t>
            </a:r>
          </a:p>
          <a:p>
            <a:pPr lvl="2"/>
            <a:r>
              <a:rPr lang="en-US" altLang="ko-KR" dirty="0"/>
              <a:t>This field does not include the user specific information. </a:t>
            </a:r>
          </a:p>
          <a:p>
            <a:pPr lvl="2"/>
            <a:r>
              <a:rPr lang="en-US" altLang="ko-KR" dirty="0"/>
              <a:t>Each field includes the CRC and Tail bits</a:t>
            </a:r>
          </a:p>
          <a:p>
            <a:pPr lvl="3"/>
            <a:endParaRPr lang="en-US" altLang="ko-KR" dirty="0"/>
          </a:p>
          <a:p>
            <a:pPr lvl="3"/>
            <a:endParaRPr lang="en-US" altLang="ko-KR" dirty="0"/>
          </a:p>
          <a:p>
            <a:pPr lvl="3"/>
            <a:endParaRPr lang="en-US" altLang="ko-KR" dirty="0"/>
          </a:p>
          <a:p>
            <a:pPr lvl="2"/>
            <a:r>
              <a:rPr lang="en-US" altLang="ko-KR" dirty="0"/>
              <a:t>The naming of both SIG1 and SIG2 is TBD. </a:t>
            </a:r>
          </a:p>
          <a:p>
            <a:pPr lvl="1"/>
            <a:r>
              <a:rPr lang="en-US" altLang="ko-KR" dirty="0"/>
              <a:t>The first field of the SIG field includes the information which indicates standard version.  </a:t>
            </a:r>
            <a:endParaRPr lang="en-GB" altLang="ko-KR" dirty="0"/>
          </a:p>
          <a:p>
            <a:r>
              <a:rPr lang="en-US" altLang="zh-CN" dirty="0">
                <a:solidFill>
                  <a:srgbClr val="FFC000"/>
                </a:solidFill>
              </a:rPr>
              <a:t>Deferred for more discussions. </a:t>
            </a:r>
          </a:p>
          <a:p>
            <a:endParaRPr lang="en-US" dirty="0"/>
          </a:p>
        </p:txBody>
      </p:sp>
      <p:sp>
        <p:nvSpPr>
          <p:cNvPr id="4" name="Slide Number Placeholder 3">
            <a:extLst>
              <a:ext uri="{FF2B5EF4-FFF2-40B4-BE49-F238E27FC236}">
                <a16:creationId xmlns:a16="http://schemas.microsoft.com/office/drawing/2014/main" id="{2A131EDF-DFD2-BE4E-8E04-C4B978B26A0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43</a:t>
            </a:fld>
            <a:endParaRPr lang="en-US" altLang="en-US"/>
          </a:p>
        </p:txBody>
      </p:sp>
      <p:sp>
        <p:nvSpPr>
          <p:cNvPr id="5" name="Date Placeholder 4">
            <a:extLst>
              <a:ext uri="{FF2B5EF4-FFF2-40B4-BE49-F238E27FC236}">
                <a16:creationId xmlns:a16="http://schemas.microsoft.com/office/drawing/2014/main" id="{17D74FE7-5CE6-9547-9512-17E5CD5690F0}"/>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CFFE3722-DC02-FE47-8AF3-7132DB9D3950}"/>
              </a:ext>
            </a:extLst>
          </p:cNvPr>
          <p:cNvSpPr>
            <a:spLocks noGrp="1"/>
          </p:cNvSpPr>
          <p:nvPr>
            <p:ph type="ftr" sz="quarter" idx="3"/>
          </p:nvPr>
        </p:nvSpPr>
        <p:spPr/>
        <p:txBody>
          <a:bodyPr/>
          <a:lstStyle/>
          <a:p>
            <a:pPr>
              <a:defRPr/>
            </a:pPr>
            <a:r>
              <a:rPr lang="en-US"/>
              <a:t>Tianyu Wu (Apple), et al</a:t>
            </a:r>
          </a:p>
        </p:txBody>
      </p:sp>
      <p:grpSp>
        <p:nvGrpSpPr>
          <p:cNvPr id="7" name="그룹 6">
            <a:extLst>
              <a:ext uri="{FF2B5EF4-FFF2-40B4-BE49-F238E27FC236}">
                <a16:creationId xmlns:a16="http://schemas.microsoft.com/office/drawing/2014/main" id="{ADD15125-712D-5641-8B90-1D0053E2DD2B}"/>
              </a:ext>
            </a:extLst>
          </p:cNvPr>
          <p:cNvGrpSpPr/>
          <p:nvPr/>
        </p:nvGrpSpPr>
        <p:grpSpPr>
          <a:xfrm>
            <a:off x="1658779" y="4343400"/>
            <a:ext cx="6155524" cy="441865"/>
            <a:chOff x="1467439" y="5257985"/>
            <a:chExt cx="6513403" cy="251041"/>
          </a:xfrm>
        </p:grpSpPr>
        <p:sp>
          <p:nvSpPr>
            <p:cNvPr id="8" name="직사각형 10">
              <a:extLst>
                <a:ext uri="{FF2B5EF4-FFF2-40B4-BE49-F238E27FC236}">
                  <a16:creationId xmlns:a16="http://schemas.microsoft.com/office/drawing/2014/main" id="{61BC366D-E75A-A742-8E6F-B82143B9CBE1}"/>
                </a:ext>
              </a:extLst>
            </p:cNvPr>
            <p:cNvSpPr/>
            <p:nvPr/>
          </p:nvSpPr>
          <p:spPr bwMode="auto">
            <a:xfrm>
              <a:off x="3321358" y="5260705"/>
              <a:ext cx="849940" cy="239656"/>
            </a:xfrm>
            <a:prstGeom prst="rect">
              <a:avLst/>
            </a:prstGeom>
            <a:noFill/>
            <a:ln w="9525">
              <a:solidFill>
                <a:schemeClr val="tx1"/>
              </a:solidFill>
              <a:miter lim="800000"/>
              <a:headEnd/>
              <a:tailEnd/>
            </a:ln>
          </p:spPr>
          <p:txBody>
            <a:bodyPr wrap="square" rtlCol="0" anchor="ctr">
              <a:noAutofit/>
            </a:bodyPr>
            <a:lstStyle/>
            <a:p>
              <a:pPr algn="ctr"/>
              <a:r>
                <a:rPr lang="en-US" altLang="ko-KR" sz="1100" b="0" dirty="0">
                  <a:solidFill>
                    <a:srgbClr val="000000"/>
                  </a:solidFill>
                </a:rPr>
                <a:t>L-SIG  </a:t>
              </a:r>
              <a:endParaRPr lang="ko-KR" altLang="en-US" sz="1100" b="0" dirty="0">
                <a:solidFill>
                  <a:srgbClr val="000000"/>
                </a:solidFill>
              </a:endParaRPr>
            </a:p>
          </p:txBody>
        </p:sp>
        <p:sp>
          <p:nvSpPr>
            <p:cNvPr id="9" name="직사각형 11">
              <a:extLst>
                <a:ext uri="{FF2B5EF4-FFF2-40B4-BE49-F238E27FC236}">
                  <a16:creationId xmlns:a16="http://schemas.microsoft.com/office/drawing/2014/main" id="{728B6AD8-E08F-E241-B5FB-6F1C7432A4AB}"/>
                </a:ext>
              </a:extLst>
            </p:cNvPr>
            <p:cNvSpPr/>
            <p:nvPr/>
          </p:nvSpPr>
          <p:spPr bwMode="auto">
            <a:xfrm>
              <a:off x="5020970" y="5260836"/>
              <a:ext cx="849940" cy="239656"/>
            </a:xfrm>
            <a:prstGeom prst="rect">
              <a:avLst/>
            </a:prstGeom>
            <a:noFill/>
            <a:ln w="9525">
              <a:solidFill>
                <a:schemeClr val="tx1"/>
              </a:solidFill>
              <a:prstDash val="solid"/>
              <a:miter lim="800000"/>
              <a:headEnd/>
              <a:tailEnd/>
            </a:ln>
          </p:spPr>
          <p:txBody>
            <a:bodyPr wrap="square" rtlCol="0" anchor="ctr">
              <a:noAutofit/>
            </a:bodyPr>
            <a:lstStyle/>
            <a:p>
              <a:pPr algn="ctr"/>
              <a:r>
                <a:rPr lang="en-US" altLang="ko-KR" sz="1100" dirty="0">
                  <a:solidFill>
                    <a:srgbClr val="000000"/>
                  </a:solidFill>
                </a:rPr>
                <a:t>SIG1 </a:t>
              </a:r>
              <a:endParaRPr lang="ko-KR" altLang="en-US" sz="1100" b="0" dirty="0">
                <a:solidFill>
                  <a:srgbClr val="000000"/>
                </a:solidFill>
              </a:endParaRPr>
            </a:p>
          </p:txBody>
        </p:sp>
        <p:sp>
          <p:nvSpPr>
            <p:cNvPr id="10" name="직사각형 12">
              <a:extLst>
                <a:ext uri="{FF2B5EF4-FFF2-40B4-BE49-F238E27FC236}">
                  <a16:creationId xmlns:a16="http://schemas.microsoft.com/office/drawing/2014/main" id="{DB5A0F25-99A2-E843-AD9D-808EC022D3A7}"/>
                </a:ext>
              </a:extLst>
            </p:cNvPr>
            <p:cNvSpPr/>
            <p:nvPr/>
          </p:nvSpPr>
          <p:spPr bwMode="auto">
            <a:xfrm>
              <a:off x="1467439" y="5259839"/>
              <a:ext cx="930007" cy="239656"/>
            </a:xfrm>
            <a:prstGeom prst="rect">
              <a:avLst/>
            </a:prstGeom>
            <a:noFill/>
            <a:ln w="9525">
              <a:solidFill>
                <a:schemeClr val="tx1"/>
              </a:solidFill>
              <a:miter lim="800000"/>
              <a:headEnd/>
              <a:tailEnd/>
            </a:ln>
          </p:spPr>
          <p:txBody>
            <a:bodyPr wrap="square" rtlCol="0" anchor="ctr">
              <a:noAutofit/>
            </a:bodyPr>
            <a:lstStyle/>
            <a:p>
              <a:pPr algn="ctr"/>
              <a:r>
                <a:rPr lang="en-US" altLang="ko-KR" sz="1100" b="0" dirty="0">
                  <a:solidFill>
                    <a:srgbClr val="000000"/>
                  </a:solidFill>
                </a:rPr>
                <a:t>L-STF </a:t>
              </a:r>
              <a:endParaRPr lang="ko-KR" altLang="en-US" sz="1100" b="0" dirty="0">
                <a:solidFill>
                  <a:srgbClr val="000000"/>
                </a:solidFill>
              </a:endParaRPr>
            </a:p>
          </p:txBody>
        </p:sp>
        <p:sp>
          <p:nvSpPr>
            <p:cNvPr id="11" name="직사각형 13">
              <a:extLst>
                <a:ext uri="{FF2B5EF4-FFF2-40B4-BE49-F238E27FC236}">
                  <a16:creationId xmlns:a16="http://schemas.microsoft.com/office/drawing/2014/main" id="{EBC49E01-AFF4-F64D-BFC8-58691CC6EBBF}"/>
                </a:ext>
              </a:extLst>
            </p:cNvPr>
            <p:cNvSpPr/>
            <p:nvPr/>
          </p:nvSpPr>
          <p:spPr bwMode="auto">
            <a:xfrm>
              <a:off x="2392001" y="5260704"/>
              <a:ext cx="930007" cy="239656"/>
            </a:xfrm>
            <a:prstGeom prst="rect">
              <a:avLst/>
            </a:prstGeom>
            <a:noFill/>
            <a:ln w="9525">
              <a:solidFill>
                <a:schemeClr val="tx1"/>
              </a:solidFill>
              <a:miter lim="800000"/>
              <a:headEnd/>
              <a:tailEnd/>
            </a:ln>
          </p:spPr>
          <p:txBody>
            <a:bodyPr wrap="square" rtlCol="0" anchor="ctr">
              <a:noAutofit/>
            </a:bodyPr>
            <a:lstStyle/>
            <a:p>
              <a:pPr algn="ctr"/>
              <a:r>
                <a:rPr lang="en-US" altLang="ko-KR" sz="1100" b="0" dirty="0">
                  <a:solidFill>
                    <a:srgbClr val="000000"/>
                  </a:solidFill>
                </a:rPr>
                <a:t>L-LTF </a:t>
              </a:r>
              <a:endParaRPr lang="ko-KR" altLang="en-US" sz="1100" b="0" dirty="0">
                <a:solidFill>
                  <a:srgbClr val="000000"/>
                </a:solidFill>
              </a:endParaRPr>
            </a:p>
          </p:txBody>
        </p:sp>
        <p:sp>
          <p:nvSpPr>
            <p:cNvPr id="12" name="직사각형 10">
              <a:extLst>
                <a:ext uri="{FF2B5EF4-FFF2-40B4-BE49-F238E27FC236}">
                  <a16:creationId xmlns:a16="http://schemas.microsoft.com/office/drawing/2014/main" id="{F25F91AC-6A70-2544-AD78-927C312A7F90}"/>
                </a:ext>
              </a:extLst>
            </p:cNvPr>
            <p:cNvSpPr/>
            <p:nvPr/>
          </p:nvSpPr>
          <p:spPr bwMode="auto">
            <a:xfrm>
              <a:off x="4169791" y="5261598"/>
              <a:ext cx="849940" cy="239656"/>
            </a:xfrm>
            <a:prstGeom prst="rect">
              <a:avLst/>
            </a:prstGeom>
            <a:noFill/>
            <a:ln w="9525">
              <a:solidFill>
                <a:schemeClr val="tx1"/>
              </a:solidFill>
              <a:miter lim="800000"/>
              <a:headEnd/>
              <a:tailEnd/>
            </a:ln>
          </p:spPr>
          <p:txBody>
            <a:bodyPr wrap="square" rtlCol="0" anchor="ctr">
              <a:noAutofit/>
            </a:bodyPr>
            <a:lstStyle/>
            <a:p>
              <a:pPr algn="ctr"/>
              <a:r>
                <a:rPr lang="en-US" altLang="ko-KR" sz="1400" b="1" dirty="0">
                  <a:solidFill>
                    <a:srgbClr val="000000"/>
                  </a:solidFill>
                </a:rPr>
                <a:t>…</a:t>
              </a:r>
              <a:endParaRPr lang="ko-KR" altLang="en-US" sz="1100" b="1" dirty="0">
                <a:solidFill>
                  <a:srgbClr val="000000"/>
                </a:solidFill>
              </a:endParaRPr>
            </a:p>
          </p:txBody>
        </p:sp>
        <p:sp>
          <p:nvSpPr>
            <p:cNvPr id="13" name="Rectangle 36">
              <a:extLst>
                <a:ext uri="{FF2B5EF4-FFF2-40B4-BE49-F238E27FC236}">
                  <a16:creationId xmlns:a16="http://schemas.microsoft.com/office/drawing/2014/main" id="{CE41EF4F-2052-9147-A774-5283BDC6AC3C}"/>
                </a:ext>
              </a:extLst>
            </p:cNvPr>
            <p:cNvSpPr/>
            <p:nvPr/>
          </p:nvSpPr>
          <p:spPr bwMode="auto">
            <a:xfrm>
              <a:off x="6707144" y="5259573"/>
              <a:ext cx="1273698" cy="240799"/>
            </a:xfrm>
            <a:prstGeom prst="rect">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A7A1BF22-D25A-8E42-9B36-0A3649A0D07D}"/>
                </a:ext>
              </a:extLst>
            </p:cNvPr>
            <p:cNvSpPr txBox="1"/>
            <p:nvPr/>
          </p:nvSpPr>
          <p:spPr>
            <a:xfrm>
              <a:off x="6939925" y="5257985"/>
              <a:ext cx="574781" cy="251041"/>
            </a:xfrm>
            <a:prstGeom prst="rect">
              <a:avLst/>
            </a:prstGeom>
            <a:noFill/>
          </p:spPr>
          <p:txBody>
            <a:bodyPr wrap="square" rtlCol="0">
              <a:spAutoFit/>
            </a:bodyPr>
            <a:lstStyle/>
            <a:p>
              <a:r>
                <a:rPr lang="en-US" sz="1800" dirty="0">
                  <a:solidFill>
                    <a:schemeClr val="tx1"/>
                  </a:solidFill>
                </a:rPr>
                <a:t>…</a:t>
              </a:r>
            </a:p>
          </p:txBody>
        </p:sp>
        <p:sp>
          <p:nvSpPr>
            <p:cNvPr id="15" name="직사각형 11">
              <a:extLst>
                <a:ext uri="{FF2B5EF4-FFF2-40B4-BE49-F238E27FC236}">
                  <a16:creationId xmlns:a16="http://schemas.microsoft.com/office/drawing/2014/main" id="{E08A590D-219E-3A4C-8C11-FC663865E480}"/>
                </a:ext>
              </a:extLst>
            </p:cNvPr>
            <p:cNvSpPr/>
            <p:nvPr/>
          </p:nvSpPr>
          <p:spPr bwMode="auto">
            <a:xfrm>
              <a:off x="5867513" y="5260153"/>
              <a:ext cx="849940" cy="239656"/>
            </a:xfrm>
            <a:prstGeom prst="rect">
              <a:avLst/>
            </a:prstGeom>
            <a:noFill/>
            <a:ln w="9525">
              <a:solidFill>
                <a:schemeClr val="tx1"/>
              </a:solidFill>
              <a:prstDash val="solid"/>
              <a:miter lim="800000"/>
              <a:headEnd/>
              <a:tailEnd/>
            </a:ln>
          </p:spPr>
          <p:txBody>
            <a:bodyPr wrap="square" rtlCol="0" anchor="ctr">
              <a:noAutofit/>
            </a:bodyPr>
            <a:lstStyle/>
            <a:p>
              <a:pPr algn="ctr"/>
              <a:r>
                <a:rPr lang="en-US" altLang="ko-KR" sz="1100" dirty="0">
                  <a:solidFill>
                    <a:srgbClr val="000000"/>
                  </a:solidFill>
                </a:rPr>
                <a:t>SIG2 </a:t>
              </a:r>
              <a:endParaRPr lang="ko-KR" altLang="en-US" sz="1100" b="0" dirty="0">
                <a:solidFill>
                  <a:srgbClr val="000000"/>
                </a:solidFill>
              </a:endParaRPr>
            </a:p>
          </p:txBody>
        </p:sp>
      </p:grpSp>
      <p:cxnSp>
        <p:nvCxnSpPr>
          <p:cNvPr id="16" name="직선 연결선 16">
            <a:extLst>
              <a:ext uri="{FF2B5EF4-FFF2-40B4-BE49-F238E27FC236}">
                <a16:creationId xmlns:a16="http://schemas.microsoft.com/office/drawing/2014/main" id="{B6EAFCC4-6E5F-FB46-AE48-965B4EBD8543}"/>
              </a:ext>
            </a:extLst>
          </p:cNvPr>
          <p:cNvCxnSpPr/>
          <p:nvPr/>
        </p:nvCxnSpPr>
        <p:spPr bwMode="auto">
          <a:xfrm>
            <a:off x="5029200" y="4282535"/>
            <a:ext cx="1524000"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17" name="직사각형 18">
            <a:extLst>
              <a:ext uri="{FF2B5EF4-FFF2-40B4-BE49-F238E27FC236}">
                <a16:creationId xmlns:a16="http://schemas.microsoft.com/office/drawing/2014/main" id="{5303882E-5D35-3A47-911C-C47068A15193}"/>
              </a:ext>
            </a:extLst>
          </p:cNvPr>
          <p:cNvSpPr/>
          <p:nvPr/>
        </p:nvSpPr>
        <p:spPr>
          <a:xfrm>
            <a:off x="5418681" y="4005536"/>
            <a:ext cx="792205" cy="276999"/>
          </a:xfrm>
          <a:prstGeom prst="rect">
            <a:avLst/>
          </a:prstGeom>
        </p:spPr>
        <p:txBody>
          <a:bodyPr wrap="none">
            <a:spAutoFit/>
          </a:bodyPr>
          <a:lstStyle/>
          <a:p>
            <a:r>
              <a:rPr lang="en-US" altLang="ko-KR" dirty="0"/>
              <a:t>SIG field </a:t>
            </a:r>
            <a:endParaRPr lang="ko-KR" altLang="en-US" dirty="0"/>
          </a:p>
        </p:txBody>
      </p:sp>
    </p:spTree>
    <p:extLst>
      <p:ext uri="{BB962C8B-B14F-4D97-AF65-F5344CB8AC3E}">
        <p14:creationId xmlns:p14="http://schemas.microsoft.com/office/powerpoint/2010/main" val="3609741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6C14A-5E76-2740-AA01-B938A24FA133}"/>
              </a:ext>
            </a:extLst>
          </p:cNvPr>
          <p:cNvSpPr>
            <a:spLocks noGrp="1"/>
          </p:cNvSpPr>
          <p:nvPr>
            <p:ph type="title"/>
          </p:nvPr>
        </p:nvSpPr>
        <p:spPr/>
        <p:txBody>
          <a:bodyPr/>
          <a:lstStyle/>
          <a:p>
            <a:r>
              <a:rPr lang="en-US" altLang="zh-CN" dirty="0"/>
              <a:t>SP #18 (11-19/1516r2 SP1)</a:t>
            </a:r>
            <a:endParaRPr lang="en-US" dirty="0"/>
          </a:p>
        </p:txBody>
      </p:sp>
      <p:sp>
        <p:nvSpPr>
          <p:cNvPr id="3" name="Content Placeholder 2">
            <a:extLst>
              <a:ext uri="{FF2B5EF4-FFF2-40B4-BE49-F238E27FC236}">
                <a16:creationId xmlns:a16="http://schemas.microsoft.com/office/drawing/2014/main" id="{339DC8B7-E4A9-064C-B248-49969B5EAA38}"/>
              </a:ext>
            </a:extLst>
          </p:cNvPr>
          <p:cNvSpPr>
            <a:spLocks noGrp="1"/>
          </p:cNvSpPr>
          <p:nvPr>
            <p:ph idx="1"/>
          </p:nvPr>
        </p:nvSpPr>
        <p:spPr/>
        <p:txBody>
          <a:bodyPr/>
          <a:lstStyle/>
          <a:p>
            <a:r>
              <a:rPr lang="en-US" dirty="0"/>
              <a:t>Do you agree that 11be keeps the RL-SIG field (repeated L-SIG) after L-SIG?</a:t>
            </a:r>
          </a:p>
          <a:p>
            <a:endParaRPr lang="en-US" dirty="0"/>
          </a:p>
          <a:p>
            <a:r>
              <a:rPr lang="en-US" dirty="0"/>
              <a:t>Y/N/A: 48 / 10 / 3 </a:t>
            </a:r>
          </a:p>
          <a:p>
            <a:endParaRPr lang="en-US" dirty="0"/>
          </a:p>
          <a:p>
            <a:endParaRPr lang="en-US" dirty="0"/>
          </a:p>
        </p:txBody>
      </p:sp>
      <p:sp>
        <p:nvSpPr>
          <p:cNvPr id="4" name="Slide Number Placeholder 3">
            <a:extLst>
              <a:ext uri="{FF2B5EF4-FFF2-40B4-BE49-F238E27FC236}">
                <a16:creationId xmlns:a16="http://schemas.microsoft.com/office/drawing/2014/main" id="{AC2C1280-CE97-7B42-955C-A162334EE826}"/>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44</a:t>
            </a:fld>
            <a:endParaRPr lang="en-US" altLang="en-US"/>
          </a:p>
        </p:txBody>
      </p:sp>
      <p:sp>
        <p:nvSpPr>
          <p:cNvPr id="5" name="Date Placeholder 4">
            <a:extLst>
              <a:ext uri="{FF2B5EF4-FFF2-40B4-BE49-F238E27FC236}">
                <a16:creationId xmlns:a16="http://schemas.microsoft.com/office/drawing/2014/main" id="{BABAACF0-C0FA-1E46-B286-7936591C9170}"/>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284C8794-17AD-CF4E-92AE-57EA62DAE8D1}"/>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7330407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E7561-574A-A349-9425-A80D08F00889}"/>
              </a:ext>
            </a:extLst>
          </p:cNvPr>
          <p:cNvSpPr>
            <a:spLocks noGrp="1"/>
          </p:cNvSpPr>
          <p:nvPr>
            <p:ph type="title"/>
          </p:nvPr>
        </p:nvSpPr>
        <p:spPr/>
        <p:txBody>
          <a:bodyPr/>
          <a:lstStyle/>
          <a:p>
            <a:r>
              <a:rPr lang="en-US" altLang="zh-CN" dirty="0"/>
              <a:t>SP #19 (11-19/1516r2 SP2)</a:t>
            </a:r>
            <a:endParaRPr lang="en-US" dirty="0"/>
          </a:p>
        </p:txBody>
      </p:sp>
      <p:sp>
        <p:nvSpPr>
          <p:cNvPr id="3" name="Content Placeholder 2">
            <a:extLst>
              <a:ext uri="{FF2B5EF4-FFF2-40B4-BE49-F238E27FC236}">
                <a16:creationId xmlns:a16="http://schemas.microsoft.com/office/drawing/2014/main" id="{E07E0DD5-31C1-0C42-9B0F-209C561CEF61}"/>
              </a:ext>
            </a:extLst>
          </p:cNvPr>
          <p:cNvSpPr>
            <a:spLocks noGrp="1"/>
          </p:cNvSpPr>
          <p:nvPr>
            <p:ph idx="1"/>
          </p:nvPr>
        </p:nvSpPr>
        <p:spPr/>
        <p:txBody>
          <a:bodyPr/>
          <a:lstStyle/>
          <a:p>
            <a:pPr marL="0" indent="0"/>
            <a:r>
              <a:rPr lang="en-US" sz="2000" dirty="0"/>
              <a:t>Do you agree to add a Pre-SIG field right after the RL-SIG in 11be? </a:t>
            </a:r>
          </a:p>
          <a:p>
            <a:pPr marL="0" indent="0">
              <a:buNone/>
            </a:pPr>
            <a:r>
              <a:rPr lang="en-US" sz="2000" dirty="0"/>
              <a:t>	Note 1: The contents of the Pre-SIG are TBD.</a:t>
            </a:r>
          </a:p>
          <a:p>
            <a:pPr marL="0" indent="0">
              <a:buNone/>
            </a:pPr>
            <a:r>
              <a:rPr lang="en-US" sz="2000" dirty="0"/>
              <a:t>	Note 2: The Pre-SIG field is used for (but not limited to):</a:t>
            </a:r>
          </a:p>
          <a:p>
            <a:pPr marL="0" indent="0">
              <a:buNone/>
            </a:pPr>
            <a:r>
              <a:rPr lang="en-US" sz="2000" dirty="0"/>
              <a:t>	1) future proof: e.g. differentiates different </a:t>
            </a:r>
            <a:r>
              <a:rPr lang="en-US" sz="2000" dirty="0" err="1"/>
              <a:t>wifi</a:t>
            </a:r>
            <a:r>
              <a:rPr lang="en-US" sz="2000" dirty="0"/>
              <a:t> version beyond 11be;</a:t>
            </a:r>
          </a:p>
          <a:p>
            <a:pPr marL="0" indent="0">
              <a:buNone/>
            </a:pPr>
            <a:r>
              <a:rPr lang="en-US" sz="2000" dirty="0"/>
              <a:t>	2) feature sharing between different </a:t>
            </a:r>
            <a:r>
              <a:rPr lang="en-US" sz="2000" dirty="0" err="1"/>
              <a:t>wifi</a:t>
            </a:r>
            <a:r>
              <a:rPr lang="en-US" sz="2000" dirty="0"/>
              <a:t> generations: e.g. share the spatial reuse feature between 11be and 11be beyond.</a:t>
            </a:r>
          </a:p>
          <a:p>
            <a:endParaRPr lang="en-US" dirty="0"/>
          </a:p>
          <a:p>
            <a:r>
              <a:rPr lang="en-US" altLang="zh-CN" dirty="0">
                <a:solidFill>
                  <a:srgbClr val="FFC000"/>
                </a:solidFill>
              </a:rPr>
              <a:t>Deferred for more discussions. </a:t>
            </a:r>
          </a:p>
          <a:p>
            <a:endParaRPr lang="en-US" dirty="0"/>
          </a:p>
        </p:txBody>
      </p:sp>
      <p:sp>
        <p:nvSpPr>
          <p:cNvPr id="4" name="Slide Number Placeholder 3">
            <a:extLst>
              <a:ext uri="{FF2B5EF4-FFF2-40B4-BE49-F238E27FC236}">
                <a16:creationId xmlns:a16="http://schemas.microsoft.com/office/drawing/2014/main" id="{B26B695B-374A-6942-988F-765A09EDED32}"/>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45</a:t>
            </a:fld>
            <a:endParaRPr lang="en-US" altLang="en-US"/>
          </a:p>
        </p:txBody>
      </p:sp>
      <p:sp>
        <p:nvSpPr>
          <p:cNvPr id="5" name="Date Placeholder 4">
            <a:extLst>
              <a:ext uri="{FF2B5EF4-FFF2-40B4-BE49-F238E27FC236}">
                <a16:creationId xmlns:a16="http://schemas.microsoft.com/office/drawing/2014/main" id="{1619211E-4FFE-B44B-B7E9-948D2D1954F3}"/>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B51AC9D2-26EA-6C43-8541-147F6BBB5FB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2233644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89AD8-BB11-8648-9EBE-426D17B2607A}"/>
              </a:ext>
            </a:extLst>
          </p:cNvPr>
          <p:cNvSpPr>
            <a:spLocks noGrp="1"/>
          </p:cNvSpPr>
          <p:nvPr>
            <p:ph type="title"/>
          </p:nvPr>
        </p:nvSpPr>
        <p:spPr/>
        <p:txBody>
          <a:bodyPr/>
          <a:lstStyle/>
          <a:p>
            <a:r>
              <a:rPr lang="en-US" altLang="zh-CN" dirty="0"/>
              <a:t>SP #20 (11-19/1519r1 SP1)</a:t>
            </a:r>
            <a:endParaRPr lang="en-US" dirty="0"/>
          </a:p>
        </p:txBody>
      </p:sp>
      <p:sp>
        <p:nvSpPr>
          <p:cNvPr id="3" name="Content Placeholder 2">
            <a:extLst>
              <a:ext uri="{FF2B5EF4-FFF2-40B4-BE49-F238E27FC236}">
                <a16:creationId xmlns:a16="http://schemas.microsoft.com/office/drawing/2014/main" id="{4CDBABD9-A108-444E-B429-8A1A1D12C193}"/>
              </a:ext>
            </a:extLst>
          </p:cNvPr>
          <p:cNvSpPr>
            <a:spLocks noGrp="1"/>
          </p:cNvSpPr>
          <p:nvPr>
            <p:ph idx="1"/>
          </p:nvPr>
        </p:nvSpPr>
        <p:spPr/>
        <p:txBody>
          <a:bodyPr/>
          <a:lstStyle/>
          <a:p>
            <a:r>
              <a:rPr lang="en-US" dirty="0"/>
              <a:t>Do you agree with introducing “universal fields” in the EHT preamble ?</a:t>
            </a:r>
          </a:p>
          <a:p>
            <a:pPr lvl="1"/>
            <a:r>
              <a:rPr lang="en-US" dirty="0"/>
              <a:t>The intent of the </a:t>
            </a:r>
            <a:r>
              <a:rPr lang="en-US" i="1" dirty="0"/>
              <a:t>universal fields </a:t>
            </a:r>
            <a:r>
              <a:rPr lang="en-US" dirty="0"/>
              <a:t>is to allow for certain “version independent” content for better co-existence among future 802.11 generations</a:t>
            </a:r>
          </a:p>
          <a:p>
            <a:pPr lvl="1"/>
            <a:r>
              <a:rPr lang="en-US" dirty="0"/>
              <a:t>The exact field definition, location and number of bits are TBD</a:t>
            </a:r>
          </a:p>
          <a:p>
            <a:endParaRPr lang="en-US" dirty="0"/>
          </a:p>
          <a:p>
            <a:r>
              <a:rPr lang="en-US" dirty="0"/>
              <a:t>Y/N/A: 45 / 0 / 8</a:t>
            </a:r>
          </a:p>
          <a:p>
            <a:endParaRPr lang="en-US" dirty="0"/>
          </a:p>
        </p:txBody>
      </p:sp>
      <p:sp>
        <p:nvSpPr>
          <p:cNvPr id="4" name="Slide Number Placeholder 3">
            <a:extLst>
              <a:ext uri="{FF2B5EF4-FFF2-40B4-BE49-F238E27FC236}">
                <a16:creationId xmlns:a16="http://schemas.microsoft.com/office/drawing/2014/main" id="{6B38BD32-4EA6-104D-801C-6DEE1AAD627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46</a:t>
            </a:fld>
            <a:endParaRPr lang="en-US" altLang="en-US"/>
          </a:p>
        </p:txBody>
      </p:sp>
      <p:sp>
        <p:nvSpPr>
          <p:cNvPr id="5" name="Date Placeholder 4">
            <a:extLst>
              <a:ext uri="{FF2B5EF4-FFF2-40B4-BE49-F238E27FC236}">
                <a16:creationId xmlns:a16="http://schemas.microsoft.com/office/drawing/2014/main" id="{66906BE8-B29D-9B49-B559-6027F01EDD4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B2C5A3E-7A92-774D-8FFE-08A25E3691C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1997631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A75-3009-0146-9CA2-5C4973640E62}"/>
              </a:ext>
            </a:extLst>
          </p:cNvPr>
          <p:cNvSpPr>
            <a:spLocks noGrp="1"/>
          </p:cNvSpPr>
          <p:nvPr>
            <p:ph type="title"/>
          </p:nvPr>
        </p:nvSpPr>
        <p:spPr/>
        <p:txBody>
          <a:bodyPr/>
          <a:lstStyle/>
          <a:p>
            <a:r>
              <a:rPr lang="en-US" altLang="zh-CN" dirty="0"/>
              <a:t>SP #21 (11-19/1519r1 SP2)</a:t>
            </a:r>
            <a:endParaRPr lang="en-US" dirty="0"/>
          </a:p>
        </p:txBody>
      </p:sp>
      <p:sp>
        <p:nvSpPr>
          <p:cNvPr id="3" name="Content Placeholder 2">
            <a:extLst>
              <a:ext uri="{FF2B5EF4-FFF2-40B4-BE49-F238E27FC236}">
                <a16:creationId xmlns:a16="http://schemas.microsoft.com/office/drawing/2014/main" id="{F2F6F1D3-FC60-644F-94F9-35CB3347DA7A}"/>
              </a:ext>
            </a:extLst>
          </p:cNvPr>
          <p:cNvSpPr>
            <a:spLocks noGrp="1"/>
          </p:cNvSpPr>
          <p:nvPr>
            <p:ph idx="1"/>
          </p:nvPr>
        </p:nvSpPr>
        <p:spPr/>
        <p:txBody>
          <a:bodyPr/>
          <a:lstStyle/>
          <a:p>
            <a:r>
              <a:rPr lang="en-US" dirty="0"/>
              <a:t>Do you agree to incorporate a </a:t>
            </a:r>
            <a:r>
              <a:rPr lang="en-US" i="1" dirty="0"/>
              <a:t>PHY format identifier field </a:t>
            </a:r>
            <a:r>
              <a:rPr lang="en-US" dirty="0"/>
              <a:t>as one of the universal fields in the EHT preamble?</a:t>
            </a:r>
          </a:p>
          <a:p>
            <a:pPr lvl="1"/>
            <a:r>
              <a:rPr lang="en-US" dirty="0"/>
              <a:t>The intent is to simplify auto-detection for future 802.11 generations</a:t>
            </a:r>
          </a:p>
          <a:p>
            <a:pPr lvl="1"/>
            <a:r>
              <a:rPr lang="en-US" dirty="0"/>
              <a:t>Size of this field is TBD</a:t>
            </a:r>
          </a:p>
          <a:p>
            <a:endParaRPr lang="en-US" dirty="0"/>
          </a:p>
          <a:p>
            <a:r>
              <a:rPr lang="en-US" dirty="0"/>
              <a:t>Y/N/A: 44 / 0 / 7</a:t>
            </a:r>
          </a:p>
          <a:p>
            <a:endParaRPr lang="en-US" dirty="0"/>
          </a:p>
        </p:txBody>
      </p:sp>
      <p:sp>
        <p:nvSpPr>
          <p:cNvPr id="4" name="Slide Number Placeholder 3">
            <a:extLst>
              <a:ext uri="{FF2B5EF4-FFF2-40B4-BE49-F238E27FC236}">
                <a16:creationId xmlns:a16="http://schemas.microsoft.com/office/drawing/2014/main" id="{F179DBC8-7DEE-EB48-B029-841DCA165E7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47</a:t>
            </a:fld>
            <a:endParaRPr lang="en-US" altLang="en-US"/>
          </a:p>
        </p:txBody>
      </p:sp>
      <p:sp>
        <p:nvSpPr>
          <p:cNvPr id="5" name="Date Placeholder 4">
            <a:extLst>
              <a:ext uri="{FF2B5EF4-FFF2-40B4-BE49-F238E27FC236}">
                <a16:creationId xmlns:a16="http://schemas.microsoft.com/office/drawing/2014/main" id="{492BB639-7572-AC43-94BC-29B464A1BEC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2CC5A3B-AF73-0C44-BC89-D3CC5C05A415}"/>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9535808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A75-3009-0146-9CA2-5C4973640E62}"/>
              </a:ext>
            </a:extLst>
          </p:cNvPr>
          <p:cNvSpPr>
            <a:spLocks noGrp="1"/>
          </p:cNvSpPr>
          <p:nvPr>
            <p:ph type="title"/>
          </p:nvPr>
        </p:nvSpPr>
        <p:spPr/>
        <p:txBody>
          <a:bodyPr/>
          <a:lstStyle/>
          <a:p>
            <a:r>
              <a:rPr lang="en-US" altLang="zh-CN" dirty="0"/>
              <a:t>SP #22 (11-19/1519r1 SP3)</a:t>
            </a:r>
            <a:endParaRPr lang="en-US" dirty="0"/>
          </a:p>
        </p:txBody>
      </p:sp>
      <p:sp>
        <p:nvSpPr>
          <p:cNvPr id="3" name="Content Placeholder 2">
            <a:extLst>
              <a:ext uri="{FF2B5EF4-FFF2-40B4-BE49-F238E27FC236}">
                <a16:creationId xmlns:a16="http://schemas.microsoft.com/office/drawing/2014/main" id="{F2F6F1D3-FC60-644F-94F9-35CB3347DA7A}"/>
              </a:ext>
            </a:extLst>
          </p:cNvPr>
          <p:cNvSpPr>
            <a:spLocks noGrp="1"/>
          </p:cNvSpPr>
          <p:nvPr>
            <p:ph idx="1"/>
          </p:nvPr>
        </p:nvSpPr>
        <p:spPr/>
        <p:txBody>
          <a:bodyPr/>
          <a:lstStyle/>
          <a:p>
            <a:r>
              <a:rPr lang="en-US" dirty="0"/>
              <a:t>Do you agree to have a 2 OFDM symbol long, jointly encoded SIG field in the EHT preamble immediately after RL-SIG?</a:t>
            </a:r>
          </a:p>
          <a:p>
            <a:pPr lvl="1"/>
            <a:r>
              <a:rPr lang="en-US" dirty="0"/>
              <a:t>This SIG field will have universal fields</a:t>
            </a:r>
          </a:p>
          <a:p>
            <a:pPr lvl="1"/>
            <a:r>
              <a:rPr lang="en-US" dirty="0"/>
              <a:t>Extended Range Mode is TBD</a:t>
            </a:r>
          </a:p>
          <a:p>
            <a:pPr lvl="1"/>
            <a:r>
              <a:rPr lang="en-US" dirty="0"/>
              <a:t>The name for this field can be chosen in future based on consensus in the group. </a:t>
            </a:r>
          </a:p>
          <a:p>
            <a:endParaRPr lang="en-US" dirty="0"/>
          </a:p>
          <a:p>
            <a:r>
              <a:rPr lang="en-US" dirty="0"/>
              <a:t>Y/N/A: 41/ 11 / 3</a:t>
            </a:r>
          </a:p>
          <a:p>
            <a:endParaRPr lang="en-US" dirty="0"/>
          </a:p>
        </p:txBody>
      </p:sp>
      <p:sp>
        <p:nvSpPr>
          <p:cNvPr id="4" name="Slide Number Placeholder 3">
            <a:extLst>
              <a:ext uri="{FF2B5EF4-FFF2-40B4-BE49-F238E27FC236}">
                <a16:creationId xmlns:a16="http://schemas.microsoft.com/office/drawing/2014/main" id="{F179DBC8-7DEE-EB48-B029-841DCA165E7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48</a:t>
            </a:fld>
            <a:endParaRPr lang="en-US" altLang="en-US"/>
          </a:p>
        </p:txBody>
      </p:sp>
      <p:sp>
        <p:nvSpPr>
          <p:cNvPr id="5" name="Date Placeholder 4">
            <a:extLst>
              <a:ext uri="{FF2B5EF4-FFF2-40B4-BE49-F238E27FC236}">
                <a16:creationId xmlns:a16="http://schemas.microsoft.com/office/drawing/2014/main" id="{492BB639-7572-AC43-94BC-29B464A1BEC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2CC5A3B-AF73-0C44-BC89-D3CC5C05A415}"/>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9472842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A75-3009-0146-9CA2-5C4973640E62}"/>
              </a:ext>
            </a:extLst>
          </p:cNvPr>
          <p:cNvSpPr>
            <a:spLocks noGrp="1"/>
          </p:cNvSpPr>
          <p:nvPr>
            <p:ph type="title"/>
          </p:nvPr>
        </p:nvSpPr>
        <p:spPr/>
        <p:txBody>
          <a:bodyPr/>
          <a:lstStyle/>
          <a:p>
            <a:r>
              <a:rPr lang="en-US" altLang="zh-CN" dirty="0"/>
              <a:t>SP #23 (11-19/1519r1 SP4)</a:t>
            </a:r>
            <a:endParaRPr lang="en-US" dirty="0"/>
          </a:p>
        </p:txBody>
      </p:sp>
      <p:sp>
        <p:nvSpPr>
          <p:cNvPr id="3" name="Content Placeholder 2">
            <a:extLst>
              <a:ext uri="{FF2B5EF4-FFF2-40B4-BE49-F238E27FC236}">
                <a16:creationId xmlns:a16="http://schemas.microsoft.com/office/drawing/2014/main" id="{F2F6F1D3-FC60-644F-94F9-35CB3347DA7A}"/>
              </a:ext>
            </a:extLst>
          </p:cNvPr>
          <p:cNvSpPr>
            <a:spLocks noGrp="1"/>
          </p:cNvSpPr>
          <p:nvPr>
            <p:ph idx="1"/>
          </p:nvPr>
        </p:nvSpPr>
        <p:spPr/>
        <p:txBody>
          <a:bodyPr/>
          <a:lstStyle/>
          <a:p>
            <a:r>
              <a:rPr lang="en-US" dirty="0"/>
              <a:t>Do you agree that the SIG field immediately after the RL-SIG will be sent using 52 data tones and 4 pilot tones per-20MHz?</a:t>
            </a:r>
          </a:p>
          <a:p>
            <a:endParaRPr lang="en-US" dirty="0"/>
          </a:p>
          <a:p>
            <a:r>
              <a:rPr lang="en-US" dirty="0"/>
              <a:t>Y/N/A: 46 / 0 / 7</a:t>
            </a:r>
          </a:p>
          <a:p>
            <a:endParaRPr lang="en-US" dirty="0"/>
          </a:p>
          <a:p>
            <a:endParaRPr lang="en-US" dirty="0"/>
          </a:p>
        </p:txBody>
      </p:sp>
      <p:sp>
        <p:nvSpPr>
          <p:cNvPr id="4" name="Slide Number Placeholder 3">
            <a:extLst>
              <a:ext uri="{FF2B5EF4-FFF2-40B4-BE49-F238E27FC236}">
                <a16:creationId xmlns:a16="http://schemas.microsoft.com/office/drawing/2014/main" id="{F179DBC8-7DEE-EB48-B029-841DCA165E7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49</a:t>
            </a:fld>
            <a:endParaRPr lang="en-US" altLang="en-US"/>
          </a:p>
        </p:txBody>
      </p:sp>
      <p:sp>
        <p:nvSpPr>
          <p:cNvPr id="5" name="Date Placeholder 4">
            <a:extLst>
              <a:ext uri="{FF2B5EF4-FFF2-40B4-BE49-F238E27FC236}">
                <a16:creationId xmlns:a16="http://schemas.microsoft.com/office/drawing/2014/main" id="{492BB639-7572-AC43-94BC-29B464A1BEC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2CC5A3B-AF73-0C44-BC89-D3CC5C05A415}"/>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655273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a:solidFill>
                  <a:schemeClr val="accent2"/>
                </a:solidFill>
              </a:rPr>
              <a:t>Patent Related Links</a:t>
            </a:r>
            <a:endParaRPr lang="zh-CN" altLang="en-US" sz="280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a:solidFill>
                  <a:srgbClr val="262699"/>
                </a:solidFill>
                <a:cs typeface="Times New Roman" pitchFamily="18" charset="0"/>
              </a:rPr>
              <a:t>Patent Policy is stated in these sources:</a:t>
            </a:r>
          </a:p>
          <a:p>
            <a:pPr lvl="1">
              <a:lnSpc>
                <a:spcPct val="90000"/>
              </a:lnSpc>
              <a:buNone/>
            </a:pPr>
            <a:r>
              <a:rPr lang="en-GB" altLang="en-US" sz="2400">
                <a:solidFill>
                  <a:srgbClr val="262699"/>
                </a:solidFill>
              </a:rPr>
              <a:t>		IEEE-SA Standards Boards Bylaws</a:t>
            </a:r>
          </a:p>
          <a:p>
            <a:pPr lvl="1">
              <a:lnSpc>
                <a:spcPct val="90000"/>
              </a:lnSpc>
              <a:buNone/>
            </a:pPr>
            <a:r>
              <a:rPr lang="en-US" altLang="en-US" sz="2100">
                <a:solidFill>
                  <a:srgbClr val="262699"/>
                </a:solidFill>
              </a:rPr>
              <a:t>		</a:t>
            </a:r>
            <a:r>
              <a:rPr lang="en-US" altLang="en-US" sz="2100" i="1">
                <a:solidFill>
                  <a:srgbClr val="262699"/>
                </a:solidFill>
              </a:rPr>
              <a:t>http://standards.ieee.org/develop/policies/bylaws/sect6-7.html#6</a:t>
            </a:r>
          </a:p>
          <a:p>
            <a:pPr lvl="1">
              <a:lnSpc>
                <a:spcPct val="90000"/>
              </a:lnSpc>
              <a:buNone/>
            </a:pPr>
            <a:r>
              <a:rPr lang="en-GB" altLang="en-US" sz="2400">
                <a:solidFill>
                  <a:srgbClr val="262699"/>
                </a:solidFill>
              </a:rPr>
              <a:t>		IEEE-SA Standards Board Operations Manual</a:t>
            </a:r>
          </a:p>
          <a:p>
            <a:pPr lvl="1">
              <a:lnSpc>
                <a:spcPct val="90000"/>
              </a:lnSpc>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lvl="1">
              <a:lnSpc>
                <a:spcPct val="90000"/>
              </a:lnSpc>
              <a:buNone/>
            </a:pPr>
            <a:r>
              <a:rPr lang="en-US" altLang="en-US" sz="2400">
                <a:solidFill>
                  <a:srgbClr val="262699"/>
                </a:solidFill>
                <a:cs typeface="Times New Roman" pitchFamily="18" charset="0"/>
              </a:rPr>
              <a:t>Material about the patent policy is available at</a:t>
            </a:r>
            <a:r>
              <a:rPr lang="en-US" altLang="en-US" sz="2400">
                <a:solidFill>
                  <a:srgbClr val="262699"/>
                </a:solidFill>
              </a:rPr>
              <a:t> </a:t>
            </a:r>
          </a:p>
          <a:p>
            <a:pPr lvl="1">
              <a:lnSpc>
                <a:spcPct val="90000"/>
              </a:lnSpc>
              <a:buNone/>
            </a:pPr>
            <a:r>
              <a:rPr lang="en-US" altLang="en-US" sz="2400">
                <a:solidFill>
                  <a:srgbClr val="262699"/>
                </a:solidFill>
              </a:rPr>
              <a:t>		</a:t>
            </a:r>
            <a:r>
              <a:rPr lang="en-US" altLang="en-US" sz="2100" i="1">
                <a:solidFill>
                  <a:srgbClr val="262699"/>
                </a:solidFill>
              </a:rPr>
              <a:t>http://standards.ieee.org/about/sasb/patcom/materials.html</a:t>
            </a:r>
            <a:endParaRPr lang="en-US" altLang="en-US" sz="120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3" name="日期占位符 3">
            <a:extLst>
              <a:ext uri="{FF2B5EF4-FFF2-40B4-BE49-F238E27FC236}">
                <a16:creationId xmlns:a16="http://schemas.microsoft.com/office/drawing/2014/main" id="{5A289D9D-7C82-0349-AE83-29394C28ADBB}"/>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1" name="页脚占位符 5">
            <a:extLst>
              <a:ext uri="{FF2B5EF4-FFF2-40B4-BE49-F238E27FC236}">
                <a16:creationId xmlns:a16="http://schemas.microsoft.com/office/drawing/2014/main" id="{0330BD9A-FC93-A540-8F39-08289FE341E0}"/>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5140660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A75-3009-0146-9CA2-5C4973640E62}"/>
              </a:ext>
            </a:extLst>
          </p:cNvPr>
          <p:cNvSpPr>
            <a:spLocks noGrp="1"/>
          </p:cNvSpPr>
          <p:nvPr>
            <p:ph type="title"/>
          </p:nvPr>
        </p:nvSpPr>
        <p:spPr/>
        <p:txBody>
          <a:bodyPr/>
          <a:lstStyle/>
          <a:p>
            <a:r>
              <a:rPr lang="en-US" altLang="zh-CN" dirty="0"/>
              <a:t>SP #24 (11-19/1519r1 SP5)</a:t>
            </a:r>
            <a:endParaRPr lang="en-US" dirty="0"/>
          </a:p>
        </p:txBody>
      </p:sp>
      <p:sp>
        <p:nvSpPr>
          <p:cNvPr id="3" name="Content Placeholder 2">
            <a:extLst>
              <a:ext uri="{FF2B5EF4-FFF2-40B4-BE49-F238E27FC236}">
                <a16:creationId xmlns:a16="http://schemas.microsoft.com/office/drawing/2014/main" id="{F2F6F1D3-FC60-644F-94F9-35CB3347DA7A}"/>
              </a:ext>
            </a:extLst>
          </p:cNvPr>
          <p:cNvSpPr>
            <a:spLocks noGrp="1"/>
          </p:cNvSpPr>
          <p:nvPr>
            <p:ph idx="1"/>
          </p:nvPr>
        </p:nvSpPr>
        <p:spPr/>
        <p:txBody>
          <a:bodyPr/>
          <a:lstStyle/>
          <a:p>
            <a:r>
              <a:rPr lang="en-US" dirty="0"/>
              <a:t>Do you agree that the SIG field immediately after the RL-SIG can have some version dependent fields as well?</a:t>
            </a:r>
          </a:p>
          <a:p>
            <a:endParaRPr lang="en-US" dirty="0"/>
          </a:p>
          <a:p>
            <a:r>
              <a:rPr lang="en-US" dirty="0"/>
              <a:t>Y/N/A: 39 / 0 / 6</a:t>
            </a:r>
          </a:p>
          <a:p>
            <a:endParaRPr lang="en-US" dirty="0"/>
          </a:p>
          <a:p>
            <a:endParaRPr lang="en-US" dirty="0"/>
          </a:p>
        </p:txBody>
      </p:sp>
      <p:sp>
        <p:nvSpPr>
          <p:cNvPr id="4" name="Slide Number Placeholder 3">
            <a:extLst>
              <a:ext uri="{FF2B5EF4-FFF2-40B4-BE49-F238E27FC236}">
                <a16:creationId xmlns:a16="http://schemas.microsoft.com/office/drawing/2014/main" id="{F179DBC8-7DEE-EB48-B029-841DCA165E7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50</a:t>
            </a:fld>
            <a:endParaRPr lang="en-US" altLang="en-US"/>
          </a:p>
        </p:txBody>
      </p:sp>
      <p:sp>
        <p:nvSpPr>
          <p:cNvPr id="5" name="Date Placeholder 4">
            <a:extLst>
              <a:ext uri="{FF2B5EF4-FFF2-40B4-BE49-F238E27FC236}">
                <a16:creationId xmlns:a16="http://schemas.microsoft.com/office/drawing/2014/main" id="{492BB639-7572-AC43-94BC-29B464A1BEC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2CC5A3B-AF73-0C44-BC89-D3CC5C05A415}"/>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0400054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AA134-E585-5F45-9339-6887ECFA8FAE}"/>
              </a:ext>
            </a:extLst>
          </p:cNvPr>
          <p:cNvSpPr>
            <a:spLocks noGrp="1"/>
          </p:cNvSpPr>
          <p:nvPr>
            <p:ph type="title"/>
          </p:nvPr>
        </p:nvSpPr>
        <p:spPr/>
        <p:txBody>
          <a:bodyPr/>
          <a:lstStyle/>
          <a:p>
            <a:r>
              <a:rPr lang="en-US" altLang="zh-CN" dirty="0"/>
              <a:t>SP #25 (11-19/1540r4 SP2)</a:t>
            </a:r>
            <a:endParaRPr lang="en-US" dirty="0"/>
          </a:p>
        </p:txBody>
      </p:sp>
      <p:sp>
        <p:nvSpPr>
          <p:cNvPr id="3" name="Content Placeholder 2">
            <a:extLst>
              <a:ext uri="{FF2B5EF4-FFF2-40B4-BE49-F238E27FC236}">
                <a16:creationId xmlns:a16="http://schemas.microsoft.com/office/drawing/2014/main" id="{0AC976F1-75BE-C948-872D-288667D776CE}"/>
              </a:ext>
            </a:extLst>
          </p:cNvPr>
          <p:cNvSpPr>
            <a:spLocks noGrp="1"/>
          </p:cNvSpPr>
          <p:nvPr>
            <p:ph idx="1"/>
          </p:nvPr>
        </p:nvSpPr>
        <p:spPr/>
        <p:txBody>
          <a:bodyPr/>
          <a:lstStyle/>
          <a:p>
            <a:pPr marL="0" lvl="1" indent="0">
              <a:spcBef>
                <a:spcPts val="1000"/>
              </a:spcBef>
            </a:pPr>
            <a:r>
              <a:rPr lang="en-US" sz="2400" b="1" dirty="0"/>
              <a:t>Do you agree to add the following to 11be SFD?</a:t>
            </a:r>
          </a:p>
          <a:p>
            <a:pPr marL="800100" lvl="1" indent="-342900">
              <a:spcBef>
                <a:spcPts val="1000"/>
              </a:spcBef>
              <a:buFont typeface="Arial" panose="020B0604020202020204" pitchFamily="34" charset="0"/>
              <a:buChar char="•"/>
            </a:pPr>
            <a:r>
              <a:rPr lang="en-US" dirty="0"/>
              <a:t>EHT and beyond PPDU format is classified by the following combination:</a:t>
            </a:r>
          </a:p>
          <a:p>
            <a:pPr marL="1200150" lvl="2" indent="-342900">
              <a:spcBef>
                <a:spcPts val="1000"/>
              </a:spcBef>
              <a:buFont typeface="Arial" panose="020B0604020202020204" pitchFamily="34" charset="0"/>
              <a:buChar char="•"/>
            </a:pPr>
            <a:r>
              <a:rPr lang="en-US" dirty="0"/>
              <a:t>LENGTH%3 == 0 + RL-SIG  + BPSK on the symbol after RL-SIG</a:t>
            </a:r>
          </a:p>
          <a:p>
            <a:endParaRPr lang="en-US" dirty="0"/>
          </a:p>
          <a:p>
            <a:r>
              <a:rPr lang="en-US" dirty="0"/>
              <a:t>Y/N/A: 37 / 17 / 1</a:t>
            </a:r>
          </a:p>
          <a:p>
            <a:endParaRPr lang="en-US" dirty="0"/>
          </a:p>
        </p:txBody>
      </p:sp>
      <p:sp>
        <p:nvSpPr>
          <p:cNvPr id="4" name="Slide Number Placeholder 3">
            <a:extLst>
              <a:ext uri="{FF2B5EF4-FFF2-40B4-BE49-F238E27FC236}">
                <a16:creationId xmlns:a16="http://schemas.microsoft.com/office/drawing/2014/main" id="{CBF8239F-95BF-A24B-8F2F-207D8707AC4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51</a:t>
            </a:fld>
            <a:endParaRPr lang="en-US" altLang="en-US"/>
          </a:p>
        </p:txBody>
      </p:sp>
      <p:sp>
        <p:nvSpPr>
          <p:cNvPr id="5" name="Date Placeholder 4">
            <a:extLst>
              <a:ext uri="{FF2B5EF4-FFF2-40B4-BE49-F238E27FC236}">
                <a16:creationId xmlns:a16="http://schemas.microsoft.com/office/drawing/2014/main" id="{95B0BDB2-40D2-8F4C-AC54-664A6CBCD923}"/>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A8FCD4DC-B2EE-DE41-ADE2-F1FB9E8EEFF8}"/>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776785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33337-3210-3F46-A5A5-8E0F2F374AB7}"/>
              </a:ext>
            </a:extLst>
          </p:cNvPr>
          <p:cNvSpPr>
            <a:spLocks noGrp="1"/>
          </p:cNvSpPr>
          <p:nvPr>
            <p:ph type="title"/>
          </p:nvPr>
        </p:nvSpPr>
        <p:spPr/>
        <p:txBody>
          <a:bodyPr/>
          <a:lstStyle/>
          <a:p>
            <a:r>
              <a:rPr lang="en-US" altLang="zh-CN" dirty="0"/>
              <a:t>SP #26 (11-19/1540r5 SP3)</a:t>
            </a:r>
            <a:endParaRPr lang="en-US" dirty="0"/>
          </a:p>
        </p:txBody>
      </p:sp>
      <p:sp>
        <p:nvSpPr>
          <p:cNvPr id="3" name="Content Placeholder 2">
            <a:extLst>
              <a:ext uri="{FF2B5EF4-FFF2-40B4-BE49-F238E27FC236}">
                <a16:creationId xmlns:a16="http://schemas.microsoft.com/office/drawing/2014/main" id="{21DE54D0-7775-5744-85B0-69FA622DC590}"/>
              </a:ext>
            </a:extLst>
          </p:cNvPr>
          <p:cNvSpPr>
            <a:spLocks noGrp="1"/>
          </p:cNvSpPr>
          <p:nvPr>
            <p:ph idx="1"/>
          </p:nvPr>
        </p:nvSpPr>
        <p:spPr/>
        <p:txBody>
          <a:bodyPr/>
          <a:lstStyle/>
          <a:p>
            <a:pPr marL="0" lvl="1" indent="0">
              <a:spcBef>
                <a:spcPts val="1000"/>
              </a:spcBef>
            </a:pPr>
            <a:r>
              <a:rPr lang="en-US" sz="2400" b="1" dirty="0"/>
              <a:t>Do you agree to add the following to 11be SFD?</a:t>
            </a:r>
          </a:p>
          <a:p>
            <a:pPr marL="800100" lvl="1" indent="-342900">
              <a:spcBef>
                <a:spcPts val="1000"/>
              </a:spcBef>
              <a:buFont typeface="Arial" panose="020B0604020202020204" pitchFamily="34" charset="0"/>
              <a:buChar char="•"/>
            </a:pPr>
            <a:r>
              <a:rPr lang="en-US" dirty="0"/>
              <a:t>The symbol after RL-SIG is BPSK modulated.</a:t>
            </a:r>
          </a:p>
          <a:p>
            <a:endParaRPr lang="en-US" dirty="0"/>
          </a:p>
          <a:p>
            <a:r>
              <a:rPr lang="en-US" dirty="0"/>
              <a:t>Y/N/A: 42 / 17/ 1</a:t>
            </a:r>
          </a:p>
          <a:p>
            <a:endParaRPr lang="en-US" dirty="0"/>
          </a:p>
        </p:txBody>
      </p:sp>
      <p:sp>
        <p:nvSpPr>
          <p:cNvPr id="4" name="Slide Number Placeholder 3">
            <a:extLst>
              <a:ext uri="{FF2B5EF4-FFF2-40B4-BE49-F238E27FC236}">
                <a16:creationId xmlns:a16="http://schemas.microsoft.com/office/drawing/2014/main" id="{F643E3D0-FAAD-5149-B3DC-786692FB0E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52</a:t>
            </a:fld>
            <a:endParaRPr lang="en-US" altLang="en-US"/>
          </a:p>
        </p:txBody>
      </p:sp>
      <p:sp>
        <p:nvSpPr>
          <p:cNvPr id="5" name="Date Placeholder 4">
            <a:extLst>
              <a:ext uri="{FF2B5EF4-FFF2-40B4-BE49-F238E27FC236}">
                <a16:creationId xmlns:a16="http://schemas.microsoft.com/office/drawing/2014/main" id="{D644D239-FB5F-3A49-9CC3-92F04D7C77C3}"/>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97E6C690-736E-1041-98DE-D48328E833A0}"/>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44821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a:solidFill>
                  <a:schemeClr val="accent2">
                    <a:lumMod val="75000"/>
                  </a:schemeClr>
                </a:solidFill>
              </a:rPr>
              <a:t>Call for Potentially Essential Patents</a:t>
            </a:r>
            <a:endParaRPr lang="zh-CN" altLang="en-US"/>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a:solidFill>
                  <a:schemeClr val="accent2">
                    <a:lumMod val="75000"/>
                  </a:schemeClr>
                </a:solidFill>
              </a:rPr>
              <a:t>Either speak up now or</a:t>
            </a:r>
          </a:p>
          <a:p>
            <a:pPr lvl="1">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12" name="日期占位符 3">
            <a:extLst>
              <a:ext uri="{FF2B5EF4-FFF2-40B4-BE49-F238E27FC236}">
                <a16:creationId xmlns:a16="http://schemas.microsoft.com/office/drawing/2014/main" id="{B6601B6C-5A60-4545-8365-AD1260764A2E}"/>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CBD24339-D2F3-9345-935B-DD890825965B}"/>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30613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a:solidFill>
                  <a:schemeClr val="accent2">
                    <a:lumMod val="75000"/>
                  </a:schemeClr>
                </a:solidFill>
              </a:rPr>
              <a:t>Other Guidelines for IEEE WG Meetings</a:t>
            </a:r>
            <a:endParaRPr lang="zh-CN" altLang="en-US"/>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a:solidFill>
                  <a:srgbClr val="000099"/>
                </a:solidFill>
                <a:latin typeface="Arial" pitchFamily="34" charset="0"/>
              </a:rPr>
              <a:t>---------------------------------------------------------------   </a:t>
            </a:r>
          </a:p>
          <a:p>
            <a:pPr marL="230188" indent="-230188" algn="ctr">
              <a:lnSpc>
                <a:spcPct val="80000"/>
              </a:lnSpc>
              <a:buClr>
                <a:srgbClr val="CC3300"/>
              </a:buClr>
              <a:buSzPct val="50000"/>
              <a:buNone/>
            </a:pPr>
            <a:endParaRPr lang="en-US" altLang="en-US">
              <a:solidFill>
                <a:srgbClr val="000099"/>
              </a:solidFill>
              <a:latin typeface="Arial" pitchFamily="34" charset="0"/>
            </a:endParaRPr>
          </a:p>
          <a:p>
            <a:pPr marL="230188" indent="-230188" algn="ctr">
              <a:lnSpc>
                <a:spcPct val="80000"/>
              </a:lnSpc>
              <a:buClr>
                <a:srgbClr val="CC3300"/>
              </a:buClr>
              <a:buSzPct val="50000"/>
              <a:buNone/>
            </a:pPr>
            <a:r>
              <a:rPr lang="en-US" altLang="en-US" sz="1500">
                <a:solidFill>
                  <a:srgbClr val="000099"/>
                </a:solidFill>
                <a:latin typeface="Arial" pitchFamily="34" charset="0"/>
              </a:rPr>
              <a:t>See </a:t>
            </a:r>
            <a:r>
              <a:rPr lang="en-US" altLang="en-US" sz="1500" i="1">
                <a:solidFill>
                  <a:srgbClr val="000099"/>
                </a:solidFill>
                <a:latin typeface="Arial" pitchFamily="34" charset="0"/>
              </a:rPr>
              <a:t>IEEE-SA Standards Board Operations Manual</a:t>
            </a:r>
            <a:r>
              <a:rPr lang="en-US" altLang="en-US" sz="1500">
                <a:solidFill>
                  <a:srgbClr val="000099"/>
                </a:solidFill>
                <a:latin typeface="Arial" pitchFamily="34" charset="0"/>
              </a:rPr>
              <a:t>, clause 5.3.10 and </a:t>
            </a:r>
            <a:r>
              <a:rPr lang="en-GB" altLang="en-US" sz="1500">
                <a:solidFill>
                  <a:srgbClr val="000099"/>
                </a:solidFill>
                <a:latin typeface="Arial" pitchFamily="34" charset="0"/>
              </a:rPr>
              <a:t>“Promoting Competition and Innovation: What You Need to Know about the IEEE Standards Association's Antitrust and Competition Policy”</a:t>
            </a:r>
            <a:r>
              <a:rPr lang="en-US" altLang="en-US" sz="1500">
                <a:solidFill>
                  <a:srgbClr val="000099"/>
                </a:solidFill>
                <a:latin typeface="Arial" pitchFamily="34" charset="0"/>
              </a:rPr>
              <a:t> for more details.</a:t>
            </a:r>
          </a:p>
          <a:p>
            <a:endParaRPr lang="zh-CN" altLang="en-US"/>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12" name="日期占位符 3">
            <a:extLst>
              <a:ext uri="{FF2B5EF4-FFF2-40B4-BE49-F238E27FC236}">
                <a16:creationId xmlns:a16="http://schemas.microsoft.com/office/drawing/2014/main" id="{C6164FA4-19F6-0546-9C21-6A7C4E0A8BE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10E044F4-8C16-8048-9F66-DBD3727462FC}"/>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923449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Participation in IEEE 802 Meetings</a:t>
            </a:r>
            <a:endParaRPr lang="zh-CN" altLang="en-US"/>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a:t>All participation in IEEE 802 Working Group meetings is on an individual basis</a:t>
            </a:r>
          </a:p>
          <a:p>
            <a:pPr>
              <a:buFontTx/>
              <a:buNone/>
            </a:pPr>
            <a:r>
              <a:rPr lang="en-GB" altLang="zh-CN" i="1"/>
              <a:t>•     Participants in the IEEE standards development individual process shall act based on their qualifications and experience. (</a:t>
            </a:r>
            <a:r>
              <a:rPr lang="en-GB" altLang="zh-CN" i="1">
                <a:hlinkClick r:id="rId2"/>
              </a:rPr>
              <a:t>https://standards.ieee.org/develop/policies/bylaws/sb_bylaws.pdf</a:t>
            </a:r>
            <a:r>
              <a:rPr lang="en-GB" altLang="zh-CN" i="1"/>
              <a:t>  section 5.2.1)</a:t>
            </a:r>
            <a:endParaRPr lang="en-US" altLang="zh-CN"/>
          </a:p>
          <a:p>
            <a:pPr>
              <a:buFontTx/>
              <a:buNone/>
            </a:pPr>
            <a:r>
              <a:rPr lang="en-US" altLang="zh-CN"/>
              <a:t>•    </a:t>
            </a:r>
            <a:r>
              <a:rPr lang="en-US" altLang="zh-CN" i="1"/>
              <a:t>IEEE 802 </a:t>
            </a:r>
            <a:r>
              <a:rPr lang="en-GB" altLang="zh-CN" i="1"/>
              <a:t>Working Group membership is by individual; “Working Group members shall participate in the consensus process in a manner consistent with their professional expert opinion as individuals, and not as organizational representatives”. (</a:t>
            </a:r>
            <a:r>
              <a:rPr lang="en-GB" altLang="zh-CN" i="1" u="sng">
                <a:hlinkClick r:id="rId3"/>
              </a:rPr>
              <a:t>http://ieee802.org/PNP/approved/IEEE_802_WG_PandP_v19.pdf</a:t>
            </a:r>
            <a:r>
              <a:rPr lang="en-GB" altLang="zh-CN" i="1"/>
              <a:t> section 4.2.1)</a:t>
            </a:r>
            <a:endParaRPr lang="en-US" altLang="zh-CN"/>
          </a:p>
          <a:p>
            <a:r>
              <a:rPr lang="en-US" altLang="zh-CN"/>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a:t>You shall not direct the actions or votes of any other member of an IEEE 802 Working Group or retaliate against any other member for their actions or votes within IEEE 802 Working Group meetings, see </a:t>
            </a:r>
            <a:r>
              <a:rPr lang="en-US" altLang="zh-CN" u="sng">
                <a:hlinkClick r:id="rId4"/>
              </a:rPr>
              <a:t>https://standards.ieee.org/develop/policies/bylaws/sb_bylaws.pdf </a:t>
            </a:r>
            <a:r>
              <a:rPr lang="en-US" altLang="zh-CN"/>
              <a:t> section 5.2.1.3 and </a:t>
            </a:r>
            <a:r>
              <a:rPr lang="en-GB" altLang="zh-CN" u="sng">
                <a:hlinkClick r:id="rId3"/>
              </a:rPr>
              <a:t>http://ieee802.org/PNP/approved/IEEE_802_WG_PandP_v19.pdf</a:t>
            </a:r>
            <a:r>
              <a:rPr lang="en-GB" altLang="zh-CN"/>
              <a:t>  section 3.4.1, list item x</a:t>
            </a:r>
            <a:endParaRPr lang="en-US" altLang="zh-CN"/>
          </a:p>
          <a:p>
            <a:pPr>
              <a:buFontTx/>
              <a:buNone/>
            </a:pPr>
            <a:r>
              <a:rPr lang="en-US" altLang="zh-CN" sz="2800"/>
              <a:t>By participating in IEEE 802 meetings, you accept these requirements.  If you do not agree to these policies then you shall not participate.</a:t>
            </a:r>
          </a:p>
          <a:p>
            <a:endParaRPr lang="zh-CN" altLang="en-US"/>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#5</a:t>
            </a:r>
            <a:endParaRPr lang="en-US" altLang="en-US" sz="2400"/>
          </a:p>
        </p:txBody>
      </p:sp>
      <p:sp>
        <p:nvSpPr>
          <p:cNvPr id="12" name="日期占位符 3">
            <a:extLst>
              <a:ext uri="{FF2B5EF4-FFF2-40B4-BE49-F238E27FC236}">
                <a16:creationId xmlns:a16="http://schemas.microsoft.com/office/drawing/2014/main" id="{A7C6A17B-CC0F-5740-9E9F-0AE79A7D2AAD}"/>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771BE799-9CE0-8B43-A128-87AB2BAAB48F}"/>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266740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a:t>Ad Hoc Groups Operation</a:t>
            </a:r>
            <a:endParaRPr lang="zh-CN" altLang="en-US" kern="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Straw Polls are only allowed during Ad Hoc group meeting // no motions, anyone can vote</a:t>
            </a:r>
          </a:p>
          <a:p>
            <a:r>
              <a:rPr lang="en-US" altLang="en-US" kern="0" dirty="0"/>
              <a:t>Each Presentation is suggested to have 25 minutes including presenting and Q&amp;A.</a:t>
            </a:r>
          </a:p>
          <a:p>
            <a:endParaRPr lang="zh-CN" altLang="en-US" kern="0" dirty="0"/>
          </a:p>
        </p:txBody>
      </p:sp>
      <p:sp>
        <p:nvSpPr>
          <p:cNvPr id="11" name="日期占位符 3">
            <a:extLst>
              <a:ext uri="{FF2B5EF4-FFF2-40B4-BE49-F238E27FC236}">
                <a16:creationId xmlns:a16="http://schemas.microsoft.com/office/drawing/2014/main" id="{1B9E761C-7A3E-1E45-BA72-B0DEE42BDD14}"/>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2" name="页脚占位符 5">
            <a:extLst>
              <a:ext uri="{FF2B5EF4-FFF2-40B4-BE49-F238E27FC236}">
                <a16:creationId xmlns:a16="http://schemas.microsoft.com/office/drawing/2014/main" id="{B4547CF3-3C0D-B448-A795-EA012528DE1C}"/>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5284245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61218</TotalTime>
  <Words>5306</Words>
  <Application>Microsoft Macintosh PowerPoint</Application>
  <PresentationFormat>On-screen Show (4:3)</PresentationFormat>
  <Paragraphs>1536</Paragraphs>
  <Slides>52</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52</vt:i4>
      </vt:variant>
    </vt:vector>
  </HeadingPairs>
  <TitlesOfParts>
    <vt:vector size="59" baseType="lpstr">
      <vt:lpstr>Arial</vt:lpstr>
      <vt:lpstr>Arial Black</vt:lpstr>
      <vt:lpstr>Monotype Sorts</vt:lpstr>
      <vt:lpstr>Times New Roman</vt:lpstr>
      <vt:lpstr>802-11-Submission</vt:lpstr>
      <vt:lpstr>Office Theme</vt:lpstr>
      <vt:lpstr>Document</vt:lpstr>
      <vt:lpstr>PowerPoint Presentation</vt:lpstr>
      <vt:lpstr>IEEE 802.11 TGbe Meeting Extremely High Throughput (EHT)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Agenda items for PHY Adhoc</vt:lpstr>
      <vt:lpstr>PowerPoint Presentation</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PHY Pending Straw Poll Submissions</vt:lpstr>
      <vt:lpstr>PHY Submissions (1)</vt:lpstr>
      <vt:lpstr>PHY Submissions (2)</vt:lpstr>
      <vt:lpstr>PHY Submissions (3)</vt:lpstr>
      <vt:lpstr>SP #1 (11-19/1066r2 SP2)</vt:lpstr>
      <vt:lpstr>SP #2 (11-19/1066r1 SP4)</vt:lpstr>
      <vt:lpstr>SP #3 (11-19/1486r2 SP1)</vt:lpstr>
      <vt:lpstr>SP #4 (11-19/1486r2 SP2)</vt:lpstr>
      <vt:lpstr>SP #5 (11-19/1486r2 SP3)</vt:lpstr>
      <vt:lpstr>SP #6 (11-19/1190r2 SP1)</vt:lpstr>
      <vt:lpstr>SP #7 (11-19/1190r2 SP2)</vt:lpstr>
      <vt:lpstr>SP #8 (11-19/1492r1 SP1)</vt:lpstr>
      <vt:lpstr>SP #9 (11-19/1492r1 SP2)</vt:lpstr>
      <vt:lpstr>SP #10 (11-19/1521r0 SP4)</vt:lpstr>
      <vt:lpstr>SP #11 (11-19/1521r1 SP5)</vt:lpstr>
      <vt:lpstr>SP #12 (11-19/1889r0 SP1)</vt:lpstr>
      <vt:lpstr>SP #13 (11-19/1516r1 SP2)</vt:lpstr>
      <vt:lpstr>SP #14 (11-19/1519r0 SP1)</vt:lpstr>
      <vt:lpstr>SP #15 (11-19/1540r2 SP1)</vt:lpstr>
      <vt:lpstr>SP #16 (11-19/1486r5 SP1)</vt:lpstr>
      <vt:lpstr>SP #16 (11-19/1486r5 SP2)</vt:lpstr>
      <vt:lpstr>SP #17 (11-19/1486r5 SP3)</vt:lpstr>
      <vt:lpstr>SP #18 (11-19/1516r2 SP1)</vt:lpstr>
      <vt:lpstr>SP #19 (11-19/1516r2 SP2)</vt:lpstr>
      <vt:lpstr>SP #20 (11-19/1519r1 SP1)</vt:lpstr>
      <vt:lpstr>SP #21 (11-19/1519r1 SP2)</vt:lpstr>
      <vt:lpstr>SP #22 (11-19/1519r1 SP3)</vt:lpstr>
      <vt:lpstr>SP #23 (11-19/1519r1 SP4)</vt:lpstr>
      <vt:lpstr>SP #24 (11-19/1519r1 SP5)</vt:lpstr>
      <vt:lpstr>SP #25 (11-19/1540r4 SP2)</vt:lpstr>
      <vt:lpstr>SP #26 (11-19/1540r5 SP3)</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Tianyu Wu</cp:lastModifiedBy>
  <cp:revision>3063</cp:revision>
  <cp:lastPrinted>1998-02-10T13:28:06Z</cp:lastPrinted>
  <dcterms:created xsi:type="dcterms:W3CDTF">2007-04-17T18:10:23Z</dcterms:created>
  <dcterms:modified xsi:type="dcterms:W3CDTF">2019-11-13T07:28:56Z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