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7"/>
  </p:notesMasterIdLst>
  <p:handoutMasterIdLst>
    <p:handoutMasterId r:id="rId38"/>
  </p:handoutMasterIdLst>
  <p:sldIdLst>
    <p:sldId id="606" r:id="rId3"/>
    <p:sldId id="630" r:id="rId4"/>
    <p:sldId id="631" r:id="rId5"/>
    <p:sldId id="612" r:id="rId6"/>
    <p:sldId id="613" r:id="rId7"/>
    <p:sldId id="614" r:id="rId8"/>
    <p:sldId id="615" r:id="rId9"/>
    <p:sldId id="616" r:id="rId10"/>
    <p:sldId id="617" r:id="rId11"/>
    <p:sldId id="627" r:id="rId12"/>
    <p:sldId id="632" r:id="rId13"/>
    <p:sldId id="357" r:id="rId14"/>
    <p:sldId id="395" r:id="rId15"/>
    <p:sldId id="356" r:id="rId16"/>
    <p:sldId id="383" r:id="rId17"/>
    <p:sldId id="384" r:id="rId18"/>
    <p:sldId id="343" r:id="rId19"/>
    <p:sldId id="385" r:id="rId20"/>
    <p:sldId id="386" r:id="rId21"/>
    <p:sldId id="387" r:id="rId22"/>
    <p:sldId id="388" r:id="rId23"/>
    <p:sldId id="639" r:id="rId24"/>
    <p:sldId id="640" r:id="rId25"/>
    <p:sldId id="641" r:id="rId26"/>
    <p:sldId id="642" r:id="rId27"/>
    <p:sldId id="634" r:id="rId28"/>
    <p:sldId id="643" r:id="rId29"/>
    <p:sldId id="638" r:id="rId30"/>
    <p:sldId id="644" r:id="rId31"/>
    <p:sldId id="645" r:id="rId32"/>
    <p:sldId id="637" r:id="rId33"/>
    <p:sldId id="646" r:id="rId34"/>
    <p:sldId id="647" r:id="rId35"/>
    <p:sldId id="648"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06" autoAdjust="0"/>
    <p:restoredTop sz="94660"/>
  </p:normalViewPr>
  <p:slideViewPr>
    <p:cSldViewPr>
      <p:cViewPr varScale="1">
        <p:scale>
          <a:sx n="136" d="100"/>
          <a:sy n="136" d="100"/>
        </p:scale>
        <p:origin x="1008" y="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3808" y="21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92770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30287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extLst>
      <p:ext uri="{BB962C8B-B14F-4D97-AF65-F5344CB8AC3E}">
        <p14:creationId xmlns:p14="http://schemas.microsoft.com/office/powerpoint/2010/main" val="1455097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81243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3439212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262818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8878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29" name="Rectangle 5"/>
          <p:cNvSpPr>
            <a:spLocks noGrp="1" noChangeArrowheads="1"/>
          </p:cNvSpPr>
          <p:nvPr>
            <p:ph type="ftr" sz="quarter" idx="3"/>
          </p:nvPr>
        </p:nvSpPr>
        <p:spPr bwMode="auto">
          <a:xfrm>
            <a:off x="6963235" y="6475413"/>
            <a:ext cx="15806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802.11-19/2002r1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802.11-19/1722r4</a:t>
            </a:r>
          </a:p>
        </p:txBody>
      </p:sp>
    </p:spTree>
    <p:extLst>
      <p:ext uri="{BB962C8B-B14F-4D97-AF65-F5344CB8AC3E}">
        <p14:creationId xmlns:p14="http://schemas.microsoft.com/office/powerpoint/2010/main" val="3955328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874-00-00be-11be-preamble-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72-00-00be-joint-mu-analysis-simulations.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869-00-00be-preamble-puncturing-and-ru-aggregation.pptx" TargetMode="External"/><Relationship Id="rId11"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68-00-00be-signaling-support-for-multi-ru-assignment.pptx" TargetMode="External"/><Relationship Id="rId10" Type="http://schemas.openxmlformats.org/officeDocument/2006/relationships/hyperlink" Target="https://mentor.ieee.org/802.11/dcn/19/11-19-1887-00-00be-multi-link-acknowledgement.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7-00-00be-16-spatial-stream-suppor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7-00-00be-multi-link-operation-simulation-methodology.pptx" TargetMode="External"/><Relationship Id="rId12" Type="http://schemas.openxmlformats.org/officeDocument/2006/relationships/hyperlink" Target="https://mentor.ieee.org/802.11/dcn/19/11-19-1938-00-00be-discussion-on-low-latency-capability-for-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26-00-00be-dynamic-thresholds-for-channel-bonding.pptx" TargetMode="External"/><Relationship Id="rId11"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2-00-00be-multi-link-policy-framework.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1-00-00be-multi-ap-group-formation-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980-00-00be-eht-p-matrices-discussion.pptx" TargetMode="External"/><Relationship Id="rId3" Type="http://schemas.openxmlformats.org/officeDocument/2006/relationships/hyperlink" Target="https://mentor.ieee.org/802.11/dcn/19/11-19-1942-01-00be-timing-measurement-for-low-latency-features.pptx" TargetMode="External"/><Relationship Id="rId7" Type="http://schemas.openxmlformats.org/officeDocument/2006/relationships/hyperlink" Target="https://mentor.ieee.org/802.11/dcn/19/11-19-1972-00-00be-operation-of-virtual-bss-architecture-for-multi-ap-coordination.pptx" TargetMode="External"/><Relationship Id="rId2" Type="http://schemas.openxmlformats.org/officeDocument/2006/relationships/hyperlink" Target="https://mentor.ieee.org/802.11/dcn/19/11-19-1939-00-00be-calibration-of-implicit-sound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63-00-00be-multi-link-security-and-aggregation-operations.pptx" TargetMode="External"/><Relationship Id="rId5" Type="http://schemas.openxmlformats.org/officeDocument/2006/relationships/hyperlink" Target="https://mentor.ieee.org/802.11/dcn/19/11-19-1962-00-00be-multi-link-upper-mac-entity-instance-new-frame-mac-header.pptx" TargetMode="External"/><Relationship Id="rId4" Type="http://schemas.openxmlformats.org/officeDocument/2006/relationships/hyperlink" Target="https://mentor.ieee.org/802.11/dcn/19/11-19-1961-00-00be-multi-ap-group-establishment.pptx" TargetMode="External"/><Relationship Id="rId9" Type="http://schemas.openxmlformats.org/officeDocument/2006/relationships/hyperlink" Target="https://mentor.ieee.org/802.11/dcn/19/11-19-1981-00-00be-phase-rotations-design-for-eh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190-02-00be-improved-preamble-puncturing-in-802-11be.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86-02-00be-further-discussion-for-11be-preambl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19-00-00be-forward-compatibility-for-wifi-preamble-design.pptx" TargetMode="External"/><Relationship Id="rId13" Type="http://schemas.openxmlformats.org/officeDocument/2006/relationships/hyperlink" Target="https://mentor.ieee.org/802.11/dcn/19/11-19-1579-00-00be-adapting-the-11be-channel-model-to-modern-doppler-use-cases.pptx" TargetMode="External"/><Relationship Id="rId3" Type="http://schemas.openxmlformats.org/officeDocument/2006/relationships/hyperlink" Target="https://mentor.ieee.org/802.11/dcn/19/11-19-1487-00-00be-11be-tone-plan.pptx" TargetMode="External"/><Relationship Id="rId7" Type="http://schemas.openxmlformats.org/officeDocument/2006/relationships/hyperlink" Target="https://mentor.ieee.org/802.11/dcn/19/11-19-1516-00-00be-11be-preamble-structure.pptx" TargetMode="External"/><Relationship Id="rId12" Type="http://schemas.openxmlformats.org/officeDocument/2006/relationships/hyperlink" Target="https://mentor.ieee.org/802.11/dcn/19/11-19-1569-00-00be-preamble-design-consideration-for-11be-follow-up.pptx" TargetMode="External"/><Relationship Id="rId2" Type="http://schemas.openxmlformats.org/officeDocument/2006/relationships/hyperlink" Target="https://mentor.ieee.org/802.11/dcn/19/11-19-1340-02-00be-revisit-tone-pla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97-01-00be-auto-detection-in-11be.pptx" TargetMode="External"/><Relationship Id="rId11" Type="http://schemas.openxmlformats.org/officeDocument/2006/relationships/hyperlink" Target="https://mentor.ieee.org/802.11/dcn/19/11-19-1556-00-00be-lean-phy-for-eht.pptx" TargetMode="External"/><Relationship Id="rId5" Type="http://schemas.openxmlformats.org/officeDocument/2006/relationships/hyperlink" Target="https://mentor.ieee.org/802.11/dcn/19/11-19-1493-00-00be-phase-rotation-for-320mhz.pptx" TargetMode="External"/><Relationship Id="rId10" Type="http://schemas.openxmlformats.org/officeDocument/2006/relationships/hyperlink" Target="https://mentor.ieee.org/802.11/dcn/19/11-19-1540-00-00be-eht-preamble-design.pptx" TargetMode="External"/><Relationship Id="rId4" Type="http://schemas.openxmlformats.org/officeDocument/2006/relationships/hyperlink" Target="https://mentor.ieee.org/802.11/dcn/19/11-19-1492-00-00be-non-ofdma-tone-plan-for-320mhz.pptx" TargetMode="External"/><Relationship Id="rId9" Type="http://schemas.openxmlformats.org/officeDocument/2006/relationships/hyperlink" Target="https://mentor.ieee.org/802.11/dcn/19/11-19-1521-00-00be-further-thoughts-on-11be-tone-plan.pptx" TargetMode="External"/><Relationship Id="rId14" Type="http://schemas.openxmlformats.org/officeDocument/2006/relationships/hyperlink" Target="https://mentor.ieee.org/802.11/dcn/19/11-19-1606-00-00be-preamble-puncturing-and-sig-b-signaling.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889-00-00be-discussion-on-240mhz-bandwidth.pptx" TargetMode="External"/><Relationship Id="rId12" Type="http://schemas.openxmlformats.org/officeDocument/2006/relationships/hyperlink" Target="https://mentor.ieee.org/802.11/dcn/19/11-19-1911-00-00be-11be-channelization-discussion.pptx" TargetMode="External"/><Relationship Id="rId2" Type="http://schemas.openxmlformats.org/officeDocument/2006/relationships/hyperlink" Target="https://mentor.ieee.org/802.11/dcn/19/11-19-1868-00-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77-00-00be-16-spatial-stream-support.pptx" TargetMode="External"/><Relationship Id="rId11" Type="http://schemas.openxmlformats.org/officeDocument/2006/relationships/hyperlink" Target="https://mentor.ieee.org/802.11/dcn/19/11-19-1910-00-00be-p-matrices-to-support-more-than-8-tx-chains.pptx" TargetMode="External"/><Relationship Id="rId5" Type="http://schemas.openxmlformats.org/officeDocument/2006/relationships/hyperlink" Target="https://mentor.ieee.org/802.11/dcn/19/11-19-1874-00-00be-11be-preamble-autodetection-follow-up.pptx" TargetMode="External"/><Relationship Id="rId10" Type="http://schemas.openxmlformats.org/officeDocument/2006/relationships/hyperlink" Target="https://mentor.ieee.org/802.11/dcn/19/11-19-1908-00-00be-multi-ru-support.pptx" TargetMode="External"/><Relationship Id="rId4" Type="http://schemas.openxmlformats.org/officeDocument/2006/relationships/hyperlink" Target="https://mentor.ieee.org/802.11/dcn/19/11-19-1872-00-00be-joint-mu-analysis-simulations.pptx" TargetMode="External"/><Relationship Id="rId9" Type="http://schemas.openxmlformats.org/officeDocument/2006/relationships/hyperlink" Target="https://mentor.ieee.org/802.11/dcn/19/11-19-1907-00-00be-multiple-ru-combinations-for-eht.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1939-00-00be-calibration-of-implicit-sounding.pptx" TargetMode="External"/><Relationship Id="rId2" Type="http://schemas.openxmlformats.org/officeDocument/2006/relationships/hyperlink" Target="https://mentor.ieee.org/802.11/dcn/19/11-19-1926-00-00be-dynamic-thresholds-for-channel-bonding.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81-00-00be-phase-rotations-design-for-eht.pptx" TargetMode="External"/><Relationship Id="rId4" Type="http://schemas.openxmlformats.org/officeDocument/2006/relationships/hyperlink" Target="https://mentor.ieee.org/802.11/dcn/19/11-19-1980-00-00be-eht-p-matrices-discussion.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916918" cy="276999"/>
          </a:xfrm>
        </p:spPr>
        <p:txBody>
          <a:bodyPr/>
          <a:lstStyle/>
          <a:p>
            <a:pPr>
              <a:defRPr/>
            </a:pPr>
            <a:r>
              <a:rPr lang="en-US" dirty="0"/>
              <a:t>Nov 2019</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err="1"/>
              <a:t>TGbe</a:t>
            </a:r>
            <a:r>
              <a:rPr lang="en-US" altLang="en-US" sz="2800" kern="0"/>
              <a:t> Nov 2019 Meeting Agenda</a:t>
            </a:r>
          </a:p>
          <a:p>
            <a:r>
              <a:rPr lang="en-US" altLang="en-US" sz="2800" kern="0"/>
              <a:t>PHY </a:t>
            </a:r>
            <a:r>
              <a:rPr lang="en-US" altLang="en-US" sz="2800" kern="0" err="1"/>
              <a:t>Adhoc</a:t>
            </a:r>
            <a:endParaRPr lang="en-US" altLang="en-US" sz="2800" ker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2019-11-10</a:t>
            </a:r>
          </a:p>
        </p:txBody>
      </p:sp>
      <p:graphicFrame>
        <p:nvGraphicFramePr>
          <p:cNvPr id="9" name="Object 11"/>
          <p:cNvGraphicFramePr>
            <a:graphicFrameLocks noChangeAspect="1"/>
          </p:cNvGraphicFramePr>
          <p:nvPr>
            <p:extLst>
              <p:ext uri="{D42A27DB-BD31-4B8C-83A1-F6EECF244321}">
                <p14:modId xmlns:p14="http://schemas.microsoft.com/office/powerpoint/2010/main" val="935729763"/>
              </p:ext>
            </p:extLst>
          </p:nvPr>
        </p:nvGraphicFramePr>
        <p:xfrm>
          <a:off x="652463" y="3805238"/>
          <a:ext cx="8397875" cy="1482725"/>
        </p:xfrm>
        <a:graphic>
          <a:graphicData uri="http://schemas.openxmlformats.org/presentationml/2006/ole">
            <mc:AlternateContent xmlns:mc="http://schemas.openxmlformats.org/markup-compatibility/2006">
              <mc:Choice xmlns:v="urn:schemas-microsoft-com:vml" Requires="v">
                <p:oleObj spid="_x0000_s3442" name="Document" r:id="rId3" imgW="8318500" imgH="1473200" progId="Word.Document.8">
                  <p:embed/>
                </p:oleObj>
              </mc:Choice>
              <mc:Fallback>
                <p:oleObj name="Document" r:id="rId3" imgW="8318500" imgH="1473200" progId="Word.Document.8">
                  <p:embed/>
                  <p:pic>
                    <p:nvPicPr>
                      <p:cNvPr id="0" name=""/>
                      <p:cNvPicPr>
                        <a:picLocks noChangeAspect="1" noChangeArrowheads="1"/>
                      </p:cNvPicPr>
                      <p:nvPr/>
                    </p:nvPicPr>
                    <p:blipFill>
                      <a:blip r:embed="rId4"/>
                      <a:srcRect/>
                      <a:stretch>
                        <a:fillRect/>
                      </a:stretch>
                    </p:blipFill>
                    <p:spPr bwMode="auto">
                      <a:xfrm>
                        <a:off x="652463" y="3805238"/>
                        <a:ext cx="8397875"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221592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11</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916918" cy="276999"/>
          </a:xfrm>
        </p:spPr>
        <p:txBody>
          <a:bodyPr/>
          <a:lstStyle/>
          <a:p>
            <a:pPr>
              <a:defRPr/>
            </a:pPr>
            <a:r>
              <a:rPr lang="en-US"/>
              <a:t>Nov 2019</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046971532"/>
              </p:ext>
            </p:extLst>
          </p:nvPr>
        </p:nvGraphicFramePr>
        <p:xfrm>
          <a:off x="914400" y="2324154"/>
          <a:ext cx="7355903" cy="332232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98537">
                  <a:extLst>
                    <a:ext uri="{9D8B030D-6E8A-4147-A177-3AD203B41FA5}">
                      <a16:colId xmlns:a16="http://schemas.microsoft.com/office/drawing/2014/main" val="20004"/>
                    </a:ext>
                  </a:extLst>
                </a:gridCol>
                <a:gridCol w="1336103">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3549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5"/>
                        </a:rPr>
                        <a:t>1535r1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6"/>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7"/>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8"/>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0"/>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Tree>
    <p:extLst>
      <p:ext uri="{BB962C8B-B14F-4D97-AF65-F5344CB8AC3E}">
        <p14:creationId xmlns:p14="http://schemas.microsoft.com/office/powerpoint/2010/main" val="305048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1686904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77022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717261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112851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34308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1582r0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945051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5"/>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1869</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1874</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1887</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1888</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6492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408749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Kona, Hawaii</a:t>
            </a:r>
          </a:p>
          <a:p>
            <a:pPr algn="ctr">
              <a:lnSpc>
                <a:spcPct val="90000"/>
              </a:lnSpc>
              <a:buFontTx/>
              <a:buNone/>
            </a:pPr>
            <a:r>
              <a:rPr lang="en-US" altLang="en-US" sz="3200" dirty="0">
                <a:latin typeface="Arial" pitchFamily="34" charset="0"/>
              </a:rPr>
              <a:t>Nov 10-15, 2019</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err="1">
                <a:latin typeface="Arial" pitchFamily="34" charset="0"/>
              </a:rPr>
              <a:t>Tianyu</a:t>
            </a:r>
            <a:r>
              <a:rPr lang="en-US" altLang="en-US" sz="2000" dirty="0">
                <a:latin typeface="Arial" pitchFamily="34" charset="0"/>
              </a:rPr>
              <a:t> Wu (Apple)</a:t>
            </a:r>
          </a:p>
          <a:p>
            <a:pPr algn="ctr">
              <a:lnSpc>
                <a:spcPct val="90000"/>
              </a:lnSpc>
              <a:buFontTx/>
              <a:buNone/>
            </a:pPr>
            <a:r>
              <a:rPr lang="en-US" altLang="en-US" sz="2000" dirty="0">
                <a:latin typeface="Arial" pitchFamily="34" charset="0"/>
              </a:rPr>
              <a:t>Sigurd </a:t>
            </a:r>
            <a:r>
              <a:rPr lang="en-US" altLang="en-US" sz="2000" dirty="0" err="1">
                <a:latin typeface="Arial" pitchFamily="34" charset="0"/>
              </a:rPr>
              <a:t>Schelstraete</a:t>
            </a:r>
            <a:r>
              <a:rPr lang="en-US" altLang="en-US" sz="2000" dirty="0">
                <a:latin typeface="Arial" pitchFamily="34" charset="0"/>
              </a:rPr>
              <a:t> (</a:t>
            </a:r>
            <a:r>
              <a:rPr lang="en-US" altLang="en-US" sz="2000" dirty="0" err="1">
                <a:latin typeface="Arial" pitchFamily="34" charset="0"/>
              </a:rPr>
              <a:t>Quantenna</a:t>
            </a:r>
            <a:r>
              <a:rPr lang="en-US" altLang="en-US" sz="2000" dirty="0">
                <a:latin typeface="Arial" pitchFamily="34" charset="0"/>
              </a:rPr>
              <a:t>)</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5757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1926</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1938</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14284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73842" y="1524000"/>
          <a:ext cx="7994728" cy="4870523"/>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0000"/>
                          </a:solidFill>
                          <a:effectLst/>
                          <a:latin typeface="+mn-lt"/>
                          <a:hlinkClick r:id="rId3"/>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4"/>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5"/>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6"/>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7"/>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8"/>
                        </a:rPr>
                        <a:t>1980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9"/>
                        </a:rPr>
                        <a:t>1981</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34630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F8537-CF5E-0745-88E7-297AA91B40BB}"/>
              </a:ext>
            </a:extLst>
          </p:cNvPr>
          <p:cNvSpPr>
            <a:spLocks noGrp="1"/>
          </p:cNvSpPr>
          <p:nvPr>
            <p:ph type="title"/>
          </p:nvPr>
        </p:nvSpPr>
        <p:spPr/>
        <p:txBody>
          <a:bodyPr/>
          <a:lstStyle/>
          <a:p>
            <a:r>
              <a:rPr lang="en-US" altLang="zh-CN" dirty="0"/>
              <a:t>PHY Pending Straw Poll Submissions</a:t>
            </a:r>
            <a:endParaRPr lang="en-US" dirty="0"/>
          </a:p>
        </p:txBody>
      </p:sp>
      <p:sp>
        <p:nvSpPr>
          <p:cNvPr id="4" name="Slide Number Placeholder 3">
            <a:extLst>
              <a:ext uri="{FF2B5EF4-FFF2-40B4-BE49-F238E27FC236}">
                <a16:creationId xmlns:a16="http://schemas.microsoft.com/office/drawing/2014/main" id="{25C78FF0-C2C4-834E-9C4E-5117BCE698C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F53F2697-2CFC-2C4A-B070-620E79539822}"/>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E33CFFC7-FF23-8241-A5E3-6DBDC502906D}"/>
              </a:ext>
            </a:extLst>
          </p:cNvPr>
          <p:cNvSpPr>
            <a:spLocks noGrp="1"/>
          </p:cNvSpPr>
          <p:nvPr>
            <p:ph type="ftr" sz="quarter" idx="3"/>
          </p:nvPr>
        </p:nvSpPr>
        <p:spPr/>
        <p:txBody>
          <a:bodyPr/>
          <a:lstStyle/>
          <a:p>
            <a:pPr>
              <a:defRPr/>
            </a:pPr>
            <a:r>
              <a:rPr lang="en-US"/>
              <a:t>Tianyu Wu (Apple), et al</a:t>
            </a:r>
          </a:p>
        </p:txBody>
      </p:sp>
      <p:sp>
        <p:nvSpPr>
          <p:cNvPr id="7" name="TextBox 8">
            <a:extLst>
              <a:ext uri="{FF2B5EF4-FFF2-40B4-BE49-F238E27FC236}">
                <a16:creationId xmlns:a16="http://schemas.microsoft.com/office/drawing/2014/main" id="{548546CF-0AF7-A442-A0F8-C0CC6275A8C2}"/>
              </a:ext>
            </a:extLst>
          </p:cNvPr>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a:t>
            </a:r>
          </a:p>
          <a:p>
            <a:pPr marL="742950" lvl="1" indent="-285750">
              <a:buFont typeface="Arial" panose="020B0604020202020204" pitchFamily="34" charset="0"/>
              <a:buChar char="•"/>
            </a:pPr>
            <a:r>
              <a:rPr lang="en-US" sz="1600" b="1" dirty="0">
                <a:solidFill>
                  <a:srgbClr val="FF0000"/>
                </a:solidFill>
              </a:rPr>
              <a:t>Docs in red color have been withdrawn.</a:t>
            </a:r>
          </a:p>
          <a:p>
            <a:pPr marL="742950" lvl="1" indent="-285750">
              <a:buFont typeface="Arial" panose="020B0604020202020204" pitchFamily="34" charset="0"/>
              <a:buChar char="•"/>
            </a:pPr>
            <a:r>
              <a:rPr lang="en-US" sz="1600" b="1" dirty="0"/>
              <a:t>Docs in black color have NOT been presented.</a:t>
            </a:r>
          </a:p>
          <a:p>
            <a:pPr marL="742950" lvl="1" indent="-285750">
              <a:buFont typeface="Arial" panose="020B0604020202020204" pitchFamily="34" charset="0"/>
              <a:buChar char="•"/>
            </a:pPr>
            <a:r>
              <a:rPr lang="en-US" sz="1600" b="1" dirty="0">
                <a:solidFill>
                  <a:srgbClr val="FFC000"/>
                </a:solidFill>
              </a:rPr>
              <a:t>Docs presented but need more discussion or deferred</a:t>
            </a:r>
          </a:p>
        </p:txBody>
      </p:sp>
      <p:graphicFrame>
        <p:nvGraphicFramePr>
          <p:cNvPr id="10" name="Table 9">
            <a:extLst>
              <a:ext uri="{FF2B5EF4-FFF2-40B4-BE49-F238E27FC236}">
                <a16:creationId xmlns:a16="http://schemas.microsoft.com/office/drawing/2014/main" id="{2D08AB7E-9503-4B48-BE85-C671E1117B9C}"/>
              </a:ext>
            </a:extLst>
          </p:cNvPr>
          <p:cNvGraphicFramePr>
            <a:graphicFrameLocks noGrp="1"/>
          </p:cNvGraphicFramePr>
          <p:nvPr>
            <p:extLst>
              <p:ext uri="{D42A27DB-BD31-4B8C-83A1-F6EECF244321}">
                <p14:modId xmlns:p14="http://schemas.microsoft.com/office/powerpoint/2010/main" val="3035695950"/>
              </p:ext>
            </p:extLst>
          </p:nvPr>
        </p:nvGraphicFramePr>
        <p:xfrm>
          <a:off x="533400" y="3363404"/>
          <a:ext cx="8382000" cy="1114431"/>
        </p:xfrm>
        <a:graphic>
          <a:graphicData uri="http://schemas.openxmlformats.org/drawingml/2006/table">
            <a:tbl>
              <a:tblPr firstRow="1" bandRow="1"/>
              <a:tblGrid>
                <a:gridCol w="631869">
                  <a:extLst>
                    <a:ext uri="{9D8B030D-6E8A-4147-A177-3AD203B41FA5}">
                      <a16:colId xmlns:a16="http://schemas.microsoft.com/office/drawing/2014/main" val="1409197203"/>
                    </a:ext>
                  </a:extLst>
                </a:gridCol>
                <a:gridCol w="3923090">
                  <a:extLst>
                    <a:ext uri="{9D8B030D-6E8A-4147-A177-3AD203B41FA5}">
                      <a16:colId xmlns:a16="http://schemas.microsoft.com/office/drawing/2014/main" val="3124591976"/>
                    </a:ext>
                  </a:extLst>
                </a:gridCol>
                <a:gridCol w="1256541">
                  <a:extLst>
                    <a:ext uri="{9D8B030D-6E8A-4147-A177-3AD203B41FA5}">
                      <a16:colId xmlns:a16="http://schemas.microsoft.com/office/drawing/2014/main" val="96440863"/>
                    </a:ext>
                  </a:extLst>
                </a:gridCol>
                <a:gridCol w="863872">
                  <a:extLst>
                    <a:ext uri="{9D8B030D-6E8A-4147-A177-3AD203B41FA5}">
                      <a16:colId xmlns:a16="http://schemas.microsoft.com/office/drawing/2014/main" val="85216248"/>
                    </a:ext>
                  </a:extLst>
                </a:gridCol>
                <a:gridCol w="863872">
                  <a:extLst>
                    <a:ext uri="{9D8B030D-6E8A-4147-A177-3AD203B41FA5}">
                      <a16:colId xmlns:a16="http://schemas.microsoft.com/office/drawing/2014/main" val="189387290"/>
                    </a:ext>
                  </a:extLst>
                </a:gridCol>
                <a:gridCol w="842756">
                  <a:extLst>
                    <a:ext uri="{9D8B030D-6E8A-4147-A177-3AD203B41FA5}">
                      <a16:colId xmlns:a16="http://schemas.microsoft.com/office/drawing/2014/main" val="3017754579"/>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652764346"/>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777881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36486282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40453573"/>
                  </a:ext>
                </a:extLst>
              </a:tr>
            </a:tbl>
          </a:graphicData>
        </a:graphic>
      </p:graphicFrame>
    </p:spTree>
    <p:extLst>
      <p:ext uri="{BB962C8B-B14F-4D97-AF65-F5344CB8AC3E}">
        <p14:creationId xmlns:p14="http://schemas.microsoft.com/office/powerpoint/2010/main" val="3994540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092B-F72C-C54D-9EA2-6E5FAFE2A1FF}"/>
              </a:ext>
            </a:extLst>
          </p:cNvPr>
          <p:cNvSpPr>
            <a:spLocks noGrp="1"/>
          </p:cNvSpPr>
          <p:nvPr>
            <p:ph type="title"/>
          </p:nvPr>
        </p:nvSpPr>
        <p:spPr/>
        <p:txBody>
          <a:bodyPr/>
          <a:lstStyle/>
          <a:p>
            <a:r>
              <a:rPr lang="en-US" altLang="zh-CN" dirty="0"/>
              <a:t>PHY Back-Logged Submissions</a:t>
            </a:r>
            <a:endParaRPr lang="en-US" dirty="0"/>
          </a:p>
        </p:txBody>
      </p:sp>
      <p:sp>
        <p:nvSpPr>
          <p:cNvPr id="4" name="Slide Number Placeholder 3">
            <a:extLst>
              <a:ext uri="{FF2B5EF4-FFF2-40B4-BE49-F238E27FC236}">
                <a16:creationId xmlns:a16="http://schemas.microsoft.com/office/drawing/2014/main" id="{766AED67-7C67-7046-BFC1-3FF433CF25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A0A64CF7-5B2B-804A-8A33-2070B42182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01806616-0834-F943-99FB-0DBC945009DE}"/>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1E1104EA-462F-5B44-9C38-D449D6158DB3}"/>
              </a:ext>
            </a:extLst>
          </p:cNvPr>
          <p:cNvGraphicFramePr>
            <a:graphicFrameLocks noGrp="1"/>
          </p:cNvGraphicFramePr>
          <p:nvPr>
            <p:extLst>
              <p:ext uri="{D42A27DB-BD31-4B8C-83A1-F6EECF244321}">
                <p14:modId xmlns:p14="http://schemas.microsoft.com/office/powerpoint/2010/main" val="3678097755"/>
              </p:ext>
            </p:extLst>
          </p:nvPr>
        </p:nvGraphicFramePr>
        <p:xfrm>
          <a:off x="440348" y="2211396"/>
          <a:ext cx="8339504" cy="4113204"/>
        </p:xfrm>
        <a:graphic>
          <a:graphicData uri="http://schemas.openxmlformats.org/drawingml/2006/table">
            <a:tbl>
              <a:tblPr firstRow="1" bandRow="1"/>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10576">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nchor="ct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rgbClr val="00B050"/>
                          </a:solidFill>
                          <a:latin typeface="+mn-lt"/>
                          <a:ea typeface="+mn-ea"/>
                          <a:cs typeface="+mn-cs"/>
                        </a:rPr>
                        <a:t> Revisit Tone Plan</a:t>
                      </a:r>
                      <a:endParaRPr lang="en-US" sz="1200" b="0" kern="120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 </a:t>
                      </a:r>
                      <a:r>
                        <a:rPr lang="en-GB" sz="1200" b="0" kern="1200" dirty="0">
                          <a:solidFill>
                            <a:srgbClr val="00B050"/>
                          </a:solidFill>
                          <a:latin typeface="Times New Roman"/>
                          <a:ea typeface="MS Gothic"/>
                          <a:cs typeface="+mn-cs"/>
                        </a:rPr>
                        <a:t>Non-OFDMA Tone Plan for 320MHz</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1493r0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a:t>
                      </a:r>
                      <a:r>
                        <a:rPr lang="en-GB" sz="1200" b="0" kern="1200" dirty="0">
                          <a:solidFill>
                            <a:schemeClr val="tx1"/>
                          </a:solidFill>
                          <a:latin typeface="Times New Roman"/>
                          <a:ea typeface="MS Gothic"/>
                          <a:cs typeface="+mn-cs"/>
                        </a:rPr>
                        <a:t>Phase Rotation for 320MHz</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dirty="0">
                          <a:solidFill>
                            <a:srgbClr val="0000FF"/>
                          </a:solidFill>
                          <a:effectLst/>
                          <a:latin typeface="+mn-lt"/>
                          <a:ea typeface="Times New Roman" panose="02020603050405020304" pitchFamily="18" charset="0"/>
                          <a:hlinkClick r:id="rId6"/>
                        </a:rPr>
                        <a:t>1497r</a:t>
                      </a:r>
                      <a:r>
                        <a:rPr lang="en-GB" sz="1200" u="sng" dirty="0">
                          <a:solidFill>
                            <a:srgbClr val="0000FF"/>
                          </a:solidFill>
                          <a:effectLst/>
                          <a:latin typeface="+mn-lt"/>
                          <a:ea typeface="Times New Roman" panose="02020603050405020304" pitchFamily="18" charset="0"/>
                        </a:rPr>
                        <a:t>1</a:t>
                      </a:r>
                      <a:endParaRPr lang="en-US" sz="1200" dirty="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Si-Chan Noh</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1516r0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err="1">
                          <a:solidFill>
                            <a:schemeClr val="tx1"/>
                          </a:solidFill>
                          <a:latin typeface="+mn-lt"/>
                          <a:ea typeface="+mn-ea"/>
                          <a:cs typeface="+mn-cs"/>
                        </a:rPr>
                        <a:t>Xiaogang</a:t>
                      </a:r>
                      <a:r>
                        <a:rPr lang="en-GB" sz="1200" b="0" kern="1200" dirty="0">
                          <a:solidFill>
                            <a:schemeClr val="tx1"/>
                          </a:solidFill>
                          <a:latin typeface="+mn-lt"/>
                          <a:ea typeface="+mn-ea"/>
                          <a:cs typeface="+mn-cs"/>
                        </a:rPr>
                        <a:t> Chen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21189979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1519r0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6267265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1521r0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369950697"/>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1540r0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7566577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1556r0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656549911"/>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1569r0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1703156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1579r0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1606r0</a:t>
                      </a:r>
                      <a:endParaRPr lang="en-US" sz="1200" u="none"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68656"/>
                  </a:ext>
                </a:extLst>
              </a:tr>
            </a:tbl>
          </a:graphicData>
        </a:graphic>
      </p:graphicFrame>
    </p:spTree>
    <p:extLst>
      <p:ext uri="{BB962C8B-B14F-4D97-AF65-F5344CB8AC3E}">
        <p14:creationId xmlns:p14="http://schemas.microsoft.com/office/powerpoint/2010/main" val="866256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C9E99-885D-944D-9B25-111AB72A7FB2}"/>
              </a:ext>
            </a:extLst>
          </p:cNvPr>
          <p:cNvSpPr>
            <a:spLocks noGrp="1"/>
          </p:cNvSpPr>
          <p:nvPr>
            <p:ph type="title"/>
          </p:nvPr>
        </p:nvSpPr>
        <p:spPr/>
        <p:txBody>
          <a:bodyPr/>
          <a:lstStyle/>
          <a:p>
            <a:r>
              <a:rPr lang="en-US" altLang="zh-CN" dirty="0"/>
              <a:t>PHY Submissions (1)</a:t>
            </a:r>
            <a:endParaRPr lang="en-US" dirty="0"/>
          </a:p>
        </p:txBody>
      </p:sp>
      <p:sp>
        <p:nvSpPr>
          <p:cNvPr id="4" name="Slide Number Placeholder 3">
            <a:extLst>
              <a:ext uri="{FF2B5EF4-FFF2-40B4-BE49-F238E27FC236}">
                <a16:creationId xmlns:a16="http://schemas.microsoft.com/office/drawing/2014/main" id="{FCD17179-11B8-8C4C-93D2-58BB2605D9BC}"/>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40D130DE-37E8-E94D-8464-5E29EEB13E07}"/>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6EE09439-A087-0B4B-86BE-1AB9BE1AD5B3}"/>
              </a:ext>
            </a:extLst>
          </p:cNvPr>
          <p:cNvSpPr>
            <a:spLocks noGrp="1"/>
          </p:cNvSpPr>
          <p:nvPr>
            <p:ph type="ftr" sz="quarter" idx="3"/>
          </p:nvPr>
        </p:nvSpPr>
        <p:spPr/>
        <p:txBody>
          <a:bodyPr/>
          <a:lstStyle/>
          <a:p>
            <a:pPr>
              <a:defRPr/>
            </a:pPr>
            <a:r>
              <a:rPr lang="en-US"/>
              <a:t>Tianyu Wu (Apple), et al</a:t>
            </a:r>
          </a:p>
        </p:txBody>
      </p:sp>
      <p:graphicFrame>
        <p:nvGraphicFramePr>
          <p:cNvPr id="9" name="Table 8">
            <a:extLst>
              <a:ext uri="{FF2B5EF4-FFF2-40B4-BE49-F238E27FC236}">
                <a16:creationId xmlns:a16="http://schemas.microsoft.com/office/drawing/2014/main" id="{2D70D49B-49F6-E149-B830-697F515820BD}"/>
              </a:ext>
            </a:extLst>
          </p:cNvPr>
          <p:cNvGraphicFramePr>
            <a:graphicFrameLocks noGrp="1"/>
          </p:cNvGraphicFramePr>
          <p:nvPr>
            <p:extLst>
              <p:ext uri="{D42A27DB-BD31-4B8C-83A1-F6EECF244321}">
                <p14:modId xmlns:p14="http://schemas.microsoft.com/office/powerpoint/2010/main" val="3249316282"/>
              </p:ext>
            </p:extLst>
          </p:nvPr>
        </p:nvGraphicFramePr>
        <p:xfrm>
          <a:off x="533400" y="1676400"/>
          <a:ext cx="8153400" cy="4709255"/>
        </p:xfrm>
        <a:graphic>
          <a:graphicData uri="http://schemas.openxmlformats.org/drawingml/2006/table">
            <a:tbl>
              <a:tblPr firstRow="1" bandRow="1"/>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hlinkClick r:id="rId2"/>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3"/>
                        </a:rPr>
                        <a:t>1869</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4"/>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5"/>
                        </a:rPr>
                        <a:t>1874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21189979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6"/>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6267265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802.11be preamble and auto-detection follow 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Discussion on 240MHz Bandwidth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44530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1890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55220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71562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08001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431773"/>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471166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8643667"/>
                  </a:ext>
                </a:extLst>
              </a:tr>
            </a:tbl>
          </a:graphicData>
        </a:graphic>
      </p:graphicFrame>
    </p:spTree>
    <p:extLst>
      <p:ext uri="{BB962C8B-B14F-4D97-AF65-F5344CB8AC3E}">
        <p14:creationId xmlns:p14="http://schemas.microsoft.com/office/powerpoint/2010/main" val="1881312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9ECE-5E6C-F344-99EB-D1E54A1B054B}"/>
              </a:ext>
            </a:extLst>
          </p:cNvPr>
          <p:cNvSpPr>
            <a:spLocks noGrp="1"/>
          </p:cNvSpPr>
          <p:nvPr>
            <p:ph type="title"/>
          </p:nvPr>
        </p:nvSpPr>
        <p:spPr/>
        <p:txBody>
          <a:bodyPr/>
          <a:lstStyle/>
          <a:p>
            <a:r>
              <a:rPr lang="en-US" altLang="zh-CN" dirty="0"/>
              <a:t>PHY Submissions (2)</a:t>
            </a:r>
            <a:endParaRPr lang="en-US" dirty="0"/>
          </a:p>
        </p:txBody>
      </p:sp>
      <p:sp>
        <p:nvSpPr>
          <p:cNvPr id="4" name="Slide Number Placeholder 3">
            <a:extLst>
              <a:ext uri="{FF2B5EF4-FFF2-40B4-BE49-F238E27FC236}">
                <a16:creationId xmlns:a16="http://schemas.microsoft.com/office/drawing/2014/main" id="{A34AD498-60D3-8F4E-AE11-4C18C1625C6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D0AC72A8-7D6D-B04D-B550-53DE0C363BE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F79EF11-8403-2C45-B3B7-77A5D14E2009}"/>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990C54D3-8E99-0C42-BF69-990D74EC6421}"/>
              </a:ext>
            </a:extLst>
          </p:cNvPr>
          <p:cNvGraphicFramePr>
            <a:graphicFrameLocks noGrp="1"/>
          </p:cNvGraphicFramePr>
          <p:nvPr>
            <p:extLst>
              <p:ext uri="{D42A27DB-BD31-4B8C-83A1-F6EECF244321}">
                <p14:modId xmlns:p14="http://schemas.microsoft.com/office/powerpoint/2010/main" val="1441510382"/>
              </p:ext>
            </p:extLst>
          </p:nvPr>
        </p:nvGraphicFramePr>
        <p:xfrm>
          <a:off x="533400" y="2049125"/>
          <a:ext cx="8153400" cy="1776706"/>
        </p:xfrm>
        <a:graphic>
          <a:graphicData uri="http://schemas.openxmlformats.org/drawingml/2006/table">
            <a:tbl>
              <a:tblPr firstRow="1" bandRow="1"/>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2"/>
                        </a:rPr>
                        <a:t>1926</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4163848"/>
                  </a:ext>
                </a:extLst>
              </a:tr>
              <a:tr h="297047">
                <a:tc>
                  <a:txBody>
                    <a:bodyPr/>
                    <a:lstStyle/>
                    <a:p>
                      <a:pPr algn="ctr" fontAlgn="b"/>
                      <a:r>
                        <a:rPr lang="en-US" sz="1200" b="0" i="0" u="none" strike="noStrike" dirty="0">
                          <a:solidFill>
                            <a:srgbClr val="000000"/>
                          </a:solidFill>
                          <a:effectLst/>
                          <a:latin typeface="+mn-lt"/>
                          <a:hlinkClick r:id="rId4"/>
                        </a:rPr>
                        <a:t>1980</a:t>
                      </a:r>
                      <a:r>
                        <a:rPr lang="en-US" sz="1200" b="0" i="0" u="none" strike="noStrike" dirty="0">
                          <a:solidFill>
                            <a:schemeClr val="tx1"/>
                          </a:solidFill>
                          <a:effectLst/>
                          <a:latin typeface="Times New Roman" panose="02020603050405020304" pitchFamily="18" charset="0"/>
                          <a:hlinkClick r:id="rId4"/>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EHT P matrices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mn-lt"/>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0307883"/>
                  </a:ext>
                </a:extLst>
              </a:tr>
              <a:tr h="297047">
                <a:tc>
                  <a:txBody>
                    <a:bodyPr/>
                    <a:lstStyle/>
                    <a:p>
                      <a:pPr algn="ctr" fontAlgn="b"/>
                      <a:r>
                        <a:rPr lang="en-US" sz="1200" b="0" i="0" u="none" strike="noStrike" dirty="0">
                          <a:solidFill>
                            <a:srgbClr val="000000"/>
                          </a:solidFill>
                          <a:effectLst/>
                          <a:latin typeface="+mn-lt"/>
                          <a:hlinkClick r:id="rId5"/>
                        </a:rPr>
                        <a:t>1981</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634182"/>
                  </a:ext>
                </a:extLst>
              </a:tr>
            </a:tbl>
          </a:graphicData>
        </a:graphic>
      </p:graphicFrame>
    </p:spTree>
    <p:extLst>
      <p:ext uri="{BB962C8B-B14F-4D97-AF65-F5344CB8AC3E}">
        <p14:creationId xmlns:p14="http://schemas.microsoft.com/office/powerpoint/2010/main" val="2160791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(11-19/1066r1 SP2)</a:t>
            </a:r>
            <a:endParaRPr lang="zh-CN" altLang="en-US" dirty="0"/>
          </a:p>
        </p:txBody>
      </p:sp>
      <p:sp>
        <p:nvSpPr>
          <p:cNvPr id="3" name="内容占位符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GB" altLang="ko-KR" dirty="0"/>
              <a:t>11be supports 240 MHz and 160+80 MHz </a:t>
            </a:r>
            <a:r>
              <a:rPr lang="en-US" altLang="ko-KR" dirty="0"/>
              <a:t>transmission</a:t>
            </a:r>
            <a:endParaRPr lang="en-GB" altLang="ko-KR" dirty="0"/>
          </a:p>
          <a:p>
            <a:pPr lvl="2"/>
            <a:r>
              <a:rPr lang="en-GB" altLang="ko-KR" dirty="0"/>
              <a:t>Whether 240 / 160+80 MHz </a:t>
            </a:r>
            <a:r>
              <a:rPr lang="en-US" altLang="ko-KR" dirty="0"/>
              <a:t>is</a:t>
            </a:r>
            <a:r>
              <a:rPr lang="ko-KR" altLang="en-US" dirty="0"/>
              <a:t> </a:t>
            </a:r>
            <a:r>
              <a:rPr lang="en-US" altLang="ko-KR" dirty="0"/>
              <a:t>formed by 80MHz channel </a:t>
            </a:r>
            <a:r>
              <a:rPr lang="en-GB" altLang="ko-KR" dirty="0"/>
              <a:t>puncturing of 320 / 160+160 MHz is TBD</a:t>
            </a:r>
          </a:p>
          <a:p>
            <a:endParaRPr lang="en-US" altLang="zh-CN" dirty="0"/>
          </a:p>
          <a:p>
            <a:r>
              <a:rPr lang="en-US" altLang="zh-CN" dirty="0"/>
              <a:t>Y/N/A: 25/0/10</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26</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604506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FD81F-2F47-C842-A276-33739966217F}"/>
              </a:ext>
            </a:extLst>
          </p:cNvPr>
          <p:cNvSpPr>
            <a:spLocks noGrp="1"/>
          </p:cNvSpPr>
          <p:nvPr>
            <p:ph type="title"/>
          </p:nvPr>
        </p:nvSpPr>
        <p:spPr/>
        <p:txBody>
          <a:bodyPr/>
          <a:lstStyle/>
          <a:p>
            <a:r>
              <a:rPr lang="en-US" altLang="zh-CN" dirty="0"/>
              <a:t>SP #2 (11-19/1066r1 SP4)</a:t>
            </a:r>
            <a:endParaRPr lang="en-US" dirty="0"/>
          </a:p>
        </p:txBody>
      </p:sp>
      <p:sp>
        <p:nvSpPr>
          <p:cNvPr id="3" name="Content Placeholder 2">
            <a:extLst>
              <a:ext uri="{FF2B5EF4-FFF2-40B4-BE49-F238E27FC236}">
                <a16:creationId xmlns:a16="http://schemas.microsoft.com/office/drawing/2014/main" id="{D0D3DBCD-7B86-6044-B508-1A4BE21E9A5E}"/>
              </a:ext>
            </a:extLst>
          </p:cNvPr>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a:t>For the OFDMA tone plan in 240MHz and 160+80MHz, 11ax 80MHz tone plan is duplicated three times</a:t>
            </a:r>
          </a:p>
          <a:p>
            <a:endParaRPr lang="en-US" dirty="0"/>
          </a:p>
          <a:p>
            <a:r>
              <a:rPr lang="en-US" altLang="zh-CN" dirty="0"/>
              <a:t>Y/N/A: </a:t>
            </a:r>
          </a:p>
          <a:p>
            <a:endParaRPr lang="en-US" altLang="zh-CN"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D937062E-404F-3147-A883-90A2B258DB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27</a:t>
            </a:fld>
            <a:endParaRPr lang="en-US" altLang="en-US"/>
          </a:p>
        </p:txBody>
      </p:sp>
      <p:sp>
        <p:nvSpPr>
          <p:cNvPr id="5" name="Date Placeholder 4">
            <a:extLst>
              <a:ext uri="{FF2B5EF4-FFF2-40B4-BE49-F238E27FC236}">
                <a16:creationId xmlns:a16="http://schemas.microsoft.com/office/drawing/2014/main" id="{2D65FDD8-8C1E-5343-B892-EDD3B5EB35B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34C42FF5-2E42-3749-B4BA-758ED223489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230592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#3 (11-19/1486r2 SP1)</a:t>
            </a:r>
            <a:endParaRPr lang="zh-CN" altLang="en-US" dirty="0"/>
          </a:p>
        </p:txBody>
      </p:sp>
      <p:sp>
        <p:nvSpPr>
          <p:cNvPr id="3" name="内容占位符 2"/>
          <p:cNvSpPr>
            <a:spLocks noGrp="1"/>
          </p:cNvSpPr>
          <p:nvPr>
            <p:ph idx="1"/>
          </p:nvPr>
        </p:nvSpPr>
        <p:spPr/>
        <p:txBody>
          <a:bodyPr/>
          <a:lstStyle/>
          <a:p>
            <a:r>
              <a:rPr lang="en-US" altLang="ko-KR" dirty="0"/>
              <a:t>Do you agree to incorporate the following text into the 11be SFD? </a:t>
            </a:r>
          </a:p>
          <a:p>
            <a:pPr lvl="1"/>
            <a:r>
              <a:rPr lang="en-US" altLang="ko-KR" dirty="0"/>
              <a:t>The LENGTH field value in L-SIG </a:t>
            </a:r>
            <a:r>
              <a:rPr lang="en-GB" altLang="ko-KR" dirty="0"/>
              <a:t>set to mod3 = 0. </a:t>
            </a:r>
          </a:p>
          <a:p>
            <a:endParaRPr lang="en-US" altLang="zh-CN" dirty="0"/>
          </a:p>
          <a:p>
            <a:r>
              <a:rPr lang="en-US" altLang="zh-CN" dirty="0"/>
              <a:t>Y/N/A   </a:t>
            </a:r>
          </a:p>
          <a:p>
            <a:endParaRPr lang="en-US" altLang="zh-CN" dirty="0"/>
          </a:p>
          <a:p>
            <a:r>
              <a:rPr lang="en-US" altLang="zh-CN" dirty="0">
                <a:solidFill>
                  <a:srgbClr val="FFC000"/>
                </a:solidFill>
              </a:rPr>
              <a:t>Deferred after related contributions. </a:t>
            </a:r>
          </a:p>
          <a:p>
            <a:endParaRPr lang="en-US" altLang="zh-CN" dirty="0"/>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28</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826415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D03F8-98C0-0A4D-B319-EC0E04727424}"/>
              </a:ext>
            </a:extLst>
          </p:cNvPr>
          <p:cNvSpPr>
            <a:spLocks noGrp="1"/>
          </p:cNvSpPr>
          <p:nvPr>
            <p:ph type="title"/>
          </p:nvPr>
        </p:nvSpPr>
        <p:spPr/>
        <p:txBody>
          <a:bodyPr/>
          <a:lstStyle/>
          <a:p>
            <a:r>
              <a:rPr lang="en-US" altLang="zh-CN" dirty="0"/>
              <a:t>SP #4 (11-19/1486r2 SP2)</a:t>
            </a:r>
            <a:endParaRPr lang="en-US" dirty="0"/>
          </a:p>
        </p:txBody>
      </p:sp>
      <p:sp>
        <p:nvSpPr>
          <p:cNvPr id="3" name="Content Placeholder 2">
            <a:extLst>
              <a:ext uri="{FF2B5EF4-FFF2-40B4-BE49-F238E27FC236}">
                <a16:creationId xmlns:a16="http://schemas.microsoft.com/office/drawing/2014/main" id="{BDA03BD4-2052-8945-A26B-296E7FD3B4AF}"/>
              </a:ext>
            </a:extLst>
          </p:cNvPr>
          <p:cNvSpPr>
            <a:spLocks noGrp="1"/>
          </p:cNvSpPr>
          <p:nvPr>
            <p:ph idx="1"/>
          </p:nvPr>
        </p:nvSpPr>
        <p:spPr/>
        <p:txBody>
          <a:bodyPr/>
          <a:lstStyle/>
          <a:p>
            <a:r>
              <a:rPr lang="en-GB" altLang="ko-KR" dirty="0"/>
              <a:t>Do you agree to add the following text into the 11be SFD? </a:t>
            </a:r>
          </a:p>
          <a:p>
            <a:pPr lvl="1"/>
            <a:r>
              <a:rPr lang="en-US" altLang="ko-KR" dirty="0"/>
              <a:t>The fixed information bits(e.g., PHY identifier)</a:t>
            </a:r>
            <a:r>
              <a:rPr lang="en-GB" altLang="ko-KR" dirty="0"/>
              <a:t> indicating the PPDU </a:t>
            </a:r>
            <a:r>
              <a:rPr lang="en-US" altLang="ko-KR" dirty="0"/>
              <a:t>version</a:t>
            </a:r>
            <a:r>
              <a:rPr lang="en-GB" altLang="ko-KR" dirty="0"/>
              <a:t>(e.g., 11be and future generation) are included in first EHT SIG field of 11be PPDU? </a:t>
            </a:r>
            <a:endParaRPr lang="ko-KR" altLang="en-US"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AE2E6505-2EE1-874A-8332-B5CE6709234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29</a:t>
            </a:fld>
            <a:endParaRPr lang="en-US" altLang="en-US"/>
          </a:p>
        </p:txBody>
      </p:sp>
      <p:sp>
        <p:nvSpPr>
          <p:cNvPr id="5" name="Date Placeholder 4">
            <a:extLst>
              <a:ext uri="{FF2B5EF4-FFF2-40B4-BE49-F238E27FC236}">
                <a16:creationId xmlns:a16="http://schemas.microsoft.com/office/drawing/2014/main" id="{971BF69A-DA26-A44E-87BA-E74FD5F8D57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FA150F1-BC9C-C04B-AF31-882B472424C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9512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3</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113017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8899F-25E4-074F-8FB9-420C774E6A61}"/>
              </a:ext>
            </a:extLst>
          </p:cNvPr>
          <p:cNvSpPr>
            <a:spLocks noGrp="1"/>
          </p:cNvSpPr>
          <p:nvPr>
            <p:ph type="title"/>
          </p:nvPr>
        </p:nvSpPr>
        <p:spPr/>
        <p:txBody>
          <a:bodyPr/>
          <a:lstStyle/>
          <a:p>
            <a:r>
              <a:rPr lang="en-US" altLang="zh-CN" dirty="0"/>
              <a:t>SP #5 (11-19/1486r2 SP3)</a:t>
            </a:r>
            <a:endParaRPr lang="en-US" dirty="0"/>
          </a:p>
        </p:txBody>
      </p:sp>
      <p:sp>
        <p:nvSpPr>
          <p:cNvPr id="3" name="Content Placeholder 2">
            <a:extLst>
              <a:ext uri="{FF2B5EF4-FFF2-40B4-BE49-F238E27FC236}">
                <a16:creationId xmlns:a16="http://schemas.microsoft.com/office/drawing/2014/main" id="{C2BE4847-DC89-3E4D-B2B1-3C53B0EBCE9A}"/>
              </a:ext>
            </a:extLst>
          </p:cNvPr>
          <p:cNvSpPr>
            <a:spLocks noGrp="1"/>
          </p:cNvSpPr>
          <p:nvPr>
            <p:ph idx="1"/>
          </p:nvPr>
        </p:nvSpPr>
        <p:spPr/>
        <p:txBody>
          <a:bodyPr/>
          <a:lstStyle/>
          <a:p>
            <a:r>
              <a:rPr lang="en-GB" altLang="ko-KR" dirty="0"/>
              <a:t>Do you agree to add the following text into the 11be SFD? </a:t>
            </a:r>
          </a:p>
          <a:p>
            <a:pPr lvl="1"/>
            <a:r>
              <a:rPr lang="en-US" altLang="ko-KR" dirty="0"/>
              <a:t>The EHT-SIG field is composed of two fields.</a:t>
            </a:r>
          </a:p>
          <a:p>
            <a:pPr lvl="2"/>
            <a:r>
              <a:rPr lang="en-US" altLang="ko-KR" dirty="0"/>
              <a:t>This field does not include the user specific information. </a:t>
            </a:r>
          </a:p>
          <a:p>
            <a:pPr lvl="1"/>
            <a:r>
              <a:rPr lang="en-US" altLang="ko-KR" dirty="0"/>
              <a:t>The first field of the EHT-SIG fields includes the information bits(e.g., PHY identifier) for the indication of PPDU version</a:t>
            </a:r>
            <a:endParaRPr lang="en-GB" altLang="ko-KR"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BA6B4534-5D7F-F64C-B33A-11FB521F004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30</a:t>
            </a:fld>
            <a:endParaRPr lang="en-US" altLang="en-US"/>
          </a:p>
        </p:txBody>
      </p:sp>
      <p:sp>
        <p:nvSpPr>
          <p:cNvPr id="5" name="Date Placeholder 4">
            <a:extLst>
              <a:ext uri="{FF2B5EF4-FFF2-40B4-BE49-F238E27FC236}">
                <a16:creationId xmlns:a16="http://schemas.microsoft.com/office/drawing/2014/main" id="{81BFD4AC-6796-6D49-9DA4-E8325A05DCF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7CF81C2C-642A-224A-9CAB-FB4689CD040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27171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#6 (11-19/1190r2 SP1)</a:t>
            </a:r>
            <a:endParaRPr lang="zh-CN" altLang="en-US" dirty="0"/>
          </a:p>
        </p:txBody>
      </p:sp>
      <p:sp>
        <p:nvSpPr>
          <p:cNvPr id="3" name="内容占位符 2"/>
          <p:cNvSpPr>
            <a:spLocks noGrp="1"/>
          </p:cNvSpPr>
          <p:nvPr>
            <p:ph idx="1"/>
          </p:nvPr>
        </p:nvSpPr>
        <p:spPr/>
        <p:txBody>
          <a:bodyPr/>
          <a:lstStyle/>
          <a:p>
            <a:r>
              <a:rPr lang="en-US" altLang="zh-CN" dirty="0"/>
              <a:t>Do you support to have preamble puncture mechanism for EHT PPDU transmitting to multiple users?</a:t>
            </a:r>
          </a:p>
          <a:p>
            <a:pPr lvl="1"/>
            <a:endParaRPr lang="en-US" altLang="zh-CN" dirty="0"/>
          </a:p>
          <a:p>
            <a:endParaRPr lang="en-US" altLang="zh-CN" dirty="0"/>
          </a:p>
          <a:p>
            <a:r>
              <a:rPr lang="en-US" altLang="zh-CN" dirty="0"/>
              <a:t>Y/N/A 32/0/9</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31</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521085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3335-04CF-9042-BDFD-CD30274EACF6}"/>
              </a:ext>
            </a:extLst>
          </p:cNvPr>
          <p:cNvSpPr>
            <a:spLocks noGrp="1"/>
          </p:cNvSpPr>
          <p:nvPr>
            <p:ph type="title"/>
          </p:nvPr>
        </p:nvSpPr>
        <p:spPr/>
        <p:txBody>
          <a:bodyPr/>
          <a:lstStyle/>
          <a:p>
            <a:r>
              <a:rPr lang="en-US" altLang="zh-CN" dirty="0"/>
              <a:t>SP #7 (11-19/1190r2 SP2)</a:t>
            </a:r>
            <a:endParaRPr lang="en-US" dirty="0"/>
          </a:p>
        </p:txBody>
      </p:sp>
      <p:sp>
        <p:nvSpPr>
          <p:cNvPr id="3" name="Content Placeholder 2">
            <a:extLst>
              <a:ext uri="{FF2B5EF4-FFF2-40B4-BE49-F238E27FC236}">
                <a16:creationId xmlns:a16="http://schemas.microsoft.com/office/drawing/2014/main" id="{5572B568-7256-AA4E-8070-781EF2FB3A70}"/>
              </a:ext>
            </a:extLst>
          </p:cNvPr>
          <p:cNvSpPr>
            <a:spLocks noGrp="1"/>
          </p:cNvSpPr>
          <p:nvPr>
            <p:ph idx="1"/>
          </p:nvPr>
        </p:nvSpPr>
        <p:spPr/>
        <p:txBody>
          <a:bodyPr/>
          <a:lstStyle/>
          <a:p>
            <a:r>
              <a:rPr lang="en-US" dirty="0"/>
              <a:t>Do you support to have a preamble puncture mechanism for EHT PPDU transmitted to a single STA? </a:t>
            </a:r>
          </a:p>
          <a:p>
            <a:endParaRPr lang="en-US" dirty="0"/>
          </a:p>
          <a:p>
            <a:r>
              <a:rPr lang="en-US" altLang="zh-CN" dirty="0"/>
              <a:t>Y/N/A 29/0/14</a:t>
            </a:r>
          </a:p>
          <a:p>
            <a:endParaRPr lang="en-US" dirty="0"/>
          </a:p>
        </p:txBody>
      </p:sp>
      <p:sp>
        <p:nvSpPr>
          <p:cNvPr id="4" name="Slide Number Placeholder 3">
            <a:extLst>
              <a:ext uri="{FF2B5EF4-FFF2-40B4-BE49-F238E27FC236}">
                <a16:creationId xmlns:a16="http://schemas.microsoft.com/office/drawing/2014/main" id="{D8FE64C1-A924-B24D-8E4F-5B620FA8F256}"/>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32</a:t>
            </a:fld>
            <a:endParaRPr lang="en-US" altLang="en-US"/>
          </a:p>
        </p:txBody>
      </p:sp>
      <p:sp>
        <p:nvSpPr>
          <p:cNvPr id="5" name="Date Placeholder 4">
            <a:extLst>
              <a:ext uri="{FF2B5EF4-FFF2-40B4-BE49-F238E27FC236}">
                <a16:creationId xmlns:a16="http://schemas.microsoft.com/office/drawing/2014/main" id="{BEE0D9D3-4CCE-4442-9D4D-B69752CCB49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7CDC645-FB9B-494F-9770-446B6C14A5E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495139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0E98-222D-6A41-B70C-7183B780CA16}"/>
              </a:ext>
            </a:extLst>
          </p:cNvPr>
          <p:cNvSpPr>
            <a:spLocks noGrp="1"/>
          </p:cNvSpPr>
          <p:nvPr>
            <p:ph type="title"/>
          </p:nvPr>
        </p:nvSpPr>
        <p:spPr/>
        <p:txBody>
          <a:bodyPr/>
          <a:lstStyle/>
          <a:p>
            <a:r>
              <a:rPr lang="en-US" altLang="zh-CN" dirty="0"/>
              <a:t>SP #8 (11-19/1492r1 SP1)</a:t>
            </a:r>
            <a:endParaRPr lang="en-US" dirty="0"/>
          </a:p>
        </p:txBody>
      </p:sp>
      <p:sp>
        <p:nvSpPr>
          <p:cNvPr id="3" name="Content Placeholder 2">
            <a:extLst>
              <a:ext uri="{FF2B5EF4-FFF2-40B4-BE49-F238E27FC236}">
                <a16:creationId xmlns:a16="http://schemas.microsoft.com/office/drawing/2014/main" id="{C59B4BBB-5808-DD42-B1B8-F00A7C99294D}"/>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A 160MHz tone plan is duplicated for the Non-OFDMA tone plan of 320/160+160 MHz PPDU</a:t>
            </a:r>
          </a:p>
          <a:p>
            <a:pPr lvl="2"/>
            <a:r>
              <a:rPr lang="en-US" altLang="ko-KR" sz="1600" dirty="0"/>
              <a:t>The 160MHz tone plan is TBD</a:t>
            </a:r>
          </a:p>
          <a:p>
            <a:endParaRPr lang="en-US" dirty="0"/>
          </a:p>
          <a:p>
            <a:r>
              <a:rPr lang="en-US" altLang="zh-CN" dirty="0"/>
              <a:t>Y/N/A 26/1/14</a:t>
            </a:r>
          </a:p>
          <a:p>
            <a:endParaRPr lang="en-US" dirty="0"/>
          </a:p>
        </p:txBody>
      </p:sp>
      <p:sp>
        <p:nvSpPr>
          <p:cNvPr id="4" name="Slide Number Placeholder 3">
            <a:extLst>
              <a:ext uri="{FF2B5EF4-FFF2-40B4-BE49-F238E27FC236}">
                <a16:creationId xmlns:a16="http://schemas.microsoft.com/office/drawing/2014/main" id="{DB035BC8-F407-0342-8459-3854D36B0613}"/>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33</a:t>
            </a:fld>
            <a:endParaRPr lang="en-US" altLang="en-US"/>
          </a:p>
        </p:txBody>
      </p:sp>
      <p:sp>
        <p:nvSpPr>
          <p:cNvPr id="5" name="Date Placeholder 4">
            <a:extLst>
              <a:ext uri="{FF2B5EF4-FFF2-40B4-BE49-F238E27FC236}">
                <a16:creationId xmlns:a16="http://schemas.microsoft.com/office/drawing/2014/main" id="{C9C140C7-FA60-654D-8625-618B2315DA6F}"/>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30B2BA9-8FD3-F04A-8FC9-01BFAC48F0DF}"/>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17461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16C40-8078-204A-9FA9-B5561D91A815}"/>
              </a:ext>
            </a:extLst>
          </p:cNvPr>
          <p:cNvSpPr>
            <a:spLocks noGrp="1"/>
          </p:cNvSpPr>
          <p:nvPr>
            <p:ph type="title"/>
          </p:nvPr>
        </p:nvSpPr>
        <p:spPr/>
        <p:txBody>
          <a:bodyPr/>
          <a:lstStyle/>
          <a:p>
            <a:r>
              <a:rPr lang="en-US" altLang="zh-CN" dirty="0"/>
              <a:t>SP #9 (11-19/1492r1 SP2)</a:t>
            </a:r>
            <a:endParaRPr lang="en-US" dirty="0"/>
          </a:p>
        </p:txBody>
      </p:sp>
      <p:sp>
        <p:nvSpPr>
          <p:cNvPr id="3" name="Content Placeholder 2">
            <a:extLst>
              <a:ext uri="{FF2B5EF4-FFF2-40B4-BE49-F238E27FC236}">
                <a16:creationId xmlns:a16="http://schemas.microsoft.com/office/drawing/2014/main" id="{25EBB1EA-7AEB-F34A-9EB1-8EDE66C86367}"/>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12 and 11 null tones are placed at the left and right edges in each 160MHz segment for the Non-OFDMA tone plan of</a:t>
            </a:r>
            <a:r>
              <a:rPr lang="ko-KR" altLang="en-US" sz="1800" dirty="0"/>
              <a:t> </a:t>
            </a:r>
            <a:r>
              <a:rPr lang="en-US" altLang="ko-KR" sz="1800" dirty="0"/>
              <a:t>320/160+160 MHz PPDU</a:t>
            </a:r>
            <a:endParaRPr lang="en-US" altLang="ko-KR" dirty="0"/>
          </a:p>
          <a:p>
            <a:endParaRPr lang="en-US" dirty="0"/>
          </a:p>
          <a:p>
            <a:r>
              <a:rPr lang="en-US" altLang="zh-CN" dirty="0"/>
              <a:t>Y/N/A 25/2/8</a:t>
            </a:r>
          </a:p>
          <a:p>
            <a:endParaRPr lang="en-US" dirty="0"/>
          </a:p>
        </p:txBody>
      </p:sp>
      <p:sp>
        <p:nvSpPr>
          <p:cNvPr id="4" name="Slide Number Placeholder 3">
            <a:extLst>
              <a:ext uri="{FF2B5EF4-FFF2-40B4-BE49-F238E27FC236}">
                <a16:creationId xmlns:a16="http://schemas.microsoft.com/office/drawing/2014/main" id="{1D375C71-EDAA-F84B-82F9-CB6A96435B5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34</a:t>
            </a:fld>
            <a:endParaRPr lang="en-US" altLang="en-US"/>
          </a:p>
        </p:txBody>
      </p:sp>
      <p:sp>
        <p:nvSpPr>
          <p:cNvPr id="5" name="Date Placeholder 4">
            <a:extLst>
              <a:ext uri="{FF2B5EF4-FFF2-40B4-BE49-F238E27FC236}">
                <a16:creationId xmlns:a16="http://schemas.microsoft.com/office/drawing/2014/main" id="{9CD04FFA-F329-E64A-81AF-275C0DB35BE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1CBFAA40-430D-5F43-8C40-50AB8A240B8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044914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735480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14066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0613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9234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26674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Straw Polls are only allowed during Ad Hoc group meeting // no motions, anyone can vote</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284245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60232</TotalTime>
  <Words>4030</Words>
  <Application>Microsoft Macintosh PowerPoint</Application>
  <PresentationFormat>On-screen Show (4:3)</PresentationFormat>
  <Paragraphs>1336</Paragraphs>
  <Slides>34</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41" baseType="lpstr">
      <vt:lpstr>Arial</vt:lpstr>
      <vt:lpstr>Arial Black</vt:lpstr>
      <vt:lpstr>Monotype Sorts</vt:lpstr>
      <vt:lpstr>Times New Roman</vt:lpstr>
      <vt:lpstr>802-11-Submission</vt:lpstr>
      <vt:lpstr>Office Theme</vt:lpstr>
      <vt:lpstr>Document</vt:lpstr>
      <vt:lpstr>PowerPoint Presentation</vt:lpstr>
      <vt:lpstr>IEEE 802.11 TGbe Meeting Extremely High Throughput (EHT)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PowerPoint Presentation</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PHY Pending Straw Poll Submissions</vt:lpstr>
      <vt:lpstr>PHY Back-Logged Submissions</vt:lpstr>
      <vt:lpstr>PHY Submissions (1)</vt:lpstr>
      <vt:lpstr>PHY Submissions (2)</vt:lpstr>
      <vt:lpstr>SP #1 (11-19/1066r1 SP2)</vt:lpstr>
      <vt:lpstr>SP #2 (11-19/1066r1 SP4)</vt:lpstr>
      <vt:lpstr>SP #3 (11-19/1486r2 SP1)</vt:lpstr>
      <vt:lpstr>SP #4 (11-19/1486r2 SP2)</vt:lpstr>
      <vt:lpstr>SP #5 (11-19/1486r2 SP3)</vt:lpstr>
      <vt:lpstr>SP #6 (11-19/1190r2 SP1)</vt:lpstr>
      <vt:lpstr>SP #7 (11-19/1190r2 SP2)</vt:lpstr>
      <vt:lpstr>SP #8 (11-19/1492r1 SP1)</vt:lpstr>
      <vt:lpstr>SP #9 (11-19/1492r1 SP2)</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Tianyu Wu</cp:lastModifiedBy>
  <cp:revision>2885</cp:revision>
  <cp:lastPrinted>1998-02-10T13:28:06Z</cp:lastPrinted>
  <dcterms:created xsi:type="dcterms:W3CDTF">2007-04-17T18:10:23Z</dcterms:created>
  <dcterms:modified xsi:type="dcterms:W3CDTF">2019-11-11T20:01:03Z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