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1"/>
  </p:notesMasterIdLst>
  <p:handoutMasterIdLst>
    <p:handoutMasterId r:id="rId32"/>
  </p:handoutMasterIdLst>
  <p:sldIdLst>
    <p:sldId id="606" r:id="rId3"/>
    <p:sldId id="630" r:id="rId4"/>
    <p:sldId id="631" r:id="rId5"/>
    <p:sldId id="612" r:id="rId6"/>
    <p:sldId id="613" r:id="rId7"/>
    <p:sldId id="614" r:id="rId8"/>
    <p:sldId id="615" r:id="rId9"/>
    <p:sldId id="616" r:id="rId10"/>
    <p:sldId id="617" r:id="rId11"/>
    <p:sldId id="627" r:id="rId12"/>
    <p:sldId id="632" r:id="rId13"/>
    <p:sldId id="357" r:id="rId14"/>
    <p:sldId id="395" r:id="rId15"/>
    <p:sldId id="356" r:id="rId16"/>
    <p:sldId id="383" r:id="rId17"/>
    <p:sldId id="384" r:id="rId18"/>
    <p:sldId id="343" r:id="rId19"/>
    <p:sldId id="385" r:id="rId20"/>
    <p:sldId id="386" r:id="rId21"/>
    <p:sldId id="387" r:id="rId22"/>
    <p:sldId id="388" r:id="rId23"/>
    <p:sldId id="639" r:id="rId24"/>
    <p:sldId id="640" r:id="rId25"/>
    <p:sldId id="641" r:id="rId26"/>
    <p:sldId id="642" r:id="rId27"/>
    <p:sldId id="634" r:id="rId28"/>
    <p:sldId id="637" r:id="rId29"/>
    <p:sldId id="638"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1" autoAdjust="0"/>
    <p:restoredTop sz="94660"/>
  </p:normalViewPr>
  <p:slideViewPr>
    <p:cSldViewPr>
      <p:cViewPr varScale="1">
        <p:scale>
          <a:sx n="140" d="100"/>
          <a:sy n="140" d="100"/>
        </p:scale>
        <p:origin x="560" y="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3328" y="3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92770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302871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extLst>
      <p:ext uri="{BB962C8B-B14F-4D97-AF65-F5344CB8AC3E}">
        <p14:creationId xmlns:p14="http://schemas.microsoft.com/office/powerpoint/2010/main" val="145509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8124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3439212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262818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8878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7001708" y="6475413"/>
            <a:ext cx="1542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 2019</a:t>
            </a:r>
          </a:p>
        </p:txBody>
      </p:sp>
      <p:sp>
        <p:nvSpPr>
          <p:cNvPr id="1029" name="Rectangle 5"/>
          <p:cNvSpPr>
            <a:spLocks noGrp="1" noChangeArrowheads="1"/>
          </p:cNvSpPr>
          <p:nvPr>
            <p:ph type="ftr" sz="quarter" idx="3"/>
          </p:nvPr>
        </p:nvSpPr>
        <p:spPr bwMode="auto">
          <a:xfrm>
            <a:off x="6963235" y="6475413"/>
            <a:ext cx="15806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err="1"/>
              <a:t>Tianyu</a:t>
            </a:r>
            <a:r>
              <a:rPr lang="en-US"/>
              <a:t> Wu (Apple) ,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802.11-19/2002r0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extLst>
      <p:ext uri="{BB962C8B-B14F-4D97-AF65-F5344CB8AC3E}">
        <p14:creationId xmlns:p14="http://schemas.microsoft.com/office/powerpoint/2010/main" val="3955328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16.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190-02-00be-improved-preamble-puncturing-in-802-11be.pptx" TargetMode="External"/><Relationship Id="rId2" Type="http://schemas.openxmlformats.org/officeDocument/2006/relationships/hyperlink" Target="https://mentor.ieee.org/802.11/dcn/19/11-19-1066-01-00be-tone-plan-discu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86-02-00be-further-discussion-for-11be-preambl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19-00-00be-forward-compatibility-for-wifi-preamble-design.pptx" TargetMode="External"/><Relationship Id="rId13" Type="http://schemas.openxmlformats.org/officeDocument/2006/relationships/hyperlink" Target="https://mentor.ieee.org/802.11/dcn/19/11-19-1579-00-00be-adapting-the-11be-channel-model-to-modern-doppler-use-cases.pptx" TargetMode="External"/><Relationship Id="rId3" Type="http://schemas.openxmlformats.org/officeDocument/2006/relationships/hyperlink" Target="https://mentor.ieee.org/802.11/dcn/19/11-19-1487-00-00be-11be-tone-plan.pptx" TargetMode="External"/><Relationship Id="rId7" Type="http://schemas.openxmlformats.org/officeDocument/2006/relationships/hyperlink" Target="https://mentor.ieee.org/802.11/dcn/19/11-19-1516-00-00be-11be-preamble-structure.pptx" TargetMode="External"/><Relationship Id="rId12" Type="http://schemas.openxmlformats.org/officeDocument/2006/relationships/hyperlink" Target="https://mentor.ieee.org/802.11/dcn/19/11-19-1569-00-00be-preamble-design-consideration-for-11be-follow-up.pptx" TargetMode="External"/><Relationship Id="rId2" Type="http://schemas.openxmlformats.org/officeDocument/2006/relationships/hyperlink" Target="https://mentor.ieee.org/802.11/dcn/19/11-19-1340-02-00be-revisit-tone-pla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97-00-00be-auto-detection-in-11be.pptx" TargetMode="External"/><Relationship Id="rId11" Type="http://schemas.openxmlformats.org/officeDocument/2006/relationships/hyperlink" Target="https://mentor.ieee.org/802.11/dcn/19/11-19-1556-00-00be-lean-phy-for-eht.pptx" TargetMode="External"/><Relationship Id="rId5" Type="http://schemas.openxmlformats.org/officeDocument/2006/relationships/hyperlink" Target="https://mentor.ieee.org/802.11/dcn/19/11-19-1493-00-00be-phase-rotation-for-320mhz.pptx" TargetMode="External"/><Relationship Id="rId10" Type="http://schemas.openxmlformats.org/officeDocument/2006/relationships/hyperlink" Target="https://mentor.ieee.org/802.11/dcn/19/11-19-1540-00-00be-eht-preamble-design.pptx" TargetMode="External"/><Relationship Id="rId4" Type="http://schemas.openxmlformats.org/officeDocument/2006/relationships/hyperlink" Target="https://mentor.ieee.org/802.11/dcn/19/11-19-1492-00-00be-non-ofdma-tone-plan-for-320mhz.pptx" TargetMode="External"/><Relationship Id="rId9" Type="http://schemas.openxmlformats.org/officeDocument/2006/relationships/hyperlink" Target="https://mentor.ieee.org/802.11/dcn/19/11-19-1521-00-00be-further-thoughts-on-11be-tone-plan.pptx" TargetMode="External"/><Relationship Id="rId14" Type="http://schemas.openxmlformats.org/officeDocument/2006/relationships/hyperlink" Target="https://mentor.ieee.org/802.11/dcn/19/11-19-1606-00-00be-preamble-puncturing-and-sig-b-signaling.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889-00-00be-discussion-on-240mhz-bandwidth.pptx" TargetMode="External"/><Relationship Id="rId12" Type="http://schemas.openxmlformats.org/officeDocument/2006/relationships/hyperlink" Target="https://mentor.ieee.org/802.11/dcn/19/11-19-1911-00-00be-11be-channelization-discussion.pptx" TargetMode="External"/><Relationship Id="rId2" Type="http://schemas.openxmlformats.org/officeDocument/2006/relationships/hyperlink" Target="https://mentor.ieee.org/802.11/dcn/19/11-19-1868-00-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77-00-00be-16-spatial-stream-support.pptx" TargetMode="External"/><Relationship Id="rId11" Type="http://schemas.openxmlformats.org/officeDocument/2006/relationships/hyperlink" Target="https://mentor.ieee.org/802.11/dcn/19/11-19-1910-00-00be-p-matrices-to-support-more-than-8-tx-chains.pptx" TargetMode="External"/><Relationship Id="rId5" Type="http://schemas.openxmlformats.org/officeDocument/2006/relationships/hyperlink" Target="https://mentor.ieee.org/802.11/dcn/19/11-19-1874-00-00be-11be-preamble-autodetection-follow-up.pptx" TargetMode="External"/><Relationship Id="rId10" Type="http://schemas.openxmlformats.org/officeDocument/2006/relationships/hyperlink" Target="https://mentor.ieee.org/802.11/dcn/19/11-19-1908-00-00be-multi-ru-support.pptx" TargetMode="External"/><Relationship Id="rId4" Type="http://schemas.openxmlformats.org/officeDocument/2006/relationships/hyperlink" Target="https://mentor.ieee.org/802.11/dcn/19/11-19-1872-00-00be-joint-mu-analysis-simulations.pptx" TargetMode="External"/><Relationship Id="rId9" Type="http://schemas.openxmlformats.org/officeDocument/2006/relationships/hyperlink" Target="https://mentor.ieee.org/802.11/dcn/19/11-19-1907-00-00be-multiple-ru-combinations-for-eht.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1939-00-00be-calibration-of-implicit-sounding.pptx" TargetMode="External"/><Relationship Id="rId2" Type="http://schemas.openxmlformats.org/officeDocument/2006/relationships/hyperlink" Target="https://mentor.ieee.org/802.11/dcn/19/11-19-1926-00-00be-dynamic-thresholds-for-channel-bonding.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81-00-00be-phase-rotations-design-for-eht.pptx" TargetMode="External"/><Relationship Id="rId4" Type="http://schemas.openxmlformats.org/officeDocument/2006/relationships/hyperlink" Target="https://mentor.ieee.org/802.11/dcn/19/11-19-1980-00-00be-eht-p-matrices-discussion.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916918" cy="276999"/>
          </a:xfrm>
        </p:spPr>
        <p:txBody>
          <a:bodyPr/>
          <a:lstStyle/>
          <a:p>
            <a:pPr>
              <a:defRPr/>
            </a:pPr>
            <a:r>
              <a:rPr lang="en-US" dirty="0"/>
              <a:t>Nov 2019</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err="1"/>
              <a:t>TGbe</a:t>
            </a:r>
            <a:r>
              <a:rPr lang="en-US" altLang="en-US" sz="2800" kern="0"/>
              <a:t> Nov 2019 Meeting Agenda</a:t>
            </a:r>
          </a:p>
          <a:p>
            <a:r>
              <a:rPr lang="en-US" altLang="en-US" sz="2800" kern="0"/>
              <a:t>PHY </a:t>
            </a:r>
            <a:r>
              <a:rPr lang="en-US" altLang="en-US" sz="2800" kern="0" err="1"/>
              <a:t>Adhoc</a:t>
            </a:r>
            <a:endParaRPr lang="en-US" altLang="en-US" sz="2800" ker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2019-11-10</a:t>
            </a:r>
          </a:p>
        </p:txBody>
      </p:sp>
      <p:graphicFrame>
        <p:nvGraphicFramePr>
          <p:cNvPr id="9" name="Object 11"/>
          <p:cNvGraphicFramePr>
            <a:graphicFrameLocks noChangeAspect="1"/>
          </p:cNvGraphicFramePr>
          <p:nvPr>
            <p:extLst>
              <p:ext uri="{D42A27DB-BD31-4B8C-83A1-F6EECF244321}">
                <p14:modId xmlns:p14="http://schemas.microsoft.com/office/powerpoint/2010/main" val="935729763"/>
              </p:ext>
            </p:extLst>
          </p:nvPr>
        </p:nvGraphicFramePr>
        <p:xfrm>
          <a:off x="652463" y="3805238"/>
          <a:ext cx="8397875" cy="1482725"/>
        </p:xfrm>
        <a:graphic>
          <a:graphicData uri="http://schemas.openxmlformats.org/presentationml/2006/ole">
            <mc:AlternateContent xmlns:mc="http://schemas.openxmlformats.org/markup-compatibility/2006">
              <mc:Choice xmlns:v="urn:schemas-microsoft-com:vml" Requires="v">
                <p:oleObj spid="_x0000_s3377" name="Document" r:id="rId3" imgW="8318500" imgH="1473200" progId="Word.Document.8">
                  <p:embed/>
                </p:oleObj>
              </mc:Choice>
              <mc:Fallback>
                <p:oleObj name="Document" r:id="rId3" imgW="8318500" imgH="1473200" progId="Word.Document.8">
                  <p:embed/>
                  <p:pic>
                    <p:nvPicPr>
                      <p:cNvPr id="0" name=""/>
                      <p:cNvPicPr>
                        <a:picLocks noChangeAspect="1" noChangeArrowheads="1"/>
                      </p:cNvPicPr>
                      <p:nvPr/>
                    </p:nvPicPr>
                    <p:blipFill>
                      <a:blip r:embed="rId4"/>
                      <a:srcRect/>
                      <a:stretch>
                        <a:fillRect/>
                      </a:stretch>
                    </p:blipFill>
                    <p:spPr bwMode="auto">
                      <a:xfrm>
                        <a:off x="652463" y="3805238"/>
                        <a:ext cx="8397875"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221592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11</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916918" cy="276999"/>
          </a:xfrm>
        </p:spPr>
        <p:txBody>
          <a:bodyPr/>
          <a:lstStyle/>
          <a:p>
            <a:pPr>
              <a:defRPr/>
            </a:pPr>
            <a:r>
              <a:rPr lang="en-US"/>
              <a:t>Nov 2019</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046971532"/>
              </p:ext>
            </p:extLst>
          </p:nvPr>
        </p:nvGraphicFramePr>
        <p:xfrm>
          <a:off x="914400" y="2324154"/>
          <a:ext cx="7355903" cy="3322320"/>
        </p:xfrm>
        <a:graphic>
          <a:graphicData uri="http://schemas.openxmlformats.org/drawingml/2006/table">
            <a:tbl>
              <a:tblPr firstRow="1" bandRow="1">
                <a:tableStyleId>{616DA210-FB5B-4158-B5E0-FEB733F419BA}</a:tableStyleId>
              </a:tblPr>
              <a:tblGrid>
                <a:gridCol w="114300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772920">
                  <a:extLst>
                    <a:ext uri="{9D8B030D-6E8A-4147-A177-3AD203B41FA5}">
                      <a16:colId xmlns:a16="http://schemas.microsoft.com/office/drawing/2014/main" val="20002"/>
                    </a:ext>
                  </a:extLst>
                </a:gridCol>
                <a:gridCol w="1498537">
                  <a:extLst>
                    <a:ext uri="{9D8B030D-6E8A-4147-A177-3AD203B41FA5}">
                      <a16:colId xmlns:a16="http://schemas.microsoft.com/office/drawing/2014/main" val="20004"/>
                    </a:ext>
                  </a:extLst>
                </a:gridCol>
                <a:gridCol w="1336103">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chemeClr val="accent2"/>
                          </a:solidFill>
                        </a:rPr>
                        <a:t>PHY</a:t>
                      </a:r>
                      <a:r>
                        <a:rPr lang="en-US" sz="1800" b="1" dirty="0">
                          <a:solidFill>
                            <a:schemeClr val="tx1"/>
                          </a:solidFill>
                        </a:rPr>
                        <a:t>]</a:t>
                      </a: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chemeClr val="accent6"/>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30504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1686904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770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3671726129"/>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1128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34308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94505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6492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4087494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Kona, Hawaii</a:t>
            </a:r>
          </a:p>
          <a:p>
            <a:pPr algn="ctr">
              <a:lnSpc>
                <a:spcPct val="90000"/>
              </a:lnSpc>
              <a:buFontTx/>
              <a:buNone/>
            </a:pPr>
            <a:r>
              <a:rPr lang="en-US" altLang="en-US" sz="3200" dirty="0">
                <a:latin typeface="Arial" pitchFamily="34" charset="0"/>
              </a:rPr>
              <a:t>Nov 10-15, 2019</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err="1">
                <a:latin typeface="Arial" pitchFamily="34" charset="0"/>
              </a:rPr>
              <a:t>Tianyu</a:t>
            </a:r>
            <a:r>
              <a:rPr lang="en-US" altLang="en-US" sz="2000" dirty="0">
                <a:latin typeface="Arial" pitchFamily="34" charset="0"/>
              </a:rPr>
              <a:t> Wu (Apple)</a:t>
            </a:r>
          </a:p>
          <a:p>
            <a:pPr algn="ctr">
              <a:lnSpc>
                <a:spcPct val="90000"/>
              </a:lnSpc>
              <a:buFontTx/>
              <a:buNone/>
            </a:pPr>
            <a:r>
              <a:rPr lang="en-US" altLang="en-US" sz="2000" dirty="0">
                <a:latin typeface="Arial" pitchFamily="34" charset="0"/>
              </a:rPr>
              <a:t>Sigurd </a:t>
            </a:r>
            <a:r>
              <a:rPr lang="en-US" altLang="en-US" sz="2000" dirty="0" err="1">
                <a:latin typeface="Arial" pitchFamily="34" charset="0"/>
              </a:rPr>
              <a:t>Schelstraete</a:t>
            </a:r>
            <a:r>
              <a:rPr lang="en-US" altLang="en-US" sz="2000" dirty="0">
                <a:latin typeface="Arial" pitchFamily="34" charset="0"/>
              </a:rPr>
              <a:t> (</a:t>
            </a:r>
            <a:r>
              <a:rPr lang="en-US" altLang="en-US" sz="2000" dirty="0" err="1">
                <a:latin typeface="Arial" pitchFamily="34" charset="0"/>
              </a:rPr>
              <a:t>Quantenna</a:t>
            </a:r>
            <a:r>
              <a:rPr lang="en-US" altLang="en-US" sz="2000" dirty="0">
                <a:latin typeface="Arial" pitchFamily="34" charset="0"/>
              </a:rPr>
              <a:t>)</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14284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Alfred Asterjadhi, Qualcomm Inc.</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Slide </a:t>
            </a:r>
            <a:fld id="{06B781AF-4CCF-49B0-A572-DE54FBE5D942}"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34630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F8537-CF5E-0745-88E7-297AA91B40BB}"/>
              </a:ext>
            </a:extLst>
          </p:cNvPr>
          <p:cNvSpPr>
            <a:spLocks noGrp="1"/>
          </p:cNvSpPr>
          <p:nvPr>
            <p:ph type="title"/>
          </p:nvPr>
        </p:nvSpPr>
        <p:spPr/>
        <p:txBody>
          <a:bodyPr/>
          <a:lstStyle/>
          <a:p>
            <a:r>
              <a:rPr lang="en-US" altLang="zh-CN" dirty="0"/>
              <a:t>PHY Pending Straw Poll Submissions</a:t>
            </a:r>
            <a:endParaRPr lang="en-US" dirty="0"/>
          </a:p>
        </p:txBody>
      </p:sp>
      <p:sp>
        <p:nvSpPr>
          <p:cNvPr id="4" name="Slide Number Placeholder 3">
            <a:extLst>
              <a:ext uri="{FF2B5EF4-FFF2-40B4-BE49-F238E27FC236}">
                <a16:creationId xmlns:a16="http://schemas.microsoft.com/office/drawing/2014/main" id="{25C78FF0-C2C4-834E-9C4E-5117BCE698C7}"/>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F53F2697-2CFC-2C4A-B070-620E79539822}"/>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E33CFFC7-FF23-8241-A5E3-6DBDC502906D}"/>
              </a:ext>
            </a:extLst>
          </p:cNvPr>
          <p:cNvSpPr>
            <a:spLocks noGrp="1"/>
          </p:cNvSpPr>
          <p:nvPr>
            <p:ph type="ftr" sz="quarter" idx="3"/>
          </p:nvPr>
        </p:nvSpPr>
        <p:spPr/>
        <p:txBody>
          <a:bodyPr/>
          <a:lstStyle/>
          <a:p>
            <a:pPr>
              <a:defRPr/>
            </a:pPr>
            <a:r>
              <a:rPr lang="en-US"/>
              <a:t>Tianyu Wu (Apple), et al</a:t>
            </a:r>
          </a:p>
        </p:txBody>
      </p:sp>
      <p:sp>
        <p:nvSpPr>
          <p:cNvPr id="7" name="TextBox 8">
            <a:extLst>
              <a:ext uri="{FF2B5EF4-FFF2-40B4-BE49-F238E27FC236}">
                <a16:creationId xmlns:a16="http://schemas.microsoft.com/office/drawing/2014/main" id="{548546CF-0AF7-A442-A0F8-C0CC6275A8C2}"/>
              </a:ext>
            </a:extLst>
          </p:cNvPr>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a:t>
            </a:r>
          </a:p>
          <a:p>
            <a:pPr marL="742950" lvl="1" indent="-285750">
              <a:buFont typeface="Arial" panose="020B0604020202020204" pitchFamily="34" charset="0"/>
              <a:buChar char="•"/>
            </a:pPr>
            <a:r>
              <a:rPr lang="en-US" sz="1600" b="1" dirty="0">
                <a:solidFill>
                  <a:srgbClr val="FF0000"/>
                </a:solidFill>
              </a:rPr>
              <a:t>Docs in red color have been withdrawn.</a:t>
            </a:r>
          </a:p>
          <a:p>
            <a:pPr marL="742950" lvl="1" indent="-285750">
              <a:buFont typeface="Arial" panose="020B0604020202020204" pitchFamily="34" charset="0"/>
              <a:buChar char="•"/>
            </a:pPr>
            <a:r>
              <a:rPr lang="en-US" sz="1600" b="1" dirty="0"/>
              <a:t>Docs in black color have NOT been presented.</a:t>
            </a:r>
          </a:p>
          <a:p>
            <a:pPr marL="742950" lvl="1" indent="-285750">
              <a:buFont typeface="Arial" panose="020B0604020202020204" pitchFamily="34" charset="0"/>
              <a:buChar char="•"/>
            </a:pPr>
            <a:r>
              <a:rPr lang="en-US" sz="1600" b="1" dirty="0">
                <a:solidFill>
                  <a:srgbClr val="FFC000"/>
                </a:solidFill>
              </a:rPr>
              <a:t>Docs presented but need more discussion or deferred</a:t>
            </a:r>
          </a:p>
        </p:txBody>
      </p:sp>
      <p:graphicFrame>
        <p:nvGraphicFramePr>
          <p:cNvPr id="10" name="Table 9">
            <a:extLst>
              <a:ext uri="{FF2B5EF4-FFF2-40B4-BE49-F238E27FC236}">
                <a16:creationId xmlns:a16="http://schemas.microsoft.com/office/drawing/2014/main" id="{2D08AB7E-9503-4B48-BE85-C671E1117B9C}"/>
              </a:ext>
            </a:extLst>
          </p:cNvPr>
          <p:cNvGraphicFramePr>
            <a:graphicFrameLocks noGrp="1"/>
          </p:cNvGraphicFramePr>
          <p:nvPr>
            <p:extLst>
              <p:ext uri="{D42A27DB-BD31-4B8C-83A1-F6EECF244321}">
                <p14:modId xmlns:p14="http://schemas.microsoft.com/office/powerpoint/2010/main" val="1815467588"/>
              </p:ext>
            </p:extLst>
          </p:nvPr>
        </p:nvGraphicFramePr>
        <p:xfrm>
          <a:off x="533400" y="3363404"/>
          <a:ext cx="8382000" cy="1114431"/>
        </p:xfrm>
        <a:graphic>
          <a:graphicData uri="http://schemas.openxmlformats.org/drawingml/2006/table">
            <a:tbl>
              <a:tblPr firstRow="1" bandRow="1"/>
              <a:tblGrid>
                <a:gridCol w="631869">
                  <a:extLst>
                    <a:ext uri="{9D8B030D-6E8A-4147-A177-3AD203B41FA5}">
                      <a16:colId xmlns:a16="http://schemas.microsoft.com/office/drawing/2014/main" val="1409197203"/>
                    </a:ext>
                  </a:extLst>
                </a:gridCol>
                <a:gridCol w="3923090">
                  <a:extLst>
                    <a:ext uri="{9D8B030D-6E8A-4147-A177-3AD203B41FA5}">
                      <a16:colId xmlns:a16="http://schemas.microsoft.com/office/drawing/2014/main" val="3124591976"/>
                    </a:ext>
                  </a:extLst>
                </a:gridCol>
                <a:gridCol w="1256541">
                  <a:extLst>
                    <a:ext uri="{9D8B030D-6E8A-4147-A177-3AD203B41FA5}">
                      <a16:colId xmlns:a16="http://schemas.microsoft.com/office/drawing/2014/main" val="96440863"/>
                    </a:ext>
                  </a:extLst>
                </a:gridCol>
                <a:gridCol w="863872">
                  <a:extLst>
                    <a:ext uri="{9D8B030D-6E8A-4147-A177-3AD203B41FA5}">
                      <a16:colId xmlns:a16="http://schemas.microsoft.com/office/drawing/2014/main" val="85216248"/>
                    </a:ext>
                  </a:extLst>
                </a:gridCol>
                <a:gridCol w="863872">
                  <a:extLst>
                    <a:ext uri="{9D8B030D-6E8A-4147-A177-3AD203B41FA5}">
                      <a16:colId xmlns:a16="http://schemas.microsoft.com/office/drawing/2014/main" val="189387290"/>
                    </a:ext>
                  </a:extLst>
                </a:gridCol>
                <a:gridCol w="842756">
                  <a:extLst>
                    <a:ext uri="{9D8B030D-6E8A-4147-A177-3AD203B41FA5}">
                      <a16:colId xmlns:a16="http://schemas.microsoft.com/office/drawing/2014/main" val="3017754579"/>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52764346"/>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254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777881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4862822"/>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40453573"/>
                  </a:ext>
                </a:extLst>
              </a:tr>
            </a:tbl>
          </a:graphicData>
        </a:graphic>
      </p:graphicFrame>
    </p:spTree>
    <p:extLst>
      <p:ext uri="{BB962C8B-B14F-4D97-AF65-F5344CB8AC3E}">
        <p14:creationId xmlns:p14="http://schemas.microsoft.com/office/powerpoint/2010/main" val="3994540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F092B-F72C-C54D-9EA2-6E5FAFE2A1FF}"/>
              </a:ext>
            </a:extLst>
          </p:cNvPr>
          <p:cNvSpPr>
            <a:spLocks noGrp="1"/>
          </p:cNvSpPr>
          <p:nvPr>
            <p:ph type="title"/>
          </p:nvPr>
        </p:nvSpPr>
        <p:spPr/>
        <p:txBody>
          <a:bodyPr/>
          <a:lstStyle/>
          <a:p>
            <a:r>
              <a:rPr lang="en-US" altLang="zh-CN" dirty="0"/>
              <a:t>PHY Back-Logged Submissions</a:t>
            </a:r>
            <a:endParaRPr lang="en-US" dirty="0"/>
          </a:p>
        </p:txBody>
      </p:sp>
      <p:sp>
        <p:nvSpPr>
          <p:cNvPr id="4" name="Slide Number Placeholder 3">
            <a:extLst>
              <a:ext uri="{FF2B5EF4-FFF2-40B4-BE49-F238E27FC236}">
                <a16:creationId xmlns:a16="http://schemas.microsoft.com/office/drawing/2014/main" id="{766AED67-7C67-7046-BFC1-3FF433CF254E}"/>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A0A64CF7-5B2B-804A-8A33-2070B42182C5}"/>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01806616-0834-F943-99FB-0DBC945009DE}"/>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1E1104EA-462F-5B44-9C38-D449D6158DB3}"/>
              </a:ext>
            </a:extLst>
          </p:cNvPr>
          <p:cNvGraphicFramePr>
            <a:graphicFrameLocks noGrp="1"/>
          </p:cNvGraphicFramePr>
          <p:nvPr>
            <p:extLst>
              <p:ext uri="{D42A27DB-BD31-4B8C-83A1-F6EECF244321}">
                <p14:modId xmlns:p14="http://schemas.microsoft.com/office/powerpoint/2010/main" val="401252675"/>
              </p:ext>
            </p:extLst>
          </p:nvPr>
        </p:nvGraphicFramePr>
        <p:xfrm>
          <a:off x="440348" y="1908881"/>
          <a:ext cx="8339504" cy="4410251"/>
        </p:xfrm>
        <a:graphic>
          <a:graphicData uri="http://schemas.openxmlformats.org/drawingml/2006/table">
            <a:tbl>
              <a:tblPr firstRow="1" bandRow="1"/>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10576">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nchor="ct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2"/>
                        </a:rPr>
                        <a:t>1340r2</a:t>
                      </a:r>
                      <a:endParaRPr lang="en-US" sz="120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1487r0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1492r0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1493r0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6"/>
                        </a:rPr>
                        <a:t>1497r0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1516r0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1519r0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1521r0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369950697"/>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1540r0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566577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1556r0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656549911"/>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1569r0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1703156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1579r0</a:t>
                      </a:r>
                      <a:endParaRPr lang="en-US" sz="1200">
                        <a:effectLst/>
                        <a:latin typeface="+mn-lt"/>
                        <a:ea typeface="Times New Roman" panose="02020603050405020304" pitchFamily="18" charset="0"/>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1606r0</a:t>
                      </a:r>
                      <a:endParaRPr lang="en-US" sz="1200" u="none" dirty="0">
                        <a:effectLst/>
                        <a:latin typeface="+mn-lt"/>
                        <a:ea typeface="Times New Roman" panose="02020603050405020304" pitchFamily="18" charset="0"/>
                      </a:endParaRPr>
                    </a:p>
                  </a:txBody>
                  <a:tcPr anchor="b">
                    <a:lnL w="12700" cmpd="sng">
                      <a:solidFill>
                        <a:srgbClr val="4E8542"/>
                      </a:solidFill>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68656"/>
                  </a:ext>
                </a:extLst>
              </a:tr>
              <a:tr h="297047">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6"/>
                        </a:rPr>
                        <a:t>1497r0</a:t>
                      </a:r>
                      <a:endParaRPr lang="en-US" sz="1200" dirty="0">
                        <a:effectLst/>
                        <a:latin typeface="+mn-lt"/>
                        <a:ea typeface="Times New Roman" panose="02020603050405020304" pitchFamily="18" charset="0"/>
                      </a:endParaRPr>
                    </a:p>
                  </a:txBody>
                  <a:tcPr anchor="ctr">
                    <a:lnL w="12700" cmpd="sng">
                      <a:solidFill>
                        <a:srgbClr val="4E8542"/>
                      </a:solidFill>
                    </a:lnL>
                    <a:lnR w="12700" cap="flat" cmpd="sng" algn="ctr">
                      <a:solidFill>
                        <a:srgbClr val="4E8542"/>
                      </a:solidFill>
                      <a:prstDash val="solid"/>
                      <a:round/>
                      <a:headEnd type="none" w="med" len="med"/>
                      <a:tailEnd type="none" w="med" len="med"/>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 Autodetection in 11be</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dirty="0" err="1">
                          <a:solidFill>
                            <a:schemeClr val="tx1"/>
                          </a:solidFill>
                          <a:effectLst/>
                          <a:latin typeface="+mn-lt"/>
                          <a:ea typeface="MS Gothic" panose="020B0609070205080204" pitchFamily="49" charset="-128"/>
                        </a:rPr>
                        <a:t>Sichan</a:t>
                      </a:r>
                      <a:r>
                        <a:rPr lang="en-GB" sz="1200" u="none" kern="1200" dirty="0">
                          <a:solidFill>
                            <a:schemeClr val="tx1"/>
                          </a:solidFill>
                          <a:effectLst/>
                          <a:latin typeface="+mn-lt"/>
                          <a:ea typeface="MS Gothic" panose="020B0609070205080204" pitchFamily="49" charset="-128"/>
                        </a:rPr>
                        <a:t> Noh</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lnL w="12700" cap="flat" cmpd="sng" algn="ctr">
                      <a:solidFill>
                        <a:srgbClr val="4E8542"/>
                      </a:solidFill>
                      <a:prstDash val="solid"/>
                      <a:round/>
                      <a:headEnd type="none" w="med" len="med"/>
                      <a:tailEnd type="none" w="med" len="med"/>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601120640"/>
                  </a:ext>
                </a:extLst>
              </a:tr>
            </a:tbl>
          </a:graphicData>
        </a:graphic>
      </p:graphicFrame>
    </p:spTree>
    <p:extLst>
      <p:ext uri="{BB962C8B-B14F-4D97-AF65-F5344CB8AC3E}">
        <p14:creationId xmlns:p14="http://schemas.microsoft.com/office/powerpoint/2010/main" val="866256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C9E99-885D-944D-9B25-111AB72A7FB2}"/>
              </a:ext>
            </a:extLst>
          </p:cNvPr>
          <p:cNvSpPr>
            <a:spLocks noGrp="1"/>
          </p:cNvSpPr>
          <p:nvPr>
            <p:ph type="title"/>
          </p:nvPr>
        </p:nvSpPr>
        <p:spPr/>
        <p:txBody>
          <a:bodyPr/>
          <a:lstStyle/>
          <a:p>
            <a:r>
              <a:rPr lang="en-US" altLang="zh-CN" dirty="0"/>
              <a:t>PHY Submissions (1)</a:t>
            </a:r>
            <a:endParaRPr lang="en-US" dirty="0"/>
          </a:p>
        </p:txBody>
      </p:sp>
      <p:sp>
        <p:nvSpPr>
          <p:cNvPr id="4" name="Slide Number Placeholder 3">
            <a:extLst>
              <a:ext uri="{FF2B5EF4-FFF2-40B4-BE49-F238E27FC236}">
                <a16:creationId xmlns:a16="http://schemas.microsoft.com/office/drawing/2014/main" id="{FCD17179-11B8-8C4C-93D2-58BB2605D9BC}"/>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40D130DE-37E8-E94D-8464-5E29EEB13E07}"/>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6EE09439-A087-0B4B-86BE-1AB9BE1AD5B3}"/>
              </a:ext>
            </a:extLst>
          </p:cNvPr>
          <p:cNvSpPr>
            <a:spLocks noGrp="1"/>
          </p:cNvSpPr>
          <p:nvPr>
            <p:ph type="ftr" sz="quarter" idx="3"/>
          </p:nvPr>
        </p:nvSpPr>
        <p:spPr/>
        <p:txBody>
          <a:bodyPr/>
          <a:lstStyle/>
          <a:p>
            <a:pPr>
              <a:defRPr/>
            </a:pPr>
            <a:r>
              <a:rPr lang="en-US"/>
              <a:t>Tianyu Wu (Apple), et al</a:t>
            </a:r>
          </a:p>
        </p:txBody>
      </p:sp>
      <p:graphicFrame>
        <p:nvGraphicFramePr>
          <p:cNvPr id="9" name="Table 8">
            <a:extLst>
              <a:ext uri="{FF2B5EF4-FFF2-40B4-BE49-F238E27FC236}">
                <a16:creationId xmlns:a16="http://schemas.microsoft.com/office/drawing/2014/main" id="{2D70D49B-49F6-E149-B830-697F515820BD}"/>
              </a:ext>
            </a:extLst>
          </p:cNvPr>
          <p:cNvGraphicFramePr>
            <a:graphicFrameLocks noGrp="1"/>
          </p:cNvGraphicFramePr>
          <p:nvPr>
            <p:extLst>
              <p:ext uri="{D42A27DB-BD31-4B8C-83A1-F6EECF244321}">
                <p14:modId xmlns:p14="http://schemas.microsoft.com/office/powerpoint/2010/main" val="3249316282"/>
              </p:ext>
            </p:extLst>
          </p:nvPr>
        </p:nvGraphicFramePr>
        <p:xfrm>
          <a:off x="533400" y="1676400"/>
          <a:ext cx="8153400" cy="4709255"/>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9126">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chemeClr val="tx1"/>
                          </a:solidFill>
                          <a:effectLst/>
                          <a:latin typeface="Times New Roman" panose="02020603050405020304" pitchFamily="18" charset="0"/>
                          <a:hlinkClick r:id="rId2"/>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3"/>
                        </a:rPr>
                        <a:t>1869</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4"/>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7150735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5"/>
                        </a:rPr>
                        <a:t>1874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211899792"/>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6"/>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MIMO</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562672658"/>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802.11be preamble and auto-detection follow 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Discussion on 240MHz Bandwidth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4453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1890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55220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71562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08001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431773"/>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71166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8643667"/>
                  </a:ext>
                </a:extLst>
              </a:tr>
            </a:tbl>
          </a:graphicData>
        </a:graphic>
      </p:graphicFrame>
    </p:spTree>
    <p:extLst>
      <p:ext uri="{BB962C8B-B14F-4D97-AF65-F5344CB8AC3E}">
        <p14:creationId xmlns:p14="http://schemas.microsoft.com/office/powerpoint/2010/main" val="1881312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9ECE-5E6C-F344-99EB-D1E54A1B054B}"/>
              </a:ext>
            </a:extLst>
          </p:cNvPr>
          <p:cNvSpPr>
            <a:spLocks noGrp="1"/>
          </p:cNvSpPr>
          <p:nvPr>
            <p:ph type="title"/>
          </p:nvPr>
        </p:nvSpPr>
        <p:spPr/>
        <p:txBody>
          <a:bodyPr/>
          <a:lstStyle/>
          <a:p>
            <a:r>
              <a:rPr lang="en-US" altLang="zh-CN" dirty="0"/>
              <a:t>PHY Submissions (2)</a:t>
            </a:r>
            <a:endParaRPr lang="en-US" dirty="0"/>
          </a:p>
        </p:txBody>
      </p:sp>
      <p:sp>
        <p:nvSpPr>
          <p:cNvPr id="4" name="Slide Number Placeholder 3">
            <a:extLst>
              <a:ext uri="{FF2B5EF4-FFF2-40B4-BE49-F238E27FC236}">
                <a16:creationId xmlns:a16="http://schemas.microsoft.com/office/drawing/2014/main" id="{A34AD498-60D3-8F4E-AE11-4C18C1625C69}"/>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D0AC72A8-7D6D-B04D-B550-53DE0C363BEC}"/>
              </a:ext>
            </a:extLst>
          </p:cNvPr>
          <p:cNvSpPr>
            <a:spLocks noGrp="1"/>
          </p:cNvSpPr>
          <p:nvPr>
            <p:ph type="dt" sz="half" idx="2"/>
          </p:nvPr>
        </p:nvSpPr>
        <p:spPr/>
        <p:txBody>
          <a:bodyPr/>
          <a:lstStyle/>
          <a:p>
            <a:pPr>
              <a:defRPr/>
            </a:pPr>
            <a:r>
              <a:rPr lang="en-US"/>
              <a:t>Nov 2019</a:t>
            </a:r>
            <a:endParaRPr lang="en-US" dirty="0"/>
          </a:p>
        </p:txBody>
      </p:sp>
      <p:sp>
        <p:nvSpPr>
          <p:cNvPr id="6" name="Footer Placeholder 5">
            <a:extLst>
              <a:ext uri="{FF2B5EF4-FFF2-40B4-BE49-F238E27FC236}">
                <a16:creationId xmlns:a16="http://schemas.microsoft.com/office/drawing/2014/main" id="{4F79EF11-8403-2C45-B3B7-77A5D14E2009}"/>
              </a:ext>
            </a:extLst>
          </p:cNvPr>
          <p:cNvSpPr>
            <a:spLocks noGrp="1"/>
          </p:cNvSpPr>
          <p:nvPr>
            <p:ph type="ftr" sz="quarter" idx="3"/>
          </p:nvPr>
        </p:nvSpPr>
        <p:spPr/>
        <p:txBody>
          <a:bodyPr/>
          <a:lstStyle/>
          <a:p>
            <a:pPr>
              <a:defRPr/>
            </a:pPr>
            <a:r>
              <a:rPr lang="en-US"/>
              <a:t>Tianyu Wu (Apple), et al</a:t>
            </a:r>
          </a:p>
        </p:txBody>
      </p:sp>
      <p:graphicFrame>
        <p:nvGraphicFramePr>
          <p:cNvPr id="8" name="Table 7">
            <a:extLst>
              <a:ext uri="{FF2B5EF4-FFF2-40B4-BE49-F238E27FC236}">
                <a16:creationId xmlns:a16="http://schemas.microsoft.com/office/drawing/2014/main" id="{990C54D3-8E99-0C42-BF69-990D74EC6421}"/>
              </a:ext>
            </a:extLst>
          </p:cNvPr>
          <p:cNvGraphicFramePr>
            <a:graphicFrameLocks noGrp="1"/>
          </p:cNvGraphicFramePr>
          <p:nvPr>
            <p:extLst>
              <p:ext uri="{D42A27DB-BD31-4B8C-83A1-F6EECF244321}">
                <p14:modId xmlns:p14="http://schemas.microsoft.com/office/powerpoint/2010/main" val="1441510382"/>
              </p:ext>
            </p:extLst>
          </p:nvPr>
        </p:nvGraphicFramePr>
        <p:xfrm>
          <a:off x="533400" y="2049125"/>
          <a:ext cx="8153400" cy="1776706"/>
        </p:xfrm>
        <a:graphic>
          <a:graphicData uri="http://schemas.openxmlformats.org/drawingml/2006/table">
            <a:tbl>
              <a:tblPr firstRow="1" bandRow="1"/>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DCN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Title</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Author</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Status</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Topic</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tx1"/>
                          </a:solidFill>
                          <a:latin typeface="Times New Roman"/>
                          <a:ea typeface="MS Gothic"/>
                        </a:defRPr>
                      </a:lvl1pPr>
                      <a:lvl2pPr marL="457200" algn="l" defTabSz="914400" rtl="0" eaLnBrk="1" latinLnBrk="0" hangingPunct="1">
                        <a:defRPr sz="1800" b="1" kern="1200">
                          <a:solidFill>
                            <a:schemeClr val="tx1"/>
                          </a:solidFill>
                          <a:latin typeface="Times New Roman"/>
                          <a:ea typeface="MS Gothic"/>
                        </a:defRPr>
                      </a:lvl2pPr>
                      <a:lvl3pPr marL="914400" algn="l" defTabSz="914400" rtl="0" eaLnBrk="1" latinLnBrk="0" hangingPunct="1">
                        <a:defRPr sz="1800" b="1" kern="1200">
                          <a:solidFill>
                            <a:schemeClr val="tx1"/>
                          </a:solidFill>
                          <a:latin typeface="Times New Roman"/>
                          <a:ea typeface="MS Gothic"/>
                        </a:defRPr>
                      </a:lvl3pPr>
                      <a:lvl4pPr marL="1371600" algn="l" defTabSz="914400" rtl="0" eaLnBrk="1" latinLnBrk="0" hangingPunct="1">
                        <a:defRPr sz="1800" b="1" kern="1200">
                          <a:solidFill>
                            <a:schemeClr val="tx1"/>
                          </a:solidFill>
                          <a:latin typeface="Times New Roman"/>
                          <a:ea typeface="MS Gothic"/>
                        </a:defRPr>
                      </a:lvl4pPr>
                      <a:lvl5pPr marL="1828800" algn="l" defTabSz="914400" rtl="0" eaLnBrk="1" latinLnBrk="0" hangingPunct="1">
                        <a:defRPr sz="1800" b="1" kern="1200">
                          <a:solidFill>
                            <a:schemeClr val="tx1"/>
                          </a:solidFill>
                          <a:latin typeface="Times New Roman"/>
                          <a:ea typeface="MS Gothic"/>
                        </a:defRPr>
                      </a:lvl5pPr>
                      <a:lvl6pPr marL="2286000" algn="l" defTabSz="914400" rtl="0" eaLnBrk="1" latinLnBrk="0" hangingPunct="1">
                        <a:defRPr sz="1800" b="1" kern="1200">
                          <a:solidFill>
                            <a:schemeClr val="tx1"/>
                          </a:solidFill>
                          <a:latin typeface="Times New Roman"/>
                          <a:ea typeface="MS Gothic"/>
                        </a:defRPr>
                      </a:lvl6pPr>
                      <a:lvl7pPr marL="2743200" algn="l" defTabSz="914400" rtl="0" eaLnBrk="1" latinLnBrk="0" hangingPunct="1">
                        <a:defRPr sz="1800" b="1" kern="1200">
                          <a:solidFill>
                            <a:schemeClr val="tx1"/>
                          </a:solidFill>
                          <a:latin typeface="Times New Roman"/>
                          <a:ea typeface="MS Gothic"/>
                        </a:defRPr>
                      </a:lvl7pPr>
                      <a:lvl8pPr marL="3200400" algn="l" defTabSz="914400" rtl="0" eaLnBrk="1" latinLnBrk="0" hangingPunct="1">
                        <a:defRPr sz="1800" b="1" kern="1200">
                          <a:solidFill>
                            <a:schemeClr val="tx1"/>
                          </a:solidFill>
                          <a:latin typeface="Times New Roman"/>
                          <a:ea typeface="MS Gothic"/>
                        </a:defRPr>
                      </a:lvl8pPr>
                      <a:lvl9pPr marL="3657600" algn="l" defTabSz="914400" rtl="0" eaLnBrk="1" latinLnBrk="0" hangingPunct="1">
                        <a:defRPr sz="1800" b="1" kern="1200">
                          <a:solidFill>
                            <a:schemeClr val="tx1"/>
                          </a:solidFill>
                          <a:latin typeface="Times New Roman"/>
                          <a:ea typeface="MS Gothic"/>
                        </a:defRPr>
                      </a:lvl9pPr>
                    </a:lstStyle>
                    <a:p>
                      <a:pPr algn="ctr"/>
                      <a:r>
                        <a:rPr lang="en-US" sz="1200" dirty="0"/>
                        <a:t>Session</a:t>
                      </a:r>
                    </a:p>
                  </a:txBody>
                  <a:tcPr>
                    <a:lnL w="12700" cmpd="sng">
                      <a:solidFill>
                        <a:srgbClr val="4E8542"/>
                      </a:solidFill>
                    </a:lnL>
                    <a:lnR w="12700" cmpd="sng">
                      <a:solidFill>
                        <a:srgbClr val="4E8542"/>
                      </a:solidFill>
                    </a:lnR>
                    <a:lnT w="12700" cmpd="sng">
                      <a:solidFill>
                        <a:srgbClr val="4E8542"/>
                      </a:solidFill>
                    </a:lnT>
                    <a:lnB w="254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25400" cap="flat" cmpd="sng" algn="ctr">
                      <a:solidFill>
                        <a:srgbClr val="4E8542"/>
                      </a:solidFill>
                      <a:prstDash val="solid"/>
                      <a:round/>
                      <a:headEnd type="none" w="med" len="med"/>
                      <a:tailEnd type="none" w="med" len="med"/>
                    </a:lnT>
                    <a:lnB w="12700" cmpd="sng">
                      <a:solidFill>
                        <a:srgbClr val="4E8542"/>
                      </a:solidFill>
                    </a:lnB>
                    <a:lnTlToBr w="12700" cmpd="sng">
                      <a:noFill/>
                      <a:prstDash val="solid"/>
                    </a:lnTlToBr>
                    <a:lnBlToTr w="12700" cmpd="sng">
                      <a:noFill/>
                      <a:prstDash val="solid"/>
                    </a:lnBlToTr>
                    <a:noFill/>
                  </a:tcPr>
                </a:tc>
                <a:extLst>
                  <a:ext uri="{0D108BD9-81ED-4DB2-BD59-A6C34878D82A}">
                    <a16:rowId xmlns:a16="http://schemas.microsoft.com/office/drawing/2014/main" val="3765737835"/>
                  </a:ext>
                </a:extLst>
              </a:tr>
              <a:tr h="297047">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ctr" fontAlgn="b"/>
                      <a:r>
                        <a:rPr lang="en-US" sz="1200" b="0" i="0" u="none" strike="noStrike" dirty="0">
                          <a:solidFill>
                            <a:srgbClr val="000000"/>
                          </a:solidFill>
                          <a:effectLst/>
                          <a:latin typeface="Times New Roman" panose="02020603050405020304" pitchFamily="18" charset="0"/>
                          <a:hlinkClick r:id="rId2"/>
                        </a:rPr>
                        <a:t>1926</a:t>
                      </a:r>
                      <a:r>
                        <a:rPr lang="en-US" sz="1200" b="0" i="0" u="none" strike="noStrike" dirty="0">
                          <a:solidFill>
                            <a:schemeClr val="tx1"/>
                          </a:solidFill>
                          <a:effectLst/>
                          <a:latin typeface="Times New Roman" panose="02020603050405020304" pitchFamily="18" charset="0"/>
                          <a:hlinkClick r:id="rId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ea typeface="MS Gothic"/>
                        </a:defRPr>
                      </a:lvl1pPr>
                      <a:lvl2pPr marL="457200" algn="l" defTabSz="914400" rtl="0" eaLnBrk="1" latinLnBrk="0" hangingPunct="1">
                        <a:defRPr sz="1800" kern="1200">
                          <a:solidFill>
                            <a:schemeClr val="tx1"/>
                          </a:solidFill>
                          <a:latin typeface="Times New Roman"/>
                          <a:ea typeface="MS Gothic"/>
                        </a:defRPr>
                      </a:lvl2pPr>
                      <a:lvl3pPr marL="914400" algn="l" defTabSz="914400" rtl="0" eaLnBrk="1" latinLnBrk="0" hangingPunct="1">
                        <a:defRPr sz="1800" kern="1200">
                          <a:solidFill>
                            <a:schemeClr val="tx1"/>
                          </a:solidFill>
                          <a:latin typeface="Times New Roman"/>
                          <a:ea typeface="MS Gothic"/>
                        </a:defRPr>
                      </a:lvl3pPr>
                      <a:lvl4pPr marL="1371600" algn="l" defTabSz="914400" rtl="0" eaLnBrk="1" latinLnBrk="0" hangingPunct="1">
                        <a:defRPr sz="1800" kern="1200">
                          <a:solidFill>
                            <a:schemeClr val="tx1"/>
                          </a:solidFill>
                          <a:latin typeface="Times New Roman"/>
                          <a:ea typeface="MS Gothic"/>
                        </a:defRPr>
                      </a:lvl4pPr>
                      <a:lvl5pPr marL="1828800" algn="l" defTabSz="914400" rtl="0" eaLnBrk="1" latinLnBrk="0" hangingPunct="1">
                        <a:defRPr sz="1800" kern="1200">
                          <a:solidFill>
                            <a:schemeClr val="tx1"/>
                          </a:solidFill>
                          <a:latin typeface="Times New Roman"/>
                          <a:ea typeface="MS Gothic"/>
                        </a:defRPr>
                      </a:lvl5pPr>
                      <a:lvl6pPr marL="2286000" algn="l" defTabSz="914400" rtl="0" eaLnBrk="1" latinLnBrk="0" hangingPunct="1">
                        <a:defRPr sz="1800" kern="1200">
                          <a:solidFill>
                            <a:schemeClr val="tx1"/>
                          </a:solidFill>
                          <a:latin typeface="Times New Roman"/>
                          <a:ea typeface="MS Gothic"/>
                        </a:defRPr>
                      </a:lvl6pPr>
                      <a:lvl7pPr marL="2743200" algn="l" defTabSz="914400" rtl="0" eaLnBrk="1" latinLnBrk="0" hangingPunct="1">
                        <a:defRPr sz="1800" kern="1200">
                          <a:solidFill>
                            <a:schemeClr val="tx1"/>
                          </a:solidFill>
                          <a:latin typeface="Times New Roman"/>
                          <a:ea typeface="MS Gothic"/>
                        </a:defRPr>
                      </a:lvl7pPr>
                      <a:lvl8pPr marL="3200400" algn="l" defTabSz="914400" rtl="0" eaLnBrk="1" latinLnBrk="0" hangingPunct="1">
                        <a:defRPr sz="1800" kern="1200">
                          <a:solidFill>
                            <a:schemeClr val="tx1"/>
                          </a:solidFill>
                          <a:latin typeface="Times New Roman"/>
                          <a:ea typeface="MS Gothic"/>
                        </a:defRPr>
                      </a:lvl8pPr>
                      <a:lvl9pPr marL="3657600" algn="l" defTabSz="914400" rtl="0" eaLnBrk="1" latinLnBrk="0" hangingPunct="1">
                        <a:defRPr sz="1800" kern="1200">
                          <a:solidFill>
                            <a:schemeClr val="tx1"/>
                          </a:solidFill>
                          <a:latin typeface="Times New Roman"/>
                          <a:ea typeface="MS Gothic"/>
                        </a:defRPr>
                      </a:lvl9p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lnL w="12700" cmpd="sng">
                      <a:solidFill>
                        <a:srgbClr val="4E8542"/>
                      </a:solidFill>
                    </a:lnL>
                    <a:lnR w="12700" cmpd="sng">
                      <a:solidFill>
                        <a:srgbClr val="4E8542"/>
                      </a:solidFill>
                    </a:lnR>
                    <a:lnT w="12700" cmpd="sng">
                      <a:solidFill>
                        <a:srgbClr val="4E8542"/>
                      </a:solidFill>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3"/>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4163848"/>
                  </a:ext>
                </a:extLst>
              </a:tr>
              <a:tr h="297047">
                <a:tc>
                  <a:txBody>
                    <a:bodyPr/>
                    <a:lstStyle/>
                    <a:p>
                      <a:pPr algn="ctr" fontAlgn="b"/>
                      <a:r>
                        <a:rPr lang="en-US" sz="1200" b="0" i="0" u="none" strike="noStrike" dirty="0">
                          <a:solidFill>
                            <a:srgbClr val="000000"/>
                          </a:solidFill>
                          <a:effectLst/>
                          <a:latin typeface="+mn-lt"/>
                          <a:hlinkClick r:id="rId4"/>
                        </a:rPr>
                        <a:t>1980</a:t>
                      </a:r>
                      <a:r>
                        <a:rPr lang="en-US" sz="1200" b="0" i="0" u="none" strike="noStrike" dirty="0">
                          <a:solidFill>
                            <a:schemeClr val="tx1"/>
                          </a:solidFill>
                          <a:effectLst/>
                          <a:latin typeface="Times New Roman" panose="02020603050405020304" pitchFamily="18" charset="0"/>
                          <a:hlinkClick r:id="rId4"/>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EHT P matrices Discussion</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MIMO</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0307883"/>
                  </a:ext>
                </a:extLst>
              </a:tr>
              <a:tr h="297047">
                <a:tc>
                  <a:txBody>
                    <a:bodyPr/>
                    <a:lstStyle/>
                    <a:p>
                      <a:pPr algn="ctr" fontAlgn="b"/>
                      <a:r>
                        <a:rPr lang="en-US" sz="1200" b="0" i="0" u="none" strike="noStrike" dirty="0">
                          <a:solidFill>
                            <a:srgbClr val="000000"/>
                          </a:solidFill>
                          <a:effectLst/>
                          <a:latin typeface="+mn-lt"/>
                          <a:hlinkClick r:id="rId5"/>
                        </a:rPr>
                        <a:t>1981</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mn-lt"/>
                      </a:endParaRPr>
                    </a:p>
                  </a:txBody>
                  <a:tcPr marL="9525" marR="9525" marT="9525" marB="0" anchor="b">
                    <a:lnL w="12700" cmpd="sng">
                      <a:solidFill>
                        <a:srgbClr val="4E8542"/>
                      </a:solidFill>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Dandan Liang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Pending</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ap="flat" cmpd="sng" algn="ctr">
                      <a:solidFill>
                        <a:srgbClr val="4E8542"/>
                      </a:solidFill>
                      <a:prstDash val="solid"/>
                      <a:round/>
                      <a:headEnd type="none" w="med" len="med"/>
                      <a:tailEnd type="none" w="med" len="med"/>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b="0" i="0" u="none" strike="noStrike" dirty="0">
                          <a:solidFill>
                            <a:srgbClr val="000000"/>
                          </a:solidFill>
                          <a:effectLst/>
                          <a:latin typeface="+mn-lt"/>
                        </a:rPr>
                        <a:t>PHY</a:t>
                      </a:r>
                    </a:p>
                  </a:txBody>
                  <a:tcPr marL="9525" marR="9525" marT="9525" marB="0" anchor="b">
                    <a:lnL w="12700" cap="flat" cmpd="sng" algn="ctr">
                      <a:solidFill>
                        <a:srgbClr val="4E8542"/>
                      </a:solidFill>
                      <a:prstDash val="solid"/>
                      <a:round/>
                      <a:headEnd type="none" w="med" len="med"/>
                      <a:tailEnd type="none" w="med" len="med"/>
                    </a:lnL>
                    <a:lnR w="12700" cmpd="sng">
                      <a:solidFill>
                        <a:srgbClr val="4E8542"/>
                      </a:solidFill>
                    </a:lnR>
                    <a:lnT w="12700" cap="flat" cmpd="sng" algn="ctr">
                      <a:solidFill>
                        <a:srgbClr val="4E8542"/>
                      </a:solidFill>
                      <a:prstDash val="solid"/>
                      <a:round/>
                      <a:headEnd type="none" w="med" len="med"/>
                      <a:tailEnd type="none" w="med" len="med"/>
                    </a:lnT>
                    <a:lnB w="12700" cap="flat" cmpd="sng" algn="ctr">
                      <a:solidFill>
                        <a:srgbClr val="4E854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8634182"/>
                  </a:ext>
                </a:extLst>
              </a:tr>
            </a:tbl>
          </a:graphicData>
        </a:graphic>
      </p:graphicFrame>
    </p:spTree>
    <p:extLst>
      <p:ext uri="{BB962C8B-B14F-4D97-AF65-F5344CB8AC3E}">
        <p14:creationId xmlns:p14="http://schemas.microsoft.com/office/powerpoint/2010/main" val="2160791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(11-19/1066r1)</a:t>
            </a:r>
            <a:endParaRPr lang="zh-CN" altLang="en-US" dirty="0"/>
          </a:p>
        </p:txBody>
      </p:sp>
      <p:sp>
        <p:nvSpPr>
          <p:cNvPr id="3" name="内容占位符 2"/>
          <p:cNvSpPr>
            <a:spLocks noGrp="1"/>
          </p:cNvSpPr>
          <p:nvPr>
            <p:ph idx="1"/>
          </p:nvPr>
        </p:nvSpPr>
        <p:spPr/>
        <p:txBody>
          <a:bodyPr/>
          <a:lstStyle/>
          <a:p>
            <a:endParaRPr lang="en-US" altLang="zh-CN" dirty="0"/>
          </a:p>
          <a:p>
            <a:r>
              <a:rPr lang="en-US" altLang="zh-CN" dirty="0"/>
              <a:t>Y/N/A</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26</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604506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 (11-19/1190r2)</a:t>
            </a:r>
            <a:endParaRPr lang="zh-CN" altLang="en-US" dirty="0"/>
          </a:p>
        </p:txBody>
      </p:sp>
      <p:sp>
        <p:nvSpPr>
          <p:cNvPr id="3" name="内容占位符 2"/>
          <p:cNvSpPr>
            <a:spLocks noGrp="1"/>
          </p:cNvSpPr>
          <p:nvPr>
            <p:ph idx="1"/>
          </p:nvPr>
        </p:nvSpPr>
        <p:spPr/>
        <p:txBody>
          <a:bodyPr/>
          <a:lstStyle/>
          <a:p>
            <a:endParaRPr lang="en-US" altLang="zh-CN" dirty="0"/>
          </a:p>
          <a:p>
            <a:r>
              <a:rPr lang="en-US" altLang="zh-CN" dirty="0"/>
              <a:t>Y/N/A</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27</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521085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#3 (11-19/1486r2)</a:t>
            </a:r>
            <a:endParaRPr lang="zh-CN" altLang="en-US" dirty="0"/>
          </a:p>
        </p:txBody>
      </p:sp>
      <p:sp>
        <p:nvSpPr>
          <p:cNvPr id="3" name="内容占位符 2"/>
          <p:cNvSpPr>
            <a:spLocks noGrp="1"/>
          </p:cNvSpPr>
          <p:nvPr>
            <p:ph idx="1"/>
          </p:nvPr>
        </p:nvSpPr>
        <p:spPr/>
        <p:txBody>
          <a:bodyPr/>
          <a:lstStyle/>
          <a:p>
            <a:endParaRPr lang="en-US" altLang="zh-CN" dirty="0"/>
          </a:p>
          <a:p>
            <a:r>
              <a:rPr lang="en-US" altLang="zh-CN" dirty="0"/>
              <a:t>Y/N/A</a:t>
            </a:r>
          </a:p>
          <a:p>
            <a:endParaRPr lang="en-US" altLang="zh-CN"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28</a:t>
            </a:fld>
            <a:endParaRPr lang="en-US" altLang="en-US"/>
          </a:p>
        </p:txBody>
      </p:sp>
      <p:sp>
        <p:nvSpPr>
          <p:cNvPr id="7" name="日期占位符 3">
            <a:extLst>
              <a:ext uri="{FF2B5EF4-FFF2-40B4-BE49-F238E27FC236}">
                <a16:creationId xmlns:a16="http://schemas.microsoft.com/office/drawing/2014/main" id="{B43D827F-737B-A842-B288-E56B0068F97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8" name="页脚占位符 5">
            <a:extLst>
              <a:ext uri="{FF2B5EF4-FFF2-40B4-BE49-F238E27FC236}">
                <a16:creationId xmlns:a16="http://schemas.microsoft.com/office/drawing/2014/main" id="{552916A2-6627-9442-BCF4-0E8636DE0F7E}"/>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82641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3</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11301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73548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1406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30613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9234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226674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Straw Polls are only allowed during Ad Hoc group meeting // no motions, anyone can vote</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916918" cy="276999"/>
          </a:xfrm>
        </p:spPr>
        <p:txBody>
          <a:bodyPr/>
          <a:lstStyle/>
          <a:p>
            <a:pPr>
              <a:defRPr/>
            </a:pPr>
            <a:r>
              <a:rPr lang="en-US"/>
              <a:t>Nov 2019</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7001708" y="6475413"/>
            <a:ext cx="1542217" cy="184666"/>
          </a:xfrm>
        </p:spPr>
        <p:txBody>
          <a:bodyPr/>
          <a:lstStyle/>
          <a:p>
            <a:pPr>
              <a:defRPr/>
            </a:pPr>
            <a:r>
              <a:rPr lang="en-US" dirty="0" err="1"/>
              <a:t>Tianyu</a:t>
            </a:r>
            <a:r>
              <a:rPr lang="en-US" dirty="0"/>
              <a:t> Wu (Apple), et al</a:t>
            </a:r>
          </a:p>
        </p:txBody>
      </p:sp>
    </p:spTree>
    <p:extLst>
      <p:ext uri="{BB962C8B-B14F-4D97-AF65-F5344CB8AC3E}">
        <p14:creationId xmlns:p14="http://schemas.microsoft.com/office/powerpoint/2010/main" val="15284245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60104</TotalTime>
  <Words>3563</Words>
  <Application>Microsoft Macintosh PowerPoint</Application>
  <PresentationFormat>On-screen Show (4:3)</PresentationFormat>
  <Paragraphs>1277</Paragraphs>
  <Slides>28</Slides>
  <Notes>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5" baseType="lpstr">
      <vt:lpstr>Arial</vt:lpstr>
      <vt:lpstr>Arial Black</vt:lpstr>
      <vt:lpstr>Monotype Sorts</vt:lpstr>
      <vt:lpstr>Times New Roman</vt:lpstr>
      <vt:lpstr>802-11-Submission</vt:lpstr>
      <vt:lpstr>Office Theme</vt:lpstr>
      <vt:lpstr>Document</vt:lpstr>
      <vt:lpstr>PowerPoint Presentation</vt:lpstr>
      <vt:lpstr>IEEE 802.11 TGbe Meeting Extremely High Throughput (EHT)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PowerPoint Presentation</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PHY Pending Straw Poll Submissions</vt:lpstr>
      <vt:lpstr>PHY Back-Logged Submissions</vt:lpstr>
      <vt:lpstr>PHY Submissions (1)</vt:lpstr>
      <vt:lpstr>PHY Submissions (2)</vt:lpstr>
      <vt:lpstr>SP #1 (11-19/1066r1)</vt:lpstr>
      <vt:lpstr>SP #2 (11-19/1190r2)</vt:lpstr>
      <vt:lpstr>SP #3 (11-19/1486r2)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Tianyu Wu</cp:lastModifiedBy>
  <cp:revision>2831</cp:revision>
  <cp:lastPrinted>1998-02-10T13:28:06Z</cp:lastPrinted>
  <dcterms:created xsi:type="dcterms:W3CDTF">2007-04-17T18:10:23Z</dcterms:created>
  <dcterms:modified xsi:type="dcterms:W3CDTF">2019-11-11T10:40:59Z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