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3" r:id="rId7"/>
    <p:sldId id="264" r:id="rId8"/>
    <p:sldId id="265" r:id="rId9"/>
    <p:sldId id="266" r:id="rId10"/>
    <p:sldId id="270" r:id="rId11"/>
    <p:sldId id="352" r:id="rId12"/>
    <p:sldId id="355" r:id="rId13"/>
    <p:sldId id="356" r:id="rId14"/>
    <p:sldId id="357" r:id="rId15"/>
    <p:sldId id="368" r:id="rId16"/>
    <p:sldId id="358" r:id="rId17"/>
    <p:sldId id="369" r:id="rId18"/>
    <p:sldId id="370" r:id="rId19"/>
    <p:sldId id="363" r:id="rId20"/>
    <p:sldId id="359" r:id="rId21"/>
    <p:sldId id="360" r:id="rId22"/>
    <p:sldId id="361" r:id="rId23"/>
    <p:sldId id="362" r:id="rId24"/>
    <p:sldId id="371"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6" d="100"/>
          <a:sy n="116" d="100"/>
        </p:scale>
        <p:origin x="138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a:t>
            </a:r>
            <a:r>
              <a:rPr lang="en-US" dirty="0" smtClean="0"/>
              <a:t>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6" name="Footer Placeholder 5"/>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4" name="Footer Placeholder 3"/>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3" name="Footer Placeholder 2"/>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802.11-19/2001r2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159-02-00be-multilink-operation-capability-announcement.pptx" TargetMode="External"/><Relationship Id="rId3" Type="http://schemas.openxmlformats.org/officeDocument/2006/relationships/hyperlink" Target="https://mentor.ieee.org/802.11/dcn/19/11-19-1082-04-00be-multi-link-operation-dynamic-tid-transfer.pptx" TargetMode="External"/><Relationship Id="rId7" Type="http://schemas.openxmlformats.org/officeDocument/2006/relationships/hyperlink" Target="https://mentor.ieee.org/802.11/dcn/19/11-19-1512-01-00be-multi-link-acknowledgment.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09-02-00be-discussion-on-multi-link-setup.pptx" TargetMode="External"/><Relationship Id="rId5" Type="http://schemas.openxmlformats.org/officeDocument/2006/relationships/hyperlink" Target="https://mentor.ieee.org/802.11/dcn/19/11-19-1405-03-00be-multi-link-operation-channel-access-discussion.pptx" TargetMode="External"/><Relationship Id="rId10" Type="http://schemas.openxmlformats.org/officeDocument/2006/relationships/hyperlink" Target="https://mentor.ieee.org/802.11/dcn/19/11-19-1525-01-00be-multi-link-association.pptx" TargetMode="External"/><Relationship Id="rId4" Type="http://schemas.openxmlformats.org/officeDocument/2006/relationships/hyperlink" Target="https://mentor.ieee.org/802.11/dcn/19/11-19-1116-02-00be-channel-access-in-multi-band-operation.pptx" TargetMode="External"/><Relationship Id="rId9" Type="http://schemas.openxmlformats.org/officeDocument/2006/relationships/hyperlink" Target="https://mentor.ieee.org/802.11/dcn/19/11-19-1510-01-00be-eht-power-saving-considering-multi-lin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617-00-00be-multi-link-power-save.pptx" TargetMode="External"/><Relationship Id="rId2" Type="http://schemas.openxmlformats.org/officeDocument/2006/relationships/hyperlink" Target="https://mentor.ieee.org/802.11/dcn/19/11-19-1614-00-00be-multi-link-setup-procedur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622-00-00be-use-auto-repetition-in-low-latency-queue.pptx" TargetMode="External"/><Relationship Id="rId4" Type="http://schemas.openxmlformats.org/officeDocument/2006/relationships/hyperlink" Target="https://mentor.ieee.org/802.11/dcn/19/11-19-1550-00-00be-simultaneous-tx-rx-capability-indication-for-multi-link-oper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856-00-00be-a-mpdu-and-ba.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780-00-00be-ar-vr-on-eht-design-considerations.pptx" TargetMode="External"/><Relationship Id="rId5" Type="http://schemas.openxmlformats.org/officeDocument/2006/relationships/hyperlink" Target="https://mentor.ieee.org/802.11/dcn/19/11-19-1678-00-00be-multiple-links-asynchronous-and-synchronous-transmission.pptx" TargetMode="External"/><Relationship Id="rId4" Type="http://schemas.openxmlformats.org/officeDocument/2006/relationships/hyperlink" Target="https://mentor.ieee.org/802.11/dcn/19/11-19-1633-00-00be-performance-and-fairness-of-multi-link-operations.pptx" TargetMode="External"/><Relationship Id="rId9" Type="http://schemas.openxmlformats.org/officeDocument/2006/relationships/hyperlink" Target="https://mentor.ieee.org/802.11/dcn/19/11-19-1857-00-00be-multilink-power-save-followup.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00-00-00be-mla-security-considerations.pptx" TargetMode="External"/><Relationship Id="rId7" Type="http://schemas.openxmlformats.org/officeDocument/2006/relationships/hyperlink" Target="https://mentor.ieee.org/802.11/dcn/19/11-19-1927-00-00be-multi-link-operation-simulation-methodology.pptx" TargetMode="External"/><Relationship Id="rId2" Type="http://schemas.openxmlformats.org/officeDocument/2006/relationships/hyperlink" Target="https://mentor.ieee.org/802.11/dcn/19/11-19-1899-00-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904-00-00be-mlo-link-management-follow-up.pptx" TargetMode="External"/><Relationship Id="rId10" Type="http://schemas.openxmlformats.org/officeDocument/2006/relationships/hyperlink" Target="https://mentor.ieee.org/802.11/dcn/19/11-19-1933-00-00be-capabilities-to-support-time-aware-scheduling-in-802-11be.pptx" TargetMode="External"/><Relationship Id="rId4" Type="http://schemas.openxmlformats.org/officeDocument/2006/relationships/hyperlink" Target="https://mentor.ieee.org/802.11/dcn/19/11-19-1901-00-00be-priority-access-support-in-ieee-802-11be-what-and-why.pptx" TargetMode="External"/><Relationship Id="rId9" Type="http://schemas.openxmlformats.org/officeDocument/2006/relationships/hyperlink" Target="https://mentor.ieee.org/802.11/dcn/19/11-19-1932-00-00be-multi-link-policy-framework.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42-01-00be-timing-measurement-for-low-latency-feature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63-00-00be-multi-link-security-and-aggregation-operations.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082-04-00be-multi-link-operation-dynamic-tid-transfer.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358-00-00be-multi-link-operation-management.pptx" TargetMode="External"/><Relationship Id="rId3" Type="http://schemas.openxmlformats.org/officeDocument/2006/relationships/hyperlink" Target="https://mentor.ieee.org/802.11/dcn/19/11-19-1509-02-00be-discussion-on-multi-link-setup.pptx" TargetMode="External"/><Relationship Id="rId7"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405-03-00be-multi-link-operation-channel-access-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10-01-00be-eht-power-saving-considering-multi-link.pptx" TargetMode="External"/><Relationship Id="rId5" Type="http://schemas.openxmlformats.org/officeDocument/2006/relationships/hyperlink" Target="https://mentor.ieee.org/802.11/dcn/19/11-19-1159-02-00be-multilink-operation-capability-announcement.pptx" TargetMode="External"/><Relationship Id="rId4" Type="http://schemas.openxmlformats.org/officeDocument/2006/relationships/hyperlink" Target="https://mentor.ieee.org/802.11/dcn/19/11-19-1512-01-00be-multi-link-acknowledgment.pptx" TargetMode="External"/><Relationship Id="rId9" Type="http://schemas.openxmlformats.org/officeDocument/2006/relationships/hyperlink" Target="https://mentor.ieee.org/802.11/dcn/19/11-19-1526-01-00be-multi-link-power-save.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Jeongki</a:t>
            </a:r>
            <a:r>
              <a:rPr lang="en-GB" dirty="0" smtClean="0"/>
              <a:t> Kim, </a:t>
            </a:r>
            <a:r>
              <a:rPr lang="en-US" altLang="ko-KR" dirty="0"/>
              <a:t>LG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a:t>
            </a:r>
            <a:r>
              <a:rPr lang="en-US" altLang="en-US" dirty="0" smtClean="0"/>
              <a:t>2019 </a:t>
            </a:r>
            <a:r>
              <a:rPr lang="en-US" altLang="en-US" dirty="0" err="1" smtClean="0"/>
              <a:t>TGbe</a:t>
            </a:r>
            <a:r>
              <a:rPr lang="en-US" altLang="en-US" dirty="0" smtClean="0"/>
              <a:t> MAC Ad-Hoc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535627"/>
              </p:ext>
            </p:extLst>
          </p:nvPr>
        </p:nvGraphicFramePr>
        <p:xfrm>
          <a:off x="514350" y="2717800"/>
          <a:ext cx="8220075" cy="2524125"/>
        </p:xfrm>
        <a:graphic>
          <a:graphicData uri="http://schemas.openxmlformats.org/presentationml/2006/ole">
            <mc:AlternateContent xmlns:mc="http://schemas.openxmlformats.org/markup-compatibility/2006">
              <mc:Choice xmlns:v="urn:schemas-microsoft-com:vml" Requires="v">
                <p:oleObj spid="_x0000_s3267" name="Document" r:id="rId4" imgW="8250056" imgH="2540093" progId="Word.Document.8">
                  <p:embed/>
                </p:oleObj>
              </mc:Choice>
              <mc:Fallback>
                <p:oleObj name="Document" r:id="rId4" imgW="8250056" imgH="2540093" progId="Word.Document.8">
                  <p:embed/>
                  <p:pic>
                    <p:nvPicPr>
                      <p:cNvPr id="0" name="Picture 3"/>
                      <p:cNvPicPr>
                        <a:picLocks noChangeAspect="1" noChangeArrowheads="1"/>
                      </p:cNvPicPr>
                      <p:nvPr/>
                    </p:nvPicPr>
                    <p:blipFill>
                      <a:blip r:embed="rId5"/>
                      <a:srcRect/>
                      <a:stretch>
                        <a:fillRect/>
                      </a:stretch>
                    </p:blipFill>
                    <p:spPr bwMode="auto">
                      <a:xfrm>
                        <a:off x="514350" y="2717800"/>
                        <a:ext cx="8220075" cy="25241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TGbe</a:t>
            </a:r>
            <a:r>
              <a:rPr lang="en-US" dirty="0" smtClean="0"/>
              <a:t> </a:t>
            </a:r>
            <a:r>
              <a:rPr lang="en-US" dirty="0"/>
              <a:t>Schedule</a:t>
            </a:r>
          </a:p>
        </p:txBody>
      </p:sp>
      <p:sp>
        <p:nvSpPr>
          <p:cNvPr id="6" name="Date Placeholder 5"/>
          <p:cNvSpPr>
            <a:spLocks noGrp="1"/>
          </p:cNvSpPr>
          <p:nvPr>
            <p:ph type="dt" idx="10"/>
          </p:nvPr>
        </p:nvSpPr>
        <p:spPr/>
        <p:txBody>
          <a:bodyPr/>
          <a:lstStyle/>
          <a:p>
            <a:r>
              <a:rPr lang="en-US" altLang="ko-KR" dirty="0"/>
              <a:t>November </a:t>
            </a:r>
            <a:r>
              <a:rPr lang="en-US" dirty="0" smtClean="0"/>
              <a:t>2019</a:t>
            </a:r>
            <a:endParaRPr lang="en-GB" dirty="0"/>
          </a:p>
        </p:txBody>
      </p:sp>
      <p:sp>
        <p:nvSpPr>
          <p:cNvPr id="5" name="Footer Placeholder 4"/>
          <p:cNvSpPr>
            <a:spLocks noGrp="1"/>
          </p:cNvSpPr>
          <p:nvPr>
            <p:ph type="ftr" idx="11"/>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23">
            <a:extLst>
              <a:ext uri="{FF2B5EF4-FFF2-40B4-BE49-F238E27FC236}">
                <a16:creationId xmlns=""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505131135"/>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 xmlns:a16="http://schemas.microsoft.com/office/drawing/2014/main" val="20000"/>
                    </a:ext>
                  </a:extLst>
                </a:gridCol>
                <a:gridCol w="1646003">
                  <a:extLst>
                    <a:ext uri="{9D8B030D-6E8A-4147-A177-3AD203B41FA5}">
                      <a16:colId xmlns="" xmlns:a16="http://schemas.microsoft.com/office/drawing/2014/main" val="20001"/>
                    </a:ext>
                  </a:extLst>
                </a:gridCol>
                <a:gridCol w="1817824">
                  <a:extLst>
                    <a:ext uri="{9D8B030D-6E8A-4147-A177-3AD203B41FA5}">
                      <a16:colId xmlns="" xmlns:a16="http://schemas.microsoft.com/office/drawing/2014/main" val="20002"/>
                    </a:ext>
                  </a:extLst>
                </a:gridCol>
                <a:gridCol w="1614622">
                  <a:extLst>
                    <a:ext uri="{9D8B030D-6E8A-4147-A177-3AD203B41FA5}">
                      <a16:colId xmlns="" xmlns:a16="http://schemas.microsoft.com/office/drawing/2014/main" val="20004"/>
                    </a:ext>
                  </a:extLst>
                </a:gridCol>
                <a:gridCol w="1291814">
                  <a:extLst>
                    <a:ext uri="{9D8B030D-6E8A-4147-A177-3AD203B41FA5}">
                      <a16:colId xmlns=""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a:t>
            </a:r>
            <a:r>
              <a:rPr lang="en-US" dirty="0" smtClean="0"/>
              <a:t>MAC Ad-Hoc Agenda</a:t>
            </a:r>
            <a:endParaRPr lang="en-US" dirty="0"/>
          </a:p>
        </p:txBody>
      </p:sp>
      <p:sp>
        <p:nvSpPr>
          <p:cNvPr id="3" name="Content Placeholder 2">
            <a:extLst>
              <a:ext uri="{FF2B5EF4-FFF2-40B4-BE49-F238E27FC236}">
                <a16:creationId xmlns=""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smtClean="0"/>
              <a:t>Presentation </a:t>
            </a:r>
            <a:r>
              <a:rPr lang="en-US" altLang="en-US" sz="1600" dirty="0"/>
              <a:t>of submissions</a:t>
            </a:r>
          </a:p>
          <a:p>
            <a:pPr lvl="1">
              <a:lnSpc>
                <a:spcPct val="80000"/>
              </a:lnSpc>
              <a:buFont typeface="Arial" panose="020B0604020202020204" pitchFamily="34" charset="0"/>
              <a:buChar char="•"/>
            </a:pPr>
            <a:r>
              <a:rPr lang="en-US" altLang="en-US" sz="1600" dirty="0" smtClean="0"/>
              <a:t>Adjourn</a:t>
            </a:r>
            <a:endParaRPr lang="en-US" altLang="en-US" sz="1800" dirty="0"/>
          </a:p>
          <a:p>
            <a:pPr>
              <a:lnSpc>
                <a:spcPct val="80000"/>
              </a:lnSpc>
              <a:buFont typeface="Arial" panose="020B0604020202020204" pitchFamily="34" charset="0"/>
              <a:buChar char="•"/>
            </a:pPr>
            <a:r>
              <a:rPr lang="en-US" altLang="en-US" sz="1800" dirty="0"/>
              <a:t>Monday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8CF711A5-48A8-4157-9E93-9477756656BE}"/>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a:extLst>
              <a:ext uri="{FF2B5EF4-FFF2-40B4-BE49-F238E27FC236}">
                <a16:creationId xmlns=""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 xmlns:a16="http://schemas.microsoft.com/office/drawing/2014/main" id="{A33ECB10-7819-4C82-A0B2-418AAFBED5A3}"/>
              </a:ext>
            </a:extLst>
          </p:cNvPr>
          <p:cNvSpPr txBox="1">
            <a:spLocks/>
          </p:cNvSpPr>
          <p:nvPr/>
        </p:nvSpPr>
        <p:spPr bwMode="auto">
          <a:xfrm>
            <a:off x="4724401" y="1676397"/>
            <a:ext cx="3817938"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smtClean="0"/>
              <a:t>Call </a:t>
            </a:r>
            <a:r>
              <a:rPr lang="en-US" altLang="en-US" sz="1600" dirty="0"/>
              <a:t>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smtClean="0"/>
              <a:t>Wednesday PM2 (16:00-18:00</a:t>
            </a:r>
            <a:r>
              <a:rPr lang="en-US" altLang="en-US" sz="1800" dirty="0"/>
              <a:t>)</a:t>
            </a:r>
          </a:p>
          <a:p>
            <a:pPr lvl="1">
              <a:lnSpc>
                <a:spcPct val="80000"/>
              </a:lnSpc>
              <a:buFont typeface="Arial" panose="020B0604020202020204" pitchFamily="34" charset="0"/>
              <a:buChar char="•"/>
            </a:pPr>
            <a:r>
              <a:rPr lang="en-US" altLang="en-US" sz="1600" dirty="0" smtClean="0"/>
              <a:t>Call meeting to order </a:t>
            </a:r>
          </a:p>
          <a:p>
            <a:pPr lvl="1">
              <a:buFont typeface="Arial" panose="020B0604020202020204" pitchFamily="34" charset="0"/>
              <a:buChar char="•"/>
            </a:pPr>
            <a:r>
              <a:rPr lang="en-US" altLang="en-US" sz="1600" dirty="0" smtClean="0"/>
              <a:t>IEEE-SA IPR policy and Procedure</a:t>
            </a:r>
          </a:p>
          <a:p>
            <a:pPr lvl="1">
              <a:lnSpc>
                <a:spcPct val="80000"/>
              </a:lnSpc>
              <a:buFont typeface="Arial" panose="020B0604020202020204" pitchFamily="34" charset="0"/>
              <a:buChar char="•"/>
            </a:pPr>
            <a:r>
              <a:rPr lang="en-US" altLang="en-US" sz="1600" dirty="0" smtClean="0"/>
              <a:t>Presentation of submissions</a:t>
            </a:r>
          </a:p>
          <a:p>
            <a:pPr lvl="1">
              <a:lnSpc>
                <a:spcPct val="80000"/>
              </a:lnSpc>
              <a:buFont typeface="Arial" panose="020B0604020202020204" pitchFamily="34" charset="0"/>
              <a:buChar char="•"/>
            </a:pPr>
            <a:r>
              <a:rPr lang="en-US" altLang="en-US" sz="1600" dirty="0" smtClean="0"/>
              <a:t>Adjourn</a:t>
            </a:r>
            <a:endParaRPr lang="en-US" altLang="en-US" sz="1600" dirty="0"/>
          </a:p>
        </p:txBody>
      </p:sp>
    </p:spTree>
    <p:extLst>
      <p:ext uri="{BB962C8B-B14F-4D97-AF65-F5344CB8AC3E}">
        <p14:creationId xmlns:p14="http://schemas.microsoft.com/office/powerpoint/2010/main" val="110193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Deferred Straw </a:t>
            </a:r>
            <a:r>
              <a:rPr lang="en-US" altLang="ko-KR" dirty="0"/>
              <a:t>Polls Submission’s List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130464265"/>
              </p:ext>
            </p:extLst>
          </p:nvPr>
        </p:nvGraphicFramePr>
        <p:xfrm>
          <a:off x="659027" y="1746894"/>
          <a:ext cx="8153400" cy="3846637"/>
        </p:xfrm>
        <a:graphic>
          <a:graphicData uri="http://schemas.openxmlformats.org/drawingml/2006/table">
            <a:tbl>
              <a:tblPr firstRow="1" bandRow="1">
                <a:tableStyleId>{ED083AE6-46FA-4A59-8FB0-9F97EB10719F}</a:tableStyleId>
              </a:tblPr>
              <a:tblGrid>
                <a:gridCol w="636373">
                  <a:extLst>
                    <a:ext uri="{9D8B030D-6E8A-4147-A177-3AD203B41FA5}">
                      <a16:colId xmlns="" xmlns:a16="http://schemas.microsoft.com/office/drawing/2014/main" val="20000"/>
                    </a:ext>
                  </a:extLst>
                </a:gridCol>
                <a:gridCol w="4159745">
                  <a:extLst>
                    <a:ext uri="{9D8B030D-6E8A-4147-A177-3AD203B41FA5}">
                      <a16:colId xmlns="" xmlns:a16="http://schemas.microsoft.com/office/drawing/2014/main" val="20001"/>
                    </a:ext>
                  </a:extLst>
                </a:gridCol>
                <a:gridCol w="1250455">
                  <a:extLst>
                    <a:ext uri="{9D8B030D-6E8A-4147-A177-3AD203B41FA5}">
                      <a16:colId xmlns="" xmlns:a16="http://schemas.microsoft.com/office/drawing/2014/main" val="20002"/>
                    </a:ext>
                  </a:extLst>
                </a:gridCol>
                <a:gridCol w="1193893">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59126">
                <a:tc>
                  <a:txBody>
                    <a:bodyPr/>
                    <a:lstStyle/>
                    <a:p>
                      <a:pPr>
                        <a:spcAft>
                          <a:spcPts val="0"/>
                        </a:spcAft>
                      </a:pPr>
                      <a:r>
                        <a:rPr lang="en-US" sz="1200" u="none" strike="noStrike" kern="1200" dirty="0">
                          <a:solidFill>
                            <a:srgbClr val="00B050"/>
                          </a:solidFill>
                          <a:effectLst/>
                          <a:hlinkClick r:id="rId2"/>
                        </a:rPr>
                        <a:t>0773r7</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Multi-link operation framework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Po-Kai Huang</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1 </a:t>
                      </a:r>
                      <a:r>
                        <a:rPr lang="en-US" sz="1200" u="none" strike="noStrike" kern="1200" dirty="0" smtClean="0">
                          <a:solidFill>
                            <a:srgbClr val="00B050"/>
                          </a:solidFill>
                          <a:effectLst/>
                        </a:rPr>
                        <a:t>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0003"/>
                  </a:ext>
                </a:extLst>
              </a:tr>
              <a:tr h="297047">
                <a:tc>
                  <a:txBody>
                    <a:bodyPr/>
                    <a:lstStyle/>
                    <a:p>
                      <a:pPr>
                        <a:spcAft>
                          <a:spcPts val="0"/>
                        </a:spcAft>
                      </a:pPr>
                      <a:r>
                        <a:rPr lang="en-US" sz="1200" u="none" strike="noStrike" kern="1200" dirty="0">
                          <a:solidFill>
                            <a:srgbClr val="00B050"/>
                          </a:solidFill>
                          <a:effectLst/>
                          <a:hlinkClick r:id="rId3"/>
                        </a:rPr>
                        <a:t>1082r4</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Multi-link Operation: Dynamic TID Transfer</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Abhishek Patil</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1 </a:t>
                      </a:r>
                      <a:r>
                        <a:rPr lang="en-US" sz="1200" kern="1200" dirty="0" smtClean="0">
                          <a:solidFill>
                            <a:srgbClr val="00B050"/>
                          </a:solidFill>
                          <a:effectLst/>
                          <a:latin typeface="+mn-lt"/>
                          <a:ea typeface="MS Gothic" panose="020B0609070205080204" pitchFamily="49" charset="-128"/>
                          <a:cs typeface="+mn-cs"/>
                        </a:rPr>
                        <a:t>SP</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GB" sz="1200" kern="1200">
                          <a:solidFill>
                            <a:srgbClr val="00B050"/>
                          </a:solidFill>
                          <a:effectLst/>
                          <a:latin typeface="+mn-lt"/>
                          <a:ea typeface="MS Gothic" panose="020B0609070205080204" pitchFamily="49" charset="-128"/>
                          <a:cs typeface="+mn-cs"/>
                        </a:rPr>
                        <a:t>Multi Link</a:t>
                      </a:r>
                      <a:endParaRPr lang="ko-KR" sz="1200" kern="1200">
                        <a:solidFill>
                          <a:srgbClr val="00B050"/>
                        </a:solidFill>
                        <a:effectLst/>
                        <a:latin typeface="+mn-lt"/>
                        <a:ea typeface="MS Gothic" panose="020B0609070205080204" pitchFamily="49" charset="-128"/>
                        <a:cs typeface="+mn-cs"/>
                      </a:endParaRPr>
                    </a:p>
                  </a:txBody>
                  <a:tcPr anchor="b"/>
                </a:tc>
                <a:extLst>
                  <a:ext uri="{0D108BD9-81ED-4DB2-BD59-A6C34878D82A}">
                    <a16:rowId xmlns="" xmlns:a16="http://schemas.microsoft.com/office/drawing/2014/main" val="10005"/>
                  </a:ext>
                </a:extLst>
              </a:tr>
              <a:tr h="297047">
                <a:tc>
                  <a:txBody>
                    <a:bodyPr/>
                    <a:lstStyle/>
                    <a:p>
                      <a:pPr>
                        <a:spcAft>
                          <a:spcPts val="0"/>
                        </a:spcAft>
                      </a:pPr>
                      <a:r>
                        <a:rPr lang="en-US" sz="1200" u="none" strike="noStrike" kern="1200" dirty="0">
                          <a:solidFill>
                            <a:srgbClr val="00B050"/>
                          </a:solidFill>
                          <a:effectLst/>
                          <a:hlinkClick r:id="rId4"/>
                        </a:rPr>
                        <a:t>1116r2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Channel access in multi-band operation</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err="1">
                          <a:solidFill>
                            <a:srgbClr val="00B050"/>
                          </a:solidFill>
                          <a:effectLst/>
                        </a:rPr>
                        <a:t>Yunbo</a:t>
                      </a:r>
                      <a:r>
                        <a:rPr lang="en-US" sz="1200" u="none" strike="noStrike" kern="1200" dirty="0">
                          <a:solidFill>
                            <a:srgbClr val="00B050"/>
                          </a:solidFill>
                          <a:effectLst/>
                        </a:rPr>
                        <a:t> Li</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4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765737835"/>
                  </a:ext>
                </a:extLst>
              </a:tr>
              <a:tr h="297047">
                <a:tc>
                  <a:txBody>
                    <a:bodyPr/>
                    <a:lstStyle/>
                    <a:p>
                      <a:pPr>
                        <a:spcAft>
                          <a:spcPts val="0"/>
                        </a:spcAft>
                      </a:pPr>
                      <a:r>
                        <a:rPr lang="en-GB" sz="1200" u="none" strike="noStrike" kern="1200" dirty="0">
                          <a:effectLst/>
                          <a:hlinkClick r:id="rId5"/>
                        </a:rPr>
                        <a:t>1405r3</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Multi-Link Operation Channel Access Discussion</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Sharan </a:t>
                      </a:r>
                      <a:r>
                        <a:rPr lang="en-GB" sz="1200" u="none" strike="noStrike" kern="1200" dirty="0" err="1">
                          <a:effectLst/>
                        </a:rPr>
                        <a:t>Naribole</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2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751318475"/>
                  </a:ext>
                </a:extLst>
              </a:tr>
              <a:tr h="297047">
                <a:tc>
                  <a:txBody>
                    <a:bodyPr/>
                    <a:lstStyle/>
                    <a:p>
                      <a:pPr>
                        <a:spcAft>
                          <a:spcPts val="0"/>
                        </a:spcAft>
                      </a:pPr>
                      <a:r>
                        <a:rPr lang="en-GB" sz="1200" u="none" strike="noStrike" kern="1200" dirty="0">
                          <a:effectLst/>
                          <a:hlinkClick r:id="rId6"/>
                        </a:rPr>
                        <a:t>1509r2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Discussion on Multi-link Setup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Insun Jang</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571507352"/>
                  </a:ext>
                </a:extLst>
              </a:tr>
              <a:tr h="297047">
                <a:tc>
                  <a:txBody>
                    <a:bodyPr/>
                    <a:lstStyle/>
                    <a:p>
                      <a:pPr>
                        <a:spcAft>
                          <a:spcPts val="0"/>
                        </a:spcAft>
                      </a:pPr>
                      <a:r>
                        <a:rPr lang="en-GB" sz="1200" u="none" strike="noStrike" kern="1200" dirty="0">
                          <a:effectLst/>
                          <a:hlinkClick r:id="rId7"/>
                        </a:rPr>
                        <a:t>1512r1</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Multi-link acknowledgment</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err="1">
                          <a:effectLst/>
                        </a:rPr>
                        <a:t>Rojan</a:t>
                      </a:r>
                      <a:r>
                        <a:rPr lang="en-GB" sz="1200" u="none" strike="noStrike" kern="1200" dirty="0">
                          <a:effectLst/>
                        </a:rPr>
                        <a:t> </a:t>
                      </a:r>
                      <a:r>
                        <a:rPr lang="en-GB" sz="1200" u="none" strike="noStrike" kern="1200" dirty="0" err="1">
                          <a:effectLst/>
                        </a:rPr>
                        <a:t>Chitrakar</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3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1211899792"/>
                  </a:ext>
                </a:extLst>
              </a:tr>
              <a:tr h="297047">
                <a:tc>
                  <a:txBody>
                    <a:bodyPr/>
                    <a:lstStyle/>
                    <a:p>
                      <a:pPr>
                        <a:spcAft>
                          <a:spcPts val="0"/>
                        </a:spcAft>
                      </a:pPr>
                      <a:r>
                        <a:rPr lang="en-GB" sz="1200" u="none" strike="noStrike" kern="1200" dirty="0">
                          <a:effectLst/>
                          <a:hlinkClick r:id="rId8"/>
                        </a:rPr>
                        <a:t>1159r2</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effectLst/>
                        </a:rPr>
                        <a:t>Multilink operation capability announcement</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effectLst/>
                        </a:rPr>
                        <a:t>Liwen Chu</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effectLst/>
                        </a:rPr>
                        <a:t>1 SP</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tc>
                <a:extLst>
                  <a:ext uri="{0D108BD9-81ED-4DB2-BD59-A6C34878D82A}">
                    <a16:rowId xmlns="" xmlns:a16="http://schemas.microsoft.com/office/drawing/2014/main" val="3562672658"/>
                  </a:ext>
                </a:extLst>
              </a:tr>
              <a:tr h="297047">
                <a:tc>
                  <a:txBody>
                    <a:bodyPr/>
                    <a:lstStyle/>
                    <a:p>
                      <a:pPr>
                        <a:spcAft>
                          <a:spcPts val="0"/>
                        </a:spcAft>
                      </a:pPr>
                      <a:r>
                        <a:rPr lang="en-GB" sz="1200" u="none" strike="noStrike" kern="1200" dirty="0">
                          <a:effectLst/>
                          <a:hlinkClick r:id="rId9"/>
                        </a:rPr>
                        <a:t>1510r1</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EHT Power saving considering multi-link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effectLst/>
                        </a:rPr>
                        <a:t>Jeongki Kim</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4 SPs</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effectLst/>
                        </a:rPr>
                        <a:t>Multi Link</a:t>
                      </a:r>
                      <a:endParaRPr lang="ko-KR" sz="1200" b="0" i="0" u="none" strike="noStrike" kern="1200">
                        <a:solidFill>
                          <a:srgbClr val="00000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 xmlns:a16="http://schemas.microsoft.com/office/drawing/2014/main" val="3369950697"/>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10"/>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extLst>
                  <a:ext uri="{0D108BD9-81ED-4DB2-BD59-A6C34878D82A}">
                    <a16:rowId xmlns="" xmlns:a16="http://schemas.microsoft.com/office/drawing/2014/main" val="3575665778"/>
                  </a:ext>
                </a:extLst>
              </a:tr>
              <a:tr h="297047">
                <a:tc>
                  <a:txBody>
                    <a:bodyPr/>
                    <a:lstStyle/>
                    <a:p>
                      <a:pPr algn="ctr" fontAlgn="b"/>
                      <a:r>
                        <a:rPr lang="en-US" sz="1200" b="0" i="0" u="none" strike="noStrike" kern="1200" dirty="0" smtClean="0">
                          <a:solidFill>
                            <a:srgbClr val="00B050"/>
                          </a:solidFill>
                          <a:effectLst/>
                          <a:latin typeface="Times New Roman" panose="02020603050405020304" pitchFamily="18" charset="0"/>
                          <a:ea typeface="맑은 고딕" panose="020B0503020000020004" pitchFamily="50" charset="-127"/>
                          <a:cs typeface="+mn-cs"/>
                        </a:rPr>
                        <a:t>0822r7</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r>
                        <a:rPr lang="en-US" altLang="ko-KR" sz="1200" dirty="0" smtClean="0">
                          <a:solidFill>
                            <a:srgbClr val="00B050"/>
                          </a:solidFill>
                        </a:rPr>
                        <a:t>Extremely Efficient Multi-band Operation</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spcAft>
                          <a:spcPts val="0"/>
                        </a:spcAft>
                      </a:pPr>
                      <a:r>
                        <a:rPr lang="en-US" altLang="ko-KR" sz="1200" u="none" strike="noStrike" kern="1200" dirty="0" smtClean="0">
                          <a:solidFill>
                            <a:srgbClr val="00B050"/>
                          </a:solidFill>
                          <a:effectLst/>
                        </a:rPr>
                        <a:t>Po-Kai Huang</a:t>
                      </a:r>
                      <a:endParaRPr lang="ko-KR" alt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r>
                        <a:rPr lang="en-US" sz="1200" b="0" i="0" u="none" strike="noStrike" kern="1200" dirty="0" smtClean="0">
                          <a:solidFill>
                            <a:srgbClr val="00B050"/>
                          </a:solidFill>
                          <a:effectLst/>
                          <a:latin typeface="Times New Roman" panose="02020603050405020304" pitchFamily="18" charset="0"/>
                          <a:ea typeface="맑은 고딕" panose="020B0503020000020004" pitchFamily="50" charset="-127"/>
                          <a:cs typeface="+mn-cs"/>
                        </a:rPr>
                        <a:t>   2SP </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u="none" dirty="0" smtClean="0">
                          <a:solidFill>
                            <a:srgbClr val="00B050"/>
                          </a:solidFill>
                          <a:effectLst/>
                          <a:latin typeface="+mn-lt"/>
                          <a:ea typeface="Times New Roman" panose="02020603050405020304" pitchFamily="18" charset="0"/>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1684700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2660763454"/>
              </p:ext>
            </p:extLst>
          </p:nvPr>
        </p:nvGraphicFramePr>
        <p:xfrm>
          <a:off x="680436" y="1524000"/>
          <a:ext cx="8006364" cy="4419600"/>
        </p:xfrm>
        <a:graphic>
          <a:graphicData uri="http://schemas.openxmlformats.org/drawingml/2006/table">
            <a:tbl>
              <a:tblPr firstRow="1" bandRow="1">
                <a:tableStyleId>{ED083AE6-46FA-4A59-8FB0-9F97EB10719F}</a:tableStyleId>
              </a:tblPr>
              <a:tblGrid>
                <a:gridCol w="691164">
                  <a:extLst>
                    <a:ext uri="{9D8B030D-6E8A-4147-A177-3AD203B41FA5}">
                      <a16:colId xmlns="" xmlns:a16="http://schemas.microsoft.com/office/drawing/2014/main" val="20000"/>
                    </a:ext>
                  </a:extLst>
                </a:gridCol>
                <a:gridCol w="4018461">
                  <a:extLst>
                    <a:ext uri="{9D8B030D-6E8A-4147-A177-3AD203B41FA5}">
                      <a16:colId xmlns="" xmlns:a16="http://schemas.microsoft.com/office/drawing/2014/main" val="20001"/>
                    </a:ext>
                  </a:extLst>
                </a:gridCol>
                <a:gridCol w="1532152">
                  <a:extLst>
                    <a:ext uri="{9D8B030D-6E8A-4147-A177-3AD203B41FA5}">
                      <a16:colId xmlns="" xmlns:a16="http://schemas.microsoft.com/office/drawing/2014/main" val="20002"/>
                    </a:ext>
                  </a:extLst>
                </a:gridCol>
                <a:gridCol w="868116">
                  <a:extLst>
                    <a:ext uri="{9D8B030D-6E8A-4147-A177-3AD203B41FA5}">
                      <a16:colId xmlns="" xmlns:a16="http://schemas.microsoft.com/office/drawing/2014/main" val="20004"/>
                    </a:ext>
                  </a:extLst>
                </a:gridCol>
                <a:gridCol w="896471">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effectLst/>
                          <a:hlinkClick r:id="rId2"/>
                        </a:rPr>
                        <a:t>1358r0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3"/>
                        </a:rPr>
                        <a:t>1526r1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942160162"/>
                  </a:ext>
                </a:extLst>
              </a:tr>
              <a:tr h="243840">
                <a:tc>
                  <a:txBody>
                    <a:bodyPr/>
                    <a:lstStyle/>
                    <a:p>
                      <a:pPr>
                        <a:spcAft>
                          <a:spcPts val="0"/>
                        </a:spcAft>
                      </a:pPr>
                      <a:r>
                        <a:rPr lang="en-GB" sz="1200" u="sng" dirty="0">
                          <a:effectLst/>
                          <a:hlinkClick r:id="rId4"/>
                        </a:rPr>
                        <a:t>1528r1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 Link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3"/>
                  </a:ext>
                </a:extLst>
              </a:tr>
              <a:tr h="243840">
                <a:tc>
                  <a:txBody>
                    <a:bodyPr/>
                    <a:lstStyle/>
                    <a:p>
                      <a:pPr>
                        <a:spcAft>
                          <a:spcPts val="0"/>
                        </a:spcAft>
                      </a:pPr>
                      <a:r>
                        <a:rPr lang="en-GB" sz="1200" u="sng" dirty="0">
                          <a:effectLst/>
                          <a:hlinkClick r:id="rId5"/>
                        </a:rPr>
                        <a:t>1532r0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Discussion on Multi-link Acknowledgement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Ryuichi Hirata</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387265439"/>
                  </a:ext>
                </a:extLst>
              </a:tr>
              <a:tr h="243840">
                <a:tc>
                  <a:txBody>
                    <a:bodyPr/>
                    <a:lstStyle/>
                    <a:p>
                      <a:pPr>
                        <a:spcAft>
                          <a:spcPts val="0"/>
                        </a:spcAft>
                      </a:pPr>
                      <a:r>
                        <a:rPr lang="en-GB" sz="1200" u="sng" dirty="0">
                          <a:effectLst/>
                          <a:hlinkClick r:id="rId6"/>
                        </a:rPr>
                        <a:t>1536r0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Power Consideration for Multi-link Transmissions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Rojan Chitrakar</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7"/>
                        </a:rPr>
                        <a:t>1541r0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Performance aspects of multi link op with constraints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Dmitry Akhmetov</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8"/>
                        </a:rPr>
                        <a:t>1542r0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broadcast addressed frame reception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Po-Kai Huang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4"/>
                  </a:ext>
                </a:extLst>
              </a:tr>
              <a:tr h="243840">
                <a:tc>
                  <a:txBody>
                    <a:bodyPr/>
                    <a:lstStyle/>
                    <a:p>
                      <a:pPr>
                        <a:spcAft>
                          <a:spcPts val="0"/>
                        </a:spcAft>
                      </a:pPr>
                      <a:r>
                        <a:rPr lang="en-GB" sz="1200" u="sng" dirty="0">
                          <a:effectLst/>
                          <a:hlinkClick r:id="rId9"/>
                        </a:rPr>
                        <a:t>1544r0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power save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Minyoung Park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0005"/>
                  </a:ext>
                </a:extLst>
              </a:tr>
              <a:tr h="243840">
                <a:tc>
                  <a:txBody>
                    <a:bodyPr/>
                    <a:lstStyle/>
                    <a:p>
                      <a:pPr>
                        <a:spcAft>
                          <a:spcPts val="0"/>
                        </a:spcAft>
                      </a:pPr>
                      <a:r>
                        <a:rPr lang="en-GB" sz="1200" u="sng" dirty="0">
                          <a:effectLst/>
                          <a:hlinkClick r:id="rId10"/>
                        </a:rPr>
                        <a:t>1546r0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Legacy Performance Impact on Multi-link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765737835"/>
                  </a:ext>
                </a:extLst>
              </a:tr>
              <a:tr h="243840">
                <a:tc>
                  <a:txBody>
                    <a:bodyPr/>
                    <a:lstStyle/>
                    <a:p>
                      <a:pPr>
                        <a:spcAft>
                          <a:spcPts val="0"/>
                        </a:spcAft>
                      </a:pPr>
                      <a:r>
                        <a:rPr lang="en-GB" sz="1200" u="sng" dirty="0">
                          <a:effectLst/>
                          <a:hlinkClick r:id="rId11"/>
                        </a:rPr>
                        <a:t>1548r0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Channel access design for synchronized multi-links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751318475"/>
                  </a:ext>
                </a:extLst>
              </a:tr>
              <a:tr h="243840">
                <a:tc>
                  <a:txBody>
                    <a:bodyPr/>
                    <a:lstStyle/>
                    <a:p>
                      <a:pPr>
                        <a:spcAft>
                          <a:spcPts val="0"/>
                        </a:spcAft>
                      </a:pPr>
                      <a:r>
                        <a:rPr lang="en-GB" sz="1200" u="sng" dirty="0">
                          <a:effectLst/>
                          <a:hlinkClick r:id="rId12"/>
                        </a:rPr>
                        <a:t>1549r0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association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1507352"/>
                  </a:ext>
                </a:extLst>
              </a:tr>
              <a:tr h="243840">
                <a:tc>
                  <a:txBody>
                    <a:bodyPr/>
                    <a:lstStyle/>
                    <a:p>
                      <a:pPr>
                        <a:spcAft>
                          <a:spcPts val="0"/>
                        </a:spcAft>
                      </a:pPr>
                      <a:r>
                        <a:rPr lang="en-GB" sz="1200" u="sng" dirty="0">
                          <a:effectLst/>
                          <a:hlinkClick r:id="rId13"/>
                        </a:rPr>
                        <a:t>1568r0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Further Discussion on Multi-link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Xiaofei WANG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1211899792"/>
                  </a:ext>
                </a:extLst>
              </a:tr>
              <a:tr h="243840">
                <a:tc>
                  <a:txBody>
                    <a:bodyPr/>
                    <a:lstStyle/>
                    <a:p>
                      <a:pPr>
                        <a:spcAft>
                          <a:spcPts val="0"/>
                        </a:spcAft>
                      </a:pPr>
                      <a:r>
                        <a:rPr lang="en-GB" sz="1200" u="sng" dirty="0">
                          <a:effectLst/>
                          <a:hlinkClick r:id="rId14"/>
                        </a:rPr>
                        <a:t>1583r0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BSS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Jarkko Kneckt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62672658"/>
                  </a:ext>
                </a:extLst>
              </a:tr>
              <a:tr h="243840">
                <a:tc>
                  <a:txBody>
                    <a:bodyPr/>
                    <a:lstStyle/>
                    <a:p>
                      <a:pPr>
                        <a:spcAft>
                          <a:spcPts val="0"/>
                        </a:spcAft>
                      </a:pPr>
                      <a:r>
                        <a:rPr lang="en-GB" sz="1200" u="sng" dirty="0">
                          <a:effectLst/>
                          <a:hlinkClick r:id="rId15"/>
                        </a:rPr>
                        <a:t>1591r1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BA setup for multi-link Aggregation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Jason Yuchen Guo</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369950697"/>
                  </a:ext>
                </a:extLst>
              </a:tr>
              <a:tr h="243840">
                <a:tc>
                  <a:txBody>
                    <a:bodyPr/>
                    <a:lstStyle/>
                    <a:p>
                      <a:pPr>
                        <a:spcAft>
                          <a:spcPts val="0"/>
                        </a:spcAft>
                      </a:pPr>
                      <a:r>
                        <a:rPr lang="en-GB" sz="1200" u="sng" dirty="0">
                          <a:effectLst/>
                          <a:hlinkClick r:id="rId16"/>
                        </a:rPr>
                        <a:t>1613r0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TXOP Sharing for Delay Reduction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Yongsu Gwak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575665778"/>
                  </a:ext>
                </a:extLst>
              </a:tr>
            </a:tbl>
          </a:graphicData>
        </a:graphic>
      </p:graphicFrame>
    </p:spTree>
    <p:extLst>
      <p:ext uri="{BB962C8B-B14F-4D97-AF65-F5344CB8AC3E}">
        <p14:creationId xmlns:p14="http://schemas.microsoft.com/office/powerpoint/2010/main" val="969748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1675126"/>
              </p:ext>
            </p:extLst>
          </p:nvPr>
        </p:nvGraphicFramePr>
        <p:xfrm>
          <a:off x="680436" y="1524000"/>
          <a:ext cx="8006364" cy="1402080"/>
        </p:xfrm>
        <a:graphic>
          <a:graphicData uri="http://schemas.openxmlformats.org/drawingml/2006/table">
            <a:tbl>
              <a:tblPr firstRow="1" bandRow="1">
                <a:tableStyleId>{ED083AE6-46FA-4A59-8FB0-9F97EB10719F}</a:tableStyleId>
              </a:tblPr>
              <a:tblGrid>
                <a:gridCol w="691164">
                  <a:extLst>
                    <a:ext uri="{9D8B030D-6E8A-4147-A177-3AD203B41FA5}">
                      <a16:colId xmlns="" xmlns:a16="http://schemas.microsoft.com/office/drawing/2014/main" val="20000"/>
                    </a:ext>
                  </a:extLst>
                </a:gridCol>
                <a:gridCol w="4018461">
                  <a:extLst>
                    <a:ext uri="{9D8B030D-6E8A-4147-A177-3AD203B41FA5}">
                      <a16:colId xmlns="" xmlns:a16="http://schemas.microsoft.com/office/drawing/2014/main" val="20001"/>
                    </a:ext>
                  </a:extLst>
                </a:gridCol>
                <a:gridCol w="1532152">
                  <a:extLst>
                    <a:ext uri="{9D8B030D-6E8A-4147-A177-3AD203B41FA5}">
                      <a16:colId xmlns="" xmlns:a16="http://schemas.microsoft.com/office/drawing/2014/main" val="20002"/>
                    </a:ext>
                  </a:extLst>
                </a:gridCol>
                <a:gridCol w="868116">
                  <a:extLst>
                    <a:ext uri="{9D8B030D-6E8A-4147-A177-3AD203B41FA5}">
                      <a16:colId xmlns="" xmlns:a16="http://schemas.microsoft.com/office/drawing/2014/main" val="20004"/>
                    </a:ext>
                  </a:extLst>
                </a:gridCol>
                <a:gridCol w="896471">
                  <a:extLst>
                    <a:ext uri="{9D8B030D-6E8A-4147-A177-3AD203B41FA5}">
                      <a16:colId xmlns="" xmlns:a16="http://schemas.microsoft.com/office/drawing/2014/main"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 xmlns:a16="http://schemas.microsoft.com/office/drawing/2014/main" val="10000"/>
                  </a:ext>
                </a:extLst>
              </a:tr>
              <a:tr h="243840">
                <a:tc>
                  <a:txBody>
                    <a:bodyPr/>
                    <a:lstStyle/>
                    <a:p>
                      <a:pPr>
                        <a:spcAft>
                          <a:spcPts val="0"/>
                        </a:spcAft>
                      </a:pPr>
                      <a:r>
                        <a:rPr lang="en-GB" sz="1200" u="sng" dirty="0">
                          <a:effectLst/>
                          <a:hlinkClick r:id="rId2"/>
                        </a:rPr>
                        <a:t>1614r0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setup procedure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Hanseul Hong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656549911"/>
                  </a:ext>
                </a:extLst>
              </a:tr>
              <a:tr h="243840">
                <a:tc>
                  <a:txBody>
                    <a:bodyPr/>
                    <a:lstStyle/>
                    <a:p>
                      <a:pPr>
                        <a:spcAft>
                          <a:spcPts val="0"/>
                        </a:spcAft>
                      </a:pPr>
                      <a:r>
                        <a:rPr lang="en-GB" sz="1200" u="sng">
                          <a:effectLst/>
                          <a:hlinkClick r:id="rId3"/>
                        </a:rPr>
                        <a:t>1617r0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Liwen Chu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3170315652"/>
                  </a:ext>
                </a:extLst>
              </a:tr>
              <a:tr h="243840">
                <a:tc>
                  <a:txBody>
                    <a:bodyPr/>
                    <a:lstStyle/>
                    <a:p>
                      <a:pPr>
                        <a:spcAft>
                          <a:spcPts val="0"/>
                        </a:spcAft>
                      </a:pPr>
                      <a:r>
                        <a:rPr lang="en-GB" sz="1200" u="sng">
                          <a:effectLst/>
                          <a:hlinkClick r:id="rId4"/>
                        </a:rPr>
                        <a:t>1555r0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Simultaneous Tx/Rx Cap. indication for multi-link op.</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Yifan Zhou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 xmlns:a16="http://schemas.microsoft.com/office/drawing/2014/main" val="548110535"/>
                  </a:ext>
                </a:extLst>
              </a:tr>
              <a:tr h="229496">
                <a:tc>
                  <a:txBody>
                    <a:bodyPr/>
                    <a:lstStyle/>
                    <a:p>
                      <a:pPr algn="l">
                        <a:spcAft>
                          <a:spcPts val="0"/>
                        </a:spcAft>
                      </a:pPr>
                      <a:r>
                        <a:rPr lang="en-GB" sz="1200" u="sng" kern="1200" dirty="0">
                          <a:effectLst/>
                          <a:hlinkClick r:id="rId5"/>
                        </a:rPr>
                        <a:t>1622r0</a:t>
                      </a:r>
                      <a:endParaRPr lang="ko-KR" sz="1600">
                        <a:effectLst/>
                        <a:latin typeface="Times New Roman" panose="02020603050405020304" pitchFamily="18" charset="0"/>
                        <a:ea typeface="맑은 고딕" panose="020B0503020000020004" pitchFamily="50" charset="-127"/>
                      </a:endParaRPr>
                    </a:p>
                  </a:txBody>
                  <a:tcPr anchor="ctr"/>
                </a:tc>
                <a:tc>
                  <a:txBody>
                    <a:bodyPr/>
                    <a:lstStyle/>
                    <a:p>
                      <a:pPr algn="l">
                        <a:spcAft>
                          <a:spcPts val="0"/>
                        </a:spcAft>
                      </a:pPr>
                      <a:r>
                        <a:rPr lang="en-GB" sz="1200" u="none" kern="1200" dirty="0">
                          <a:effectLst/>
                        </a:rPr>
                        <a:t>Use Auto Repetition in low latency queue</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Tony Zeng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Pending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Low </a:t>
                      </a:r>
                      <a:r>
                        <a:rPr lang="en-GB" sz="1200" u="none" kern="1200" dirty="0" err="1">
                          <a:effectLst/>
                        </a:rPr>
                        <a:t>Lat</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r>
            </a:tbl>
          </a:graphicData>
        </a:graphic>
      </p:graphicFrame>
    </p:spTree>
    <p:extLst>
      <p:ext uri="{BB962C8B-B14F-4D97-AF65-F5344CB8AC3E}">
        <p14:creationId xmlns:p14="http://schemas.microsoft.com/office/powerpoint/2010/main" val="982353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3324832073"/>
              </p:ext>
            </p:extLst>
          </p:nvPr>
        </p:nvGraphicFramePr>
        <p:xfrm>
          <a:off x="696912" y="16002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2"/>
                        </a:rPr>
                        <a:t>1547r0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Multi-link-operation-and-channel-access-discussion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Kaiying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1604r0</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EHT Direct Link Transmission</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dirty="0" smtClean="0">
                          <a:solidFill>
                            <a:schemeClr val="tx1"/>
                          </a:solidFill>
                          <a:effectLst/>
                          <a:latin typeface="Times New Roman" panose="02020603050405020304" pitchFamily="18" charset="0"/>
                          <a:ea typeface="맑은 고딕" panose="020B0503020000020004" pitchFamily="50" charset="-127"/>
                        </a:rPr>
                        <a:t>deferred</a:t>
                      </a:r>
                      <a:endParaRPr lang="en-US" sz="1200" b="0" i="0" u="none" strike="noStrike" dirty="0">
                        <a:solidFill>
                          <a:schemeClr val="tx1"/>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1615r1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Multi-band/Multi-channel Op. for Low Latency and Jitter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Liuming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1633r0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Performance and Fairness of Multi-link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Wisnu Murti</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1678r0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Multiple-links-asynchronous-and-synchronous-transmission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Alan Jauh</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1780r0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AR/VR on EHT: Design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Sam Alex</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1822r0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consideration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setup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1836r0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Channel Access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Sharan Naribole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1851r0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Latency enhancement in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altLang="ko-KR" sz="1200" b="0" i="0" u="none" strike="noStrike" dirty="0" smtClean="0">
                          <a:solidFill>
                            <a:srgbClr val="000000"/>
                          </a:solidFill>
                          <a:effectLst/>
                          <a:latin typeface="Times New Roman" panose="02020603050405020304" pitchFamily="18" charset="0"/>
                          <a:ea typeface="맑은 고딕" panose="020B0503020000020004" pitchFamily="50" charset="-127"/>
                        </a:rPr>
                        <a:t>Low </a:t>
                      </a:r>
                      <a:r>
                        <a:rPr lang="en-US" altLang="ko-KR" sz="1200" b="0" i="0" u="none" strike="noStrike" dirty="0" err="1" smtClean="0">
                          <a:solidFill>
                            <a:srgbClr val="000000"/>
                          </a:solidFill>
                          <a:effectLst/>
                          <a:latin typeface="Times New Roman" panose="02020603050405020304" pitchFamily="18" charset="0"/>
                          <a:ea typeface="맑은 고딕" panose="020B0503020000020004" pitchFamily="50" charset="-127"/>
                        </a:rPr>
                        <a:t>Lat</a:t>
                      </a:r>
                      <a:endParaRPr lang="en-US" altLang="ko-KR"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7"/>
                        </a:rPr>
                        <a:t>1855r0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802.1ax overview</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Osama </a:t>
                      </a:r>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Aboul-Magd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8"/>
                        </a:rPr>
                        <a:t>1856r0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A-MPDU and BA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1857r0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 link power save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RTA retransmission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Liangxiao Xin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0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Acknowledgement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2493368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284659917"/>
              </p:ext>
            </p:extLst>
          </p:nvPr>
        </p:nvGraphicFramePr>
        <p:xfrm>
          <a:off x="696912" y="1600200"/>
          <a:ext cx="8153400" cy="4673730"/>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1888r0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 evaluation of deterministic service for EHT -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1899r0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MLA-security-considerations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1900r0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MLA MAC Addresses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100" b="0" i="0" u="sng" strike="noStrike" dirty="0">
                          <a:solidFill>
                            <a:srgbClr val="00B050"/>
                          </a:solidFill>
                          <a:effectLst/>
                          <a:latin typeface="맑은 고딕" panose="020B0503020000020004" pitchFamily="50" charset="-127"/>
                          <a:ea typeface="맑은 고딕" panose="020B0503020000020004" pitchFamily="50" charset="-127"/>
                          <a:hlinkClick r:id="rId4"/>
                        </a:rPr>
                        <a:t>1901r0</a:t>
                      </a:r>
                      <a:endParaRPr lang="en-US" sz="1100" b="0" i="0" u="sng" strike="noStrike" dirty="0">
                        <a:solidFill>
                          <a:srgbClr val="00B050"/>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Priority Access Support in IEEE 802.11be: What and Why?</a:t>
                      </a:r>
                    </a:p>
                  </a:txBody>
                  <a:tcPr marL="9525" marR="9525" marT="9525" marB="0" anchor="b"/>
                </a:tc>
                <a:tc>
                  <a:txBody>
                    <a:bodyPr/>
                    <a:lstStyle/>
                    <a:p>
                      <a:pPr algn="l" rtl="0" fontAlgn="b"/>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Subir</a:t>
                      </a:r>
                      <a:r>
                        <a:rPr lang="en-US" sz="1200" b="0" i="0" u="none" strike="noStrike" dirty="0">
                          <a:solidFill>
                            <a:srgbClr val="00B050"/>
                          </a:solidFill>
                          <a:effectLst/>
                          <a:latin typeface="Times New Roman" panose="02020603050405020304" pitchFamily="18" charset="0"/>
                          <a:ea typeface="맑은 고딕" panose="020B0503020000020004" pitchFamily="50" charset="-127"/>
                        </a:rPr>
                        <a:t> Das</a:t>
                      </a: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MAC/PHY</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1904r0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MLO: Link Management (follow-up) </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Abhishek Patil</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Considerations for multi-link channel access without simultaneous TX/RX capability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Insun Jang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UL MU efficiency enhancement considering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Jeongki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Power Save for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1921r0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 architecture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 steps for using a 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Laurent Cariou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7"/>
                        </a:rPr>
                        <a:t>1927r0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Multi-link-operation-simulation-methodology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8"/>
                        </a:rPr>
                        <a:t>1928r0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Multi-link-operation-performance-evaluation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1930r0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AP assisted Multi-link operation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1932r0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policy framework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Cheng Chen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10"/>
                        </a:rPr>
                        <a:t>1933r0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Capabilities to Support Time-Aware Scheduling in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Dave Cavalcante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0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1937524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(3)</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 xmlns:a16="http://schemas.microsoft.com/office/drawing/2014/main" id="{A4CB8852-6266-4676-A387-39BDB4922EE2}"/>
              </a:ext>
            </a:extLst>
          </p:cNvPr>
          <p:cNvGraphicFramePr>
            <a:graphicFrameLocks noGrp="1"/>
          </p:cNvGraphicFramePr>
          <p:nvPr>
            <p:ph idx="1"/>
            <p:extLst>
              <p:ext uri="{D42A27DB-BD31-4B8C-83A1-F6EECF244321}">
                <p14:modId xmlns:p14="http://schemas.microsoft.com/office/powerpoint/2010/main" val="3552735663"/>
              </p:ext>
            </p:extLst>
          </p:nvPr>
        </p:nvGraphicFramePr>
        <p:xfrm>
          <a:off x="696912" y="1600200"/>
          <a:ext cx="8153400" cy="4751968"/>
        </p:xfrm>
        <a:graphic>
          <a:graphicData uri="http://schemas.openxmlformats.org/drawingml/2006/table">
            <a:tbl>
              <a:tblPr firstRow="1" bandRow="1">
                <a:tableStyleId>{ED083AE6-46FA-4A59-8FB0-9F97EB10719F}</a:tableStyleId>
              </a:tblPr>
              <a:tblGrid>
                <a:gridCol w="606118">
                  <a:extLst>
                    <a:ext uri="{9D8B030D-6E8A-4147-A177-3AD203B41FA5}">
                      <a16:colId xmlns="" xmlns:a16="http://schemas.microsoft.com/office/drawing/2014/main" val="20000"/>
                    </a:ext>
                  </a:extLst>
                </a:gridCol>
                <a:gridCol w="4190000">
                  <a:extLst>
                    <a:ext uri="{9D8B030D-6E8A-4147-A177-3AD203B41FA5}">
                      <a16:colId xmlns="" xmlns:a16="http://schemas.microsoft.com/office/drawing/2014/main" val="20001"/>
                    </a:ext>
                  </a:extLst>
                </a:gridCol>
                <a:gridCol w="1560289">
                  <a:extLst>
                    <a:ext uri="{9D8B030D-6E8A-4147-A177-3AD203B41FA5}">
                      <a16:colId xmlns="" xmlns:a16="http://schemas.microsoft.com/office/drawing/2014/main" val="20002"/>
                    </a:ext>
                  </a:extLst>
                </a:gridCol>
                <a:gridCol w="884059">
                  <a:extLst>
                    <a:ext uri="{9D8B030D-6E8A-4147-A177-3AD203B41FA5}">
                      <a16:colId xmlns="" xmlns:a16="http://schemas.microsoft.com/office/drawing/2014/main" val="20004"/>
                    </a:ext>
                  </a:extLst>
                </a:gridCol>
                <a:gridCol w="912934">
                  <a:extLst>
                    <a:ext uri="{9D8B030D-6E8A-4147-A177-3AD203B41FA5}">
                      <a16:colId xmlns=""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 xmlns:a16="http://schemas.microsoft.com/office/drawing/2014/main"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1938r0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low latency capability for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Kazuyuki Sakoda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1942r1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Timing Measurement for Low Latency Features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Akira Kishida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10003"/>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1943r0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Management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387265439"/>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1960r0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Reducing Channel Access Delay for RTA Traffic</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Mohamed Abouelseoud</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 xmlns:a16="http://schemas.microsoft.com/office/drawing/2014/main"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1962r0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Upper-MAC Entity Instance &amp; New Frame MAC Header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1963r0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And Aggregation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extLst>
                  <a:ext uri="{0D108BD9-81ED-4DB2-BD59-A6C34878D82A}">
                    <a16:rowId xmlns="" xmlns:a16="http://schemas.microsoft.com/office/drawing/2014/main" val="1751318475"/>
                  </a:ext>
                </a:extLst>
              </a:tr>
              <a:tr h="297047">
                <a:tc>
                  <a:txBody>
                    <a:bodyPr/>
                    <a:lstStyle/>
                    <a:p>
                      <a:pPr algn="ctr"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1940r1</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Multi-link Framework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Ming </a:t>
                      </a:r>
                      <a:r>
                        <a:rPr lang="en-US" altLang="ko-KR" sz="1200" dirty="0" err="1" smtClean="0">
                          <a:solidFill>
                            <a:srgbClr val="00B050"/>
                          </a:solidFill>
                          <a:effectLst/>
                        </a:rPr>
                        <a:t>Gan</a:t>
                      </a:r>
                      <a:r>
                        <a:rPr lang="en-US" altLang="ko-KR" sz="1200" dirty="0" smtClean="0">
                          <a:solidFill>
                            <a:srgbClr val="00B050"/>
                          </a:solidFill>
                          <a:effectLst/>
                        </a:rPr>
                        <a:t> </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b="0" i="0" u="none" strike="noStrike" dirty="0" smtClean="0">
                          <a:solidFill>
                            <a:srgbClr val="00B050"/>
                          </a:solidFill>
                          <a:effectLst/>
                          <a:latin typeface="+mn-lt"/>
                        </a:rPr>
                        <a:t>Multi Link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715073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1211899792"/>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62672658"/>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369950697"/>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575665778"/>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656549911"/>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31703156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 xmlns:a16="http://schemas.microsoft.com/office/drawing/2014/main" val="548110535"/>
                  </a:ext>
                </a:extLst>
              </a:tr>
            </a:tbl>
          </a:graphicData>
        </a:graphic>
      </p:graphicFrame>
    </p:spTree>
    <p:extLst>
      <p:ext uri="{BB962C8B-B14F-4D97-AF65-F5344CB8AC3E}">
        <p14:creationId xmlns:p14="http://schemas.microsoft.com/office/powerpoint/2010/main" val="526935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2E7822E0-300D-4D08-9B65-5D26A9A9F4E6}"/>
              </a:ext>
            </a:extLst>
          </p:cNvPr>
          <p:cNvSpPr>
            <a:spLocks noGrp="1"/>
          </p:cNvSpPr>
          <p:nvPr>
            <p:ph type="title"/>
          </p:nvPr>
        </p:nvSpPr>
        <p:spPr/>
        <p:txBody>
          <a:bodyPr/>
          <a:lstStyle/>
          <a:p>
            <a:r>
              <a:rPr lang="en-US" dirty="0" smtClean="0"/>
              <a:t>Order of MAC Topic</a:t>
            </a:r>
            <a:endParaRPr lang="en-US" dirty="0"/>
          </a:p>
        </p:txBody>
      </p:sp>
      <p:sp>
        <p:nvSpPr>
          <p:cNvPr id="7" name="Content Placeholder 6">
            <a:extLst>
              <a:ext uri="{FF2B5EF4-FFF2-40B4-BE49-F238E27FC236}">
                <a16:creationId xmlns:a16="http://schemas.microsoft.com/office/drawing/2014/main" xmlns=""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smtClean="0">
                <a:solidFill>
                  <a:schemeClr val="tx1"/>
                </a:solidFill>
              </a:rPr>
              <a:t>MAC</a:t>
            </a:r>
            <a:endParaRPr lang="en-US" altLang="ko-KR" dirty="0">
              <a:solidFill>
                <a:schemeClr val="tx1"/>
              </a:solidFill>
            </a:endParaRPr>
          </a:p>
          <a:p>
            <a:pPr>
              <a:buFont typeface="Arial" panose="020B0604020202020204" pitchFamily="34" charset="0"/>
              <a:buChar char="•"/>
            </a:pPr>
            <a:r>
              <a:rPr lang="en-US" altLang="ko-KR" dirty="0">
                <a:solidFill>
                  <a:schemeClr val="tx1"/>
                </a:solidFill>
              </a:rPr>
              <a:t>Multi-Link</a:t>
            </a:r>
          </a:p>
          <a:p>
            <a:pPr>
              <a:buFont typeface="Arial" panose="020B0604020202020204" pitchFamily="34" charset="0"/>
              <a:buChar char="•"/>
            </a:pPr>
            <a:r>
              <a:rPr lang="en-US" altLang="ko-KR" dirty="0">
                <a:solidFill>
                  <a:schemeClr val="tx1"/>
                </a:solidFill>
              </a:rPr>
              <a:t>Low </a:t>
            </a:r>
            <a:r>
              <a:rPr lang="en-US" altLang="ko-KR" dirty="0" smtClean="0">
                <a:solidFill>
                  <a:schemeClr val="tx1"/>
                </a:solidFill>
              </a:rPr>
              <a:t>Latency</a:t>
            </a:r>
          </a:p>
          <a:p>
            <a:pPr>
              <a:buFont typeface="Arial" panose="020B0604020202020204" pitchFamily="34" charset="0"/>
              <a:buChar char="•"/>
            </a:pPr>
            <a:endParaRPr lang="en-US" altLang="ko-KR" dirty="0">
              <a:solidFill>
                <a:schemeClr val="tx1"/>
              </a:solidFill>
            </a:endParaRPr>
          </a:p>
          <a:p>
            <a:pPr>
              <a:buFont typeface="Arial" panose="020B0604020202020204" pitchFamily="34" charset="0"/>
              <a:buChar char="•"/>
            </a:pPr>
            <a:r>
              <a:rPr lang="en-US" altLang="ko-KR" i="1" dirty="0" smtClean="0">
                <a:solidFill>
                  <a:schemeClr val="tx1"/>
                </a:solidFill>
              </a:rPr>
              <a:t>Will be discussed in TG session (Monday PM1)</a:t>
            </a:r>
            <a:endParaRPr lang="en-US" altLang="ko-KR" i="1" dirty="0">
              <a:solidFill>
                <a:schemeClr val="tx1"/>
              </a:solidFill>
            </a:endParaRPr>
          </a:p>
          <a:p>
            <a:pPr>
              <a:buFont typeface="Arial" panose="020B0604020202020204" pitchFamily="34" charset="0"/>
              <a:buChar char="•"/>
            </a:pPr>
            <a:endParaRPr lang="en-US" altLang="ko-KR" dirty="0" smtClean="0"/>
          </a:p>
          <a:p>
            <a:pPr>
              <a:buFont typeface="Arial" panose="020B0604020202020204" pitchFamily="34" charset="0"/>
              <a:buChar char="•"/>
            </a:pPr>
            <a:endParaRPr lang="en-US" dirty="0" smtClean="0"/>
          </a:p>
        </p:txBody>
      </p:sp>
      <p:sp>
        <p:nvSpPr>
          <p:cNvPr id="5" name="Slide Number Placeholder 4">
            <a:extLst>
              <a:ext uri="{FF2B5EF4-FFF2-40B4-BE49-F238E27FC236}">
                <a16:creationId xmlns:a16="http://schemas.microsoft.com/office/drawing/2014/main" xmlns=""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xmlns="" id="{6D381F41-0ECF-4167-881F-D698DB8B617B}"/>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a:extLst>
              <a:ext uri="{FF2B5EF4-FFF2-40B4-BE49-F238E27FC236}">
                <a16:creationId xmlns:a16="http://schemas.microsoft.com/office/drawing/2014/main" xmlns="" id="{2C46C1F3-7591-4F54-9879-568E29454A90}"/>
              </a:ext>
            </a:extLst>
          </p:cNvPr>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3070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Monday </a:t>
            </a:r>
            <a:r>
              <a:rPr lang="en-US" altLang="en-US" dirty="0" smtClean="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(Deferred SPs &amp; backlogged)</a:t>
            </a:r>
          </a:p>
          <a:p>
            <a:pPr lvl="1">
              <a:lnSpc>
                <a:spcPct val="80000"/>
              </a:lnSpc>
              <a:buFont typeface="Arial" panose="020B0604020202020204" pitchFamily="34" charset="0"/>
              <a:buChar char="•"/>
            </a:pPr>
            <a:r>
              <a:rPr lang="en-US" altLang="ko-KR" sz="1400" kern="1200" dirty="0" smtClean="0">
                <a:solidFill>
                  <a:srgbClr val="00B050"/>
                </a:solidFill>
                <a:hlinkClick r:id="rId2"/>
              </a:rPr>
              <a:t>0773r7</a:t>
            </a:r>
            <a:r>
              <a:rPr lang="en-US" altLang="ko-KR" sz="1400" kern="1200" dirty="0" smtClean="0">
                <a:solidFill>
                  <a:srgbClr val="00B050"/>
                </a:solidFill>
              </a:rPr>
              <a:t>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Po-Kai </a:t>
            </a:r>
            <a:r>
              <a:rPr lang="en-US" altLang="ko-KR" sz="1400" kern="1200" dirty="0" smtClean="0">
                <a:solidFill>
                  <a:srgbClr val="00B050"/>
                </a:solidFill>
              </a:rPr>
              <a:t>Huang, SP 1  (SP done)</a:t>
            </a:r>
          </a:p>
          <a:p>
            <a:pPr lvl="1">
              <a:lnSpc>
                <a:spcPct val="80000"/>
              </a:lnSpc>
              <a:buFont typeface="Arial" panose="020B0604020202020204" pitchFamily="34" charset="0"/>
              <a:buChar char="•"/>
            </a:pPr>
            <a:r>
              <a:rPr lang="en-US" altLang="ko-KR" sz="1400" u="sng" dirty="0" smtClean="0">
                <a:solidFill>
                  <a:srgbClr val="00B050"/>
                </a:solidFill>
                <a:latin typeface="맑은 고딕" panose="020B0503020000020004" pitchFamily="50" charset="-127"/>
                <a:ea typeface="맑은 고딕" panose="020B0503020000020004" pitchFamily="50" charset="-127"/>
                <a:hlinkClick r:id="rId3"/>
              </a:rPr>
              <a:t>1855r0</a:t>
            </a:r>
            <a:r>
              <a:rPr lang="en-US" altLang="ko-KR" sz="1400" u="sng" dirty="0" smtClean="0">
                <a:solidFill>
                  <a:srgbClr val="00B050"/>
                </a:solidFill>
                <a:latin typeface="맑은 고딕" panose="020B0503020000020004" pitchFamily="50" charset="-127"/>
                <a:ea typeface="맑은 고딕" panose="020B0503020000020004" pitchFamily="50" charset="-127"/>
              </a:rPr>
              <a:t> - </a:t>
            </a:r>
            <a:r>
              <a:rPr lang="en-US" altLang="ko-KR" sz="1400" dirty="0" smtClean="0">
                <a:solidFill>
                  <a:srgbClr val="00B050"/>
                </a:solidFill>
                <a:latin typeface="Times New Roman" panose="02020603050405020304" pitchFamily="18" charset="0"/>
                <a:ea typeface="맑은 고딕" panose="020B0503020000020004" pitchFamily="50" charset="-127"/>
              </a:rPr>
              <a:t>802.1ax overview, Osama </a:t>
            </a:r>
            <a:r>
              <a:rPr lang="en-US" altLang="ko-KR" sz="1400" dirty="0" err="1" smtClean="0">
                <a:solidFill>
                  <a:srgbClr val="00B050"/>
                </a:solidFill>
                <a:latin typeface="Times New Roman" panose="02020603050405020304" pitchFamily="18" charset="0"/>
                <a:ea typeface="맑은 고딕" panose="020B0503020000020004" pitchFamily="50" charset="-127"/>
              </a:rPr>
              <a:t>Aboul-Magd</a:t>
            </a:r>
            <a:r>
              <a:rPr lang="en-US" altLang="ko-KR" sz="1400" dirty="0" smtClean="0">
                <a:solidFill>
                  <a:srgbClr val="00B050"/>
                </a:solidFill>
                <a:latin typeface="Times New Roman" panose="02020603050405020304" pitchFamily="18" charset="0"/>
                <a:ea typeface="맑은 고딕" panose="020B0503020000020004" pitchFamily="50" charset="-127"/>
              </a:rPr>
              <a:t> (</a:t>
            </a:r>
            <a:r>
              <a:rPr lang="en-US" altLang="ko-KR" sz="1400" dirty="0" err="1" smtClean="0">
                <a:solidFill>
                  <a:srgbClr val="00B050"/>
                </a:solidFill>
                <a:latin typeface="Times New Roman" panose="02020603050405020304" pitchFamily="18" charset="0"/>
                <a:ea typeface="맑은 고딕" panose="020B0503020000020004" pitchFamily="50" charset="-127"/>
              </a:rPr>
              <a:t>Present&amp;SP</a:t>
            </a:r>
            <a:r>
              <a:rPr lang="en-US" altLang="ko-KR" sz="1400" dirty="0" smtClean="0">
                <a:solidFill>
                  <a:srgbClr val="00B050"/>
                </a:solidFill>
                <a:latin typeface="Times New Roman" panose="02020603050405020304" pitchFamily="18" charset="0"/>
                <a:ea typeface="맑은 고딕" panose="020B0503020000020004" pitchFamily="50" charset="-127"/>
              </a:rPr>
              <a:t> done)</a:t>
            </a:r>
          </a:p>
          <a:p>
            <a:pPr lvl="1">
              <a:lnSpc>
                <a:spcPct val="80000"/>
              </a:lnSpc>
              <a:buFont typeface="Arial" panose="020B0604020202020204" pitchFamily="34" charset="0"/>
              <a:buChar char="•"/>
            </a:pPr>
            <a:r>
              <a:rPr lang="en-US" altLang="ko-KR" sz="1400" dirty="0" smtClean="0">
                <a:solidFill>
                  <a:srgbClr val="00B050"/>
                </a:solidFill>
              </a:rPr>
              <a:t>1940r1 - Multi-link Framework, Ming </a:t>
            </a:r>
            <a:r>
              <a:rPr lang="en-US" altLang="ko-KR" sz="1400" dirty="0" err="1" smtClean="0">
                <a:solidFill>
                  <a:srgbClr val="00B050"/>
                </a:solidFill>
              </a:rPr>
              <a:t>Gan</a:t>
            </a:r>
            <a:r>
              <a:rPr lang="en-US" altLang="ko-KR" sz="1400" dirty="0" smtClean="0">
                <a:solidFill>
                  <a:srgbClr val="00B050"/>
                </a:solidFill>
              </a:rPr>
              <a:t> (Presented)</a:t>
            </a:r>
            <a:endParaRPr lang="en-US" altLang="ko-KR" sz="14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endParaRPr lang="en-US" altLang="en-US" dirty="0" smtClean="0"/>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a:t>
            </a:r>
          </a:p>
          <a:p>
            <a:pPr lvl="1">
              <a:lnSpc>
                <a:spcPct val="80000"/>
              </a:lnSpc>
              <a:buFont typeface="Arial" panose="020B0604020202020204" pitchFamily="34" charset="0"/>
              <a:buChar char="•"/>
            </a:pPr>
            <a:r>
              <a:rPr lang="en-US" altLang="ko-KR" sz="1600" dirty="0" smtClean="0">
                <a:solidFill>
                  <a:schemeClr val="tx1"/>
                </a:solidFill>
                <a:latin typeface="Times New Roman" panose="02020603050405020304" pitchFamily="18" charset="0"/>
                <a:ea typeface="맑은 고딕" panose="020B0503020000020004" pitchFamily="50" charset="-127"/>
              </a:rPr>
              <a:t>1604r0 </a:t>
            </a:r>
            <a:r>
              <a:rPr lang="en-US" altLang="ko-KR" sz="1600" i="1" dirty="0" smtClean="0">
                <a:solidFill>
                  <a:schemeClr val="tx1"/>
                </a:solidFill>
                <a:latin typeface="Times New Roman" panose="02020603050405020304" pitchFamily="18" charset="0"/>
                <a:ea typeface="맑은 고딕" panose="020B0503020000020004" pitchFamily="50" charset="-127"/>
              </a:rPr>
              <a:t>- EHT </a:t>
            </a:r>
            <a:r>
              <a:rPr lang="en-US" altLang="ko-KR" sz="1600" i="1" dirty="0">
                <a:solidFill>
                  <a:schemeClr val="tx1"/>
                </a:solidFill>
                <a:latin typeface="Times New Roman" panose="02020603050405020304" pitchFamily="18" charset="0"/>
                <a:ea typeface="맑은 고딕" panose="020B0503020000020004" pitchFamily="50" charset="-127"/>
              </a:rPr>
              <a:t>Direct Link </a:t>
            </a:r>
            <a:r>
              <a:rPr lang="en-US" altLang="ko-KR" sz="1600" i="1" dirty="0" smtClean="0">
                <a:solidFill>
                  <a:schemeClr val="tx1"/>
                </a:solidFill>
                <a:latin typeface="Times New Roman" panose="02020603050405020304" pitchFamily="18" charset="0"/>
                <a:ea typeface="맑은 고딕" panose="020B0503020000020004" pitchFamily="50" charset="-127"/>
              </a:rPr>
              <a:t>Transmission, </a:t>
            </a:r>
            <a:r>
              <a:rPr lang="en-US" altLang="ko-KR" sz="1600" dirty="0">
                <a:solidFill>
                  <a:schemeClr val="tx1"/>
                </a:solidFill>
                <a:latin typeface="Times New Roman" panose="02020603050405020304" pitchFamily="18" charset="0"/>
                <a:ea typeface="맑은 고딕" panose="020B0503020000020004" pitchFamily="50" charset="-127"/>
              </a:rPr>
              <a:t>Dibakar </a:t>
            </a:r>
            <a:r>
              <a:rPr lang="en-US" altLang="ko-KR" sz="1600" dirty="0" smtClean="0">
                <a:solidFill>
                  <a:schemeClr val="tx1"/>
                </a:solidFill>
                <a:latin typeface="Times New Roman" panose="02020603050405020304" pitchFamily="18" charset="0"/>
                <a:ea typeface="맑은 고딕" panose="020B0503020000020004" pitchFamily="50" charset="-127"/>
              </a:rPr>
              <a:t>Das</a:t>
            </a:r>
            <a:r>
              <a:rPr lang="en-US" altLang="ko-KR" sz="1600" i="1" dirty="0" smtClean="0">
                <a:solidFill>
                  <a:schemeClr val="tx1"/>
                </a:solidFill>
                <a:latin typeface="Times New Roman" panose="02020603050405020304" pitchFamily="18" charset="0"/>
                <a:ea typeface="맑은 고딕" panose="020B0503020000020004" pitchFamily="50" charset="-127"/>
              </a:rPr>
              <a:t> (Deferred)</a:t>
            </a:r>
            <a:endParaRPr lang="en-US" altLang="ko-KR" sz="1600" i="1" dirty="0">
              <a:solidFill>
                <a:schemeClr val="tx1"/>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u="sng" dirty="0" smtClean="0">
                <a:solidFill>
                  <a:schemeClr val="tx1"/>
                </a:solidFill>
                <a:latin typeface="맑은 고딕" panose="020B0503020000020004" pitchFamily="50" charset="-127"/>
                <a:ea typeface="맑은 고딕" panose="020B0503020000020004" pitchFamily="50" charset="-127"/>
                <a:hlinkClick r:id="rId2"/>
              </a:rPr>
              <a:t>1901r0</a:t>
            </a:r>
            <a:r>
              <a:rPr lang="en-US" altLang="ko-KR" sz="1600" u="sng" dirty="0" smtClean="0">
                <a:solidFill>
                  <a:schemeClr val="tx1"/>
                </a:solidFill>
                <a:latin typeface="맑은 고딕" panose="020B0503020000020004" pitchFamily="50" charset="-127"/>
                <a:ea typeface="맑은 고딕" panose="020B0503020000020004" pitchFamily="50" charset="-127"/>
              </a:rPr>
              <a:t>-</a:t>
            </a:r>
            <a:r>
              <a:rPr lang="en-US" altLang="ko-KR" sz="1600" i="1" dirty="0" smtClean="0">
                <a:solidFill>
                  <a:schemeClr val="tx1"/>
                </a:solidFill>
                <a:latin typeface="Times New Roman" panose="02020603050405020304" pitchFamily="18" charset="0"/>
                <a:ea typeface="맑은 고딕" panose="020B0503020000020004" pitchFamily="50" charset="-127"/>
              </a:rPr>
              <a:t>Priority </a:t>
            </a:r>
            <a:r>
              <a:rPr lang="en-US" altLang="ko-KR" sz="1600" i="1" dirty="0">
                <a:solidFill>
                  <a:schemeClr val="tx1"/>
                </a:solidFill>
                <a:latin typeface="Times New Roman" panose="02020603050405020304" pitchFamily="18" charset="0"/>
                <a:ea typeface="맑은 고딕" panose="020B0503020000020004" pitchFamily="50" charset="-127"/>
              </a:rPr>
              <a:t>Access Support in IEEE 802.11be: What and Why</a:t>
            </a:r>
            <a:r>
              <a:rPr lang="en-US" altLang="ko-KR" sz="1600" i="1" dirty="0" smtClean="0">
                <a:solidFill>
                  <a:schemeClr val="tx1"/>
                </a:solidFill>
                <a:latin typeface="Times New Roman" panose="02020603050405020304" pitchFamily="18" charset="0"/>
                <a:ea typeface="맑은 고딕" panose="020B0503020000020004" pitchFamily="50" charset="-127"/>
              </a:rPr>
              <a:t>?, </a:t>
            </a:r>
            <a:r>
              <a:rPr lang="en-US" altLang="ko-KR" sz="1600" dirty="0" err="1">
                <a:solidFill>
                  <a:schemeClr val="tx1"/>
                </a:solidFill>
                <a:latin typeface="Times New Roman" panose="02020603050405020304" pitchFamily="18" charset="0"/>
                <a:ea typeface="맑은 고딕" panose="020B0503020000020004" pitchFamily="50" charset="-127"/>
              </a:rPr>
              <a:t>Subir</a:t>
            </a:r>
            <a:r>
              <a:rPr lang="en-US" altLang="ko-KR" sz="1600" dirty="0">
                <a:solidFill>
                  <a:schemeClr val="tx1"/>
                </a:solidFill>
                <a:latin typeface="Times New Roman" panose="02020603050405020304" pitchFamily="18" charset="0"/>
                <a:ea typeface="맑은 고딕" panose="020B0503020000020004" pitchFamily="50" charset="-127"/>
              </a:rPr>
              <a:t> Das</a:t>
            </a:r>
          </a:p>
          <a:p>
            <a:pPr lvl="1">
              <a:lnSpc>
                <a:spcPct val="80000"/>
              </a:lnSpc>
              <a:buFont typeface="Arial" panose="020B0604020202020204" pitchFamily="34" charset="0"/>
              <a:buChar char="•"/>
            </a:pPr>
            <a:r>
              <a:rPr lang="en-US" altLang="ko-KR" sz="1600" i="1" dirty="0" smtClean="0">
                <a:solidFill>
                  <a:schemeClr val="tx1"/>
                </a:solidFill>
                <a:latin typeface="Times New Roman" panose="02020603050405020304" pitchFamily="18" charset="0"/>
                <a:ea typeface="맑은 고딕" panose="020B0503020000020004" pitchFamily="50" charset="-127"/>
              </a:rPr>
              <a:t> </a:t>
            </a:r>
            <a:r>
              <a:rPr lang="en-US" altLang="ko-KR" sz="1600" i="1" dirty="0">
                <a:solidFill>
                  <a:schemeClr val="tx1"/>
                </a:solidFill>
                <a:latin typeface="Times New Roman" panose="02020603050405020304" pitchFamily="18" charset="0"/>
                <a:ea typeface="맑은 고딕" panose="020B0503020000020004" pitchFamily="50" charset="-127"/>
              </a:rPr>
              <a:t>(</a:t>
            </a:r>
            <a:r>
              <a:rPr lang="en-US" altLang="ko-KR" sz="1600" i="1" dirty="0" smtClean="0">
                <a:solidFill>
                  <a:schemeClr val="tx1"/>
                </a:solidFill>
                <a:latin typeface="Times New Roman" panose="02020603050405020304" pitchFamily="18" charset="0"/>
                <a:ea typeface="맑은 고딕" panose="020B0503020000020004" pitchFamily="50" charset="-127"/>
              </a:rPr>
              <a:t>Deferred)</a:t>
            </a:r>
            <a:endParaRPr lang="en-US" altLang="ko-KR" sz="1600" i="1" dirty="0">
              <a:solidFill>
                <a:schemeClr val="tx1"/>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dirty="0" smtClean="0">
                <a:solidFill>
                  <a:srgbClr val="00B050"/>
                </a:solidFill>
                <a:latin typeface="Times New Roman" panose="02020603050405020304" pitchFamily="18" charset="0"/>
                <a:ea typeface="맑은 고딕" panose="020B0503020000020004" pitchFamily="50" charset="-127"/>
              </a:rPr>
              <a:t>0822r6 - </a:t>
            </a:r>
            <a:r>
              <a:rPr lang="en-US" altLang="ko-KR" sz="1600" dirty="0">
                <a:solidFill>
                  <a:srgbClr val="00B050"/>
                </a:solidFill>
              </a:rPr>
              <a:t>Extremely Efficient Multi-band </a:t>
            </a:r>
            <a:r>
              <a:rPr lang="en-US" altLang="ko-KR" sz="1600" dirty="0" smtClean="0">
                <a:solidFill>
                  <a:srgbClr val="00B050"/>
                </a:solidFill>
              </a:rPr>
              <a:t>Operation, Po-kai, only 2 SPs</a:t>
            </a:r>
          </a:p>
          <a:p>
            <a:pPr lvl="1">
              <a:lnSpc>
                <a:spcPct val="80000"/>
              </a:lnSpc>
              <a:buFont typeface="Arial" panose="020B0604020202020204" pitchFamily="34" charset="0"/>
              <a:buChar char="•"/>
            </a:pPr>
            <a:r>
              <a:rPr lang="en-US" altLang="ko-KR" sz="1600" dirty="0" smtClean="0">
                <a:solidFill>
                  <a:srgbClr val="00B050"/>
                </a:solidFill>
              </a:rPr>
              <a:t>1940r3 - </a:t>
            </a:r>
            <a:r>
              <a:rPr lang="en-US" altLang="ko-KR" sz="1600" dirty="0">
                <a:solidFill>
                  <a:srgbClr val="00B050"/>
                </a:solidFill>
              </a:rPr>
              <a:t>Multi-link </a:t>
            </a:r>
            <a:r>
              <a:rPr lang="en-US" altLang="ko-KR" sz="1600" dirty="0" smtClean="0">
                <a:solidFill>
                  <a:srgbClr val="00B050"/>
                </a:solidFill>
              </a:rPr>
              <a:t>Framework, Ming </a:t>
            </a:r>
            <a:r>
              <a:rPr lang="en-US" altLang="ko-KR" sz="1600" dirty="0" err="1" smtClean="0">
                <a:solidFill>
                  <a:srgbClr val="00B050"/>
                </a:solidFill>
              </a:rPr>
              <a:t>Gan</a:t>
            </a:r>
            <a:r>
              <a:rPr lang="en-US" altLang="ko-KR" sz="1600" dirty="0" smtClean="0">
                <a:solidFill>
                  <a:srgbClr val="00B050"/>
                </a:solidFill>
              </a:rPr>
              <a:t>, only  1SP </a:t>
            </a:r>
            <a:endParaRPr lang="en-US" altLang="ko-KR" sz="16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kern="1200" dirty="0" smtClean="0">
                <a:solidFill>
                  <a:srgbClr val="00B050"/>
                </a:solidFill>
                <a:hlinkClick r:id="rId3"/>
              </a:rPr>
              <a:t>1082r4</a:t>
            </a:r>
            <a:r>
              <a:rPr lang="en-US" altLang="ko-KR" sz="1600" kern="1200" dirty="0">
                <a:solidFill>
                  <a:srgbClr val="00B050"/>
                </a:solidFill>
                <a:latin typeface="Times New Roman" panose="02020603050405020304" pitchFamily="18" charset="0"/>
                <a:ea typeface="맑은 고딕" panose="020B0503020000020004" pitchFamily="50" charset="-127"/>
              </a:rPr>
              <a:t>-</a:t>
            </a:r>
            <a:r>
              <a:rPr lang="en-US" altLang="ko-KR" sz="1600" kern="1200" dirty="0" smtClean="0">
                <a:solidFill>
                  <a:srgbClr val="00B050"/>
                </a:solidFill>
              </a:rPr>
              <a:t>Multi-link </a:t>
            </a:r>
            <a:r>
              <a:rPr lang="en-US" altLang="ko-KR" sz="1600" kern="1200" dirty="0">
                <a:solidFill>
                  <a:srgbClr val="00B050"/>
                </a:solidFill>
              </a:rPr>
              <a:t>Operation: Dynamic TID </a:t>
            </a:r>
            <a:r>
              <a:rPr lang="en-US" altLang="ko-KR" sz="1600" kern="1200" dirty="0" smtClean="0">
                <a:solidFill>
                  <a:srgbClr val="00B050"/>
                </a:solidFill>
              </a:rPr>
              <a:t>Transfer, </a:t>
            </a:r>
            <a:r>
              <a:rPr lang="en-US" altLang="ko-KR" sz="1600" kern="1200" dirty="0">
                <a:solidFill>
                  <a:srgbClr val="00B050"/>
                </a:solidFill>
              </a:rPr>
              <a:t>Abhishek </a:t>
            </a:r>
            <a:r>
              <a:rPr lang="en-US" altLang="ko-KR" sz="1600" kern="1200" dirty="0" smtClean="0">
                <a:solidFill>
                  <a:srgbClr val="00B050"/>
                </a:solidFill>
              </a:rPr>
              <a:t>Patil (only 1 SP)</a:t>
            </a:r>
          </a:p>
          <a:p>
            <a:pPr lvl="2">
              <a:lnSpc>
                <a:spcPct val="80000"/>
              </a:lnSpc>
              <a:buFont typeface="Arial" panose="020B0604020202020204" pitchFamily="34" charset="0"/>
              <a:buChar char="•"/>
            </a:pPr>
            <a:r>
              <a:rPr lang="en-US" altLang="ko-KR" sz="1400" kern="1200" dirty="0" smtClean="0">
                <a:solidFill>
                  <a:srgbClr val="00B050"/>
                </a:solidFill>
              </a:rPr>
              <a:t>Deferred</a:t>
            </a:r>
          </a:p>
          <a:p>
            <a:pPr lvl="1">
              <a:lnSpc>
                <a:spcPct val="80000"/>
              </a:lnSpc>
              <a:buFont typeface="Arial" panose="020B0604020202020204" pitchFamily="34" charset="0"/>
              <a:buChar char="•"/>
            </a:pPr>
            <a:r>
              <a:rPr lang="en-US" altLang="ko-KR" sz="1600" kern="1200" dirty="0" smtClean="0">
                <a:solidFill>
                  <a:srgbClr val="00B050"/>
                </a:solidFill>
                <a:latin typeface="Times New Roman" panose="02020603050405020304" pitchFamily="18" charset="0"/>
                <a:ea typeface="맑은 고딕" panose="020B0503020000020004" pitchFamily="50" charset="-127"/>
              </a:rPr>
              <a:t>1116r3 </a:t>
            </a:r>
            <a:r>
              <a:rPr lang="en-US" altLang="ko-KR" sz="1600" kern="1200" dirty="0">
                <a:solidFill>
                  <a:srgbClr val="00B050"/>
                </a:solidFill>
                <a:latin typeface="Times New Roman" panose="02020603050405020304" pitchFamily="18" charset="0"/>
                <a:ea typeface="맑은 고딕" panose="020B0503020000020004" pitchFamily="50" charset="-127"/>
              </a:rPr>
              <a:t>- Channel access in multi-band operation, </a:t>
            </a:r>
            <a:r>
              <a:rPr lang="en-US" altLang="ko-KR" sz="1600" kern="1200" dirty="0" err="1">
                <a:solidFill>
                  <a:srgbClr val="00B050"/>
                </a:solidFill>
                <a:latin typeface="Times New Roman" panose="02020603050405020304" pitchFamily="18" charset="0"/>
                <a:ea typeface="맑은 고딕" panose="020B0503020000020004" pitchFamily="50" charset="-127"/>
              </a:rPr>
              <a:t>Yunbo</a:t>
            </a:r>
            <a:r>
              <a:rPr lang="en-US" altLang="ko-KR" sz="1600" kern="1200" dirty="0">
                <a:solidFill>
                  <a:srgbClr val="00B050"/>
                </a:solidFill>
                <a:latin typeface="Times New Roman" panose="02020603050405020304" pitchFamily="18" charset="0"/>
                <a:ea typeface="맑은 고딕" panose="020B0503020000020004" pitchFamily="50" charset="-127"/>
              </a:rPr>
              <a:t> Li, 4 </a:t>
            </a:r>
            <a:r>
              <a:rPr lang="en-US" altLang="ko-KR" sz="1600" kern="1200" dirty="0" smtClean="0">
                <a:solidFill>
                  <a:srgbClr val="00B050"/>
                </a:solidFill>
                <a:latin typeface="Times New Roman" panose="02020603050405020304" pitchFamily="18" charset="0"/>
                <a:ea typeface="맑은 고딕" panose="020B0503020000020004" pitchFamily="50" charset="-127"/>
              </a:rPr>
              <a:t>SPs </a:t>
            </a:r>
          </a:p>
          <a:p>
            <a:pPr lvl="2">
              <a:lnSpc>
                <a:spcPct val="80000"/>
              </a:lnSpc>
              <a:buFont typeface="Arial" panose="020B0604020202020204" pitchFamily="34" charset="0"/>
              <a:buChar char="•"/>
            </a:pPr>
            <a:r>
              <a:rPr lang="en-US" altLang="ko-KR" sz="1400" kern="1200" dirty="0" smtClean="0">
                <a:solidFill>
                  <a:srgbClr val="00B050"/>
                </a:solidFill>
                <a:latin typeface="Times New Roman" panose="02020603050405020304" pitchFamily="18" charset="0"/>
                <a:ea typeface="맑은 고딕" panose="020B0503020000020004" pitchFamily="50" charset="-127"/>
              </a:rPr>
              <a:t>3 SPs are deferred</a:t>
            </a:r>
            <a:endParaRPr lang="en-US" altLang="en-US" dirty="0" smtClean="0"/>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74040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a:t>
            </a:r>
            <a:r>
              <a:rPr lang="en-US" altLang="en-US" dirty="0"/>
              <a:t>Tuesday </a:t>
            </a:r>
            <a:r>
              <a:rPr lang="en-US" altLang="en-US" dirty="0" smtClean="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(Multi-link)</a:t>
            </a:r>
          </a:p>
          <a:p>
            <a:pPr lvl="1">
              <a:lnSpc>
                <a:spcPct val="80000"/>
              </a:lnSpc>
              <a:buFont typeface="Arial" panose="020B0604020202020204" pitchFamily="34" charset="0"/>
              <a:buChar char="•"/>
            </a:pPr>
            <a:r>
              <a:rPr lang="en-GB" altLang="ko-KR" sz="1600" kern="1200" dirty="0" smtClean="0">
                <a:solidFill>
                  <a:schemeClr val="tx1"/>
                </a:solidFill>
                <a:ea typeface="MS Gothic" panose="020B0609070205080204" pitchFamily="49" charset="-128"/>
                <a:hlinkClick r:id="rId2"/>
              </a:rPr>
              <a:t>1405r3</a:t>
            </a:r>
            <a:r>
              <a:rPr lang="en-GB" altLang="ko-KR" sz="1600" kern="1200" dirty="0" smtClean="0">
                <a:solidFill>
                  <a:schemeClr val="tx1"/>
                </a:solidFill>
                <a:ea typeface="MS Gothic" panose="020B0609070205080204" pitchFamily="49" charset="-128"/>
              </a:rPr>
              <a:t>-Multi-Link </a:t>
            </a:r>
            <a:r>
              <a:rPr lang="en-GB" altLang="ko-KR" sz="1600" kern="1200" dirty="0">
                <a:solidFill>
                  <a:schemeClr val="tx1"/>
                </a:solidFill>
                <a:ea typeface="MS Gothic" panose="020B0609070205080204" pitchFamily="49" charset="-128"/>
              </a:rPr>
              <a:t>Operation Channel Access </a:t>
            </a:r>
            <a:r>
              <a:rPr lang="en-GB" altLang="ko-KR" sz="1600" kern="1200" dirty="0" smtClean="0">
                <a:solidFill>
                  <a:schemeClr val="tx1"/>
                </a:solidFill>
                <a:ea typeface="MS Gothic" panose="020B0609070205080204" pitchFamily="49" charset="-128"/>
              </a:rPr>
              <a:t>Discussion,</a:t>
            </a:r>
            <a:r>
              <a:rPr lang="en-GB" altLang="ko-KR" sz="1600" kern="1200" dirty="0">
                <a:solidFill>
                  <a:schemeClr val="tx1"/>
                </a:solidFill>
                <a:ea typeface="MS Gothic" panose="020B0609070205080204" pitchFamily="49" charset="-128"/>
              </a:rPr>
              <a:t> Sharan </a:t>
            </a:r>
            <a:r>
              <a:rPr lang="en-GB" altLang="ko-KR" sz="1600" kern="1200" dirty="0" err="1" smtClean="0">
                <a:solidFill>
                  <a:schemeClr val="tx1"/>
                </a:solidFill>
                <a:ea typeface="MS Gothic" panose="020B0609070205080204" pitchFamily="49" charset="-128"/>
              </a:rPr>
              <a:t>Naribole</a:t>
            </a:r>
            <a:r>
              <a:rPr lang="en-GB" altLang="ko-KR" sz="1600" kern="1200" dirty="0" smtClean="0">
                <a:solidFill>
                  <a:schemeClr val="tx1"/>
                </a:solidFill>
                <a:ea typeface="MS Gothic" panose="020B0609070205080204" pitchFamily="49" charset="-128"/>
              </a:rPr>
              <a:t> (</a:t>
            </a:r>
            <a:r>
              <a:rPr lang="en-GB" altLang="ko-KR" sz="1600" kern="1200" dirty="0">
                <a:solidFill>
                  <a:schemeClr val="tx1"/>
                </a:solidFill>
                <a:ea typeface="MS Gothic" panose="020B0609070205080204" pitchFamily="49" charset="-128"/>
              </a:rPr>
              <a:t>2 </a:t>
            </a:r>
            <a:r>
              <a:rPr lang="en-GB" altLang="ko-KR" sz="1600" kern="1200" dirty="0" smtClean="0">
                <a:solidFill>
                  <a:schemeClr val="tx1"/>
                </a:solidFill>
                <a:ea typeface="MS Gothic" panose="020B0609070205080204" pitchFamily="49" charset="-128"/>
              </a:rPr>
              <a:t>SPs) – 10min.</a:t>
            </a:r>
            <a:endParaRPr lang="en-US" altLang="ko-KR" sz="1600" dirty="0">
              <a:solidFill>
                <a:schemeClr val="tx1"/>
              </a:solidFill>
              <a:ea typeface="Times New Roman" panose="02020603050405020304" pitchFamily="18" charset="0"/>
            </a:endParaRPr>
          </a:p>
          <a:p>
            <a:pPr lvl="1">
              <a:lnSpc>
                <a:spcPct val="80000"/>
              </a:lnSpc>
              <a:buFont typeface="Arial" panose="020B0604020202020204" pitchFamily="34" charset="0"/>
              <a:buChar char="•"/>
            </a:pPr>
            <a:r>
              <a:rPr lang="en-GB" altLang="ko-KR" sz="1600" kern="1200" dirty="0" smtClean="0">
                <a:solidFill>
                  <a:srgbClr val="FF0000"/>
                </a:solidFill>
                <a:ea typeface="MS Gothic" panose="020B0609070205080204" pitchFamily="49" charset="-128"/>
                <a:hlinkClick r:id="rId3"/>
              </a:rPr>
              <a:t>1509r2</a:t>
            </a:r>
            <a:r>
              <a:rPr lang="en-GB" altLang="ko-KR" sz="1600" kern="1200" dirty="0" smtClean="0">
                <a:solidFill>
                  <a:srgbClr val="FF0000"/>
                </a:solidFill>
                <a:ea typeface="MS Gothic" panose="020B0609070205080204" pitchFamily="49" charset="-128"/>
              </a:rPr>
              <a:t>-</a:t>
            </a:r>
            <a:r>
              <a:rPr lang="en-GB" altLang="ko-KR" sz="1600" kern="1200" dirty="0" smtClean="0">
                <a:solidFill>
                  <a:schemeClr val="tx1"/>
                </a:solidFill>
                <a:ea typeface="MS Gothic" panose="020B0609070205080204" pitchFamily="49" charset="-128"/>
              </a:rPr>
              <a:t>Discussion </a:t>
            </a:r>
            <a:r>
              <a:rPr lang="en-GB" altLang="ko-KR" sz="1600" kern="1200" dirty="0">
                <a:solidFill>
                  <a:schemeClr val="tx1"/>
                </a:solidFill>
                <a:ea typeface="MS Gothic" panose="020B0609070205080204" pitchFamily="49" charset="-128"/>
              </a:rPr>
              <a:t>on Multi-link </a:t>
            </a:r>
            <a:r>
              <a:rPr lang="en-GB" altLang="ko-KR" sz="1600" kern="1200" dirty="0" smtClean="0">
                <a:solidFill>
                  <a:schemeClr val="tx1"/>
                </a:solidFill>
                <a:ea typeface="MS Gothic" panose="020B0609070205080204" pitchFamily="49" charset="-128"/>
              </a:rPr>
              <a:t>Setup, </a:t>
            </a:r>
            <a:r>
              <a:rPr lang="en-GB" altLang="ko-KR" sz="1600" kern="1200" dirty="0" err="1">
                <a:solidFill>
                  <a:schemeClr val="tx1"/>
                </a:solidFill>
                <a:ea typeface="MS Gothic" panose="020B0609070205080204" pitchFamily="49" charset="-128"/>
              </a:rPr>
              <a:t>Insun</a:t>
            </a:r>
            <a:r>
              <a:rPr lang="en-GB" altLang="ko-KR" sz="1600" kern="1200" dirty="0">
                <a:solidFill>
                  <a:schemeClr val="tx1"/>
                </a:solidFill>
                <a:ea typeface="MS Gothic" panose="020B0609070205080204" pitchFamily="49" charset="-128"/>
              </a:rPr>
              <a:t> </a:t>
            </a:r>
            <a:r>
              <a:rPr lang="en-GB" altLang="ko-KR" sz="1600" kern="1200" dirty="0" smtClean="0">
                <a:solidFill>
                  <a:schemeClr val="tx1"/>
                </a:solidFill>
                <a:ea typeface="MS Gothic" panose="020B0609070205080204" pitchFamily="49" charset="-128"/>
              </a:rPr>
              <a:t>Jang(1SP)</a:t>
            </a:r>
            <a:r>
              <a:rPr lang="en-GB" altLang="ko-KR" sz="1600" kern="1200" dirty="0">
                <a:solidFill>
                  <a:schemeClr val="tx1"/>
                </a:solidFill>
                <a:ea typeface="MS Gothic" panose="020B0609070205080204" pitchFamily="49" charset="-128"/>
              </a:rPr>
              <a:t> – 10min.</a:t>
            </a:r>
            <a:endParaRPr lang="en-US" altLang="ko-KR" sz="1600" dirty="0">
              <a:solidFill>
                <a:schemeClr val="tx1"/>
              </a:solidFill>
              <a:ea typeface="Times New Roman" panose="02020603050405020304" pitchFamily="18" charset="0"/>
            </a:endParaRPr>
          </a:p>
          <a:p>
            <a:pPr lvl="1">
              <a:lnSpc>
                <a:spcPct val="80000"/>
              </a:lnSpc>
              <a:buFont typeface="Arial" panose="020B0604020202020204" pitchFamily="34" charset="0"/>
              <a:buChar char="•"/>
            </a:pPr>
            <a:r>
              <a:rPr lang="en-GB" altLang="ko-KR" sz="1600" kern="1200" dirty="0" smtClean="0">
                <a:solidFill>
                  <a:schemeClr val="tx1"/>
                </a:solidFill>
                <a:ea typeface="MS Gothic" panose="020B0609070205080204" pitchFamily="49" charset="-128"/>
                <a:hlinkClick r:id="rId4"/>
              </a:rPr>
              <a:t>1512r1</a:t>
            </a:r>
            <a:r>
              <a:rPr lang="en-GB" altLang="ko-KR" sz="1600" kern="1200" dirty="0" smtClean="0">
                <a:solidFill>
                  <a:schemeClr val="tx1"/>
                </a:solidFill>
                <a:ea typeface="MS Gothic" panose="020B0609070205080204" pitchFamily="49" charset="-128"/>
              </a:rPr>
              <a:t>-Multi-link acknowledgment, </a:t>
            </a:r>
            <a:r>
              <a:rPr lang="en-GB" altLang="ko-KR" sz="1600" kern="1200" dirty="0" err="1">
                <a:solidFill>
                  <a:schemeClr val="tx1"/>
                </a:solidFill>
                <a:ea typeface="MS Gothic" panose="020B0609070205080204" pitchFamily="49" charset="-128"/>
              </a:rPr>
              <a:t>Rojan</a:t>
            </a:r>
            <a:r>
              <a:rPr lang="en-GB" altLang="ko-KR" sz="1600" kern="1200" dirty="0">
                <a:solidFill>
                  <a:schemeClr val="tx1"/>
                </a:solidFill>
                <a:ea typeface="MS Gothic" panose="020B0609070205080204" pitchFamily="49" charset="-128"/>
              </a:rPr>
              <a:t> </a:t>
            </a:r>
            <a:r>
              <a:rPr lang="en-GB" altLang="ko-KR" sz="1600" kern="1200" dirty="0" err="1" smtClean="0">
                <a:solidFill>
                  <a:schemeClr val="tx1"/>
                </a:solidFill>
                <a:ea typeface="MS Gothic" panose="020B0609070205080204" pitchFamily="49" charset="-128"/>
              </a:rPr>
              <a:t>Chitrakar</a:t>
            </a:r>
            <a:r>
              <a:rPr lang="en-GB" altLang="ko-KR" sz="1600" kern="1200" dirty="0" smtClean="0">
                <a:solidFill>
                  <a:schemeClr val="tx1"/>
                </a:solidFill>
                <a:ea typeface="MS Gothic" panose="020B0609070205080204" pitchFamily="49" charset="-128"/>
              </a:rPr>
              <a:t>(3SPs)</a:t>
            </a:r>
            <a:r>
              <a:rPr lang="en-GB" altLang="ko-KR" sz="1600" kern="1200" dirty="0">
                <a:solidFill>
                  <a:schemeClr val="tx1"/>
                </a:solidFill>
                <a:ea typeface="MS Gothic" panose="020B0609070205080204" pitchFamily="49" charset="-128"/>
              </a:rPr>
              <a:t> – 10min.</a:t>
            </a:r>
            <a:endParaRPr lang="en-US" altLang="ko-KR" sz="1600" dirty="0">
              <a:solidFill>
                <a:schemeClr val="tx1"/>
              </a:solidFill>
              <a:ea typeface="Times New Roman" panose="02020603050405020304" pitchFamily="18" charset="0"/>
            </a:endParaRPr>
          </a:p>
          <a:p>
            <a:pPr lvl="1">
              <a:lnSpc>
                <a:spcPct val="80000"/>
              </a:lnSpc>
              <a:buFont typeface="Arial" panose="020B0604020202020204" pitchFamily="34" charset="0"/>
              <a:buChar char="•"/>
            </a:pPr>
            <a:r>
              <a:rPr lang="en-GB" altLang="ko-KR" sz="1600" kern="1200" dirty="0" smtClean="0">
                <a:solidFill>
                  <a:schemeClr val="tx1"/>
                </a:solidFill>
                <a:ea typeface="MS Gothic" panose="020B0609070205080204" pitchFamily="49" charset="-128"/>
                <a:hlinkClick r:id="rId5"/>
              </a:rPr>
              <a:t>1159r2</a:t>
            </a:r>
            <a:r>
              <a:rPr lang="en-GB" altLang="ko-KR" sz="1600" kern="1200" dirty="0" smtClean="0">
                <a:solidFill>
                  <a:schemeClr val="tx1"/>
                </a:solidFill>
                <a:ea typeface="MS Gothic" panose="020B0609070205080204" pitchFamily="49" charset="-128"/>
              </a:rPr>
              <a:t>-Multilink </a:t>
            </a:r>
            <a:r>
              <a:rPr lang="en-GB" altLang="ko-KR" sz="1600" kern="1200" dirty="0">
                <a:solidFill>
                  <a:schemeClr val="tx1"/>
                </a:solidFill>
                <a:ea typeface="MS Gothic" panose="020B0609070205080204" pitchFamily="49" charset="-128"/>
              </a:rPr>
              <a:t>operation capability </a:t>
            </a:r>
            <a:r>
              <a:rPr lang="en-GB" altLang="ko-KR" sz="1600" kern="1200" dirty="0" smtClean="0">
                <a:solidFill>
                  <a:schemeClr val="tx1"/>
                </a:solidFill>
                <a:ea typeface="MS Gothic" panose="020B0609070205080204" pitchFamily="49" charset="-128"/>
              </a:rPr>
              <a:t>announcement, </a:t>
            </a:r>
            <a:r>
              <a:rPr lang="en-GB" altLang="ko-KR" sz="1600" kern="1200" dirty="0">
                <a:solidFill>
                  <a:schemeClr val="tx1"/>
                </a:solidFill>
                <a:ea typeface="MS Gothic" panose="020B0609070205080204" pitchFamily="49" charset="-128"/>
              </a:rPr>
              <a:t>Liwen </a:t>
            </a:r>
            <a:r>
              <a:rPr lang="en-GB" altLang="ko-KR" sz="1600" kern="1200" dirty="0" smtClean="0">
                <a:solidFill>
                  <a:schemeClr val="tx1"/>
                </a:solidFill>
                <a:ea typeface="MS Gothic" panose="020B0609070205080204" pitchFamily="49" charset="-128"/>
              </a:rPr>
              <a:t>Chu(1SP)</a:t>
            </a:r>
            <a:r>
              <a:rPr lang="en-GB" altLang="ko-KR" sz="1600" kern="1200" dirty="0">
                <a:solidFill>
                  <a:schemeClr val="tx1"/>
                </a:solidFill>
                <a:ea typeface="MS Gothic" panose="020B0609070205080204" pitchFamily="49" charset="-128"/>
              </a:rPr>
              <a:t> – 10min.</a:t>
            </a:r>
            <a:endParaRPr lang="en-US" altLang="ko-KR" sz="1600" dirty="0">
              <a:solidFill>
                <a:schemeClr val="tx1"/>
              </a:solidFill>
              <a:ea typeface="Times New Roman" panose="02020603050405020304" pitchFamily="18" charset="0"/>
            </a:endParaRPr>
          </a:p>
          <a:p>
            <a:pPr lvl="1">
              <a:lnSpc>
                <a:spcPct val="80000"/>
              </a:lnSpc>
              <a:buFont typeface="Arial" panose="020B0604020202020204" pitchFamily="34" charset="0"/>
              <a:buChar char="•"/>
            </a:pPr>
            <a:r>
              <a:rPr lang="en-GB" altLang="ko-KR" sz="1600" kern="1200" dirty="0" smtClean="0">
                <a:solidFill>
                  <a:schemeClr val="tx1"/>
                </a:solidFill>
                <a:ea typeface="MS Gothic" panose="020B0609070205080204" pitchFamily="49" charset="-128"/>
                <a:hlinkClick r:id="rId6"/>
              </a:rPr>
              <a:t>1510r1</a:t>
            </a:r>
            <a:r>
              <a:rPr lang="en-GB" altLang="ko-KR" sz="1600" kern="1200" dirty="0" smtClean="0">
                <a:solidFill>
                  <a:schemeClr val="tx1"/>
                </a:solidFill>
                <a:ea typeface="MS Gothic" panose="020B0609070205080204" pitchFamily="49" charset="-128"/>
              </a:rPr>
              <a:t>-EHT </a:t>
            </a:r>
            <a:r>
              <a:rPr lang="en-GB" altLang="ko-KR" sz="1600" kern="1200" dirty="0">
                <a:solidFill>
                  <a:schemeClr val="tx1"/>
                </a:solidFill>
                <a:ea typeface="MS Gothic" panose="020B0609070205080204" pitchFamily="49" charset="-128"/>
              </a:rPr>
              <a:t>Power saving considering </a:t>
            </a:r>
            <a:r>
              <a:rPr lang="en-GB" altLang="ko-KR" sz="1600" kern="1200" dirty="0" smtClean="0">
                <a:solidFill>
                  <a:schemeClr val="tx1"/>
                </a:solidFill>
                <a:ea typeface="MS Gothic" panose="020B0609070205080204" pitchFamily="49" charset="-128"/>
              </a:rPr>
              <a:t>multi-link, </a:t>
            </a:r>
            <a:r>
              <a:rPr lang="en-GB" altLang="ko-KR" sz="1600" kern="1200" dirty="0" err="1">
                <a:solidFill>
                  <a:schemeClr val="tx1"/>
                </a:solidFill>
                <a:ea typeface="MS Gothic" panose="020B0609070205080204" pitchFamily="49" charset="-128"/>
              </a:rPr>
              <a:t>Jeongki</a:t>
            </a:r>
            <a:r>
              <a:rPr lang="en-GB" altLang="ko-KR" sz="1600" kern="1200" dirty="0">
                <a:solidFill>
                  <a:schemeClr val="tx1"/>
                </a:solidFill>
                <a:ea typeface="MS Gothic" panose="020B0609070205080204" pitchFamily="49" charset="-128"/>
              </a:rPr>
              <a:t> </a:t>
            </a:r>
            <a:r>
              <a:rPr lang="en-GB" altLang="ko-KR" sz="1600" kern="1200" dirty="0" smtClean="0">
                <a:solidFill>
                  <a:schemeClr val="tx1"/>
                </a:solidFill>
                <a:ea typeface="MS Gothic" panose="020B0609070205080204" pitchFamily="49" charset="-128"/>
              </a:rPr>
              <a:t>Kim(4SPs)</a:t>
            </a:r>
            <a:r>
              <a:rPr lang="en-GB" altLang="ko-KR" sz="1600" kern="1200" dirty="0">
                <a:solidFill>
                  <a:schemeClr val="tx1"/>
                </a:solidFill>
                <a:ea typeface="MS Gothic" panose="020B0609070205080204" pitchFamily="49" charset="-128"/>
              </a:rPr>
              <a:t> – 10min.</a:t>
            </a:r>
            <a:endParaRPr lang="en-US" altLang="ko-KR" sz="1600" dirty="0">
              <a:solidFill>
                <a:schemeClr val="tx1"/>
              </a:solidFill>
              <a:ea typeface="Times New Roman" panose="02020603050405020304" pitchFamily="18" charset="0"/>
            </a:endParaRPr>
          </a:p>
          <a:p>
            <a:pPr lvl="1">
              <a:lnSpc>
                <a:spcPct val="80000"/>
              </a:lnSpc>
              <a:buFont typeface="Arial" panose="020B0604020202020204" pitchFamily="34" charset="0"/>
              <a:buChar char="•"/>
            </a:pPr>
            <a:r>
              <a:rPr lang="en-US" altLang="ko-KR" sz="1600" dirty="0" smtClean="0">
                <a:solidFill>
                  <a:schemeClr val="tx1"/>
                </a:solidFill>
                <a:ea typeface="Times New Roman" panose="02020603050405020304" pitchFamily="18" charset="0"/>
                <a:hlinkClick r:id="rId7"/>
              </a:rPr>
              <a:t>1525r1</a:t>
            </a:r>
            <a:r>
              <a:rPr lang="en-US" altLang="ko-KR" sz="1600" dirty="0" smtClean="0">
                <a:solidFill>
                  <a:schemeClr val="tx1"/>
                </a:solidFill>
                <a:ea typeface="Times New Roman" panose="02020603050405020304" pitchFamily="18" charset="0"/>
              </a:rPr>
              <a:t>-Multi-Link Association,</a:t>
            </a:r>
            <a:r>
              <a:rPr lang="en-US" altLang="ko-KR" sz="1600" dirty="0">
                <a:solidFill>
                  <a:schemeClr val="tx1"/>
                </a:solidFill>
                <a:ea typeface="Times New Roman" panose="02020603050405020304" pitchFamily="18" charset="0"/>
              </a:rPr>
              <a:t> Abhishek </a:t>
            </a:r>
            <a:r>
              <a:rPr lang="en-US" altLang="ko-KR" sz="1600" dirty="0" smtClean="0">
                <a:solidFill>
                  <a:schemeClr val="tx1"/>
                </a:solidFill>
                <a:ea typeface="Times New Roman" panose="02020603050405020304" pitchFamily="18" charset="0"/>
              </a:rPr>
              <a:t>Patil(1SP)</a:t>
            </a:r>
            <a:r>
              <a:rPr lang="en-GB" altLang="ko-KR" sz="1600" kern="1200" dirty="0">
                <a:solidFill>
                  <a:schemeClr val="tx1"/>
                </a:solidFill>
                <a:ea typeface="MS Gothic" panose="020B0609070205080204" pitchFamily="49" charset="-128"/>
              </a:rPr>
              <a:t> – 10min</a:t>
            </a:r>
            <a:r>
              <a:rPr lang="en-GB" altLang="ko-KR" sz="1600" kern="1200" dirty="0" smtClean="0">
                <a:solidFill>
                  <a:schemeClr val="tx1"/>
                </a:solidFill>
                <a:ea typeface="MS Gothic" panose="020B0609070205080204" pitchFamily="49" charset="-128"/>
              </a:rPr>
              <a:t>.</a:t>
            </a:r>
          </a:p>
          <a:p>
            <a:pPr lvl="1">
              <a:lnSpc>
                <a:spcPct val="80000"/>
              </a:lnSpc>
              <a:buFont typeface="Arial" panose="020B0604020202020204" pitchFamily="34" charset="0"/>
              <a:buChar char="•"/>
            </a:pPr>
            <a:r>
              <a:rPr lang="en-GB" altLang="ko-KR" sz="1600" u="sng" dirty="0" smtClean="0">
                <a:hlinkClick r:id="rId8"/>
              </a:rPr>
              <a:t>1358r0</a:t>
            </a:r>
            <a:r>
              <a:rPr lang="en-GB" altLang="ko-KR" sz="1600" u="sng" dirty="0" smtClean="0"/>
              <a:t> -</a:t>
            </a:r>
            <a:r>
              <a:rPr lang="en-GB" altLang="ko-KR" sz="1600" dirty="0" smtClean="0"/>
              <a:t>Multi-link </a:t>
            </a:r>
            <a:r>
              <a:rPr lang="en-GB" altLang="ko-KR" sz="1600" dirty="0"/>
              <a:t>Operation </a:t>
            </a:r>
            <a:r>
              <a:rPr lang="en-GB" altLang="ko-KR" sz="1600" dirty="0" smtClean="0"/>
              <a:t>Management, </a:t>
            </a:r>
            <a:r>
              <a:rPr lang="en-GB" altLang="ko-KR" sz="1600" dirty="0" err="1"/>
              <a:t>Yongho</a:t>
            </a:r>
            <a:r>
              <a:rPr lang="en-GB" altLang="ko-KR" sz="1600" dirty="0"/>
              <a:t> </a:t>
            </a:r>
            <a:r>
              <a:rPr lang="en-GB" altLang="ko-KR" sz="1600" dirty="0" err="1" smtClean="0"/>
              <a:t>Seok</a:t>
            </a:r>
            <a:r>
              <a:rPr lang="en-GB" altLang="ko-KR" sz="1600" dirty="0" smtClean="0"/>
              <a:t> – 20~25min.</a:t>
            </a:r>
          </a:p>
          <a:p>
            <a:pPr lvl="1">
              <a:lnSpc>
                <a:spcPct val="80000"/>
              </a:lnSpc>
              <a:buFont typeface="Arial" panose="020B0604020202020204" pitchFamily="34" charset="0"/>
              <a:buChar char="•"/>
            </a:pPr>
            <a:r>
              <a:rPr lang="en-GB" altLang="ko-KR" sz="1600" u="sng" dirty="0" smtClean="0">
                <a:hlinkClick r:id="rId9"/>
              </a:rPr>
              <a:t>1526r1</a:t>
            </a:r>
            <a:r>
              <a:rPr lang="en-US" altLang="ko-KR" sz="1600" dirty="0" smtClean="0">
                <a:latin typeface="Calibri" panose="020F0502020204030204" pitchFamily="34" charset="0"/>
                <a:ea typeface="굴림" panose="020B0600000101010101" pitchFamily="50" charset="-127"/>
              </a:rPr>
              <a:t>- </a:t>
            </a:r>
            <a:r>
              <a:rPr lang="en-GB" altLang="ko-KR" sz="1600" dirty="0" smtClean="0"/>
              <a:t>Multi-Link Power-save, </a:t>
            </a:r>
            <a:r>
              <a:rPr lang="en-US" altLang="ko-KR" sz="1600" kern="1200" dirty="0">
                <a:solidFill>
                  <a:srgbClr val="00B050"/>
                </a:solidFill>
              </a:rPr>
              <a:t>Abhishek Patil </a:t>
            </a:r>
            <a:r>
              <a:rPr lang="en-GB" altLang="ko-KR" sz="1600" dirty="0"/>
              <a:t>– 20~25min</a:t>
            </a:r>
            <a:r>
              <a:rPr lang="en-GB" altLang="ko-KR" sz="1600" dirty="0" smtClean="0"/>
              <a:t>.</a:t>
            </a:r>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 </a:t>
            </a:r>
            <a:r>
              <a:rPr lang="en-US" altLang="en-US" dirty="0"/>
              <a:t>of </a:t>
            </a:r>
            <a:r>
              <a:rPr lang="en-US" altLang="en-US" dirty="0"/>
              <a:t>submissions (Low latency </a:t>
            </a:r>
            <a:r>
              <a:rPr lang="en-US" altLang="en-US" dirty="0" smtClean="0"/>
              <a:t>topic</a:t>
            </a:r>
            <a:r>
              <a:rPr lang="en-US" altLang="en-US" dirty="0" smtClean="0"/>
              <a:t>)</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smtClean="0"/>
              <a:t>Wednesday </a:t>
            </a:r>
            <a:r>
              <a:rPr lang="en-US" altLang="en-US" dirty="0" smtClean="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 </a:t>
            </a:r>
            <a:r>
              <a:rPr lang="en-US" altLang="en-US" dirty="0"/>
              <a:t>of </a:t>
            </a:r>
            <a:r>
              <a:rPr lang="en-US" altLang="en-US" dirty="0"/>
              <a:t>submissions (MAC or </a:t>
            </a:r>
            <a:r>
              <a:rPr lang="en-US" altLang="en-US" dirty="0" smtClean="0"/>
              <a:t>multi-link</a:t>
            </a:r>
            <a:r>
              <a:rPr lang="en-US" altLang="en-US" dirty="0" smtClean="0"/>
              <a:t>)</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may be </a:t>
            </a:r>
            <a:r>
              <a:rPr lang="en-US" altLang="en-US" sz="1600" dirty="0">
                <a:solidFill>
                  <a:schemeClr val="tx1"/>
                </a:solidFill>
                <a:latin typeface="Calibri" panose="020F0502020204030204" pitchFamily="34" charset="0"/>
                <a:cs typeface="Calibri" panose="020F0502020204030204" pitchFamily="34" charset="0"/>
              </a:rPr>
              <a:t>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7772</TotalTime>
  <Words>2056</Words>
  <Application>Microsoft Office PowerPoint</Application>
  <PresentationFormat>화면 슬라이드 쇼(4:3)</PresentationFormat>
  <Paragraphs>628</Paragraphs>
  <Slides>24</Slides>
  <Notes>3</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34" baseType="lpstr">
      <vt:lpstr>Arial Unicode MS</vt:lpstr>
      <vt:lpstr>Monotype Sorts</vt:lpstr>
      <vt:lpstr>MS Gothic</vt:lpstr>
      <vt:lpstr>굴림</vt:lpstr>
      <vt:lpstr>맑은 고딕</vt:lpstr>
      <vt:lpstr>Arial</vt:lpstr>
      <vt:lpstr>Calibri</vt:lpstr>
      <vt:lpstr>Times New Roman</vt:lpstr>
      <vt:lpstr>Office Theme</vt:lpstr>
      <vt:lpstr>Document</vt:lpstr>
      <vt:lpstr>November 2019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vt:lpstr>
      <vt:lpstr>Back-Logged Submission’s List(1)</vt:lpstr>
      <vt:lpstr>Back-Logged Submission’s List(2)</vt:lpstr>
      <vt:lpstr>Submission’s List (1)</vt:lpstr>
      <vt:lpstr>Submission’s List (2)</vt:lpstr>
      <vt:lpstr>Submission’s List (3)</vt:lpstr>
      <vt:lpstr>Order of MAC Topic</vt:lpstr>
      <vt:lpstr>MAC ad-hoc Agenda for Monday AM1</vt:lpstr>
      <vt:lpstr>MAC ad-hoc Agenda for Monday EVE</vt:lpstr>
      <vt:lpstr>MAC ad-hoc Agenda for Tuesday PM1</vt:lpstr>
      <vt:lpstr>MAC ad-hoc Agenda for Tuesday EVE</vt:lpstr>
      <vt:lpstr>MAC ad-hoc Agenda for Wednesday PM2</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김정기/책임연구원/차세대표준(연)ICS팀(jeongki.kim@lge.com)</cp:lastModifiedBy>
  <cp:revision>238</cp:revision>
  <cp:lastPrinted>1601-01-01T00:00:00Z</cp:lastPrinted>
  <dcterms:created xsi:type="dcterms:W3CDTF">2017-01-26T15:28:16Z</dcterms:created>
  <dcterms:modified xsi:type="dcterms:W3CDTF">2019-11-12T23:21:51Z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