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22" r:id="rId3"/>
    <p:sldId id="343" r:id="rId4"/>
    <p:sldId id="364" r:id="rId5"/>
    <p:sldId id="366" r:id="rId6"/>
    <p:sldId id="367" r:id="rId7"/>
    <p:sldId id="344" r:id="rId8"/>
    <p:sldId id="345" r:id="rId9"/>
    <p:sldId id="369" r:id="rId10"/>
    <p:sldId id="370" r:id="rId11"/>
    <p:sldId id="371" r:id="rId12"/>
    <p:sldId id="372" r:id="rId13"/>
    <p:sldId id="368" r:id="rId14"/>
    <p:sldId id="374" r:id="rId15"/>
    <p:sldId id="375" r:id="rId16"/>
    <p:sldId id="376" r:id="rId17"/>
    <p:sldId id="353" r:id="rId18"/>
    <p:sldId id="352" r:id="rId19"/>
    <p:sldId id="377" r:id="rId20"/>
    <p:sldId id="378" r:id="rId21"/>
    <p:sldId id="380" r:id="rId22"/>
    <p:sldId id="362" r:id="rId23"/>
    <p:sldId id="321" r:id="rId24"/>
    <p:sldId id="379" r:id="rId25"/>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85D6CBB4-39BB-854F-9DC5-33BF7D643B56}">
          <p14:sldIdLst>
            <p14:sldId id="269"/>
            <p14:sldId id="322"/>
            <p14:sldId id="343"/>
            <p14:sldId id="364"/>
            <p14:sldId id="366"/>
            <p14:sldId id="367"/>
            <p14:sldId id="344"/>
            <p14:sldId id="345"/>
            <p14:sldId id="369"/>
            <p14:sldId id="370"/>
            <p14:sldId id="371"/>
            <p14:sldId id="372"/>
            <p14:sldId id="368"/>
            <p14:sldId id="374"/>
            <p14:sldId id="375"/>
            <p14:sldId id="376"/>
            <p14:sldId id="353"/>
            <p14:sldId id="352"/>
            <p14:sldId id="377"/>
            <p14:sldId id="378"/>
            <p14:sldId id="380"/>
            <p14:sldId id="362"/>
          </p14:sldIdLst>
        </p14:section>
        <p14:section name="Untitled Section" id="{D13174EE-DFF1-F244-99F6-072289F5F365}">
          <p14:sldIdLst>
            <p14:sldId id="321"/>
            <p14:sldId id="3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 Silva, Claudio" initials="DSC" lastIdx="2" clrIdx="0">
    <p:extLst/>
  </p:cmAuthor>
  <p:cmAuthor id="2" name="Aldana, Carlos H" initials="ACH" lastIdx="15" clrIdx="1">
    <p:extLst/>
  </p:cmAuthor>
  <p:cmAuthor id="3" name="Chen, Cheng" initials="CC" lastIdx="3" clrIdx="2">
    <p:extLst/>
  </p:cmAuthor>
  <p:cmAuthor id="4" name="Nabeel Ahmed" initials="NA" lastIdx="2" clrIdx="3">
    <p:extLst/>
  </p:cmAuthor>
  <p:cmAuthor id="5" name="Nabeel Ahmed" initials="NA [2]" lastIdx="1" clrIdx="4">
    <p:extLst/>
  </p:cmAuthor>
  <p:cmAuthor id="6" name="Nabeel Ahmed" initials="NA [3]" lastIdx="1" clrIdx="5">
    <p:extLst/>
  </p:cmAuthor>
  <p:cmAuthor id="7" name="Nabeel Ahmed" initials="NA [4]" lastIdx="1" clrIdx="6">
    <p:extLst/>
  </p:cmAuthor>
  <p:cmAuthor id="8" name="Nabeel Ahmed" initials="NA [5]" lastIdx="1" clrIdx="7">
    <p:extLst/>
  </p:cmAuthor>
  <p:cmAuthor id="9" name="Nabeel Ahmed" initials="NA [6]" lastIdx="1" clrIdx="8">
    <p:extLst/>
  </p:cmAuthor>
  <p:cmAuthor id="10" name="Nabeel Ahmed" initials="NA [7]" lastIdx="1" clrIdx="9">
    <p:extLst/>
  </p:cmAuthor>
  <p:cmAuthor id="11" name="Nabeel Ahmed" initials="NA [8]" lastIdx="1" clrIdx="10">
    <p:extLst/>
  </p:cmAuthor>
  <p:cmAuthor id="12" name="Nabeel Ahmed" initials="NA [9]" lastIdx="1" clrIdx="11">
    <p:extLst/>
  </p:cmAuthor>
  <p:cmAuthor id="13" name="Nabeel Ahmed" initials="NA [10]" lastIdx="1" clrIdx="12">
    <p:extLst/>
  </p:cmAuthor>
  <p:cmAuthor id="14" name="Nabeel Ahmed" initials="NA [11]" lastIdx="1" clrIdx="13">
    <p:extLst/>
  </p:cmAuthor>
  <p:cmAuthor id="15" name="Nabeel Ahmed" initials="NA [12]" lastIdx="1" clrIdx="14">
    <p:extLst/>
  </p:cmAuthor>
  <p:cmAuthor id="16" name="Nabeel Ahmed" initials="NA [13]" lastIdx="1" clrIdx="15">
    <p:extLst/>
  </p:cmAuthor>
  <p:cmAuthor id="17" name="Nabeel Ahmed" initials="NA [14]" lastIdx="1" clrIdx="16">
    <p:extLst/>
  </p:cmAuthor>
  <p:cmAuthor id="18" name="Nabeel Ahmed" initials="NA [15]" lastIdx="1" clrIdx="17">
    <p:extLst/>
  </p:cmAuthor>
  <p:cmAuthor id="19" name="Nabeel Ahmed" initials="NA [16]" lastIdx="1" clrIdx="18">
    <p:extLst/>
  </p:cmAuthor>
  <p:cmAuthor id="20" name="Nabeel Ahmed" initials="NA [17]" lastIdx="1" clrIdx="19">
    <p:extLst/>
  </p:cmAuthor>
  <p:cmAuthor id="21" name="Nabeel Ahmed" initials="NA [18]" lastIdx="1" clrIdx="20">
    <p:extLst/>
  </p:cmAuthor>
  <p:cmAuthor id="22" name="Nabeel Ahmed" initials="NA [19]" lastIdx="1" clrIdx="21">
    <p:extLst/>
  </p:cmAuthor>
  <p:cmAuthor id="23" name="Nabeel Ahmed" initials="NA [20]" lastIdx="1" clrIdx="22">
    <p:extLst/>
  </p:cmAuthor>
  <p:cmAuthor id="24" name="Nabeel Ahmed" initials="NA [21]" lastIdx="1" clrIdx="23">
    <p:extLst/>
  </p:cmAuthor>
  <p:cmAuthor id="25" name="Cordeiro, Carlos" initials="CC" lastIdx="17" clrIdx="24">
    <p:extLst>
      <p:ext uri="{19B8F6BF-5375-455C-9EA6-DF929625EA0E}">
        <p15:presenceInfo xmlns:p15="http://schemas.microsoft.com/office/powerpoint/2012/main" userId="S-1-5-21-725345543-602162358-527237240-833488" providerId="AD"/>
      </p:ext>
    </p:extLst>
  </p:cmAuthor>
  <p:cmAuthor id="26" name="Solomon Trainin" initials="ST" lastIdx="6" clrIdx="25">
    <p:extLst>
      <p:ext uri="{19B8F6BF-5375-455C-9EA6-DF929625EA0E}">
        <p15:presenceInfo xmlns:p15="http://schemas.microsoft.com/office/powerpoint/2012/main" userId="S-1-5-21-1952997573-423393015-1030492284-331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5979" autoAdjust="0"/>
  </p:normalViewPr>
  <p:slideViewPr>
    <p:cSldViewPr>
      <p:cViewPr varScale="1">
        <p:scale>
          <a:sx n="77" d="100"/>
          <a:sy n="77" d="100"/>
        </p:scale>
        <p:origin x="806" y="6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156"/>
    </p:cViewPr>
  </p:sorterViewPr>
  <p:notesViewPr>
    <p:cSldViewPr>
      <p:cViewPr varScale="1">
        <p:scale>
          <a:sx n="84" d="100"/>
          <a:sy n="84" d="100"/>
        </p:scale>
        <p:origin x="37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51276" y="175750"/>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3075" name="Rectangle 3"/>
          <p:cNvSpPr>
            <a:spLocks noGrp="1" noChangeArrowheads="1"/>
          </p:cNvSpPr>
          <p:nvPr>
            <p:ph type="dt" sz="quarter" idx="1"/>
          </p:nvPr>
        </p:nvSpPr>
        <p:spPr bwMode="auto">
          <a:xfrm>
            <a:off x="702966" y="175750"/>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3076" name="Rectangle 4"/>
          <p:cNvSpPr>
            <a:spLocks noGrp="1" noChangeArrowheads="1"/>
          </p:cNvSpPr>
          <p:nvPr>
            <p:ph type="ftr" sz="quarter" idx="2"/>
          </p:nvPr>
        </p:nvSpPr>
        <p:spPr bwMode="auto">
          <a:xfrm>
            <a:off x="5320081" y="8997440"/>
            <a:ext cx="106760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Intel Corporation</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smtClean="0"/>
            </a:lvl1pPr>
          </a:lstStyle>
          <a:p>
            <a:pPr>
              <a:defRPr/>
            </a:pPr>
            <a:r>
              <a:rPr lang="en-US" altLang="en-US" dirty="0"/>
              <a:t>Page </a:t>
            </a:r>
            <a:fld id="{308D0DB5-E65D-4027-A3D6-A770114E773D}" type="slidenum">
              <a:rPr lang="en-US" altLang="en-US"/>
              <a:pPr>
                <a:defRPr/>
              </a:pPr>
              <a:t>‹#›</a:t>
            </a:fld>
            <a:endParaRPr lang="en-US" altLang="en-US" dirty="0"/>
          </a:p>
        </p:txBody>
      </p:sp>
      <p:sp>
        <p:nvSpPr>
          <p:cNvPr id="16390"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3079"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dirty="0"/>
              <a:t>Submission</a:t>
            </a:r>
          </a:p>
        </p:txBody>
      </p:sp>
      <p:sp>
        <p:nvSpPr>
          <p:cNvPr id="16392"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10540043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4610" y="96239"/>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2051" name="Rectangle 3"/>
          <p:cNvSpPr>
            <a:spLocks noGrp="1" noChangeArrowheads="1"/>
          </p:cNvSpPr>
          <p:nvPr>
            <p:ph type="dt" idx="1"/>
          </p:nvPr>
        </p:nvSpPr>
        <p:spPr bwMode="auto">
          <a:xfrm>
            <a:off x="661237" y="96239"/>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11268"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4818939" y="9000621"/>
            <a:ext cx="15318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smtClean="0"/>
            </a:lvl5pPr>
          </a:lstStyle>
          <a:p>
            <a:pPr lvl="4">
              <a:defRPr/>
            </a:pPr>
            <a:r>
              <a:rPr lang="en-US" altLang="en-US" dirty="0"/>
              <a:t>Intel Corporation</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Page </a:t>
            </a:r>
            <a:fld id="{5141B13C-4ED3-422C-AA6B-C10F79265DEC}" type="slidenum">
              <a:rPr lang="en-US" altLang="en-US"/>
              <a:pPr>
                <a:defRPr/>
              </a:pPr>
              <a:t>‹#›</a:t>
            </a:fld>
            <a:endParaRPr lang="en-US" altLang="en-US" dirty="0"/>
          </a:p>
        </p:txBody>
      </p:sp>
      <p:sp>
        <p:nvSpPr>
          <p:cNvPr id="11272"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1273"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11274"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36517645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sz="1400" dirty="0"/>
              <a:t>September 2016</a:t>
            </a:r>
          </a:p>
        </p:txBody>
      </p:sp>
      <p:sp>
        <p:nvSpPr>
          <p:cNvPr id="12292" name="Rectangle 6"/>
          <p:cNvSpPr>
            <a:spLocks noGrp="1" noChangeArrowheads="1"/>
          </p:cNvSpPr>
          <p:nvPr>
            <p:ph type="ftr" sz="quarter" idx="4"/>
          </p:nvPr>
        </p:nvSpPr>
        <p:spPr>
          <a:noFill/>
        </p:spPr>
        <p:txBody>
          <a:bodyPr/>
          <a:lstStyle>
            <a:lvl1pPr marL="344820" indent="-344820"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459760" defTabSz="938677">
              <a:defRPr sz="1200">
                <a:solidFill>
                  <a:schemeClr val="tx1"/>
                </a:solidFill>
                <a:latin typeface="Times New Roman" pitchFamily="18" charset="0"/>
              </a:defRPr>
            </a:lvl5pPr>
            <a:lvl6pPr marL="919521" defTabSz="938677" eaLnBrk="0" fontAlgn="base" hangingPunct="0">
              <a:spcBef>
                <a:spcPct val="0"/>
              </a:spcBef>
              <a:spcAft>
                <a:spcPct val="0"/>
              </a:spcAft>
              <a:defRPr sz="1200">
                <a:solidFill>
                  <a:schemeClr val="tx1"/>
                </a:solidFill>
                <a:latin typeface="Times New Roman" pitchFamily="18" charset="0"/>
              </a:defRPr>
            </a:lvl6pPr>
            <a:lvl7pPr marL="1379281" defTabSz="938677" eaLnBrk="0" fontAlgn="base" hangingPunct="0">
              <a:spcBef>
                <a:spcPct val="0"/>
              </a:spcBef>
              <a:spcAft>
                <a:spcPct val="0"/>
              </a:spcAft>
              <a:defRPr sz="1200">
                <a:solidFill>
                  <a:schemeClr val="tx1"/>
                </a:solidFill>
                <a:latin typeface="Times New Roman" pitchFamily="18" charset="0"/>
              </a:defRPr>
            </a:lvl7pPr>
            <a:lvl8pPr marL="1839041" defTabSz="938677" eaLnBrk="0" fontAlgn="base" hangingPunct="0">
              <a:spcBef>
                <a:spcPct val="0"/>
              </a:spcBef>
              <a:spcAft>
                <a:spcPct val="0"/>
              </a:spcAft>
              <a:defRPr sz="1200">
                <a:solidFill>
                  <a:schemeClr val="tx1"/>
                </a:solidFill>
                <a:latin typeface="Times New Roman" pitchFamily="18" charset="0"/>
              </a:defRPr>
            </a:lvl8pPr>
            <a:lvl9pPr marL="2298802" defTabSz="938677" eaLnBrk="0" fontAlgn="base" hangingPunct="0">
              <a:spcBef>
                <a:spcPct val="0"/>
              </a:spcBef>
              <a:spcAft>
                <a:spcPct val="0"/>
              </a:spcAft>
              <a:defRPr sz="12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361260" y="9000621"/>
            <a:ext cx="415177" cy="184666"/>
          </a:xfrm>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189038" y="703263"/>
            <a:ext cx="4632325" cy="34734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dirty="0"/>
              <a:t>doc.: IEEE 802.11-16/XXXXr0</a:t>
            </a:r>
          </a:p>
        </p:txBody>
      </p:sp>
    </p:spTree>
    <p:extLst>
      <p:ext uri="{BB962C8B-B14F-4D97-AF65-F5344CB8AC3E}">
        <p14:creationId xmlns:p14="http://schemas.microsoft.com/office/powerpoint/2010/main" val="3707976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en-US"/>
              <a:t>doc.: IEEE 802.11-16/XXXXr0</a:t>
            </a:r>
            <a:endParaRPr lang="en-US" altLang="en-US" dirty="0"/>
          </a:p>
        </p:txBody>
      </p:sp>
      <p:sp>
        <p:nvSpPr>
          <p:cNvPr id="5" name="Date Placeholder 4"/>
          <p:cNvSpPr>
            <a:spLocks noGrp="1"/>
          </p:cNvSpPr>
          <p:nvPr>
            <p:ph type="dt" idx="11"/>
          </p:nvPr>
        </p:nvSpPr>
        <p:spPr/>
        <p:txBody>
          <a:bodyPr/>
          <a:lstStyle/>
          <a:p>
            <a:pPr>
              <a:defRPr/>
            </a:pPr>
            <a:r>
              <a:rPr lang="en-US" altLang="en-US"/>
              <a:t>September 2016</a:t>
            </a:r>
            <a:endParaRPr lang="en-US" altLang="en-US" dirty="0"/>
          </a:p>
        </p:txBody>
      </p:sp>
      <p:sp>
        <p:nvSpPr>
          <p:cNvPr id="6" name="Footer Placeholder 5"/>
          <p:cNvSpPr>
            <a:spLocks noGrp="1"/>
          </p:cNvSpPr>
          <p:nvPr>
            <p:ph type="ftr" sz="quarter" idx="12"/>
          </p:nvPr>
        </p:nvSpPr>
        <p:spPr/>
        <p:txBody>
          <a:bodyPr/>
          <a:lstStyle/>
          <a:p>
            <a:pPr lvl="4">
              <a:defRPr/>
            </a:pPr>
            <a:r>
              <a:rPr lang="en-US" altLang="en-US"/>
              <a:t>Intel Corporation</a:t>
            </a:r>
            <a:endParaRPr lang="en-US" altLang="en-US" dirty="0"/>
          </a:p>
        </p:txBody>
      </p:sp>
      <p:sp>
        <p:nvSpPr>
          <p:cNvPr id="7" name="Slide Number Placeholder 6"/>
          <p:cNvSpPr>
            <a:spLocks noGrp="1"/>
          </p:cNvSpPr>
          <p:nvPr>
            <p:ph type="sldNum" sz="quarter" idx="13"/>
          </p:nvPr>
        </p:nvSpPr>
        <p:spPr/>
        <p:txBody>
          <a:bodyPr/>
          <a:lstStyle/>
          <a:p>
            <a:pPr>
              <a:defRPr/>
            </a:pPr>
            <a:r>
              <a:rPr lang="en-US" altLang="en-US"/>
              <a:t>Page </a:t>
            </a:r>
            <a:fld id="{5141B13C-4ED3-422C-AA6B-C10F79265DEC}" type="slidenum">
              <a:rPr lang="en-US" altLang="en-US" smtClean="0"/>
              <a:pPr>
                <a:defRPr/>
              </a:pPr>
              <a:t>2</a:t>
            </a:fld>
            <a:endParaRPr lang="en-US" altLang="en-US" dirty="0"/>
          </a:p>
        </p:txBody>
      </p:sp>
    </p:spTree>
    <p:extLst>
      <p:ext uri="{BB962C8B-B14F-4D97-AF65-F5344CB8AC3E}">
        <p14:creationId xmlns:p14="http://schemas.microsoft.com/office/powerpoint/2010/main" val="862672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altLang="ja-JP"/>
              <a:t>November 2019</a:t>
            </a:r>
            <a:endParaRPr lang="en-US" altLang="en-US" dirty="0"/>
          </a:p>
        </p:txBody>
      </p:sp>
      <p:sp>
        <p:nvSpPr>
          <p:cNvPr id="5" name="Rectangle 5"/>
          <p:cNvSpPr>
            <a:spLocks noGrp="1" noChangeArrowheads="1"/>
          </p:cNvSpPr>
          <p:nvPr>
            <p:ph type="ftr" sz="quarter" idx="11"/>
          </p:nvPr>
        </p:nvSpPr>
        <p:spPr>
          <a:xfrm>
            <a:off x="7453882" y="6475413"/>
            <a:ext cx="1090043" cy="184666"/>
          </a:xfrm>
          <a:ln/>
        </p:spPr>
        <p:txBody>
          <a:bodyPr/>
          <a:lstStyle>
            <a:lvl1pPr>
              <a:defRPr/>
            </a:lvl1pPr>
          </a:lstStyle>
          <a:p>
            <a:pPr>
              <a:defRPr/>
            </a:pPr>
            <a:r>
              <a:rPr lang="en-US" altLang="en-US"/>
              <a:t>Kazuyuki Sakoda, Sony</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5D672648-7DCA-4661-B892-3BDB8380A188}" type="slidenum">
              <a:rPr lang="en-US" altLang="en-US"/>
              <a:pPr>
                <a:defRPr/>
              </a:pPr>
              <a:t>‹#›</a:t>
            </a:fld>
            <a:endParaRPr lang="en-US" altLang="en-US" dirty="0"/>
          </a:p>
        </p:txBody>
      </p:sp>
    </p:spTree>
    <p:extLst>
      <p:ext uri="{BB962C8B-B14F-4D97-AF65-F5344CB8AC3E}">
        <p14:creationId xmlns:p14="http://schemas.microsoft.com/office/powerpoint/2010/main" val="1901033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November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Kazuyuki Sakoda, Sony</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DEA09825-A2EA-4142-A0E2-E50DC4D3D576}" type="slidenum">
              <a:rPr lang="en-US" altLang="en-US"/>
              <a:pPr>
                <a:defRPr/>
              </a:pPr>
              <a:t>‹#›</a:t>
            </a:fld>
            <a:endParaRPr lang="en-US" altLang="en-US" dirty="0"/>
          </a:p>
        </p:txBody>
      </p:sp>
    </p:spTree>
    <p:extLst>
      <p:ext uri="{BB962C8B-B14F-4D97-AF65-F5344CB8AC3E}">
        <p14:creationId xmlns:p14="http://schemas.microsoft.com/office/powerpoint/2010/main" val="1955286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November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Kazuyuki Sakoda, Sony</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B24DC951-9CD8-4722-8C76-3302E1A2B8B9}" type="slidenum">
              <a:rPr lang="en-US" altLang="en-US"/>
              <a:pPr>
                <a:defRPr/>
              </a:pPr>
              <a:t>‹#›</a:t>
            </a:fld>
            <a:endParaRPr lang="en-US" altLang="en-US" dirty="0"/>
          </a:p>
        </p:txBody>
      </p:sp>
    </p:spTree>
    <p:extLst>
      <p:ext uri="{BB962C8B-B14F-4D97-AF65-F5344CB8AC3E}">
        <p14:creationId xmlns:p14="http://schemas.microsoft.com/office/powerpoint/2010/main" val="1877493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altLang="ja-JP"/>
              <a:t>November 2019</a:t>
            </a:r>
            <a:endParaRPr lang="en-US" altLang="en-US" dirty="0"/>
          </a:p>
        </p:txBody>
      </p:sp>
      <p:sp>
        <p:nvSpPr>
          <p:cNvPr id="5" name="Rectangle 5"/>
          <p:cNvSpPr>
            <a:spLocks noGrp="1" noChangeArrowheads="1"/>
          </p:cNvSpPr>
          <p:nvPr>
            <p:ph type="ftr" sz="quarter" idx="11"/>
          </p:nvPr>
        </p:nvSpPr>
        <p:spPr>
          <a:xfrm>
            <a:off x="7453882" y="6475413"/>
            <a:ext cx="1090043" cy="184666"/>
          </a:xfrm>
          <a:ln/>
        </p:spPr>
        <p:txBody>
          <a:bodyPr/>
          <a:lstStyle>
            <a:lvl1pPr>
              <a:defRPr/>
            </a:lvl1pPr>
          </a:lstStyle>
          <a:p>
            <a:pPr>
              <a:defRPr/>
            </a:pPr>
            <a:r>
              <a:rPr lang="en-US" altLang="en-US"/>
              <a:t>Kazuyuki Sakoda, Sony</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0391809B-2015-42AC-9A4A-427CE29EAC4D}" type="slidenum">
              <a:rPr lang="en-US" altLang="en-US"/>
              <a:pPr>
                <a:defRPr/>
              </a:pPr>
              <a:t>‹#›</a:t>
            </a:fld>
            <a:endParaRPr lang="en-US" altLang="en-US" dirty="0"/>
          </a:p>
        </p:txBody>
      </p:sp>
    </p:spTree>
    <p:extLst>
      <p:ext uri="{BB962C8B-B14F-4D97-AF65-F5344CB8AC3E}">
        <p14:creationId xmlns:p14="http://schemas.microsoft.com/office/powerpoint/2010/main" val="292571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November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Kazuyuki Sakoda, Sony</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10F6E6CE-8ABD-4955-BA38-BB3D0CE062DF}" type="slidenum">
              <a:rPr lang="en-US" altLang="en-US"/>
              <a:pPr>
                <a:defRPr/>
              </a:pPr>
              <a:t>‹#›</a:t>
            </a:fld>
            <a:endParaRPr lang="en-US" altLang="en-US" dirty="0"/>
          </a:p>
        </p:txBody>
      </p:sp>
    </p:spTree>
    <p:extLst>
      <p:ext uri="{BB962C8B-B14F-4D97-AF65-F5344CB8AC3E}">
        <p14:creationId xmlns:p14="http://schemas.microsoft.com/office/powerpoint/2010/main" val="6266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November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Kazuyuki Sakoda, Sony</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D35713F2-5C51-482B-BB1A-40C072D1C4D2}" type="slidenum">
              <a:rPr lang="en-US" altLang="en-US"/>
              <a:pPr>
                <a:defRPr/>
              </a:pPr>
              <a:t>‹#›</a:t>
            </a:fld>
            <a:endParaRPr lang="en-US" altLang="en-US" dirty="0"/>
          </a:p>
        </p:txBody>
      </p:sp>
    </p:spTree>
    <p:extLst>
      <p:ext uri="{BB962C8B-B14F-4D97-AF65-F5344CB8AC3E}">
        <p14:creationId xmlns:p14="http://schemas.microsoft.com/office/powerpoint/2010/main" val="328595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a:t>November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Kazuyuki Sakoda, Sony</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dirty="0"/>
              <a:t>Slide </a:t>
            </a:r>
            <a:fld id="{8EC0A8DC-FA10-4FB7-971C-0E8C528A3795}" type="slidenum">
              <a:rPr lang="en-US" altLang="en-US"/>
              <a:pPr>
                <a:defRPr/>
              </a:pPr>
              <a:t>‹#›</a:t>
            </a:fld>
            <a:endParaRPr lang="en-US" altLang="en-US" dirty="0"/>
          </a:p>
        </p:txBody>
      </p:sp>
    </p:spTree>
    <p:extLst>
      <p:ext uri="{BB962C8B-B14F-4D97-AF65-F5344CB8AC3E}">
        <p14:creationId xmlns:p14="http://schemas.microsoft.com/office/powerpoint/2010/main" val="345761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a:t>November 2019</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Kazuyuki Sakoda, Sony</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dirty="0"/>
              <a:t>Slide </a:t>
            </a:r>
            <a:fld id="{D42DAC82-9FFB-41F8-B85F-AE56342600F6}" type="slidenum">
              <a:rPr lang="en-US" altLang="en-US"/>
              <a:pPr>
                <a:defRPr/>
              </a:pPr>
              <a:t>‹#›</a:t>
            </a:fld>
            <a:endParaRPr lang="en-US" altLang="en-US" dirty="0"/>
          </a:p>
        </p:txBody>
      </p:sp>
    </p:spTree>
    <p:extLst>
      <p:ext uri="{BB962C8B-B14F-4D97-AF65-F5344CB8AC3E}">
        <p14:creationId xmlns:p14="http://schemas.microsoft.com/office/powerpoint/2010/main" val="117010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a:t>November 2019</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Kazuyuki Sakoda, Sony</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dirty="0"/>
              <a:t>Slide </a:t>
            </a:r>
            <a:fld id="{CC207694-CE22-4B71-AB21-68A1BA6616AD}" type="slidenum">
              <a:rPr lang="en-US" altLang="en-US"/>
              <a:pPr>
                <a:defRPr/>
              </a:pPr>
              <a:t>‹#›</a:t>
            </a:fld>
            <a:endParaRPr lang="en-US" altLang="en-US" dirty="0"/>
          </a:p>
        </p:txBody>
      </p:sp>
    </p:spTree>
    <p:extLst>
      <p:ext uri="{BB962C8B-B14F-4D97-AF65-F5344CB8AC3E}">
        <p14:creationId xmlns:p14="http://schemas.microsoft.com/office/powerpoint/2010/main" val="2498589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November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Kazuyuki Sakoda, Sony</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97287725-04B1-4114-BE7C-1DB7341F149F}" type="slidenum">
              <a:rPr lang="en-US" altLang="en-US"/>
              <a:pPr>
                <a:defRPr/>
              </a:pPr>
              <a:t>‹#›</a:t>
            </a:fld>
            <a:endParaRPr lang="en-US" altLang="en-US" dirty="0"/>
          </a:p>
        </p:txBody>
      </p:sp>
    </p:spTree>
    <p:extLst>
      <p:ext uri="{BB962C8B-B14F-4D97-AF65-F5344CB8AC3E}">
        <p14:creationId xmlns:p14="http://schemas.microsoft.com/office/powerpoint/2010/main" val="903622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November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Kazuyuki Sakoda, Sony</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79514AE6-3789-4BAA-855F-F1D0C197B3ED}" type="slidenum">
              <a:rPr lang="en-US" altLang="en-US"/>
              <a:pPr>
                <a:defRPr/>
              </a:pPr>
              <a:t>‹#›</a:t>
            </a:fld>
            <a:endParaRPr lang="en-US" altLang="en-US" dirty="0"/>
          </a:p>
        </p:txBody>
      </p:sp>
    </p:spTree>
    <p:extLst>
      <p:ext uri="{BB962C8B-B14F-4D97-AF65-F5344CB8AC3E}">
        <p14:creationId xmlns:p14="http://schemas.microsoft.com/office/powerpoint/2010/main" val="1985445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ltLang="ja-JP"/>
              <a:t>November 2019</a:t>
            </a:r>
            <a:endParaRPr lang="en-US" altLang="en-US" dirty="0"/>
          </a:p>
        </p:txBody>
      </p:sp>
      <p:sp>
        <p:nvSpPr>
          <p:cNvPr id="1029" name="Rectangle 5"/>
          <p:cNvSpPr>
            <a:spLocks noGrp="1" noChangeArrowheads="1"/>
          </p:cNvSpPr>
          <p:nvPr>
            <p:ph type="ftr" sz="quarter" idx="3"/>
          </p:nvPr>
        </p:nvSpPr>
        <p:spPr bwMode="auto">
          <a:xfrm>
            <a:off x="7194197" y="6475413"/>
            <a:ext cx="134972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a:defRPr/>
            </a:pPr>
            <a:r>
              <a:rPr lang="en-US" altLang="en-US"/>
              <a:t>Kazuyuki Sakoda, Sony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dirty="0"/>
              <a:t>Slide </a:t>
            </a:r>
            <a:fld id="{16CD3B3E-E816-4245-A507-039527FD6128}" type="slidenum">
              <a:rPr lang="en-US" altLang="en-US"/>
              <a:pPr>
                <a:defRPr/>
              </a:pPr>
              <a:t>‹#›</a:t>
            </a:fld>
            <a:endParaRPr lang="en-US" altLang="en-US" dirty="0"/>
          </a:p>
        </p:txBody>
      </p:sp>
      <p:sp>
        <p:nvSpPr>
          <p:cNvPr id="1031" name="Rectangle 7"/>
          <p:cNvSpPr>
            <a:spLocks noChangeArrowheads="1"/>
          </p:cNvSpPr>
          <p:nvPr/>
        </p:nvSpPr>
        <p:spPr bwMode="auto">
          <a:xfrm>
            <a:off x="6175584" y="332601"/>
            <a:ext cx="22699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a:t>doc.: 11-19/2000r0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2051"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a:pPr/>
              <a:t>1</a:t>
            </a:fld>
            <a:endParaRPr lang="en-US" altLang="en-US" dirty="0"/>
          </a:p>
        </p:txBody>
      </p:sp>
      <p:sp>
        <p:nvSpPr>
          <p:cNvPr id="2053" name="Rectangle 2"/>
          <p:cNvSpPr>
            <a:spLocks noGrp="1" noChangeArrowheads="1"/>
          </p:cNvSpPr>
          <p:nvPr>
            <p:ph type="title"/>
          </p:nvPr>
        </p:nvSpPr>
        <p:spPr>
          <a:xfrm>
            <a:off x="685800" y="1210072"/>
            <a:ext cx="7772400" cy="1066800"/>
          </a:xfrm>
          <a:noFill/>
        </p:spPr>
        <p:txBody>
          <a:bodyPr/>
          <a:lstStyle/>
          <a:p>
            <a:r>
              <a:rPr lang="en-US" altLang="zh-CN" dirty="0"/>
              <a:t>Revisit DMG multi-band discovery forwarding</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2019-11-11</a:t>
            </a:r>
          </a:p>
        </p:txBody>
      </p:sp>
      <p:graphicFrame>
        <p:nvGraphicFramePr>
          <p:cNvPr id="2" name="Table 1"/>
          <p:cNvGraphicFramePr>
            <a:graphicFrameLocks noGrp="1"/>
          </p:cNvGraphicFramePr>
          <p:nvPr>
            <p:extLst>
              <p:ext uri="{D42A27DB-BD31-4B8C-83A1-F6EECF244321}">
                <p14:modId xmlns:p14="http://schemas.microsoft.com/office/powerpoint/2010/main" val="3434045545"/>
              </p:ext>
            </p:extLst>
          </p:nvPr>
        </p:nvGraphicFramePr>
        <p:xfrm>
          <a:off x="535905" y="3263623"/>
          <a:ext cx="8148390" cy="1656080"/>
        </p:xfrm>
        <a:graphic>
          <a:graphicData uri="http://schemas.openxmlformats.org/drawingml/2006/table">
            <a:tbl>
              <a:tblPr firstRow="1">
                <a:tableStyleId>{5940675A-B579-460E-94D1-54222C63F5DA}</a:tableStyleId>
              </a:tblPr>
              <a:tblGrid>
                <a:gridCol w="1629678">
                  <a:extLst>
                    <a:ext uri="{9D8B030D-6E8A-4147-A177-3AD203B41FA5}">
                      <a16:colId xmlns:a16="http://schemas.microsoft.com/office/drawing/2014/main" val="20000"/>
                    </a:ext>
                  </a:extLst>
                </a:gridCol>
                <a:gridCol w="1110273">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2312095">
                  <a:extLst>
                    <a:ext uri="{9D8B030D-6E8A-4147-A177-3AD203B41FA5}">
                      <a16:colId xmlns:a16="http://schemas.microsoft.com/office/drawing/2014/main"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406400">
                <a:tc>
                  <a:txBody>
                    <a:bodyPr/>
                    <a:lstStyle/>
                    <a:p>
                      <a:r>
                        <a:rPr lang="en-US" sz="1400" b="0" dirty="0"/>
                        <a:t>Kazuyuki Sakoda</a:t>
                      </a:r>
                    </a:p>
                  </a:txBody>
                  <a:tcPr/>
                </a:tc>
                <a:tc>
                  <a:txBody>
                    <a:bodyPr/>
                    <a:lstStyle/>
                    <a:p>
                      <a:r>
                        <a:rPr lang="en-US" sz="1400" b="0" dirty="0"/>
                        <a:t>Sony</a:t>
                      </a:r>
                    </a:p>
                  </a:txBody>
                  <a:tcPr/>
                </a:tc>
                <a:tc>
                  <a:txBody>
                    <a:bodyPr/>
                    <a:lstStyle/>
                    <a:p>
                      <a:endParaRPr lang="en-US" sz="1400" b="0" dirty="0"/>
                    </a:p>
                  </a:txBody>
                  <a:tcPr/>
                </a:tc>
                <a:tc>
                  <a:txBody>
                    <a:bodyPr/>
                    <a:lstStyle/>
                    <a:p>
                      <a:endParaRPr lang="en-US" sz="1400" b="0" dirty="0"/>
                    </a:p>
                  </a:txBody>
                  <a:tcPr/>
                </a:tc>
                <a:tc>
                  <a:txBody>
                    <a:bodyPr/>
                    <a:lstStyle/>
                    <a:p>
                      <a:r>
                        <a:rPr lang="en-US" sz="1400" b="0" dirty="0" err="1"/>
                        <a:t>kazuyuki.sakoda</a:t>
                      </a:r>
                      <a:r>
                        <a:rPr lang="en-US" sz="1400" b="0" dirty="0"/>
                        <a:t>(at)sony.com</a:t>
                      </a:r>
                    </a:p>
                  </a:txBody>
                  <a:tcPr/>
                </a:tc>
                <a:extLst>
                  <a:ext uri="{0D108BD9-81ED-4DB2-BD59-A6C34878D82A}">
                    <a16:rowId xmlns:a16="http://schemas.microsoft.com/office/drawing/2014/main" val="10001"/>
                  </a:ext>
                </a:extLst>
              </a:tr>
              <a:tr h="538480">
                <a:tc>
                  <a:txBody>
                    <a:bodyPr/>
                    <a:lstStyle/>
                    <a:p>
                      <a:r>
                        <a:rPr lang="en-US" sz="1400" b="0" dirty="0"/>
                        <a:t>Mohamed </a:t>
                      </a:r>
                      <a:r>
                        <a:rPr lang="en-US" sz="1400" b="0" dirty="0" err="1"/>
                        <a:t>Abouelseoud</a:t>
                      </a:r>
                      <a:endParaRPr lang="en-US" sz="1400" b="0" dirty="0"/>
                    </a:p>
                  </a:txBody>
                  <a:tcPr/>
                </a:tc>
                <a:tc>
                  <a:txBody>
                    <a:bodyPr/>
                    <a:lstStyle/>
                    <a:p>
                      <a:r>
                        <a:rPr lang="en-US" sz="1400" b="0" dirty="0"/>
                        <a:t>Sony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endParaRPr lang="en-US" sz="1400" b="0" dirty="0"/>
                    </a:p>
                  </a:txBody>
                  <a:tcPr/>
                </a:tc>
                <a:tc>
                  <a:txBody>
                    <a:bodyPr/>
                    <a:lstStyle/>
                    <a:p>
                      <a:r>
                        <a:rPr lang="en-US" sz="1400" b="0" dirty="0" err="1"/>
                        <a:t>Mohamed.Abouelseoud</a:t>
                      </a:r>
                      <a:r>
                        <a:rPr lang="en-US" sz="1400" b="0" dirty="0"/>
                        <a:t>(at)sony.com</a:t>
                      </a:r>
                    </a:p>
                  </a:txBody>
                  <a:tcPr/>
                </a:tc>
                <a:extLst>
                  <a:ext uri="{0D108BD9-81ED-4DB2-BD59-A6C34878D82A}">
                    <a16:rowId xmlns:a16="http://schemas.microsoft.com/office/drawing/2014/main" val="10002"/>
                  </a:ext>
                </a:extLst>
              </a:tr>
              <a:tr h="406400">
                <a:tc>
                  <a:txBody>
                    <a:bodyPr/>
                    <a:lstStyle/>
                    <a:p>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2BF1A3EB-C27E-4BDB-BDAD-BB23DC837F06}"/>
              </a:ext>
            </a:extLst>
          </p:cNvPr>
          <p:cNvSpPr/>
          <p:nvPr/>
        </p:nvSpPr>
        <p:spPr bwMode="auto">
          <a:xfrm>
            <a:off x="210364" y="1926660"/>
            <a:ext cx="3949449" cy="3629871"/>
          </a:xfrm>
          <a:prstGeom prst="rect">
            <a:avLst/>
          </a:prstGeom>
          <a:solidFill>
            <a:srgbClr val="FFFF00">
              <a:alpha val="20000"/>
            </a:srgb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altLang="ja-JP" dirty="0"/>
              <a:t>Recap: what is DMG multi-band discovery assistance</a:t>
            </a:r>
          </a:p>
        </p:txBody>
      </p:sp>
      <p:sp>
        <p:nvSpPr>
          <p:cNvPr id="3" name="Content Placeholder 2"/>
          <p:cNvSpPr>
            <a:spLocks noGrp="1"/>
          </p:cNvSpPr>
          <p:nvPr>
            <p:ph idx="1"/>
          </p:nvPr>
        </p:nvSpPr>
        <p:spPr>
          <a:xfrm>
            <a:off x="685800" y="5626695"/>
            <a:ext cx="7772400" cy="871736"/>
          </a:xfrm>
        </p:spPr>
        <p:txBody>
          <a:bodyPr/>
          <a:lstStyle/>
          <a:p>
            <a:pPr>
              <a:buFont typeface="+mj-lt"/>
              <a:buAutoNum type="arabicPeriod" startAt="3"/>
            </a:pPr>
            <a:r>
              <a:rPr lang="en-US" sz="1800" dirty="0"/>
              <a:t>DEV5 (5GHz STA5) requests discovery assistance on 60GHz.</a:t>
            </a:r>
            <a:br>
              <a:rPr lang="en-US" sz="1800" dirty="0"/>
            </a:br>
            <a:r>
              <a:rPr lang="en-US" sz="1800" dirty="0"/>
              <a:t>DEV1 (5GHz AP1) recognizes the request and schedule DMG AP1’s SSW on 60GHz</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10</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5" name="テキスト ボックス 4">
            <a:extLst>
              <a:ext uri="{FF2B5EF4-FFF2-40B4-BE49-F238E27FC236}">
                <a16:creationId xmlns:a16="http://schemas.microsoft.com/office/drawing/2014/main" id="{ECF4CD3D-438D-465A-88CA-16C7E2698424}"/>
              </a:ext>
            </a:extLst>
          </p:cNvPr>
          <p:cNvSpPr txBox="1"/>
          <p:nvPr/>
        </p:nvSpPr>
        <p:spPr>
          <a:xfrm>
            <a:off x="2514184" y="2105970"/>
            <a:ext cx="1649811" cy="276999"/>
          </a:xfrm>
          <a:prstGeom prst="rect">
            <a:avLst/>
          </a:prstGeom>
          <a:noFill/>
        </p:spPr>
        <p:txBody>
          <a:bodyPr wrap="none" rtlCol="0">
            <a:spAutoFit/>
          </a:bodyPr>
          <a:lstStyle/>
          <a:p>
            <a:r>
              <a:rPr kumimoji="1" lang="en-US" altLang="ja-JP" dirty="0"/>
              <a:t>DEV1: Existing Device</a:t>
            </a:r>
          </a:p>
        </p:txBody>
      </p:sp>
      <p:cxnSp>
        <p:nvCxnSpPr>
          <p:cNvPr id="14" name="直線矢印コネクタ 13">
            <a:extLst>
              <a:ext uri="{FF2B5EF4-FFF2-40B4-BE49-F238E27FC236}">
                <a16:creationId xmlns:a16="http://schemas.microsoft.com/office/drawing/2014/main" id="{A3D81CC3-345E-4072-8849-989F1E874C2E}"/>
              </a:ext>
            </a:extLst>
          </p:cNvPr>
          <p:cNvCxnSpPr/>
          <p:nvPr/>
        </p:nvCxnSpPr>
        <p:spPr bwMode="auto">
          <a:xfrm>
            <a:off x="5729118"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a:extLst>
              <a:ext uri="{FF2B5EF4-FFF2-40B4-BE49-F238E27FC236}">
                <a16:creationId xmlns:a16="http://schemas.microsoft.com/office/drawing/2014/main" id="{32DCA85B-7A4B-48B2-86B5-2B35EB584606}"/>
              </a:ext>
            </a:extLst>
          </p:cNvPr>
          <p:cNvCxnSpPr/>
          <p:nvPr/>
        </p:nvCxnSpPr>
        <p:spPr bwMode="auto">
          <a:xfrm>
            <a:off x="7241286"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a:extLst>
              <a:ext uri="{FF2B5EF4-FFF2-40B4-BE49-F238E27FC236}">
                <a16:creationId xmlns:a16="http://schemas.microsoft.com/office/drawing/2014/main" id="{F1D00293-E603-494E-9820-F0312507F09E}"/>
              </a:ext>
            </a:extLst>
          </p:cNvPr>
          <p:cNvSpPr txBox="1"/>
          <p:nvPr/>
        </p:nvSpPr>
        <p:spPr>
          <a:xfrm>
            <a:off x="6953211" y="1844824"/>
            <a:ext cx="643125" cy="307777"/>
          </a:xfrm>
          <a:prstGeom prst="rect">
            <a:avLst/>
          </a:prstGeom>
          <a:noFill/>
        </p:spPr>
        <p:txBody>
          <a:bodyPr wrap="none" rtlCol="0">
            <a:spAutoFit/>
          </a:bodyPr>
          <a:lstStyle/>
          <a:p>
            <a:r>
              <a:rPr kumimoji="1" lang="en-US" altLang="ja-JP" sz="1400" dirty="0"/>
              <a:t>DEV1</a:t>
            </a:r>
            <a:endParaRPr kumimoji="1" lang="ja-JP" altLang="en-US" sz="1400" dirty="0"/>
          </a:p>
        </p:txBody>
      </p:sp>
      <p:sp>
        <p:nvSpPr>
          <p:cNvPr id="20" name="テキスト ボックス 19">
            <a:extLst>
              <a:ext uri="{FF2B5EF4-FFF2-40B4-BE49-F238E27FC236}">
                <a16:creationId xmlns:a16="http://schemas.microsoft.com/office/drawing/2014/main" id="{F57B8C71-1FC2-480A-8685-0341F2D0184C}"/>
              </a:ext>
            </a:extLst>
          </p:cNvPr>
          <p:cNvSpPr txBox="1"/>
          <p:nvPr/>
        </p:nvSpPr>
        <p:spPr>
          <a:xfrm>
            <a:off x="5407555" y="1844824"/>
            <a:ext cx="643125" cy="307777"/>
          </a:xfrm>
          <a:prstGeom prst="rect">
            <a:avLst/>
          </a:prstGeom>
          <a:noFill/>
        </p:spPr>
        <p:txBody>
          <a:bodyPr wrap="none" rtlCol="0">
            <a:spAutoFit/>
          </a:bodyPr>
          <a:lstStyle/>
          <a:p>
            <a:r>
              <a:rPr kumimoji="1" lang="en-US" altLang="ja-JP" sz="1400" dirty="0"/>
              <a:t>DEV5</a:t>
            </a:r>
            <a:endParaRPr kumimoji="1" lang="ja-JP" altLang="en-US" sz="1400" dirty="0"/>
          </a:p>
        </p:txBody>
      </p:sp>
      <p:cxnSp>
        <p:nvCxnSpPr>
          <p:cNvPr id="21" name="直線矢印コネクタ 20">
            <a:extLst>
              <a:ext uri="{FF2B5EF4-FFF2-40B4-BE49-F238E27FC236}">
                <a16:creationId xmlns:a16="http://schemas.microsoft.com/office/drawing/2014/main" id="{F590FD65-3EF7-4199-8943-1FD18B48CD3B}"/>
              </a:ext>
            </a:extLst>
          </p:cNvPr>
          <p:cNvCxnSpPr/>
          <p:nvPr/>
        </p:nvCxnSpPr>
        <p:spPr bwMode="auto">
          <a:xfrm>
            <a:off x="5801126" y="2281488"/>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a:extLst>
              <a:ext uri="{FF2B5EF4-FFF2-40B4-BE49-F238E27FC236}">
                <a16:creationId xmlns:a16="http://schemas.microsoft.com/office/drawing/2014/main" id="{1DB5FB25-6EDB-4FB4-B773-0A44A477E80E}"/>
              </a:ext>
            </a:extLst>
          </p:cNvPr>
          <p:cNvCxnSpPr/>
          <p:nvPr/>
        </p:nvCxnSpPr>
        <p:spPr bwMode="auto">
          <a:xfrm>
            <a:off x="7313294" y="2327715"/>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正方形/長方形 22">
            <a:extLst>
              <a:ext uri="{FF2B5EF4-FFF2-40B4-BE49-F238E27FC236}">
                <a16:creationId xmlns:a16="http://schemas.microsoft.com/office/drawing/2014/main" id="{EEA7D317-4B5F-4660-A61A-CDB322A291F1}"/>
              </a:ext>
            </a:extLst>
          </p:cNvPr>
          <p:cNvSpPr/>
          <p:nvPr/>
        </p:nvSpPr>
        <p:spPr bwMode="auto">
          <a:xfrm>
            <a:off x="2809825" y="2379978"/>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正方形/長方形 23">
            <a:extLst>
              <a:ext uri="{FF2B5EF4-FFF2-40B4-BE49-F238E27FC236}">
                <a16:creationId xmlns:a16="http://schemas.microsoft.com/office/drawing/2014/main" id="{7EC85468-A395-4BD8-BADC-5C136597DC93}"/>
              </a:ext>
            </a:extLst>
          </p:cNvPr>
          <p:cNvSpPr/>
          <p:nvPr/>
        </p:nvSpPr>
        <p:spPr bwMode="auto">
          <a:xfrm>
            <a:off x="3265970" y="2379978"/>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7" name="矢印: 右 26">
            <a:extLst>
              <a:ext uri="{FF2B5EF4-FFF2-40B4-BE49-F238E27FC236}">
                <a16:creationId xmlns:a16="http://schemas.microsoft.com/office/drawing/2014/main" id="{CD08B073-E6F4-441D-B872-6AC16116FDBB}"/>
              </a:ext>
            </a:extLst>
          </p:cNvPr>
          <p:cNvSpPr/>
          <p:nvPr/>
        </p:nvSpPr>
        <p:spPr bwMode="auto">
          <a:xfrm rot="10800000">
            <a:off x="5729118" y="2348880"/>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8" name="テキスト ボックス 27">
            <a:extLst>
              <a:ext uri="{FF2B5EF4-FFF2-40B4-BE49-F238E27FC236}">
                <a16:creationId xmlns:a16="http://schemas.microsoft.com/office/drawing/2014/main" id="{4B2D596E-0F4B-44CA-B5AB-85C8F50C9D99}"/>
              </a:ext>
            </a:extLst>
          </p:cNvPr>
          <p:cNvSpPr txBox="1"/>
          <p:nvPr/>
        </p:nvSpPr>
        <p:spPr>
          <a:xfrm>
            <a:off x="6049554" y="2176317"/>
            <a:ext cx="942437" cy="276999"/>
          </a:xfrm>
          <a:prstGeom prst="rect">
            <a:avLst/>
          </a:prstGeom>
          <a:noFill/>
        </p:spPr>
        <p:txBody>
          <a:bodyPr wrap="none" rtlCol="0">
            <a:spAutoFit/>
          </a:bodyPr>
          <a:lstStyle/>
          <a:p>
            <a:r>
              <a:rPr kumimoji="1" lang="en-US" altLang="ja-JP" dirty="0"/>
              <a:t>DA Enabled</a:t>
            </a:r>
          </a:p>
        </p:txBody>
      </p:sp>
      <p:sp>
        <p:nvSpPr>
          <p:cNvPr id="4" name="矢印: 左右 3">
            <a:extLst>
              <a:ext uri="{FF2B5EF4-FFF2-40B4-BE49-F238E27FC236}">
                <a16:creationId xmlns:a16="http://schemas.microsoft.com/office/drawing/2014/main" id="{A885AB4A-CF34-4919-AD61-E65CA11A68CA}"/>
              </a:ext>
            </a:extLst>
          </p:cNvPr>
          <p:cNvSpPr/>
          <p:nvPr/>
        </p:nvSpPr>
        <p:spPr bwMode="auto">
          <a:xfrm>
            <a:off x="5729121" y="2724049"/>
            <a:ext cx="1512165" cy="413020"/>
          </a:xfrm>
          <a:prstGeom prst="lef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0" name="テキスト ボックス 29">
            <a:extLst>
              <a:ext uri="{FF2B5EF4-FFF2-40B4-BE49-F238E27FC236}">
                <a16:creationId xmlns:a16="http://schemas.microsoft.com/office/drawing/2014/main" id="{2C847974-58C0-4EEC-9C2E-FFE27E105863}"/>
              </a:ext>
            </a:extLst>
          </p:cNvPr>
          <p:cNvSpPr txBox="1"/>
          <p:nvPr/>
        </p:nvSpPr>
        <p:spPr>
          <a:xfrm>
            <a:off x="6046482" y="2782830"/>
            <a:ext cx="912429" cy="276999"/>
          </a:xfrm>
          <a:prstGeom prst="rect">
            <a:avLst/>
          </a:prstGeom>
          <a:noFill/>
        </p:spPr>
        <p:txBody>
          <a:bodyPr wrap="none" rtlCol="0">
            <a:spAutoFit/>
          </a:bodyPr>
          <a:lstStyle/>
          <a:p>
            <a:r>
              <a:rPr kumimoji="1" lang="en-US" altLang="ja-JP" dirty="0"/>
              <a:t>Association</a:t>
            </a:r>
          </a:p>
        </p:txBody>
      </p:sp>
      <p:sp>
        <p:nvSpPr>
          <p:cNvPr id="29" name="矢印: 右 28">
            <a:extLst>
              <a:ext uri="{FF2B5EF4-FFF2-40B4-BE49-F238E27FC236}">
                <a16:creationId xmlns:a16="http://schemas.microsoft.com/office/drawing/2014/main" id="{18AF2B45-1152-41D2-AB80-3BD02FC6E0DD}"/>
              </a:ext>
            </a:extLst>
          </p:cNvPr>
          <p:cNvSpPr/>
          <p:nvPr/>
        </p:nvSpPr>
        <p:spPr bwMode="auto">
          <a:xfrm>
            <a:off x="5724936" y="3281458"/>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1" name="テキスト ボックス 30">
            <a:extLst>
              <a:ext uri="{FF2B5EF4-FFF2-40B4-BE49-F238E27FC236}">
                <a16:creationId xmlns:a16="http://schemas.microsoft.com/office/drawing/2014/main" id="{A62357F4-9199-497D-B418-CCA7C858F781}"/>
              </a:ext>
            </a:extLst>
          </p:cNvPr>
          <p:cNvSpPr txBox="1"/>
          <p:nvPr/>
        </p:nvSpPr>
        <p:spPr>
          <a:xfrm>
            <a:off x="5766922" y="3108043"/>
            <a:ext cx="1613390" cy="276999"/>
          </a:xfrm>
          <a:prstGeom prst="rect">
            <a:avLst/>
          </a:prstGeom>
          <a:noFill/>
        </p:spPr>
        <p:txBody>
          <a:bodyPr wrap="none" rtlCol="0">
            <a:spAutoFit/>
          </a:bodyPr>
          <a:lstStyle/>
          <a:p>
            <a:r>
              <a:rPr kumimoji="1" lang="en-US" altLang="ja-JP" dirty="0"/>
              <a:t>FST Setup Req. /w DA</a:t>
            </a:r>
          </a:p>
        </p:txBody>
      </p:sp>
      <p:sp>
        <p:nvSpPr>
          <p:cNvPr id="32" name="矢印: 右 31">
            <a:extLst>
              <a:ext uri="{FF2B5EF4-FFF2-40B4-BE49-F238E27FC236}">
                <a16:creationId xmlns:a16="http://schemas.microsoft.com/office/drawing/2014/main" id="{74B0DBFC-D27B-42F3-8F2D-7286126B759D}"/>
              </a:ext>
            </a:extLst>
          </p:cNvPr>
          <p:cNvSpPr/>
          <p:nvPr/>
        </p:nvSpPr>
        <p:spPr bwMode="auto">
          <a:xfrm rot="19387738">
            <a:off x="1629315" y="3372383"/>
            <a:ext cx="1966564" cy="21551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5" name="テキスト ボックス 34">
            <a:extLst>
              <a:ext uri="{FF2B5EF4-FFF2-40B4-BE49-F238E27FC236}">
                <a16:creationId xmlns:a16="http://schemas.microsoft.com/office/drawing/2014/main" id="{C5BBE736-8B52-4BA4-84A9-8D3501B54EB1}"/>
              </a:ext>
            </a:extLst>
          </p:cNvPr>
          <p:cNvSpPr txBox="1"/>
          <p:nvPr/>
        </p:nvSpPr>
        <p:spPr>
          <a:xfrm rot="19408249">
            <a:off x="1580010" y="3258517"/>
            <a:ext cx="1613390" cy="276999"/>
          </a:xfrm>
          <a:prstGeom prst="rect">
            <a:avLst/>
          </a:prstGeom>
          <a:noFill/>
        </p:spPr>
        <p:txBody>
          <a:bodyPr wrap="none" rtlCol="0">
            <a:spAutoFit/>
          </a:bodyPr>
          <a:lstStyle/>
          <a:p>
            <a:r>
              <a:rPr kumimoji="1" lang="en-US" altLang="ja-JP" dirty="0"/>
              <a:t>FST Setup Req. /w DA</a:t>
            </a:r>
          </a:p>
        </p:txBody>
      </p:sp>
      <p:sp>
        <p:nvSpPr>
          <p:cNvPr id="8" name="四角形: 角を丸くする 7">
            <a:extLst>
              <a:ext uri="{FF2B5EF4-FFF2-40B4-BE49-F238E27FC236}">
                <a16:creationId xmlns:a16="http://schemas.microsoft.com/office/drawing/2014/main" id="{DBC651DD-58F6-4894-B276-BD44C5303E84}"/>
              </a:ext>
            </a:extLst>
          </p:cNvPr>
          <p:cNvSpPr/>
          <p:nvPr/>
        </p:nvSpPr>
        <p:spPr bwMode="auto">
          <a:xfrm>
            <a:off x="7357216" y="3340545"/>
            <a:ext cx="1679273" cy="307777"/>
          </a:xfrm>
          <a:prstGeom prst="roundRect">
            <a:avLst/>
          </a:prstGeom>
          <a:no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Schedule SSW on 60GHz</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8" name="テキスト ボックス 37">
            <a:extLst>
              <a:ext uri="{FF2B5EF4-FFF2-40B4-BE49-F238E27FC236}">
                <a16:creationId xmlns:a16="http://schemas.microsoft.com/office/drawing/2014/main" id="{1543F807-53A6-459E-888F-CD52413AB946}"/>
              </a:ext>
            </a:extLst>
          </p:cNvPr>
          <p:cNvSpPr txBox="1"/>
          <p:nvPr/>
        </p:nvSpPr>
        <p:spPr>
          <a:xfrm>
            <a:off x="431985" y="4551511"/>
            <a:ext cx="1835759" cy="461665"/>
          </a:xfrm>
          <a:prstGeom prst="rect">
            <a:avLst/>
          </a:prstGeom>
          <a:noFill/>
        </p:spPr>
        <p:txBody>
          <a:bodyPr wrap="none" rtlCol="0">
            <a:spAutoFit/>
          </a:bodyPr>
          <a:lstStyle/>
          <a:p>
            <a:r>
              <a:rPr kumimoji="1" lang="en-US" altLang="ja-JP" dirty="0"/>
              <a:t>DEV5: New Device </a:t>
            </a:r>
            <a:br>
              <a:rPr kumimoji="1" lang="en-US" altLang="ja-JP" dirty="0"/>
            </a:br>
            <a:r>
              <a:rPr kumimoji="1" lang="en-US" altLang="ja-JP" dirty="0"/>
              <a:t>            wishing to onboard</a:t>
            </a:r>
          </a:p>
        </p:txBody>
      </p:sp>
      <p:sp>
        <p:nvSpPr>
          <p:cNvPr id="39" name="正方形/長方形 38">
            <a:extLst>
              <a:ext uri="{FF2B5EF4-FFF2-40B4-BE49-F238E27FC236}">
                <a16:creationId xmlns:a16="http://schemas.microsoft.com/office/drawing/2014/main" id="{ACEEDFFF-9465-4727-AA43-2406B65352F8}"/>
              </a:ext>
            </a:extLst>
          </p:cNvPr>
          <p:cNvSpPr/>
          <p:nvPr/>
        </p:nvSpPr>
        <p:spPr bwMode="auto">
          <a:xfrm>
            <a:off x="865992" y="4126227"/>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40" name="正方形/長方形 39">
            <a:extLst>
              <a:ext uri="{FF2B5EF4-FFF2-40B4-BE49-F238E27FC236}">
                <a16:creationId xmlns:a16="http://schemas.microsoft.com/office/drawing/2014/main" id="{747C29D0-E3D0-4C46-8827-3B7BCB5119B1}"/>
              </a:ext>
            </a:extLst>
          </p:cNvPr>
          <p:cNvSpPr/>
          <p:nvPr/>
        </p:nvSpPr>
        <p:spPr bwMode="auto">
          <a:xfrm>
            <a:off x="1322137" y="4126227"/>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STA5</a:t>
            </a:r>
            <a:endParaRPr kumimoji="0" lang="ja-JP" alt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7896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2BF1A3EB-C27E-4BDB-BDAD-BB23DC837F06}"/>
              </a:ext>
            </a:extLst>
          </p:cNvPr>
          <p:cNvSpPr/>
          <p:nvPr/>
        </p:nvSpPr>
        <p:spPr bwMode="auto">
          <a:xfrm>
            <a:off x="210364" y="1926660"/>
            <a:ext cx="3949449" cy="3629871"/>
          </a:xfrm>
          <a:prstGeom prst="rect">
            <a:avLst/>
          </a:prstGeom>
          <a:solidFill>
            <a:srgbClr val="FFFF00">
              <a:alpha val="20000"/>
            </a:srgb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altLang="ja-JP" dirty="0"/>
              <a:t>Recap: what is DMG multi-band discovery assistance</a:t>
            </a:r>
          </a:p>
        </p:txBody>
      </p:sp>
      <p:sp>
        <p:nvSpPr>
          <p:cNvPr id="3" name="Content Placeholder 2"/>
          <p:cNvSpPr>
            <a:spLocks noGrp="1"/>
          </p:cNvSpPr>
          <p:nvPr>
            <p:ph idx="1"/>
          </p:nvPr>
        </p:nvSpPr>
        <p:spPr>
          <a:xfrm>
            <a:off x="685800" y="5626695"/>
            <a:ext cx="7772400" cy="871736"/>
          </a:xfrm>
        </p:spPr>
        <p:txBody>
          <a:bodyPr/>
          <a:lstStyle/>
          <a:p>
            <a:pPr>
              <a:buFont typeface="+mj-lt"/>
              <a:buAutoNum type="arabicPeriod" startAt="4"/>
            </a:pPr>
            <a:r>
              <a:rPr lang="en-US" sz="1800" dirty="0"/>
              <a:t>DEV1 (5GHz AP1) respond with assistance agreement and let DEV5 know of the SSW schedule on 60GHz.</a:t>
            </a:r>
            <a:br>
              <a:rPr lang="en-US" sz="1800" dirty="0"/>
            </a:br>
            <a:r>
              <a:rPr lang="en-US" altLang="ja-JP" sz="1800" dirty="0"/>
              <a:t>DEV5 recognizes when and which channel to scan 60GHz channel</a:t>
            </a:r>
            <a:endParaRPr lang="en-US" sz="1800"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11</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5" name="テキスト ボックス 4">
            <a:extLst>
              <a:ext uri="{FF2B5EF4-FFF2-40B4-BE49-F238E27FC236}">
                <a16:creationId xmlns:a16="http://schemas.microsoft.com/office/drawing/2014/main" id="{ECF4CD3D-438D-465A-88CA-16C7E2698424}"/>
              </a:ext>
            </a:extLst>
          </p:cNvPr>
          <p:cNvSpPr txBox="1"/>
          <p:nvPr/>
        </p:nvSpPr>
        <p:spPr>
          <a:xfrm>
            <a:off x="2514184" y="2105970"/>
            <a:ext cx="1649811" cy="276999"/>
          </a:xfrm>
          <a:prstGeom prst="rect">
            <a:avLst/>
          </a:prstGeom>
          <a:noFill/>
        </p:spPr>
        <p:txBody>
          <a:bodyPr wrap="none" rtlCol="0">
            <a:spAutoFit/>
          </a:bodyPr>
          <a:lstStyle/>
          <a:p>
            <a:r>
              <a:rPr kumimoji="1" lang="en-US" altLang="ja-JP" dirty="0"/>
              <a:t>DEV1: Existing Device</a:t>
            </a:r>
          </a:p>
        </p:txBody>
      </p:sp>
      <p:cxnSp>
        <p:nvCxnSpPr>
          <p:cNvPr id="14" name="直線矢印コネクタ 13">
            <a:extLst>
              <a:ext uri="{FF2B5EF4-FFF2-40B4-BE49-F238E27FC236}">
                <a16:creationId xmlns:a16="http://schemas.microsoft.com/office/drawing/2014/main" id="{A3D81CC3-345E-4072-8849-989F1E874C2E}"/>
              </a:ext>
            </a:extLst>
          </p:cNvPr>
          <p:cNvCxnSpPr/>
          <p:nvPr/>
        </p:nvCxnSpPr>
        <p:spPr bwMode="auto">
          <a:xfrm>
            <a:off x="5729118"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a:extLst>
              <a:ext uri="{FF2B5EF4-FFF2-40B4-BE49-F238E27FC236}">
                <a16:creationId xmlns:a16="http://schemas.microsoft.com/office/drawing/2014/main" id="{32DCA85B-7A4B-48B2-86B5-2B35EB584606}"/>
              </a:ext>
            </a:extLst>
          </p:cNvPr>
          <p:cNvCxnSpPr/>
          <p:nvPr/>
        </p:nvCxnSpPr>
        <p:spPr bwMode="auto">
          <a:xfrm>
            <a:off x="7241286"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a:extLst>
              <a:ext uri="{FF2B5EF4-FFF2-40B4-BE49-F238E27FC236}">
                <a16:creationId xmlns:a16="http://schemas.microsoft.com/office/drawing/2014/main" id="{F1D00293-E603-494E-9820-F0312507F09E}"/>
              </a:ext>
            </a:extLst>
          </p:cNvPr>
          <p:cNvSpPr txBox="1"/>
          <p:nvPr/>
        </p:nvSpPr>
        <p:spPr>
          <a:xfrm>
            <a:off x="6953211" y="1844824"/>
            <a:ext cx="643125" cy="307777"/>
          </a:xfrm>
          <a:prstGeom prst="rect">
            <a:avLst/>
          </a:prstGeom>
          <a:noFill/>
        </p:spPr>
        <p:txBody>
          <a:bodyPr wrap="none" rtlCol="0">
            <a:spAutoFit/>
          </a:bodyPr>
          <a:lstStyle/>
          <a:p>
            <a:r>
              <a:rPr kumimoji="1" lang="en-US" altLang="ja-JP" sz="1400" dirty="0"/>
              <a:t>DEV1</a:t>
            </a:r>
            <a:endParaRPr kumimoji="1" lang="ja-JP" altLang="en-US" sz="1400" dirty="0"/>
          </a:p>
        </p:txBody>
      </p:sp>
      <p:sp>
        <p:nvSpPr>
          <p:cNvPr id="20" name="テキスト ボックス 19">
            <a:extLst>
              <a:ext uri="{FF2B5EF4-FFF2-40B4-BE49-F238E27FC236}">
                <a16:creationId xmlns:a16="http://schemas.microsoft.com/office/drawing/2014/main" id="{F57B8C71-1FC2-480A-8685-0341F2D0184C}"/>
              </a:ext>
            </a:extLst>
          </p:cNvPr>
          <p:cNvSpPr txBox="1"/>
          <p:nvPr/>
        </p:nvSpPr>
        <p:spPr>
          <a:xfrm>
            <a:off x="5407555" y="1844824"/>
            <a:ext cx="643125" cy="307777"/>
          </a:xfrm>
          <a:prstGeom prst="rect">
            <a:avLst/>
          </a:prstGeom>
          <a:noFill/>
        </p:spPr>
        <p:txBody>
          <a:bodyPr wrap="none" rtlCol="0">
            <a:spAutoFit/>
          </a:bodyPr>
          <a:lstStyle/>
          <a:p>
            <a:r>
              <a:rPr kumimoji="1" lang="en-US" altLang="ja-JP" sz="1400" dirty="0"/>
              <a:t>DEV5</a:t>
            </a:r>
            <a:endParaRPr kumimoji="1" lang="ja-JP" altLang="en-US" sz="1400" dirty="0"/>
          </a:p>
        </p:txBody>
      </p:sp>
      <p:cxnSp>
        <p:nvCxnSpPr>
          <p:cNvPr id="21" name="直線矢印コネクタ 20">
            <a:extLst>
              <a:ext uri="{FF2B5EF4-FFF2-40B4-BE49-F238E27FC236}">
                <a16:creationId xmlns:a16="http://schemas.microsoft.com/office/drawing/2014/main" id="{F590FD65-3EF7-4199-8943-1FD18B48CD3B}"/>
              </a:ext>
            </a:extLst>
          </p:cNvPr>
          <p:cNvCxnSpPr/>
          <p:nvPr/>
        </p:nvCxnSpPr>
        <p:spPr bwMode="auto">
          <a:xfrm>
            <a:off x="5801126" y="2281488"/>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a:extLst>
              <a:ext uri="{FF2B5EF4-FFF2-40B4-BE49-F238E27FC236}">
                <a16:creationId xmlns:a16="http://schemas.microsoft.com/office/drawing/2014/main" id="{1DB5FB25-6EDB-4FB4-B773-0A44A477E80E}"/>
              </a:ext>
            </a:extLst>
          </p:cNvPr>
          <p:cNvCxnSpPr/>
          <p:nvPr/>
        </p:nvCxnSpPr>
        <p:spPr bwMode="auto">
          <a:xfrm>
            <a:off x="7313294" y="2327715"/>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正方形/長方形 22">
            <a:extLst>
              <a:ext uri="{FF2B5EF4-FFF2-40B4-BE49-F238E27FC236}">
                <a16:creationId xmlns:a16="http://schemas.microsoft.com/office/drawing/2014/main" id="{EEA7D317-4B5F-4660-A61A-CDB322A291F1}"/>
              </a:ext>
            </a:extLst>
          </p:cNvPr>
          <p:cNvSpPr/>
          <p:nvPr/>
        </p:nvSpPr>
        <p:spPr bwMode="auto">
          <a:xfrm>
            <a:off x="2809825" y="2379978"/>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正方形/長方形 23">
            <a:extLst>
              <a:ext uri="{FF2B5EF4-FFF2-40B4-BE49-F238E27FC236}">
                <a16:creationId xmlns:a16="http://schemas.microsoft.com/office/drawing/2014/main" id="{7EC85468-A395-4BD8-BADC-5C136597DC93}"/>
              </a:ext>
            </a:extLst>
          </p:cNvPr>
          <p:cNvSpPr/>
          <p:nvPr/>
        </p:nvSpPr>
        <p:spPr bwMode="auto">
          <a:xfrm>
            <a:off x="3265970" y="2379978"/>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7" name="矢印: 右 26">
            <a:extLst>
              <a:ext uri="{FF2B5EF4-FFF2-40B4-BE49-F238E27FC236}">
                <a16:creationId xmlns:a16="http://schemas.microsoft.com/office/drawing/2014/main" id="{CD08B073-E6F4-441D-B872-6AC16116FDBB}"/>
              </a:ext>
            </a:extLst>
          </p:cNvPr>
          <p:cNvSpPr/>
          <p:nvPr/>
        </p:nvSpPr>
        <p:spPr bwMode="auto">
          <a:xfrm rot="10800000">
            <a:off x="5729118" y="2348880"/>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8" name="テキスト ボックス 27">
            <a:extLst>
              <a:ext uri="{FF2B5EF4-FFF2-40B4-BE49-F238E27FC236}">
                <a16:creationId xmlns:a16="http://schemas.microsoft.com/office/drawing/2014/main" id="{4B2D596E-0F4B-44CA-B5AB-85C8F50C9D99}"/>
              </a:ext>
            </a:extLst>
          </p:cNvPr>
          <p:cNvSpPr txBox="1"/>
          <p:nvPr/>
        </p:nvSpPr>
        <p:spPr>
          <a:xfrm>
            <a:off x="6049554" y="2176317"/>
            <a:ext cx="942437" cy="276999"/>
          </a:xfrm>
          <a:prstGeom prst="rect">
            <a:avLst/>
          </a:prstGeom>
          <a:noFill/>
        </p:spPr>
        <p:txBody>
          <a:bodyPr wrap="none" rtlCol="0">
            <a:spAutoFit/>
          </a:bodyPr>
          <a:lstStyle/>
          <a:p>
            <a:r>
              <a:rPr kumimoji="1" lang="en-US" altLang="ja-JP" dirty="0"/>
              <a:t>DA Enabled</a:t>
            </a:r>
          </a:p>
        </p:txBody>
      </p:sp>
      <p:sp>
        <p:nvSpPr>
          <p:cNvPr id="4" name="矢印: 左右 3">
            <a:extLst>
              <a:ext uri="{FF2B5EF4-FFF2-40B4-BE49-F238E27FC236}">
                <a16:creationId xmlns:a16="http://schemas.microsoft.com/office/drawing/2014/main" id="{A885AB4A-CF34-4919-AD61-E65CA11A68CA}"/>
              </a:ext>
            </a:extLst>
          </p:cNvPr>
          <p:cNvSpPr/>
          <p:nvPr/>
        </p:nvSpPr>
        <p:spPr bwMode="auto">
          <a:xfrm>
            <a:off x="5729121" y="2724049"/>
            <a:ext cx="1512165" cy="413020"/>
          </a:xfrm>
          <a:prstGeom prst="lef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0" name="テキスト ボックス 29">
            <a:extLst>
              <a:ext uri="{FF2B5EF4-FFF2-40B4-BE49-F238E27FC236}">
                <a16:creationId xmlns:a16="http://schemas.microsoft.com/office/drawing/2014/main" id="{2C847974-58C0-4EEC-9C2E-FFE27E105863}"/>
              </a:ext>
            </a:extLst>
          </p:cNvPr>
          <p:cNvSpPr txBox="1"/>
          <p:nvPr/>
        </p:nvSpPr>
        <p:spPr>
          <a:xfrm>
            <a:off x="6046482" y="2782830"/>
            <a:ext cx="912429" cy="276999"/>
          </a:xfrm>
          <a:prstGeom prst="rect">
            <a:avLst/>
          </a:prstGeom>
          <a:noFill/>
        </p:spPr>
        <p:txBody>
          <a:bodyPr wrap="none" rtlCol="0">
            <a:spAutoFit/>
          </a:bodyPr>
          <a:lstStyle/>
          <a:p>
            <a:r>
              <a:rPr kumimoji="1" lang="en-US" altLang="ja-JP" dirty="0"/>
              <a:t>Association</a:t>
            </a:r>
          </a:p>
        </p:txBody>
      </p:sp>
      <p:sp>
        <p:nvSpPr>
          <p:cNvPr id="32" name="矢印: 右 31">
            <a:extLst>
              <a:ext uri="{FF2B5EF4-FFF2-40B4-BE49-F238E27FC236}">
                <a16:creationId xmlns:a16="http://schemas.microsoft.com/office/drawing/2014/main" id="{74B0DBFC-D27B-42F3-8F2D-7286126B759D}"/>
              </a:ext>
            </a:extLst>
          </p:cNvPr>
          <p:cNvSpPr/>
          <p:nvPr/>
        </p:nvSpPr>
        <p:spPr bwMode="auto">
          <a:xfrm rot="8574457">
            <a:off x="1629315" y="3372383"/>
            <a:ext cx="1966564" cy="21551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5" name="テキスト ボックス 34">
            <a:extLst>
              <a:ext uri="{FF2B5EF4-FFF2-40B4-BE49-F238E27FC236}">
                <a16:creationId xmlns:a16="http://schemas.microsoft.com/office/drawing/2014/main" id="{C5BBE736-8B52-4BA4-84A9-8D3501B54EB1}"/>
              </a:ext>
            </a:extLst>
          </p:cNvPr>
          <p:cNvSpPr txBox="1"/>
          <p:nvPr/>
        </p:nvSpPr>
        <p:spPr>
          <a:xfrm rot="19408249">
            <a:off x="1550354" y="3258517"/>
            <a:ext cx="1672702" cy="276999"/>
          </a:xfrm>
          <a:prstGeom prst="rect">
            <a:avLst/>
          </a:prstGeom>
          <a:noFill/>
        </p:spPr>
        <p:txBody>
          <a:bodyPr wrap="none" rtlCol="0">
            <a:spAutoFit/>
          </a:bodyPr>
          <a:lstStyle/>
          <a:p>
            <a:r>
              <a:rPr kumimoji="1" lang="en-US" altLang="ja-JP" dirty="0"/>
              <a:t>FST Setup Resp. /w DA</a:t>
            </a:r>
          </a:p>
        </p:txBody>
      </p:sp>
      <p:sp>
        <p:nvSpPr>
          <p:cNvPr id="34" name="矢印: 右 33">
            <a:extLst>
              <a:ext uri="{FF2B5EF4-FFF2-40B4-BE49-F238E27FC236}">
                <a16:creationId xmlns:a16="http://schemas.microsoft.com/office/drawing/2014/main" id="{6087EFE1-3150-44D9-8564-0995725BAE08}"/>
              </a:ext>
            </a:extLst>
          </p:cNvPr>
          <p:cNvSpPr/>
          <p:nvPr/>
        </p:nvSpPr>
        <p:spPr bwMode="auto">
          <a:xfrm rot="10800000">
            <a:off x="5724128" y="3718693"/>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8" name="テキスト ボックス 37">
            <a:extLst>
              <a:ext uri="{FF2B5EF4-FFF2-40B4-BE49-F238E27FC236}">
                <a16:creationId xmlns:a16="http://schemas.microsoft.com/office/drawing/2014/main" id="{6C2A3EC1-A6C9-4616-8D5A-6ACA1E65F300}"/>
              </a:ext>
            </a:extLst>
          </p:cNvPr>
          <p:cNvSpPr txBox="1"/>
          <p:nvPr/>
        </p:nvSpPr>
        <p:spPr>
          <a:xfrm>
            <a:off x="5779618" y="3546130"/>
            <a:ext cx="1672702" cy="276999"/>
          </a:xfrm>
          <a:prstGeom prst="rect">
            <a:avLst/>
          </a:prstGeom>
          <a:noFill/>
        </p:spPr>
        <p:txBody>
          <a:bodyPr wrap="none" rtlCol="0">
            <a:spAutoFit/>
          </a:bodyPr>
          <a:lstStyle/>
          <a:p>
            <a:r>
              <a:rPr kumimoji="1" lang="en-US" altLang="ja-JP" dirty="0"/>
              <a:t>FST Setup Resp. /w DA</a:t>
            </a:r>
          </a:p>
        </p:txBody>
      </p:sp>
      <p:sp>
        <p:nvSpPr>
          <p:cNvPr id="39" name="矢印: 右 38">
            <a:extLst>
              <a:ext uri="{FF2B5EF4-FFF2-40B4-BE49-F238E27FC236}">
                <a16:creationId xmlns:a16="http://schemas.microsoft.com/office/drawing/2014/main" id="{C2C1E59F-5C54-433A-8294-35314F2BF281}"/>
              </a:ext>
            </a:extLst>
          </p:cNvPr>
          <p:cNvSpPr/>
          <p:nvPr/>
        </p:nvSpPr>
        <p:spPr bwMode="auto">
          <a:xfrm>
            <a:off x="5724936" y="3281458"/>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0" name="テキスト ボックス 39">
            <a:extLst>
              <a:ext uri="{FF2B5EF4-FFF2-40B4-BE49-F238E27FC236}">
                <a16:creationId xmlns:a16="http://schemas.microsoft.com/office/drawing/2014/main" id="{31D01607-E5E3-4C6D-8036-8D9C68D5388D}"/>
              </a:ext>
            </a:extLst>
          </p:cNvPr>
          <p:cNvSpPr txBox="1"/>
          <p:nvPr/>
        </p:nvSpPr>
        <p:spPr>
          <a:xfrm>
            <a:off x="5766922" y="3108043"/>
            <a:ext cx="1613390" cy="276999"/>
          </a:xfrm>
          <a:prstGeom prst="rect">
            <a:avLst/>
          </a:prstGeom>
          <a:noFill/>
        </p:spPr>
        <p:txBody>
          <a:bodyPr wrap="none" rtlCol="0">
            <a:spAutoFit/>
          </a:bodyPr>
          <a:lstStyle/>
          <a:p>
            <a:r>
              <a:rPr kumimoji="1" lang="en-US" altLang="ja-JP" dirty="0"/>
              <a:t>FST Setup Req. /w DA</a:t>
            </a:r>
          </a:p>
        </p:txBody>
      </p:sp>
      <p:sp>
        <p:nvSpPr>
          <p:cNvPr id="41" name="四角形: 角を丸くする 40">
            <a:extLst>
              <a:ext uri="{FF2B5EF4-FFF2-40B4-BE49-F238E27FC236}">
                <a16:creationId xmlns:a16="http://schemas.microsoft.com/office/drawing/2014/main" id="{72108EAB-84DF-4C32-A305-B97F3BAF5A28}"/>
              </a:ext>
            </a:extLst>
          </p:cNvPr>
          <p:cNvSpPr/>
          <p:nvPr/>
        </p:nvSpPr>
        <p:spPr bwMode="auto">
          <a:xfrm>
            <a:off x="7357216" y="3340545"/>
            <a:ext cx="1679273" cy="307777"/>
          </a:xfrm>
          <a:prstGeom prst="roundRect">
            <a:avLst/>
          </a:prstGeom>
          <a:no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Schedule SSW on 60GHz</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42" name="四角形: 角を丸くする 41">
            <a:extLst>
              <a:ext uri="{FF2B5EF4-FFF2-40B4-BE49-F238E27FC236}">
                <a16:creationId xmlns:a16="http://schemas.microsoft.com/office/drawing/2014/main" id="{AA7C76AD-D5A8-4A31-9960-94532978F1B4}"/>
              </a:ext>
            </a:extLst>
          </p:cNvPr>
          <p:cNvSpPr/>
          <p:nvPr/>
        </p:nvSpPr>
        <p:spPr bwMode="auto">
          <a:xfrm>
            <a:off x="3997205" y="3736817"/>
            <a:ext cx="1679273" cy="307777"/>
          </a:xfrm>
          <a:prstGeom prst="roundRect">
            <a:avLst/>
          </a:prstGeom>
          <a:no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Schedule scan on 60GHz</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43" name="テキスト ボックス 42">
            <a:extLst>
              <a:ext uri="{FF2B5EF4-FFF2-40B4-BE49-F238E27FC236}">
                <a16:creationId xmlns:a16="http://schemas.microsoft.com/office/drawing/2014/main" id="{2CD45F64-4A48-48B6-A20B-C55AD25C7A38}"/>
              </a:ext>
            </a:extLst>
          </p:cNvPr>
          <p:cNvSpPr txBox="1"/>
          <p:nvPr/>
        </p:nvSpPr>
        <p:spPr>
          <a:xfrm>
            <a:off x="431985" y="4551511"/>
            <a:ext cx="1835759" cy="461665"/>
          </a:xfrm>
          <a:prstGeom prst="rect">
            <a:avLst/>
          </a:prstGeom>
          <a:noFill/>
        </p:spPr>
        <p:txBody>
          <a:bodyPr wrap="none" rtlCol="0">
            <a:spAutoFit/>
          </a:bodyPr>
          <a:lstStyle/>
          <a:p>
            <a:r>
              <a:rPr kumimoji="1" lang="en-US" altLang="ja-JP" dirty="0"/>
              <a:t>DEV5: New Device </a:t>
            </a:r>
            <a:br>
              <a:rPr kumimoji="1" lang="en-US" altLang="ja-JP" dirty="0"/>
            </a:br>
            <a:r>
              <a:rPr kumimoji="1" lang="en-US" altLang="ja-JP" dirty="0"/>
              <a:t>            wishing to onboard</a:t>
            </a:r>
          </a:p>
        </p:txBody>
      </p:sp>
      <p:sp>
        <p:nvSpPr>
          <p:cNvPr id="44" name="正方形/長方形 43">
            <a:extLst>
              <a:ext uri="{FF2B5EF4-FFF2-40B4-BE49-F238E27FC236}">
                <a16:creationId xmlns:a16="http://schemas.microsoft.com/office/drawing/2014/main" id="{265FB30F-0E68-4A06-8853-98650D93EC8F}"/>
              </a:ext>
            </a:extLst>
          </p:cNvPr>
          <p:cNvSpPr/>
          <p:nvPr/>
        </p:nvSpPr>
        <p:spPr bwMode="auto">
          <a:xfrm>
            <a:off x="865992" y="4126227"/>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45" name="正方形/長方形 44">
            <a:extLst>
              <a:ext uri="{FF2B5EF4-FFF2-40B4-BE49-F238E27FC236}">
                <a16:creationId xmlns:a16="http://schemas.microsoft.com/office/drawing/2014/main" id="{C9657558-70C8-4321-9F9D-1E5D5F432DAC}"/>
              </a:ext>
            </a:extLst>
          </p:cNvPr>
          <p:cNvSpPr/>
          <p:nvPr/>
        </p:nvSpPr>
        <p:spPr bwMode="auto">
          <a:xfrm>
            <a:off x="1322137" y="4126227"/>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STA5</a:t>
            </a:r>
            <a:endParaRPr kumimoji="0" lang="ja-JP" alt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72117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2BF1A3EB-C27E-4BDB-BDAD-BB23DC837F06}"/>
              </a:ext>
            </a:extLst>
          </p:cNvPr>
          <p:cNvSpPr/>
          <p:nvPr/>
        </p:nvSpPr>
        <p:spPr bwMode="auto">
          <a:xfrm>
            <a:off x="210364" y="1926660"/>
            <a:ext cx="3949449" cy="3629871"/>
          </a:xfrm>
          <a:prstGeom prst="rect">
            <a:avLst/>
          </a:prstGeom>
          <a:solidFill>
            <a:srgbClr val="FFFF00">
              <a:alpha val="20000"/>
            </a:srgb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altLang="ja-JP" dirty="0"/>
              <a:t>Recap: what is DMG multi-band discovery assistance</a:t>
            </a:r>
          </a:p>
        </p:txBody>
      </p:sp>
      <p:sp>
        <p:nvSpPr>
          <p:cNvPr id="3" name="Content Placeholder 2"/>
          <p:cNvSpPr>
            <a:spLocks noGrp="1"/>
          </p:cNvSpPr>
          <p:nvPr>
            <p:ph idx="1"/>
          </p:nvPr>
        </p:nvSpPr>
        <p:spPr>
          <a:xfrm>
            <a:off x="685800" y="5626695"/>
            <a:ext cx="7772400" cy="871736"/>
          </a:xfrm>
        </p:spPr>
        <p:txBody>
          <a:bodyPr/>
          <a:lstStyle/>
          <a:p>
            <a:pPr>
              <a:buFont typeface="+mj-lt"/>
              <a:buAutoNum type="arabicPeriod" startAt="5"/>
            </a:pPr>
            <a:r>
              <a:rPr lang="en-US" sz="1800" dirty="0"/>
              <a:t>DMG AP1 performs TXSS at the designated time.</a:t>
            </a:r>
            <a:br>
              <a:rPr lang="en-US" sz="1800" dirty="0"/>
            </a:br>
            <a:r>
              <a:rPr lang="en-US" sz="1800" dirty="0"/>
              <a:t>If DMG STA5 can receive the signal, it will start communication with DMG AP1 over 60GHz channel.</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12</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5" name="テキスト ボックス 4">
            <a:extLst>
              <a:ext uri="{FF2B5EF4-FFF2-40B4-BE49-F238E27FC236}">
                <a16:creationId xmlns:a16="http://schemas.microsoft.com/office/drawing/2014/main" id="{ECF4CD3D-438D-465A-88CA-16C7E2698424}"/>
              </a:ext>
            </a:extLst>
          </p:cNvPr>
          <p:cNvSpPr txBox="1"/>
          <p:nvPr/>
        </p:nvSpPr>
        <p:spPr>
          <a:xfrm>
            <a:off x="2514184" y="2105970"/>
            <a:ext cx="1649811" cy="276999"/>
          </a:xfrm>
          <a:prstGeom prst="rect">
            <a:avLst/>
          </a:prstGeom>
          <a:noFill/>
        </p:spPr>
        <p:txBody>
          <a:bodyPr wrap="none" rtlCol="0">
            <a:spAutoFit/>
          </a:bodyPr>
          <a:lstStyle/>
          <a:p>
            <a:r>
              <a:rPr kumimoji="1" lang="en-US" altLang="ja-JP" dirty="0"/>
              <a:t>DEV1: Existing Device</a:t>
            </a:r>
          </a:p>
        </p:txBody>
      </p:sp>
      <p:cxnSp>
        <p:nvCxnSpPr>
          <p:cNvPr id="14" name="直線矢印コネクタ 13">
            <a:extLst>
              <a:ext uri="{FF2B5EF4-FFF2-40B4-BE49-F238E27FC236}">
                <a16:creationId xmlns:a16="http://schemas.microsoft.com/office/drawing/2014/main" id="{A3D81CC3-345E-4072-8849-989F1E874C2E}"/>
              </a:ext>
            </a:extLst>
          </p:cNvPr>
          <p:cNvCxnSpPr/>
          <p:nvPr/>
        </p:nvCxnSpPr>
        <p:spPr bwMode="auto">
          <a:xfrm>
            <a:off x="5729118"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a:extLst>
              <a:ext uri="{FF2B5EF4-FFF2-40B4-BE49-F238E27FC236}">
                <a16:creationId xmlns:a16="http://schemas.microsoft.com/office/drawing/2014/main" id="{32DCA85B-7A4B-48B2-86B5-2B35EB584606}"/>
              </a:ext>
            </a:extLst>
          </p:cNvPr>
          <p:cNvCxnSpPr/>
          <p:nvPr/>
        </p:nvCxnSpPr>
        <p:spPr bwMode="auto">
          <a:xfrm>
            <a:off x="7241286"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a:extLst>
              <a:ext uri="{FF2B5EF4-FFF2-40B4-BE49-F238E27FC236}">
                <a16:creationId xmlns:a16="http://schemas.microsoft.com/office/drawing/2014/main" id="{F1D00293-E603-494E-9820-F0312507F09E}"/>
              </a:ext>
            </a:extLst>
          </p:cNvPr>
          <p:cNvSpPr txBox="1"/>
          <p:nvPr/>
        </p:nvSpPr>
        <p:spPr>
          <a:xfrm>
            <a:off x="6953211" y="1844824"/>
            <a:ext cx="643125" cy="307777"/>
          </a:xfrm>
          <a:prstGeom prst="rect">
            <a:avLst/>
          </a:prstGeom>
          <a:noFill/>
        </p:spPr>
        <p:txBody>
          <a:bodyPr wrap="none" rtlCol="0">
            <a:spAutoFit/>
          </a:bodyPr>
          <a:lstStyle/>
          <a:p>
            <a:r>
              <a:rPr kumimoji="1" lang="en-US" altLang="ja-JP" sz="1400" dirty="0"/>
              <a:t>DEV1</a:t>
            </a:r>
            <a:endParaRPr kumimoji="1" lang="ja-JP" altLang="en-US" sz="1400" dirty="0"/>
          </a:p>
        </p:txBody>
      </p:sp>
      <p:sp>
        <p:nvSpPr>
          <p:cNvPr id="20" name="テキスト ボックス 19">
            <a:extLst>
              <a:ext uri="{FF2B5EF4-FFF2-40B4-BE49-F238E27FC236}">
                <a16:creationId xmlns:a16="http://schemas.microsoft.com/office/drawing/2014/main" id="{F57B8C71-1FC2-480A-8685-0341F2D0184C}"/>
              </a:ext>
            </a:extLst>
          </p:cNvPr>
          <p:cNvSpPr txBox="1"/>
          <p:nvPr/>
        </p:nvSpPr>
        <p:spPr>
          <a:xfrm>
            <a:off x="5407555" y="1844824"/>
            <a:ext cx="643125" cy="307777"/>
          </a:xfrm>
          <a:prstGeom prst="rect">
            <a:avLst/>
          </a:prstGeom>
          <a:noFill/>
        </p:spPr>
        <p:txBody>
          <a:bodyPr wrap="none" rtlCol="0">
            <a:spAutoFit/>
          </a:bodyPr>
          <a:lstStyle/>
          <a:p>
            <a:r>
              <a:rPr kumimoji="1" lang="en-US" altLang="ja-JP" sz="1400" dirty="0"/>
              <a:t>DEV5</a:t>
            </a:r>
            <a:endParaRPr kumimoji="1" lang="ja-JP" altLang="en-US" sz="1400" dirty="0"/>
          </a:p>
        </p:txBody>
      </p:sp>
      <p:cxnSp>
        <p:nvCxnSpPr>
          <p:cNvPr id="21" name="直線矢印コネクタ 20">
            <a:extLst>
              <a:ext uri="{FF2B5EF4-FFF2-40B4-BE49-F238E27FC236}">
                <a16:creationId xmlns:a16="http://schemas.microsoft.com/office/drawing/2014/main" id="{F590FD65-3EF7-4199-8943-1FD18B48CD3B}"/>
              </a:ext>
            </a:extLst>
          </p:cNvPr>
          <p:cNvCxnSpPr/>
          <p:nvPr/>
        </p:nvCxnSpPr>
        <p:spPr bwMode="auto">
          <a:xfrm>
            <a:off x="5801126" y="2281488"/>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a:extLst>
              <a:ext uri="{FF2B5EF4-FFF2-40B4-BE49-F238E27FC236}">
                <a16:creationId xmlns:a16="http://schemas.microsoft.com/office/drawing/2014/main" id="{1DB5FB25-6EDB-4FB4-B773-0A44A477E80E}"/>
              </a:ext>
            </a:extLst>
          </p:cNvPr>
          <p:cNvCxnSpPr/>
          <p:nvPr/>
        </p:nvCxnSpPr>
        <p:spPr bwMode="auto">
          <a:xfrm>
            <a:off x="7313294" y="2327715"/>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正方形/長方形 22">
            <a:extLst>
              <a:ext uri="{FF2B5EF4-FFF2-40B4-BE49-F238E27FC236}">
                <a16:creationId xmlns:a16="http://schemas.microsoft.com/office/drawing/2014/main" id="{EEA7D317-4B5F-4660-A61A-CDB322A291F1}"/>
              </a:ext>
            </a:extLst>
          </p:cNvPr>
          <p:cNvSpPr/>
          <p:nvPr/>
        </p:nvSpPr>
        <p:spPr bwMode="auto">
          <a:xfrm>
            <a:off x="2809825" y="2379978"/>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正方形/長方形 23">
            <a:extLst>
              <a:ext uri="{FF2B5EF4-FFF2-40B4-BE49-F238E27FC236}">
                <a16:creationId xmlns:a16="http://schemas.microsoft.com/office/drawing/2014/main" id="{7EC85468-A395-4BD8-BADC-5C136597DC93}"/>
              </a:ext>
            </a:extLst>
          </p:cNvPr>
          <p:cNvSpPr/>
          <p:nvPr/>
        </p:nvSpPr>
        <p:spPr bwMode="auto">
          <a:xfrm>
            <a:off x="3265970" y="2379978"/>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7" name="矢印: 右 26">
            <a:extLst>
              <a:ext uri="{FF2B5EF4-FFF2-40B4-BE49-F238E27FC236}">
                <a16:creationId xmlns:a16="http://schemas.microsoft.com/office/drawing/2014/main" id="{CD08B073-E6F4-441D-B872-6AC16116FDBB}"/>
              </a:ext>
            </a:extLst>
          </p:cNvPr>
          <p:cNvSpPr/>
          <p:nvPr/>
        </p:nvSpPr>
        <p:spPr bwMode="auto">
          <a:xfrm rot="10800000">
            <a:off x="5729118" y="2348880"/>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8" name="テキスト ボックス 27">
            <a:extLst>
              <a:ext uri="{FF2B5EF4-FFF2-40B4-BE49-F238E27FC236}">
                <a16:creationId xmlns:a16="http://schemas.microsoft.com/office/drawing/2014/main" id="{4B2D596E-0F4B-44CA-B5AB-85C8F50C9D99}"/>
              </a:ext>
            </a:extLst>
          </p:cNvPr>
          <p:cNvSpPr txBox="1"/>
          <p:nvPr/>
        </p:nvSpPr>
        <p:spPr>
          <a:xfrm>
            <a:off x="6049554" y="2176317"/>
            <a:ext cx="942437" cy="276999"/>
          </a:xfrm>
          <a:prstGeom prst="rect">
            <a:avLst/>
          </a:prstGeom>
          <a:noFill/>
        </p:spPr>
        <p:txBody>
          <a:bodyPr wrap="none" rtlCol="0">
            <a:spAutoFit/>
          </a:bodyPr>
          <a:lstStyle/>
          <a:p>
            <a:r>
              <a:rPr kumimoji="1" lang="en-US" altLang="ja-JP" dirty="0"/>
              <a:t>DA Enabled</a:t>
            </a:r>
          </a:p>
        </p:txBody>
      </p:sp>
      <p:sp>
        <p:nvSpPr>
          <p:cNvPr id="4" name="矢印: 左右 3">
            <a:extLst>
              <a:ext uri="{FF2B5EF4-FFF2-40B4-BE49-F238E27FC236}">
                <a16:creationId xmlns:a16="http://schemas.microsoft.com/office/drawing/2014/main" id="{A885AB4A-CF34-4919-AD61-E65CA11A68CA}"/>
              </a:ext>
            </a:extLst>
          </p:cNvPr>
          <p:cNvSpPr/>
          <p:nvPr/>
        </p:nvSpPr>
        <p:spPr bwMode="auto">
          <a:xfrm>
            <a:off x="5729121" y="2724049"/>
            <a:ext cx="1512165" cy="413020"/>
          </a:xfrm>
          <a:prstGeom prst="lef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0" name="テキスト ボックス 29">
            <a:extLst>
              <a:ext uri="{FF2B5EF4-FFF2-40B4-BE49-F238E27FC236}">
                <a16:creationId xmlns:a16="http://schemas.microsoft.com/office/drawing/2014/main" id="{2C847974-58C0-4EEC-9C2E-FFE27E105863}"/>
              </a:ext>
            </a:extLst>
          </p:cNvPr>
          <p:cNvSpPr txBox="1"/>
          <p:nvPr/>
        </p:nvSpPr>
        <p:spPr>
          <a:xfrm>
            <a:off x="6046482" y="2782830"/>
            <a:ext cx="912429" cy="276999"/>
          </a:xfrm>
          <a:prstGeom prst="rect">
            <a:avLst/>
          </a:prstGeom>
          <a:noFill/>
        </p:spPr>
        <p:txBody>
          <a:bodyPr wrap="none" rtlCol="0">
            <a:spAutoFit/>
          </a:bodyPr>
          <a:lstStyle/>
          <a:p>
            <a:r>
              <a:rPr kumimoji="1" lang="en-US" altLang="ja-JP" dirty="0"/>
              <a:t>Association</a:t>
            </a:r>
          </a:p>
        </p:txBody>
      </p:sp>
      <p:sp>
        <p:nvSpPr>
          <p:cNvPr id="34" name="矢印: 右 33">
            <a:extLst>
              <a:ext uri="{FF2B5EF4-FFF2-40B4-BE49-F238E27FC236}">
                <a16:creationId xmlns:a16="http://schemas.microsoft.com/office/drawing/2014/main" id="{6087EFE1-3150-44D9-8564-0995725BAE08}"/>
              </a:ext>
            </a:extLst>
          </p:cNvPr>
          <p:cNvSpPr/>
          <p:nvPr/>
        </p:nvSpPr>
        <p:spPr bwMode="auto">
          <a:xfrm rot="10800000">
            <a:off x="5724128" y="3718693"/>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8" name="テキスト ボックス 37">
            <a:extLst>
              <a:ext uri="{FF2B5EF4-FFF2-40B4-BE49-F238E27FC236}">
                <a16:creationId xmlns:a16="http://schemas.microsoft.com/office/drawing/2014/main" id="{6C2A3EC1-A6C9-4616-8D5A-6ACA1E65F300}"/>
              </a:ext>
            </a:extLst>
          </p:cNvPr>
          <p:cNvSpPr txBox="1"/>
          <p:nvPr/>
        </p:nvSpPr>
        <p:spPr>
          <a:xfrm>
            <a:off x="5779618" y="3546130"/>
            <a:ext cx="1672702" cy="276999"/>
          </a:xfrm>
          <a:prstGeom prst="rect">
            <a:avLst/>
          </a:prstGeom>
          <a:noFill/>
        </p:spPr>
        <p:txBody>
          <a:bodyPr wrap="none" rtlCol="0">
            <a:spAutoFit/>
          </a:bodyPr>
          <a:lstStyle/>
          <a:p>
            <a:r>
              <a:rPr kumimoji="1" lang="en-US" altLang="ja-JP" dirty="0"/>
              <a:t>FST Setup Resp. /w DA</a:t>
            </a:r>
          </a:p>
        </p:txBody>
      </p:sp>
      <p:sp>
        <p:nvSpPr>
          <p:cNvPr id="39" name="矢印: 右 38">
            <a:extLst>
              <a:ext uri="{FF2B5EF4-FFF2-40B4-BE49-F238E27FC236}">
                <a16:creationId xmlns:a16="http://schemas.microsoft.com/office/drawing/2014/main" id="{C2C1E59F-5C54-433A-8294-35314F2BF281}"/>
              </a:ext>
            </a:extLst>
          </p:cNvPr>
          <p:cNvSpPr/>
          <p:nvPr/>
        </p:nvSpPr>
        <p:spPr bwMode="auto">
          <a:xfrm>
            <a:off x="5724936" y="3281458"/>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0" name="テキスト ボックス 39">
            <a:extLst>
              <a:ext uri="{FF2B5EF4-FFF2-40B4-BE49-F238E27FC236}">
                <a16:creationId xmlns:a16="http://schemas.microsoft.com/office/drawing/2014/main" id="{31D01607-E5E3-4C6D-8036-8D9C68D5388D}"/>
              </a:ext>
            </a:extLst>
          </p:cNvPr>
          <p:cNvSpPr txBox="1"/>
          <p:nvPr/>
        </p:nvSpPr>
        <p:spPr>
          <a:xfrm>
            <a:off x="5766922" y="3108043"/>
            <a:ext cx="1613390" cy="276999"/>
          </a:xfrm>
          <a:prstGeom prst="rect">
            <a:avLst/>
          </a:prstGeom>
          <a:noFill/>
        </p:spPr>
        <p:txBody>
          <a:bodyPr wrap="none" rtlCol="0">
            <a:spAutoFit/>
          </a:bodyPr>
          <a:lstStyle/>
          <a:p>
            <a:r>
              <a:rPr kumimoji="1" lang="en-US" altLang="ja-JP" dirty="0"/>
              <a:t>FST Setup Req. /w DA</a:t>
            </a:r>
          </a:p>
        </p:txBody>
      </p:sp>
      <p:sp>
        <p:nvSpPr>
          <p:cNvPr id="41" name="四角形: 角を丸くする 40">
            <a:extLst>
              <a:ext uri="{FF2B5EF4-FFF2-40B4-BE49-F238E27FC236}">
                <a16:creationId xmlns:a16="http://schemas.microsoft.com/office/drawing/2014/main" id="{72108EAB-84DF-4C32-A305-B97F3BAF5A28}"/>
              </a:ext>
            </a:extLst>
          </p:cNvPr>
          <p:cNvSpPr/>
          <p:nvPr/>
        </p:nvSpPr>
        <p:spPr bwMode="auto">
          <a:xfrm>
            <a:off x="7357216" y="3340545"/>
            <a:ext cx="1679273" cy="307777"/>
          </a:xfrm>
          <a:prstGeom prst="roundRect">
            <a:avLst/>
          </a:prstGeom>
          <a:no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Schedule SSW on 60GHz</a:t>
            </a:r>
            <a:endParaRPr kumimoji="0" lang="ja-JP" altLang="en-US" sz="1200" b="0" i="0" u="none" strike="noStrike" cap="none" normalizeH="0" baseline="0" dirty="0">
              <a:ln>
                <a:noFill/>
              </a:ln>
              <a:solidFill>
                <a:schemeClr val="tx1"/>
              </a:solidFill>
              <a:effectLst/>
              <a:latin typeface="Times New Roman" pitchFamily="18" charset="0"/>
            </a:endParaRPr>
          </a:p>
        </p:txBody>
      </p:sp>
      <p:cxnSp>
        <p:nvCxnSpPr>
          <p:cNvPr id="11" name="直線矢印コネクタ 10">
            <a:extLst>
              <a:ext uri="{FF2B5EF4-FFF2-40B4-BE49-F238E27FC236}">
                <a16:creationId xmlns:a16="http://schemas.microsoft.com/office/drawing/2014/main" id="{F7160437-577E-4F18-99AE-9DCE8CD6597A}"/>
              </a:ext>
            </a:extLst>
          </p:cNvPr>
          <p:cNvCxnSpPr/>
          <p:nvPr/>
        </p:nvCxnSpPr>
        <p:spPr bwMode="auto">
          <a:xfrm flipH="1">
            <a:off x="5796136" y="4155942"/>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a:extLst>
              <a:ext uri="{FF2B5EF4-FFF2-40B4-BE49-F238E27FC236}">
                <a16:creationId xmlns:a16="http://schemas.microsoft.com/office/drawing/2014/main" id="{448E33B8-751F-4D1E-9140-D050A5F88DE2}"/>
              </a:ext>
            </a:extLst>
          </p:cNvPr>
          <p:cNvCxnSpPr/>
          <p:nvPr/>
        </p:nvCxnSpPr>
        <p:spPr bwMode="auto">
          <a:xfrm flipH="1">
            <a:off x="5796136" y="4221088"/>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a:extLst>
              <a:ext uri="{FF2B5EF4-FFF2-40B4-BE49-F238E27FC236}">
                <a16:creationId xmlns:a16="http://schemas.microsoft.com/office/drawing/2014/main" id="{58154BC1-1A93-4BC1-8D0F-93BD1A2CA576}"/>
              </a:ext>
            </a:extLst>
          </p:cNvPr>
          <p:cNvCxnSpPr/>
          <p:nvPr/>
        </p:nvCxnSpPr>
        <p:spPr bwMode="auto">
          <a:xfrm flipH="1">
            <a:off x="5796136" y="4293096"/>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四角形: 角を丸くする 44">
            <a:extLst>
              <a:ext uri="{FF2B5EF4-FFF2-40B4-BE49-F238E27FC236}">
                <a16:creationId xmlns:a16="http://schemas.microsoft.com/office/drawing/2014/main" id="{6A395E91-B9FD-4FE5-9BA2-10A30BEC463D}"/>
              </a:ext>
            </a:extLst>
          </p:cNvPr>
          <p:cNvSpPr/>
          <p:nvPr/>
        </p:nvSpPr>
        <p:spPr bwMode="auto">
          <a:xfrm>
            <a:off x="3997205" y="3736817"/>
            <a:ext cx="1679273" cy="307777"/>
          </a:xfrm>
          <a:prstGeom prst="roundRect">
            <a:avLst/>
          </a:prstGeom>
          <a:no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Schedule scan on 60GHz</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46" name="テキスト ボックス 45">
            <a:extLst>
              <a:ext uri="{FF2B5EF4-FFF2-40B4-BE49-F238E27FC236}">
                <a16:creationId xmlns:a16="http://schemas.microsoft.com/office/drawing/2014/main" id="{B73FD8BE-FD53-4E90-9A25-E076F35E2D65}"/>
              </a:ext>
            </a:extLst>
          </p:cNvPr>
          <p:cNvSpPr txBox="1"/>
          <p:nvPr/>
        </p:nvSpPr>
        <p:spPr>
          <a:xfrm>
            <a:off x="6257595" y="3929067"/>
            <a:ext cx="559769" cy="276999"/>
          </a:xfrm>
          <a:prstGeom prst="rect">
            <a:avLst/>
          </a:prstGeom>
          <a:noFill/>
        </p:spPr>
        <p:txBody>
          <a:bodyPr wrap="none" rtlCol="0">
            <a:spAutoFit/>
          </a:bodyPr>
          <a:lstStyle/>
          <a:p>
            <a:r>
              <a:rPr kumimoji="1" lang="en-US" altLang="ja-JP" dirty="0"/>
              <a:t>TXSS</a:t>
            </a:r>
          </a:p>
        </p:txBody>
      </p:sp>
      <p:sp>
        <p:nvSpPr>
          <p:cNvPr id="48" name="矢印: 左右 47">
            <a:extLst>
              <a:ext uri="{FF2B5EF4-FFF2-40B4-BE49-F238E27FC236}">
                <a16:creationId xmlns:a16="http://schemas.microsoft.com/office/drawing/2014/main" id="{F8DD852F-7214-48FD-83EA-FE08B1D5A83C}"/>
              </a:ext>
            </a:extLst>
          </p:cNvPr>
          <p:cNvSpPr/>
          <p:nvPr/>
        </p:nvSpPr>
        <p:spPr bwMode="auto">
          <a:xfrm>
            <a:off x="5796139" y="4363753"/>
            <a:ext cx="1512165" cy="413020"/>
          </a:xfrm>
          <a:prstGeom prst="leftRightArrow">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49" name="テキスト ボックス 48">
            <a:extLst>
              <a:ext uri="{FF2B5EF4-FFF2-40B4-BE49-F238E27FC236}">
                <a16:creationId xmlns:a16="http://schemas.microsoft.com/office/drawing/2014/main" id="{7C804D20-9558-4B86-8781-E0A3CACADA49}"/>
              </a:ext>
            </a:extLst>
          </p:cNvPr>
          <p:cNvSpPr txBox="1"/>
          <p:nvPr/>
        </p:nvSpPr>
        <p:spPr>
          <a:xfrm>
            <a:off x="5984157" y="4448145"/>
            <a:ext cx="1180131" cy="276999"/>
          </a:xfrm>
          <a:prstGeom prst="rect">
            <a:avLst/>
          </a:prstGeom>
          <a:noFill/>
        </p:spPr>
        <p:txBody>
          <a:bodyPr wrap="none" rtlCol="0">
            <a:spAutoFit/>
          </a:bodyPr>
          <a:lstStyle/>
          <a:p>
            <a:r>
              <a:rPr kumimoji="1" lang="en-US" altLang="ja-JP" dirty="0"/>
              <a:t>Communication</a:t>
            </a:r>
          </a:p>
        </p:txBody>
      </p:sp>
      <p:sp>
        <p:nvSpPr>
          <p:cNvPr id="50" name="テキスト ボックス 49">
            <a:extLst>
              <a:ext uri="{FF2B5EF4-FFF2-40B4-BE49-F238E27FC236}">
                <a16:creationId xmlns:a16="http://schemas.microsoft.com/office/drawing/2014/main" id="{955DBA18-8919-4B84-8813-8B1A1A45997C}"/>
              </a:ext>
            </a:extLst>
          </p:cNvPr>
          <p:cNvSpPr txBox="1"/>
          <p:nvPr/>
        </p:nvSpPr>
        <p:spPr>
          <a:xfrm>
            <a:off x="431985" y="4551511"/>
            <a:ext cx="1835759" cy="461665"/>
          </a:xfrm>
          <a:prstGeom prst="rect">
            <a:avLst/>
          </a:prstGeom>
          <a:noFill/>
        </p:spPr>
        <p:txBody>
          <a:bodyPr wrap="none" rtlCol="0">
            <a:spAutoFit/>
          </a:bodyPr>
          <a:lstStyle/>
          <a:p>
            <a:r>
              <a:rPr kumimoji="1" lang="en-US" altLang="ja-JP" dirty="0"/>
              <a:t>DEV5: New Device </a:t>
            </a:r>
            <a:br>
              <a:rPr kumimoji="1" lang="en-US" altLang="ja-JP" dirty="0"/>
            </a:br>
            <a:r>
              <a:rPr kumimoji="1" lang="en-US" altLang="ja-JP" dirty="0"/>
              <a:t>            wishing to onboard</a:t>
            </a:r>
          </a:p>
        </p:txBody>
      </p:sp>
      <p:sp>
        <p:nvSpPr>
          <p:cNvPr id="51" name="正方形/長方形 50">
            <a:extLst>
              <a:ext uri="{FF2B5EF4-FFF2-40B4-BE49-F238E27FC236}">
                <a16:creationId xmlns:a16="http://schemas.microsoft.com/office/drawing/2014/main" id="{BD73EF0B-9976-4A3D-94B9-5B47B3F98930}"/>
              </a:ext>
            </a:extLst>
          </p:cNvPr>
          <p:cNvSpPr/>
          <p:nvPr/>
        </p:nvSpPr>
        <p:spPr bwMode="auto">
          <a:xfrm>
            <a:off x="865992" y="4126227"/>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52" name="正方形/長方形 51">
            <a:extLst>
              <a:ext uri="{FF2B5EF4-FFF2-40B4-BE49-F238E27FC236}">
                <a16:creationId xmlns:a16="http://schemas.microsoft.com/office/drawing/2014/main" id="{01558098-7822-48D9-8105-EBA4A63022E0}"/>
              </a:ext>
            </a:extLst>
          </p:cNvPr>
          <p:cNvSpPr/>
          <p:nvPr/>
        </p:nvSpPr>
        <p:spPr bwMode="auto">
          <a:xfrm>
            <a:off x="1322137" y="4126227"/>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STA5</a:t>
            </a:r>
            <a:endParaRPr kumimoji="0" lang="ja-JP" altLang="en-US" sz="1200" b="0" i="0" u="none" strike="noStrike" cap="none" normalizeH="0" baseline="0" dirty="0">
              <a:ln>
                <a:noFill/>
              </a:ln>
              <a:solidFill>
                <a:schemeClr val="tx1"/>
              </a:solidFill>
              <a:effectLst/>
              <a:latin typeface="Times New Roman" pitchFamily="18" charset="0"/>
            </a:endParaRPr>
          </a:p>
        </p:txBody>
      </p:sp>
      <p:grpSp>
        <p:nvGrpSpPr>
          <p:cNvPr id="12" name="グループ化 11">
            <a:extLst>
              <a:ext uri="{FF2B5EF4-FFF2-40B4-BE49-F238E27FC236}">
                <a16:creationId xmlns:a16="http://schemas.microsoft.com/office/drawing/2014/main" id="{7B9A5B53-3070-4B4A-ACCC-634E6A9DAE5B}"/>
              </a:ext>
            </a:extLst>
          </p:cNvPr>
          <p:cNvGrpSpPr/>
          <p:nvPr/>
        </p:nvGrpSpPr>
        <p:grpSpPr>
          <a:xfrm rot="19399176">
            <a:off x="976319" y="3173673"/>
            <a:ext cx="1899589" cy="364029"/>
            <a:chOff x="2033780" y="3726178"/>
            <a:chExt cx="1512168" cy="364029"/>
          </a:xfrm>
        </p:grpSpPr>
        <p:cxnSp>
          <p:nvCxnSpPr>
            <p:cNvPr id="53" name="直線矢印コネクタ 52">
              <a:extLst>
                <a:ext uri="{FF2B5EF4-FFF2-40B4-BE49-F238E27FC236}">
                  <a16:creationId xmlns:a16="http://schemas.microsoft.com/office/drawing/2014/main" id="{5C19A53B-3BD0-4DFD-8F65-274045694D99}"/>
                </a:ext>
              </a:extLst>
            </p:cNvPr>
            <p:cNvCxnSpPr/>
            <p:nvPr/>
          </p:nvCxnSpPr>
          <p:spPr bwMode="auto">
            <a:xfrm flipH="1">
              <a:off x="2033780" y="3953053"/>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a:extLst>
                <a:ext uri="{FF2B5EF4-FFF2-40B4-BE49-F238E27FC236}">
                  <a16:creationId xmlns:a16="http://schemas.microsoft.com/office/drawing/2014/main" id="{28FA0342-2ECA-4BB9-9D19-ED2D437644E4}"/>
                </a:ext>
              </a:extLst>
            </p:cNvPr>
            <p:cNvCxnSpPr/>
            <p:nvPr/>
          </p:nvCxnSpPr>
          <p:spPr bwMode="auto">
            <a:xfrm flipH="1">
              <a:off x="2033780" y="4018199"/>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a:extLst>
                <a:ext uri="{FF2B5EF4-FFF2-40B4-BE49-F238E27FC236}">
                  <a16:creationId xmlns:a16="http://schemas.microsoft.com/office/drawing/2014/main" id="{4F04BD51-5EF0-41DC-95E0-F5A29E18FEC1}"/>
                </a:ext>
              </a:extLst>
            </p:cNvPr>
            <p:cNvCxnSpPr/>
            <p:nvPr/>
          </p:nvCxnSpPr>
          <p:spPr bwMode="auto">
            <a:xfrm flipH="1">
              <a:off x="2033780" y="4090207"/>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テキスト ボックス 55">
              <a:extLst>
                <a:ext uri="{FF2B5EF4-FFF2-40B4-BE49-F238E27FC236}">
                  <a16:creationId xmlns:a16="http://schemas.microsoft.com/office/drawing/2014/main" id="{E003AE2D-4A27-4E62-A0C5-135547176361}"/>
                </a:ext>
              </a:extLst>
            </p:cNvPr>
            <p:cNvSpPr txBox="1"/>
            <p:nvPr/>
          </p:nvSpPr>
          <p:spPr>
            <a:xfrm>
              <a:off x="2495239" y="3726178"/>
              <a:ext cx="559769" cy="276999"/>
            </a:xfrm>
            <a:prstGeom prst="rect">
              <a:avLst/>
            </a:prstGeom>
            <a:noFill/>
          </p:spPr>
          <p:txBody>
            <a:bodyPr wrap="none" rtlCol="0">
              <a:spAutoFit/>
            </a:bodyPr>
            <a:lstStyle/>
            <a:p>
              <a:r>
                <a:rPr kumimoji="1" lang="en-US" altLang="ja-JP" dirty="0"/>
                <a:t>TXSS</a:t>
              </a:r>
            </a:p>
          </p:txBody>
        </p:sp>
      </p:grpSp>
      <p:grpSp>
        <p:nvGrpSpPr>
          <p:cNvPr id="13" name="グループ化 12">
            <a:extLst>
              <a:ext uri="{FF2B5EF4-FFF2-40B4-BE49-F238E27FC236}">
                <a16:creationId xmlns:a16="http://schemas.microsoft.com/office/drawing/2014/main" id="{C377BE0D-2F36-45A4-A778-DF19021EC9D1}"/>
              </a:ext>
            </a:extLst>
          </p:cNvPr>
          <p:cNvGrpSpPr/>
          <p:nvPr/>
        </p:nvGrpSpPr>
        <p:grpSpPr>
          <a:xfrm rot="19215380">
            <a:off x="1489702" y="3287578"/>
            <a:ext cx="1884761" cy="404254"/>
            <a:chOff x="2569624" y="3468289"/>
            <a:chExt cx="1512165" cy="413020"/>
          </a:xfrm>
        </p:grpSpPr>
        <p:sp>
          <p:nvSpPr>
            <p:cNvPr id="57" name="矢印: 左右 56">
              <a:extLst>
                <a:ext uri="{FF2B5EF4-FFF2-40B4-BE49-F238E27FC236}">
                  <a16:creationId xmlns:a16="http://schemas.microsoft.com/office/drawing/2014/main" id="{DFD10B62-1AE3-47B1-AD13-A42AC754122A}"/>
                </a:ext>
              </a:extLst>
            </p:cNvPr>
            <p:cNvSpPr/>
            <p:nvPr/>
          </p:nvSpPr>
          <p:spPr bwMode="auto">
            <a:xfrm>
              <a:off x="2569624" y="3468289"/>
              <a:ext cx="1512165" cy="413020"/>
            </a:xfrm>
            <a:prstGeom prst="leftRightArrow">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58" name="テキスト ボックス 57">
              <a:extLst>
                <a:ext uri="{FF2B5EF4-FFF2-40B4-BE49-F238E27FC236}">
                  <a16:creationId xmlns:a16="http://schemas.microsoft.com/office/drawing/2014/main" id="{4053DFE4-D24B-4017-AB94-57D80642827A}"/>
                </a:ext>
              </a:extLst>
            </p:cNvPr>
            <p:cNvSpPr txBox="1"/>
            <p:nvPr/>
          </p:nvSpPr>
          <p:spPr>
            <a:xfrm>
              <a:off x="2832552" y="3528958"/>
              <a:ext cx="1180131" cy="276999"/>
            </a:xfrm>
            <a:prstGeom prst="rect">
              <a:avLst/>
            </a:prstGeom>
            <a:noFill/>
          </p:spPr>
          <p:txBody>
            <a:bodyPr wrap="none" rtlCol="0">
              <a:spAutoFit/>
            </a:bodyPr>
            <a:lstStyle/>
            <a:p>
              <a:r>
                <a:rPr kumimoji="1" lang="en-US" altLang="ja-JP" dirty="0"/>
                <a:t>Communication</a:t>
              </a:r>
            </a:p>
          </p:txBody>
        </p:sp>
      </p:grpSp>
    </p:spTree>
    <p:extLst>
      <p:ext uri="{BB962C8B-B14F-4D97-AF65-F5344CB8AC3E}">
        <p14:creationId xmlns:p14="http://schemas.microsoft.com/office/powerpoint/2010/main" val="253423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2BF1A3EB-C27E-4BDB-BDAD-BB23DC837F06}"/>
              </a:ext>
            </a:extLst>
          </p:cNvPr>
          <p:cNvSpPr/>
          <p:nvPr/>
        </p:nvSpPr>
        <p:spPr bwMode="auto">
          <a:xfrm>
            <a:off x="395536" y="1828800"/>
            <a:ext cx="4479677" cy="3629871"/>
          </a:xfrm>
          <a:prstGeom prst="rect">
            <a:avLst/>
          </a:prstGeom>
          <a:solidFill>
            <a:srgbClr val="FFFF00">
              <a:alpha val="20000"/>
            </a:srgb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179512" y="685800"/>
            <a:ext cx="8638728" cy="1066800"/>
          </a:xfrm>
        </p:spPr>
        <p:txBody>
          <a:bodyPr/>
          <a:lstStyle/>
          <a:p>
            <a:r>
              <a:rPr lang="en-US" altLang="ja-JP" dirty="0"/>
              <a:t>What is the problem? (1)</a:t>
            </a:r>
          </a:p>
        </p:txBody>
      </p:sp>
      <p:sp>
        <p:nvSpPr>
          <p:cNvPr id="3" name="Content Placeholder 2"/>
          <p:cNvSpPr>
            <a:spLocks noGrp="1"/>
          </p:cNvSpPr>
          <p:nvPr>
            <p:ph idx="1"/>
          </p:nvPr>
        </p:nvSpPr>
        <p:spPr>
          <a:xfrm>
            <a:off x="704889" y="5262878"/>
            <a:ext cx="7772400" cy="1305816"/>
          </a:xfrm>
        </p:spPr>
        <p:txBody>
          <a:bodyPr/>
          <a:lstStyle/>
          <a:p>
            <a:r>
              <a:rPr lang="en-US" sz="1800" dirty="0"/>
              <a:t>We envision that </a:t>
            </a:r>
            <a:r>
              <a:rPr lang="en-US" altLang="ja-JP" sz="1800" dirty="0"/>
              <a:t>multi-AP type of network configuration is helpful. It is preferable that </a:t>
            </a:r>
            <a:r>
              <a:rPr lang="en-US" sz="1800" dirty="0"/>
              <a:t>the newly joining DEV5 can find multiple neighbor STAs</a:t>
            </a:r>
          </a:p>
          <a:p>
            <a:r>
              <a:rPr lang="en-US" sz="1800" dirty="0"/>
              <a:t>To ask for a discovery assistance, the DEV5 needs to associate to all of its potential neighbor DEVs one by one</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13</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5" name="テキスト ボックス 4">
            <a:extLst>
              <a:ext uri="{FF2B5EF4-FFF2-40B4-BE49-F238E27FC236}">
                <a16:creationId xmlns:a16="http://schemas.microsoft.com/office/drawing/2014/main" id="{ECF4CD3D-438D-465A-88CA-16C7E2698424}"/>
              </a:ext>
            </a:extLst>
          </p:cNvPr>
          <p:cNvSpPr txBox="1"/>
          <p:nvPr/>
        </p:nvSpPr>
        <p:spPr>
          <a:xfrm>
            <a:off x="2514184" y="2105970"/>
            <a:ext cx="1649811" cy="276999"/>
          </a:xfrm>
          <a:prstGeom prst="rect">
            <a:avLst/>
          </a:prstGeom>
          <a:noFill/>
        </p:spPr>
        <p:txBody>
          <a:bodyPr wrap="none" rtlCol="0">
            <a:spAutoFit/>
          </a:bodyPr>
          <a:lstStyle/>
          <a:p>
            <a:r>
              <a:rPr kumimoji="1" lang="en-US" altLang="ja-JP" dirty="0"/>
              <a:t>DEV1: Existing Device</a:t>
            </a:r>
          </a:p>
        </p:txBody>
      </p:sp>
      <p:sp>
        <p:nvSpPr>
          <p:cNvPr id="23" name="正方形/長方形 22">
            <a:extLst>
              <a:ext uri="{FF2B5EF4-FFF2-40B4-BE49-F238E27FC236}">
                <a16:creationId xmlns:a16="http://schemas.microsoft.com/office/drawing/2014/main" id="{EEA7D317-4B5F-4660-A61A-CDB322A291F1}"/>
              </a:ext>
            </a:extLst>
          </p:cNvPr>
          <p:cNvSpPr/>
          <p:nvPr/>
        </p:nvSpPr>
        <p:spPr bwMode="auto">
          <a:xfrm>
            <a:off x="2809825" y="2379978"/>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正方形/長方形 23">
            <a:extLst>
              <a:ext uri="{FF2B5EF4-FFF2-40B4-BE49-F238E27FC236}">
                <a16:creationId xmlns:a16="http://schemas.microsoft.com/office/drawing/2014/main" id="{7EC85468-A395-4BD8-BADC-5C136597DC93}"/>
              </a:ext>
            </a:extLst>
          </p:cNvPr>
          <p:cNvSpPr/>
          <p:nvPr/>
        </p:nvSpPr>
        <p:spPr bwMode="auto">
          <a:xfrm>
            <a:off x="3265970" y="2379978"/>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3" name="正方形/長方形 32">
            <a:extLst>
              <a:ext uri="{FF2B5EF4-FFF2-40B4-BE49-F238E27FC236}">
                <a16:creationId xmlns:a16="http://schemas.microsoft.com/office/drawing/2014/main" id="{E1F9C79A-9BBA-4E26-9086-15C831326A54}"/>
              </a:ext>
            </a:extLst>
          </p:cNvPr>
          <p:cNvSpPr/>
          <p:nvPr/>
        </p:nvSpPr>
        <p:spPr bwMode="auto">
          <a:xfrm>
            <a:off x="3356067" y="4290416"/>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STA2</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4" name="正方形/長方形 33">
            <a:extLst>
              <a:ext uri="{FF2B5EF4-FFF2-40B4-BE49-F238E27FC236}">
                <a16:creationId xmlns:a16="http://schemas.microsoft.com/office/drawing/2014/main" id="{086F9C14-9896-432C-A007-6C4F3940AE32}"/>
              </a:ext>
            </a:extLst>
          </p:cNvPr>
          <p:cNvSpPr/>
          <p:nvPr/>
        </p:nvSpPr>
        <p:spPr bwMode="auto">
          <a:xfrm>
            <a:off x="3812212" y="4290416"/>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STA2</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5" name="正方形/長方形 34">
            <a:extLst>
              <a:ext uri="{FF2B5EF4-FFF2-40B4-BE49-F238E27FC236}">
                <a16:creationId xmlns:a16="http://schemas.microsoft.com/office/drawing/2014/main" id="{152F4540-50B9-4B64-BE44-D78D52F30D94}"/>
              </a:ext>
            </a:extLst>
          </p:cNvPr>
          <p:cNvSpPr/>
          <p:nvPr/>
        </p:nvSpPr>
        <p:spPr bwMode="auto">
          <a:xfrm>
            <a:off x="732477" y="2182416"/>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STA3</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6" name="正方形/長方形 35">
            <a:extLst>
              <a:ext uri="{FF2B5EF4-FFF2-40B4-BE49-F238E27FC236}">
                <a16:creationId xmlns:a16="http://schemas.microsoft.com/office/drawing/2014/main" id="{AE490C31-4FA4-4E57-98FB-3F3ECB9E5EC7}"/>
              </a:ext>
            </a:extLst>
          </p:cNvPr>
          <p:cNvSpPr/>
          <p:nvPr/>
        </p:nvSpPr>
        <p:spPr bwMode="auto">
          <a:xfrm>
            <a:off x="1188622" y="2182416"/>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STA3</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7" name="テキスト ボックス 36">
            <a:extLst>
              <a:ext uri="{FF2B5EF4-FFF2-40B4-BE49-F238E27FC236}">
                <a16:creationId xmlns:a16="http://schemas.microsoft.com/office/drawing/2014/main" id="{C513247E-F1D6-4760-BFDD-0D05538DF1A8}"/>
              </a:ext>
            </a:extLst>
          </p:cNvPr>
          <p:cNvSpPr txBox="1"/>
          <p:nvPr/>
        </p:nvSpPr>
        <p:spPr>
          <a:xfrm>
            <a:off x="431985" y="4551511"/>
            <a:ext cx="1835759" cy="461665"/>
          </a:xfrm>
          <a:prstGeom prst="rect">
            <a:avLst/>
          </a:prstGeom>
          <a:noFill/>
        </p:spPr>
        <p:txBody>
          <a:bodyPr wrap="none" rtlCol="0">
            <a:spAutoFit/>
          </a:bodyPr>
          <a:lstStyle/>
          <a:p>
            <a:r>
              <a:rPr kumimoji="1" lang="en-US" altLang="ja-JP" dirty="0"/>
              <a:t>DEV5: New Device </a:t>
            </a:r>
            <a:br>
              <a:rPr kumimoji="1" lang="en-US" altLang="ja-JP" dirty="0"/>
            </a:br>
            <a:r>
              <a:rPr kumimoji="1" lang="en-US" altLang="ja-JP" dirty="0"/>
              <a:t>            wishing to onboard</a:t>
            </a:r>
          </a:p>
        </p:txBody>
      </p:sp>
      <p:sp>
        <p:nvSpPr>
          <p:cNvPr id="38" name="正方形/長方形 37">
            <a:extLst>
              <a:ext uri="{FF2B5EF4-FFF2-40B4-BE49-F238E27FC236}">
                <a16:creationId xmlns:a16="http://schemas.microsoft.com/office/drawing/2014/main" id="{6212E287-A323-4F68-8A3C-DF81DD79E191}"/>
              </a:ext>
            </a:extLst>
          </p:cNvPr>
          <p:cNvSpPr/>
          <p:nvPr/>
        </p:nvSpPr>
        <p:spPr bwMode="auto">
          <a:xfrm>
            <a:off x="865992" y="4126227"/>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9" name="正方形/長方形 38">
            <a:extLst>
              <a:ext uri="{FF2B5EF4-FFF2-40B4-BE49-F238E27FC236}">
                <a16:creationId xmlns:a16="http://schemas.microsoft.com/office/drawing/2014/main" id="{3AE3DC9F-DFFE-478B-A93E-F7990076C6F1}"/>
              </a:ext>
            </a:extLst>
          </p:cNvPr>
          <p:cNvSpPr/>
          <p:nvPr/>
        </p:nvSpPr>
        <p:spPr bwMode="auto">
          <a:xfrm>
            <a:off x="1322137" y="4126227"/>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40" name="テキスト ボックス 39">
            <a:extLst>
              <a:ext uri="{FF2B5EF4-FFF2-40B4-BE49-F238E27FC236}">
                <a16:creationId xmlns:a16="http://schemas.microsoft.com/office/drawing/2014/main" id="{3BE1978A-A64F-48F9-8BD4-403B31EF419E}"/>
              </a:ext>
            </a:extLst>
          </p:cNvPr>
          <p:cNvSpPr txBox="1"/>
          <p:nvPr/>
        </p:nvSpPr>
        <p:spPr>
          <a:xfrm>
            <a:off x="3225402" y="4751988"/>
            <a:ext cx="1649811" cy="276999"/>
          </a:xfrm>
          <a:prstGeom prst="rect">
            <a:avLst/>
          </a:prstGeom>
          <a:noFill/>
        </p:spPr>
        <p:txBody>
          <a:bodyPr wrap="none" rtlCol="0">
            <a:spAutoFit/>
          </a:bodyPr>
          <a:lstStyle/>
          <a:p>
            <a:r>
              <a:rPr kumimoji="1" lang="en-US" altLang="ja-JP" dirty="0"/>
              <a:t>DEV2: Existing Device</a:t>
            </a:r>
          </a:p>
        </p:txBody>
      </p:sp>
      <p:sp>
        <p:nvSpPr>
          <p:cNvPr id="41" name="テキスト ボックス 40">
            <a:extLst>
              <a:ext uri="{FF2B5EF4-FFF2-40B4-BE49-F238E27FC236}">
                <a16:creationId xmlns:a16="http://schemas.microsoft.com/office/drawing/2014/main" id="{55F30853-B446-4B66-8058-87307649F1C4}"/>
              </a:ext>
            </a:extLst>
          </p:cNvPr>
          <p:cNvSpPr txBox="1"/>
          <p:nvPr/>
        </p:nvSpPr>
        <p:spPr>
          <a:xfrm>
            <a:off x="587331" y="1900885"/>
            <a:ext cx="1649811" cy="276999"/>
          </a:xfrm>
          <a:prstGeom prst="rect">
            <a:avLst/>
          </a:prstGeom>
          <a:noFill/>
        </p:spPr>
        <p:txBody>
          <a:bodyPr wrap="none" rtlCol="0">
            <a:spAutoFit/>
          </a:bodyPr>
          <a:lstStyle/>
          <a:p>
            <a:r>
              <a:rPr kumimoji="1" lang="en-US" altLang="ja-JP" dirty="0"/>
              <a:t>DEV3: Existing Device</a:t>
            </a:r>
          </a:p>
        </p:txBody>
      </p:sp>
      <p:pic>
        <p:nvPicPr>
          <p:cNvPr id="4" name="図 3">
            <a:extLst>
              <a:ext uri="{FF2B5EF4-FFF2-40B4-BE49-F238E27FC236}">
                <a16:creationId xmlns:a16="http://schemas.microsoft.com/office/drawing/2014/main" id="{ED988D0A-293C-4431-BAC8-1B3B0356DE2E}"/>
              </a:ext>
            </a:extLst>
          </p:cNvPr>
          <p:cNvPicPr>
            <a:picLocks noChangeAspect="1"/>
          </p:cNvPicPr>
          <p:nvPr/>
        </p:nvPicPr>
        <p:blipFill>
          <a:blip r:embed="rId2"/>
          <a:stretch>
            <a:fillRect/>
          </a:stretch>
        </p:blipFill>
        <p:spPr>
          <a:xfrm>
            <a:off x="7572044" y="2125671"/>
            <a:ext cx="1532552" cy="2445675"/>
          </a:xfrm>
          <a:prstGeom prst="rect">
            <a:avLst/>
          </a:prstGeom>
        </p:spPr>
      </p:pic>
      <p:pic>
        <p:nvPicPr>
          <p:cNvPr id="8" name="図 7">
            <a:extLst>
              <a:ext uri="{FF2B5EF4-FFF2-40B4-BE49-F238E27FC236}">
                <a16:creationId xmlns:a16="http://schemas.microsoft.com/office/drawing/2014/main" id="{8A284666-F852-4DE9-84FD-5916AD7E628F}"/>
              </a:ext>
            </a:extLst>
          </p:cNvPr>
          <p:cNvPicPr>
            <a:picLocks noChangeAspect="1"/>
          </p:cNvPicPr>
          <p:nvPr/>
        </p:nvPicPr>
        <p:blipFill>
          <a:blip r:embed="rId3"/>
          <a:stretch>
            <a:fillRect/>
          </a:stretch>
        </p:blipFill>
        <p:spPr>
          <a:xfrm>
            <a:off x="4828099" y="2030063"/>
            <a:ext cx="2743945" cy="2336236"/>
          </a:xfrm>
          <a:prstGeom prst="rect">
            <a:avLst/>
          </a:prstGeom>
        </p:spPr>
      </p:pic>
      <p:sp>
        <p:nvSpPr>
          <p:cNvPr id="11" name="矢印: 右 10">
            <a:extLst>
              <a:ext uri="{FF2B5EF4-FFF2-40B4-BE49-F238E27FC236}">
                <a16:creationId xmlns:a16="http://schemas.microsoft.com/office/drawing/2014/main" id="{7D9A5D43-0887-46EE-AA0F-DADCB1AAC6E8}"/>
              </a:ext>
            </a:extLst>
          </p:cNvPr>
          <p:cNvSpPr/>
          <p:nvPr/>
        </p:nvSpPr>
        <p:spPr bwMode="auto">
          <a:xfrm rot="15670203">
            <a:off x="689995" y="3281880"/>
            <a:ext cx="1194416" cy="214385"/>
          </a:xfrm>
          <a:prstGeom prst="rightArrow">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2" name="矢印: 右 41">
            <a:extLst>
              <a:ext uri="{FF2B5EF4-FFF2-40B4-BE49-F238E27FC236}">
                <a16:creationId xmlns:a16="http://schemas.microsoft.com/office/drawing/2014/main" id="{BEFFD365-0315-4A5D-B7B9-F79B77A17F2E}"/>
              </a:ext>
            </a:extLst>
          </p:cNvPr>
          <p:cNvSpPr/>
          <p:nvPr/>
        </p:nvSpPr>
        <p:spPr bwMode="auto">
          <a:xfrm rot="19098736">
            <a:off x="1541362" y="3334622"/>
            <a:ext cx="1467503" cy="242988"/>
          </a:xfrm>
          <a:prstGeom prst="rightArrow">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3" name="矢印: 右 42">
            <a:extLst>
              <a:ext uri="{FF2B5EF4-FFF2-40B4-BE49-F238E27FC236}">
                <a16:creationId xmlns:a16="http://schemas.microsoft.com/office/drawing/2014/main" id="{833DE141-1802-4A53-95F9-858D207D2539}"/>
              </a:ext>
            </a:extLst>
          </p:cNvPr>
          <p:cNvSpPr/>
          <p:nvPr/>
        </p:nvSpPr>
        <p:spPr bwMode="auto">
          <a:xfrm rot="457697">
            <a:off x="1878066" y="4268369"/>
            <a:ext cx="1467503" cy="242988"/>
          </a:xfrm>
          <a:prstGeom prst="rightArrow">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4" name="矢印: 右 43">
            <a:extLst>
              <a:ext uri="{FF2B5EF4-FFF2-40B4-BE49-F238E27FC236}">
                <a16:creationId xmlns:a16="http://schemas.microsoft.com/office/drawing/2014/main" id="{38E2F46D-4F78-4D5D-9313-1697E39C6BBC}"/>
              </a:ext>
            </a:extLst>
          </p:cNvPr>
          <p:cNvSpPr/>
          <p:nvPr/>
        </p:nvSpPr>
        <p:spPr bwMode="auto">
          <a:xfrm rot="8339154">
            <a:off x="1693762" y="3548455"/>
            <a:ext cx="1467503" cy="242988"/>
          </a:xfrm>
          <a:prstGeom prst="rightArrow">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5" name="矢印: 右 44">
            <a:extLst>
              <a:ext uri="{FF2B5EF4-FFF2-40B4-BE49-F238E27FC236}">
                <a16:creationId xmlns:a16="http://schemas.microsoft.com/office/drawing/2014/main" id="{8FF067D3-C856-4857-9810-2CF1E806998D}"/>
              </a:ext>
            </a:extLst>
          </p:cNvPr>
          <p:cNvSpPr/>
          <p:nvPr/>
        </p:nvSpPr>
        <p:spPr bwMode="auto">
          <a:xfrm rot="4858042">
            <a:off x="441880" y="3321807"/>
            <a:ext cx="1194416" cy="214385"/>
          </a:xfrm>
          <a:prstGeom prst="rightArrow">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6" name="矢印: 右 45">
            <a:extLst>
              <a:ext uri="{FF2B5EF4-FFF2-40B4-BE49-F238E27FC236}">
                <a16:creationId xmlns:a16="http://schemas.microsoft.com/office/drawing/2014/main" id="{E55C3630-9349-479C-883C-4621CCD66464}"/>
              </a:ext>
            </a:extLst>
          </p:cNvPr>
          <p:cNvSpPr/>
          <p:nvPr/>
        </p:nvSpPr>
        <p:spPr bwMode="auto">
          <a:xfrm rot="11243488">
            <a:off x="1861951" y="4516490"/>
            <a:ext cx="1467503" cy="242988"/>
          </a:xfrm>
          <a:prstGeom prst="rightArrow">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85478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What is the problem? (2)</a:t>
            </a:r>
            <a:endParaRPr lang="en-US" dirty="0"/>
          </a:p>
        </p:txBody>
      </p:sp>
      <p:sp>
        <p:nvSpPr>
          <p:cNvPr id="3" name="Content Placeholder 2"/>
          <p:cNvSpPr>
            <a:spLocks noGrp="1"/>
          </p:cNvSpPr>
          <p:nvPr>
            <p:ph idx="1"/>
          </p:nvPr>
        </p:nvSpPr>
        <p:spPr>
          <a:xfrm>
            <a:off x="685800" y="1981200"/>
            <a:ext cx="7772400" cy="4040088"/>
          </a:xfrm>
        </p:spPr>
        <p:txBody>
          <a:bodyPr/>
          <a:lstStyle/>
          <a:p>
            <a:r>
              <a:rPr lang="en-US" sz="1800" dirty="0"/>
              <a:t>It will be time consuming to repeat asking for discovery assistance one AP after another</a:t>
            </a:r>
          </a:p>
          <a:p>
            <a:r>
              <a:rPr lang="en-US" sz="1800" dirty="0"/>
              <a:t>There is no guarantee that all the existing DEV in its neighborhood operate 5GHz AP. Some of them might be STA associating to an AP</a:t>
            </a:r>
          </a:p>
          <a:p>
            <a:r>
              <a:rPr lang="en-US" sz="1800" dirty="0"/>
              <a:t>At the time of scanning, some Wi-Fi driver software may filter duplicate SSID and report back selected AP only to its application</a:t>
            </a:r>
            <a:br>
              <a:rPr lang="en-US" sz="1800" dirty="0"/>
            </a:br>
            <a:r>
              <a:rPr lang="en-US" sz="1800" dirty="0"/>
              <a:t>(Your laptop and phone only report on SSIDs (not each AP) responding to the scan request)</a:t>
            </a:r>
          </a:p>
          <a:p>
            <a:endParaRPr lang="en-US" sz="1800"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14</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pic>
        <p:nvPicPr>
          <p:cNvPr id="10" name="図 9">
            <a:extLst>
              <a:ext uri="{FF2B5EF4-FFF2-40B4-BE49-F238E27FC236}">
                <a16:creationId xmlns:a16="http://schemas.microsoft.com/office/drawing/2014/main" id="{7D3C641F-9188-4954-8AD5-95939B04E8ED}"/>
              </a:ext>
            </a:extLst>
          </p:cNvPr>
          <p:cNvPicPr>
            <a:picLocks noChangeAspect="1"/>
          </p:cNvPicPr>
          <p:nvPr/>
        </p:nvPicPr>
        <p:blipFill>
          <a:blip r:embed="rId2"/>
          <a:stretch>
            <a:fillRect/>
          </a:stretch>
        </p:blipFill>
        <p:spPr>
          <a:xfrm>
            <a:off x="7312481" y="4234785"/>
            <a:ext cx="1532552" cy="2445675"/>
          </a:xfrm>
          <a:prstGeom prst="rect">
            <a:avLst/>
          </a:prstGeom>
        </p:spPr>
      </p:pic>
      <p:pic>
        <p:nvPicPr>
          <p:cNvPr id="11" name="図 10">
            <a:extLst>
              <a:ext uri="{FF2B5EF4-FFF2-40B4-BE49-F238E27FC236}">
                <a16:creationId xmlns:a16="http://schemas.microsoft.com/office/drawing/2014/main" id="{FC3F45DE-833E-449A-B863-54EF397A4A74}"/>
              </a:ext>
            </a:extLst>
          </p:cNvPr>
          <p:cNvPicPr>
            <a:picLocks noChangeAspect="1"/>
          </p:cNvPicPr>
          <p:nvPr/>
        </p:nvPicPr>
        <p:blipFill>
          <a:blip r:embed="rId3"/>
          <a:stretch>
            <a:fillRect/>
          </a:stretch>
        </p:blipFill>
        <p:spPr>
          <a:xfrm>
            <a:off x="4568536" y="4139177"/>
            <a:ext cx="2743945" cy="2336236"/>
          </a:xfrm>
          <a:prstGeom prst="rect">
            <a:avLst/>
          </a:prstGeom>
        </p:spPr>
      </p:pic>
    </p:spTree>
    <p:extLst>
      <p:ext uri="{BB962C8B-B14F-4D97-AF65-F5344CB8AC3E}">
        <p14:creationId xmlns:p14="http://schemas.microsoft.com/office/powerpoint/2010/main" val="3426848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2BF1A3EB-C27E-4BDB-BDAD-BB23DC837F06}"/>
              </a:ext>
            </a:extLst>
          </p:cNvPr>
          <p:cNvSpPr/>
          <p:nvPr/>
        </p:nvSpPr>
        <p:spPr bwMode="auto">
          <a:xfrm>
            <a:off x="395536" y="1828800"/>
            <a:ext cx="4479677" cy="3629871"/>
          </a:xfrm>
          <a:prstGeom prst="rect">
            <a:avLst/>
          </a:prstGeom>
          <a:solidFill>
            <a:srgbClr val="FFFF00">
              <a:alpha val="20000"/>
            </a:srgb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179512" y="685800"/>
            <a:ext cx="8638728" cy="1066800"/>
          </a:xfrm>
        </p:spPr>
        <p:txBody>
          <a:bodyPr/>
          <a:lstStyle/>
          <a:p>
            <a:r>
              <a:rPr lang="en-US" altLang="ja-JP" dirty="0"/>
              <a:t>What is missing in D5.0 (1)</a:t>
            </a:r>
          </a:p>
        </p:txBody>
      </p:sp>
      <p:sp>
        <p:nvSpPr>
          <p:cNvPr id="3" name="Content Placeholder 2"/>
          <p:cNvSpPr>
            <a:spLocks noGrp="1"/>
          </p:cNvSpPr>
          <p:nvPr>
            <p:ph idx="1"/>
          </p:nvPr>
        </p:nvSpPr>
        <p:spPr>
          <a:xfrm>
            <a:off x="704889" y="5507560"/>
            <a:ext cx="7772400" cy="1305816"/>
          </a:xfrm>
        </p:spPr>
        <p:txBody>
          <a:bodyPr/>
          <a:lstStyle/>
          <a:p>
            <a:r>
              <a:rPr lang="en-US" sz="1800" dirty="0"/>
              <a:t>It would be great if DEV5 can collect all potential neighbor’s SSW information via DEV1 so DEV5 (5GHz ST5) only needs to associate to an AP, and the AP will coordinate the discovery assistance request to its neighbor STAs</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15</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5" name="テキスト ボックス 4">
            <a:extLst>
              <a:ext uri="{FF2B5EF4-FFF2-40B4-BE49-F238E27FC236}">
                <a16:creationId xmlns:a16="http://schemas.microsoft.com/office/drawing/2014/main" id="{ECF4CD3D-438D-465A-88CA-16C7E2698424}"/>
              </a:ext>
            </a:extLst>
          </p:cNvPr>
          <p:cNvSpPr txBox="1"/>
          <p:nvPr/>
        </p:nvSpPr>
        <p:spPr>
          <a:xfrm>
            <a:off x="2514184" y="2105970"/>
            <a:ext cx="1649811" cy="276999"/>
          </a:xfrm>
          <a:prstGeom prst="rect">
            <a:avLst/>
          </a:prstGeom>
          <a:noFill/>
        </p:spPr>
        <p:txBody>
          <a:bodyPr wrap="none" rtlCol="0">
            <a:spAutoFit/>
          </a:bodyPr>
          <a:lstStyle/>
          <a:p>
            <a:r>
              <a:rPr kumimoji="1" lang="en-US" altLang="ja-JP" dirty="0"/>
              <a:t>DEV1: Existing Device</a:t>
            </a:r>
          </a:p>
        </p:txBody>
      </p:sp>
      <p:sp>
        <p:nvSpPr>
          <p:cNvPr id="23" name="正方形/長方形 22">
            <a:extLst>
              <a:ext uri="{FF2B5EF4-FFF2-40B4-BE49-F238E27FC236}">
                <a16:creationId xmlns:a16="http://schemas.microsoft.com/office/drawing/2014/main" id="{EEA7D317-4B5F-4660-A61A-CDB322A291F1}"/>
              </a:ext>
            </a:extLst>
          </p:cNvPr>
          <p:cNvSpPr/>
          <p:nvPr/>
        </p:nvSpPr>
        <p:spPr bwMode="auto">
          <a:xfrm>
            <a:off x="2809825" y="2379978"/>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正方形/長方形 23">
            <a:extLst>
              <a:ext uri="{FF2B5EF4-FFF2-40B4-BE49-F238E27FC236}">
                <a16:creationId xmlns:a16="http://schemas.microsoft.com/office/drawing/2014/main" id="{7EC85468-A395-4BD8-BADC-5C136597DC93}"/>
              </a:ext>
            </a:extLst>
          </p:cNvPr>
          <p:cNvSpPr/>
          <p:nvPr/>
        </p:nvSpPr>
        <p:spPr bwMode="auto">
          <a:xfrm>
            <a:off x="3265970" y="2379978"/>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3" name="正方形/長方形 32">
            <a:extLst>
              <a:ext uri="{FF2B5EF4-FFF2-40B4-BE49-F238E27FC236}">
                <a16:creationId xmlns:a16="http://schemas.microsoft.com/office/drawing/2014/main" id="{E1F9C79A-9BBA-4E26-9086-15C831326A54}"/>
              </a:ext>
            </a:extLst>
          </p:cNvPr>
          <p:cNvSpPr/>
          <p:nvPr/>
        </p:nvSpPr>
        <p:spPr bwMode="auto">
          <a:xfrm>
            <a:off x="3356067" y="4290416"/>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STA2</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4" name="正方形/長方形 33">
            <a:extLst>
              <a:ext uri="{FF2B5EF4-FFF2-40B4-BE49-F238E27FC236}">
                <a16:creationId xmlns:a16="http://schemas.microsoft.com/office/drawing/2014/main" id="{086F9C14-9896-432C-A007-6C4F3940AE32}"/>
              </a:ext>
            </a:extLst>
          </p:cNvPr>
          <p:cNvSpPr/>
          <p:nvPr/>
        </p:nvSpPr>
        <p:spPr bwMode="auto">
          <a:xfrm>
            <a:off x="3812212" y="4290416"/>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STA2</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5" name="正方形/長方形 34">
            <a:extLst>
              <a:ext uri="{FF2B5EF4-FFF2-40B4-BE49-F238E27FC236}">
                <a16:creationId xmlns:a16="http://schemas.microsoft.com/office/drawing/2014/main" id="{152F4540-50B9-4B64-BE44-D78D52F30D94}"/>
              </a:ext>
            </a:extLst>
          </p:cNvPr>
          <p:cNvSpPr/>
          <p:nvPr/>
        </p:nvSpPr>
        <p:spPr bwMode="auto">
          <a:xfrm>
            <a:off x="732477" y="2182416"/>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STA3</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6" name="正方形/長方形 35">
            <a:extLst>
              <a:ext uri="{FF2B5EF4-FFF2-40B4-BE49-F238E27FC236}">
                <a16:creationId xmlns:a16="http://schemas.microsoft.com/office/drawing/2014/main" id="{AE490C31-4FA4-4E57-98FB-3F3ECB9E5EC7}"/>
              </a:ext>
            </a:extLst>
          </p:cNvPr>
          <p:cNvSpPr/>
          <p:nvPr/>
        </p:nvSpPr>
        <p:spPr bwMode="auto">
          <a:xfrm>
            <a:off x="1188622" y="2182416"/>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STA3</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7" name="テキスト ボックス 36">
            <a:extLst>
              <a:ext uri="{FF2B5EF4-FFF2-40B4-BE49-F238E27FC236}">
                <a16:creationId xmlns:a16="http://schemas.microsoft.com/office/drawing/2014/main" id="{C513247E-F1D6-4760-BFDD-0D05538DF1A8}"/>
              </a:ext>
            </a:extLst>
          </p:cNvPr>
          <p:cNvSpPr txBox="1"/>
          <p:nvPr/>
        </p:nvSpPr>
        <p:spPr>
          <a:xfrm>
            <a:off x="431985" y="4551511"/>
            <a:ext cx="1835759" cy="461665"/>
          </a:xfrm>
          <a:prstGeom prst="rect">
            <a:avLst/>
          </a:prstGeom>
          <a:noFill/>
        </p:spPr>
        <p:txBody>
          <a:bodyPr wrap="none" rtlCol="0">
            <a:spAutoFit/>
          </a:bodyPr>
          <a:lstStyle/>
          <a:p>
            <a:r>
              <a:rPr kumimoji="1" lang="en-US" altLang="ja-JP" dirty="0"/>
              <a:t>DEV5: New Device </a:t>
            </a:r>
            <a:br>
              <a:rPr kumimoji="1" lang="en-US" altLang="ja-JP" dirty="0"/>
            </a:br>
            <a:r>
              <a:rPr kumimoji="1" lang="en-US" altLang="ja-JP" dirty="0"/>
              <a:t>            wishing to onboard</a:t>
            </a:r>
          </a:p>
        </p:txBody>
      </p:sp>
      <p:sp>
        <p:nvSpPr>
          <p:cNvPr id="38" name="正方形/長方形 37">
            <a:extLst>
              <a:ext uri="{FF2B5EF4-FFF2-40B4-BE49-F238E27FC236}">
                <a16:creationId xmlns:a16="http://schemas.microsoft.com/office/drawing/2014/main" id="{6212E287-A323-4F68-8A3C-DF81DD79E191}"/>
              </a:ext>
            </a:extLst>
          </p:cNvPr>
          <p:cNvSpPr/>
          <p:nvPr/>
        </p:nvSpPr>
        <p:spPr bwMode="auto">
          <a:xfrm>
            <a:off x="865992" y="4126227"/>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9" name="正方形/長方形 38">
            <a:extLst>
              <a:ext uri="{FF2B5EF4-FFF2-40B4-BE49-F238E27FC236}">
                <a16:creationId xmlns:a16="http://schemas.microsoft.com/office/drawing/2014/main" id="{3AE3DC9F-DFFE-478B-A93E-F7990076C6F1}"/>
              </a:ext>
            </a:extLst>
          </p:cNvPr>
          <p:cNvSpPr/>
          <p:nvPr/>
        </p:nvSpPr>
        <p:spPr bwMode="auto">
          <a:xfrm>
            <a:off x="1322137" y="4126227"/>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40" name="テキスト ボックス 39">
            <a:extLst>
              <a:ext uri="{FF2B5EF4-FFF2-40B4-BE49-F238E27FC236}">
                <a16:creationId xmlns:a16="http://schemas.microsoft.com/office/drawing/2014/main" id="{3BE1978A-A64F-48F9-8BD4-403B31EF419E}"/>
              </a:ext>
            </a:extLst>
          </p:cNvPr>
          <p:cNvSpPr txBox="1"/>
          <p:nvPr/>
        </p:nvSpPr>
        <p:spPr>
          <a:xfrm>
            <a:off x="3225402" y="4751988"/>
            <a:ext cx="1649811" cy="276999"/>
          </a:xfrm>
          <a:prstGeom prst="rect">
            <a:avLst/>
          </a:prstGeom>
          <a:noFill/>
        </p:spPr>
        <p:txBody>
          <a:bodyPr wrap="none" rtlCol="0">
            <a:spAutoFit/>
          </a:bodyPr>
          <a:lstStyle/>
          <a:p>
            <a:r>
              <a:rPr kumimoji="1" lang="en-US" altLang="ja-JP" dirty="0"/>
              <a:t>DEV2: Existing Device</a:t>
            </a:r>
          </a:p>
        </p:txBody>
      </p:sp>
      <p:sp>
        <p:nvSpPr>
          <p:cNvPr id="41" name="テキスト ボックス 40">
            <a:extLst>
              <a:ext uri="{FF2B5EF4-FFF2-40B4-BE49-F238E27FC236}">
                <a16:creationId xmlns:a16="http://schemas.microsoft.com/office/drawing/2014/main" id="{55F30853-B446-4B66-8058-87307649F1C4}"/>
              </a:ext>
            </a:extLst>
          </p:cNvPr>
          <p:cNvSpPr txBox="1"/>
          <p:nvPr/>
        </p:nvSpPr>
        <p:spPr>
          <a:xfrm>
            <a:off x="587331" y="1900885"/>
            <a:ext cx="1649811" cy="276999"/>
          </a:xfrm>
          <a:prstGeom prst="rect">
            <a:avLst/>
          </a:prstGeom>
          <a:noFill/>
        </p:spPr>
        <p:txBody>
          <a:bodyPr wrap="none" rtlCol="0">
            <a:spAutoFit/>
          </a:bodyPr>
          <a:lstStyle/>
          <a:p>
            <a:r>
              <a:rPr kumimoji="1" lang="en-US" altLang="ja-JP" dirty="0"/>
              <a:t>DEV3: Existing Device</a:t>
            </a:r>
          </a:p>
        </p:txBody>
      </p:sp>
      <p:pic>
        <p:nvPicPr>
          <p:cNvPr id="4" name="図 3">
            <a:extLst>
              <a:ext uri="{FF2B5EF4-FFF2-40B4-BE49-F238E27FC236}">
                <a16:creationId xmlns:a16="http://schemas.microsoft.com/office/drawing/2014/main" id="{ED988D0A-293C-4431-BAC8-1B3B0356DE2E}"/>
              </a:ext>
            </a:extLst>
          </p:cNvPr>
          <p:cNvPicPr>
            <a:picLocks noChangeAspect="1"/>
          </p:cNvPicPr>
          <p:nvPr/>
        </p:nvPicPr>
        <p:blipFill>
          <a:blip r:embed="rId2"/>
          <a:stretch>
            <a:fillRect/>
          </a:stretch>
        </p:blipFill>
        <p:spPr>
          <a:xfrm>
            <a:off x="7572044" y="2125671"/>
            <a:ext cx="1532552" cy="2445675"/>
          </a:xfrm>
          <a:prstGeom prst="rect">
            <a:avLst/>
          </a:prstGeom>
        </p:spPr>
      </p:pic>
      <p:pic>
        <p:nvPicPr>
          <p:cNvPr id="8" name="図 7">
            <a:extLst>
              <a:ext uri="{FF2B5EF4-FFF2-40B4-BE49-F238E27FC236}">
                <a16:creationId xmlns:a16="http://schemas.microsoft.com/office/drawing/2014/main" id="{8A284666-F852-4DE9-84FD-5916AD7E628F}"/>
              </a:ext>
            </a:extLst>
          </p:cNvPr>
          <p:cNvPicPr>
            <a:picLocks noChangeAspect="1"/>
          </p:cNvPicPr>
          <p:nvPr/>
        </p:nvPicPr>
        <p:blipFill>
          <a:blip r:embed="rId3"/>
          <a:stretch>
            <a:fillRect/>
          </a:stretch>
        </p:blipFill>
        <p:spPr>
          <a:xfrm>
            <a:off x="4828099" y="2030063"/>
            <a:ext cx="2743945" cy="2336236"/>
          </a:xfrm>
          <a:prstGeom prst="rect">
            <a:avLst/>
          </a:prstGeom>
        </p:spPr>
      </p:pic>
      <p:sp>
        <p:nvSpPr>
          <p:cNvPr id="43" name="矢印: 右 42">
            <a:extLst>
              <a:ext uri="{FF2B5EF4-FFF2-40B4-BE49-F238E27FC236}">
                <a16:creationId xmlns:a16="http://schemas.microsoft.com/office/drawing/2014/main" id="{833DE141-1802-4A53-95F9-858D207D2539}"/>
              </a:ext>
            </a:extLst>
          </p:cNvPr>
          <p:cNvSpPr/>
          <p:nvPr/>
        </p:nvSpPr>
        <p:spPr bwMode="auto">
          <a:xfrm rot="7893822">
            <a:off x="1676143" y="3461325"/>
            <a:ext cx="1467503" cy="242988"/>
          </a:xfrm>
          <a:prstGeom prst="rightArrow">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2" name="フリーフォーム: 図形 11">
            <a:extLst>
              <a:ext uri="{FF2B5EF4-FFF2-40B4-BE49-F238E27FC236}">
                <a16:creationId xmlns:a16="http://schemas.microsoft.com/office/drawing/2014/main" id="{0C081C78-1E02-4642-A075-8A041CE57176}"/>
              </a:ext>
            </a:extLst>
          </p:cNvPr>
          <p:cNvSpPr/>
          <p:nvPr/>
        </p:nvSpPr>
        <p:spPr bwMode="auto">
          <a:xfrm rot="287223">
            <a:off x="1767469" y="2569701"/>
            <a:ext cx="609420" cy="1396477"/>
          </a:xfrm>
          <a:custGeom>
            <a:avLst/>
            <a:gdLst>
              <a:gd name="connsiteX0" fmla="*/ 0 w 268247"/>
              <a:gd name="connsiteY0" fmla="*/ 0 h 829056"/>
              <a:gd name="connsiteX1" fmla="*/ 268224 w 268247"/>
              <a:gd name="connsiteY1" fmla="*/ 243840 h 829056"/>
              <a:gd name="connsiteX2" fmla="*/ 12192 w 268247"/>
              <a:gd name="connsiteY2" fmla="*/ 829056 h 829056"/>
            </a:gdLst>
            <a:ahLst/>
            <a:cxnLst>
              <a:cxn ang="0">
                <a:pos x="connsiteX0" y="connsiteY0"/>
              </a:cxn>
              <a:cxn ang="0">
                <a:pos x="connsiteX1" y="connsiteY1"/>
              </a:cxn>
              <a:cxn ang="0">
                <a:pos x="connsiteX2" y="connsiteY2"/>
              </a:cxn>
            </a:cxnLst>
            <a:rect l="l" t="t" r="r" b="b"/>
            <a:pathLst>
              <a:path w="268247" h="829056">
                <a:moveTo>
                  <a:pt x="0" y="0"/>
                </a:moveTo>
                <a:cubicBezTo>
                  <a:pt x="133096" y="52832"/>
                  <a:pt x="266192" y="105664"/>
                  <a:pt x="268224" y="243840"/>
                </a:cubicBezTo>
                <a:cubicBezTo>
                  <a:pt x="270256" y="382016"/>
                  <a:pt x="141224" y="605536"/>
                  <a:pt x="12192" y="829056"/>
                </a:cubicBezTo>
              </a:path>
            </a:pathLst>
          </a:custGeom>
          <a:noFill/>
          <a:ln w="114300" cap="flat" cmpd="sng" algn="ctr">
            <a:solidFill>
              <a:schemeClr val="tx1"/>
            </a:solidFill>
            <a:prstDash val="solid"/>
            <a:round/>
            <a:headEnd type="none" w="med"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7" name="フリーフォーム: 図形 26">
            <a:extLst>
              <a:ext uri="{FF2B5EF4-FFF2-40B4-BE49-F238E27FC236}">
                <a16:creationId xmlns:a16="http://schemas.microsoft.com/office/drawing/2014/main" id="{7C044BAE-2A5B-4131-9858-FC76E926EED2}"/>
              </a:ext>
            </a:extLst>
          </p:cNvPr>
          <p:cNvSpPr/>
          <p:nvPr/>
        </p:nvSpPr>
        <p:spPr bwMode="auto">
          <a:xfrm rot="4803883" flipH="1">
            <a:off x="2475258" y="2917461"/>
            <a:ext cx="857342" cy="1618592"/>
          </a:xfrm>
          <a:custGeom>
            <a:avLst/>
            <a:gdLst>
              <a:gd name="connsiteX0" fmla="*/ 0 w 268247"/>
              <a:gd name="connsiteY0" fmla="*/ 0 h 829056"/>
              <a:gd name="connsiteX1" fmla="*/ 268224 w 268247"/>
              <a:gd name="connsiteY1" fmla="*/ 243840 h 829056"/>
              <a:gd name="connsiteX2" fmla="*/ 12192 w 268247"/>
              <a:gd name="connsiteY2" fmla="*/ 829056 h 829056"/>
            </a:gdLst>
            <a:ahLst/>
            <a:cxnLst>
              <a:cxn ang="0">
                <a:pos x="connsiteX0" y="connsiteY0"/>
              </a:cxn>
              <a:cxn ang="0">
                <a:pos x="connsiteX1" y="connsiteY1"/>
              </a:cxn>
              <a:cxn ang="0">
                <a:pos x="connsiteX2" y="connsiteY2"/>
              </a:cxn>
            </a:cxnLst>
            <a:rect l="l" t="t" r="r" b="b"/>
            <a:pathLst>
              <a:path w="268247" h="829056">
                <a:moveTo>
                  <a:pt x="0" y="0"/>
                </a:moveTo>
                <a:cubicBezTo>
                  <a:pt x="133096" y="52832"/>
                  <a:pt x="266192" y="105664"/>
                  <a:pt x="268224" y="243840"/>
                </a:cubicBezTo>
                <a:cubicBezTo>
                  <a:pt x="270256" y="382016"/>
                  <a:pt x="141224" y="605536"/>
                  <a:pt x="12192" y="829056"/>
                </a:cubicBezTo>
              </a:path>
            </a:pathLst>
          </a:custGeom>
          <a:noFill/>
          <a:ln w="114300" cap="flat" cmpd="sng" algn="ctr">
            <a:solidFill>
              <a:schemeClr val="tx1"/>
            </a:solidFill>
            <a:prstDash val="solid"/>
            <a:round/>
            <a:headEnd type="none" w="med"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46874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2BF1A3EB-C27E-4BDB-BDAD-BB23DC837F06}"/>
              </a:ext>
            </a:extLst>
          </p:cNvPr>
          <p:cNvSpPr/>
          <p:nvPr/>
        </p:nvSpPr>
        <p:spPr bwMode="auto">
          <a:xfrm>
            <a:off x="395537" y="1828800"/>
            <a:ext cx="3816424" cy="3629871"/>
          </a:xfrm>
          <a:prstGeom prst="rect">
            <a:avLst/>
          </a:prstGeom>
          <a:solidFill>
            <a:srgbClr val="FFFF00">
              <a:alpha val="20000"/>
            </a:srgb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179512" y="685800"/>
            <a:ext cx="8638728" cy="1066800"/>
          </a:xfrm>
        </p:spPr>
        <p:txBody>
          <a:bodyPr/>
          <a:lstStyle/>
          <a:p>
            <a:r>
              <a:rPr lang="en-US" altLang="ja-JP" dirty="0"/>
              <a:t>What is missing in D5.0 (2)</a:t>
            </a:r>
          </a:p>
        </p:txBody>
      </p:sp>
      <p:sp>
        <p:nvSpPr>
          <p:cNvPr id="3" name="Content Placeholder 2"/>
          <p:cNvSpPr>
            <a:spLocks noGrp="1"/>
          </p:cNvSpPr>
          <p:nvPr>
            <p:ph idx="1"/>
          </p:nvPr>
        </p:nvSpPr>
        <p:spPr>
          <a:xfrm>
            <a:off x="704889" y="5507560"/>
            <a:ext cx="7772400" cy="991795"/>
          </a:xfrm>
        </p:spPr>
        <p:txBody>
          <a:bodyPr/>
          <a:lstStyle/>
          <a:p>
            <a:r>
              <a:rPr lang="en-US" sz="1800" dirty="0"/>
              <a:t>Upon reception of DA request, DEV1 forwards the request info to its neighbor STAs, and let them schedule the SSW to ease discovery from DEV1. AP1 respond back aggregated response to STA5.</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16</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5" name="テキスト ボックス 4">
            <a:extLst>
              <a:ext uri="{FF2B5EF4-FFF2-40B4-BE49-F238E27FC236}">
                <a16:creationId xmlns:a16="http://schemas.microsoft.com/office/drawing/2014/main" id="{ECF4CD3D-438D-465A-88CA-16C7E2698424}"/>
              </a:ext>
            </a:extLst>
          </p:cNvPr>
          <p:cNvSpPr txBox="1"/>
          <p:nvPr/>
        </p:nvSpPr>
        <p:spPr>
          <a:xfrm>
            <a:off x="2514184" y="2105970"/>
            <a:ext cx="1649811" cy="276999"/>
          </a:xfrm>
          <a:prstGeom prst="rect">
            <a:avLst/>
          </a:prstGeom>
          <a:noFill/>
        </p:spPr>
        <p:txBody>
          <a:bodyPr wrap="none" rtlCol="0">
            <a:spAutoFit/>
          </a:bodyPr>
          <a:lstStyle/>
          <a:p>
            <a:r>
              <a:rPr kumimoji="1" lang="en-US" altLang="ja-JP" dirty="0"/>
              <a:t>DEV1: Existing Device</a:t>
            </a:r>
          </a:p>
        </p:txBody>
      </p:sp>
      <p:sp>
        <p:nvSpPr>
          <p:cNvPr id="23" name="正方形/長方形 22">
            <a:extLst>
              <a:ext uri="{FF2B5EF4-FFF2-40B4-BE49-F238E27FC236}">
                <a16:creationId xmlns:a16="http://schemas.microsoft.com/office/drawing/2014/main" id="{EEA7D317-4B5F-4660-A61A-CDB322A291F1}"/>
              </a:ext>
            </a:extLst>
          </p:cNvPr>
          <p:cNvSpPr/>
          <p:nvPr/>
        </p:nvSpPr>
        <p:spPr bwMode="auto">
          <a:xfrm>
            <a:off x="2809825" y="2379978"/>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正方形/長方形 23">
            <a:extLst>
              <a:ext uri="{FF2B5EF4-FFF2-40B4-BE49-F238E27FC236}">
                <a16:creationId xmlns:a16="http://schemas.microsoft.com/office/drawing/2014/main" id="{7EC85468-A395-4BD8-BADC-5C136597DC93}"/>
              </a:ext>
            </a:extLst>
          </p:cNvPr>
          <p:cNvSpPr/>
          <p:nvPr/>
        </p:nvSpPr>
        <p:spPr bwMode="auto">
          <a:xfrm>
            <a:off x="3265970" y="2379978"/>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5" name="正方形/長方形 34">
            <a:extLst>
              <a:ext uri="{FF2B5EF4-FFF2-40B4-BE49-F238E27FC236}">
                <a16:creationId xmlns:a16="http://schemas.microsoft.com/office/drawing/2014/main" id="{152F4540-50B9-4B64-BE44-D78D52F30D94}"/>
              </a:ext>
            </a:extLst>
          </p:cNvPr>
          <p:cNvSpPr/>
          <p:nvPr/>
        </p:nvSpPr>
        <p:spPr bwMode="auto">
          <a:xfrm>
            <a:off x="732477" y="2182416"/>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STA3</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6" name="正方形/長方形 35">
            <a:extLst>
              <a:ext uri="{FF2B5EF4-FFF2-40B4-BE49-F238E27FC236}">
                <a16:creationId xmlns:a16="http://schemas.microsoft.com/office/drawing/2014/main" id="{AE490C31-4FA4-4E57-98FB-3F3ECB9E5EC7}"/>
              </a:ext>
            </a:extLst>
          </p:cNvPr>
          <p:cNvSpPr/>
          <p:nvPr/>
        </p:nvSpPr>
        <p:spPr bwMode="auto">
          <a:xfrm>
            <a:off x="1188622" y="2182416"/>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STA3</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7" name="テキスト ボックス 36">
            <a:extLst>
              <a:ext uri="{FF2B5EF4-FFF2-40B4-BE49-F238E27FC236}">
                <a16:creationId xmlns:a16="http://schemas.microsoft.com/office/drawing/2014/main" id="{C513247E-F1D6-4760-BFDD-0D05538DF1A8}"/>
              </a:ext>
            </a:extLst>
          </p:cNvPr>
          <p:cNvSpPr txBox="1"/>
          <p:nvPr/>
        </p:nvSpPr>
        <p:spPr>
          <a:xfrm>
            <a:off x="431985" y="4551511"/>
            <a:ext cx="1835759" cy="461665"/>
          </a:xfrm>
          <a:prstGeom prst="rect">
            <a:avLst/>
          </a:prstGeom>
          <a:noFill/>
        </p:spPr>
        <p:txBody>
          <a:bodyPr wrap="none" rtlCol="0">
            <a:spAutoFit/>
          </a:bodyPr>
          <a:lstStyle/>
          <a:p>
            <a:r>
              <a:rPr kumimoji="1" lang="en-US" altLang="ja-JP" dirty="0"/>
              <a:t>DEV5: New Device </a:t>
            </a:r>
            <a:br>
              <a:rPr kumimoji="1" lang="en-US" altLang="ja-JP" dirty="0"/>
            </a:br>
            <a:r>
              <a:rPr kumimoji="1" lang="en-US" altLang="ja-JP" dirty="0"/>
              <a:t>            wishing to onboard</a:t>
            </a:r>
          </a:p>
        </p:txBody>
      </p:sp>
      <p:sp>
        <p:nvSpPr>
          <p:cNvPr id="38" name="正方形/長方形 37">
            <a:extLst>
              <a:ext uri="{FF2B5EF4-FFF2-40B4-BE49-F238E27FC236}">
                <a16:creationId xmlns:a16="http://schemas.microsoft.com/office/drawing/2014/main" id="{6212E287-A323-4F68-8A3C-DF81DD79E191}"/>
              </a:ext>
            </a:extLst>
          </p:cNvPr>
          <p:cNvSpPr/>
          <p:nvPr/>
        </p:nvSpPr>
        <p:spPr bwMode="auto">
          <a:xfrm>
            <a:off x="865992" y="4126227"/>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9" name="正方形/長方形 38">
            <a:extLst>
              <a:ext uri="{FF2B5EF4-FFF2-40B4-BE49-F238E27FC236}">
                <a16:creationId xmlns:a16="http://schemas.microsoft.com/office/drawing/2014/main" id="{3AE3DC9F-DFFE-478B-A93E-F7990076C6F1}"/>
              </a:ext>
            </a:extLst>
          </p:cNvPr>
          <p:cNvSpPr/>
          <p:nvPr/>
        </p:nvSpPr>
        <p:spPr bwMode="auto">
          <a:xfrm>
            <a:off x="1322137" y="4126227"/>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41" name="テキスト ボックス 40">
            <a:extLst>
              <a:ext uri="{FF2B5EF4-FFF2-40B4-BE49-F238E27FC236}">
                <a16:creationId xmlns:a16="http://schemas.microsoft.com/office/drawing/2014/main" id="{55F30853-B446-4B66-8058-87307649F1C4}"/>
              </a:ext>
            </a:extLst>
          </p:cNvPr>
          <p:cNvSpPr txBox="1"/>
          <p:nvPr/>
        </p:nvSpPr>
        <p:spPr>
          <a:xfrm>
            <a:off x="587331" y="1900885"/>
            <a:ext cx="1649811" cy="276999"/>
          </a:xfrm>
          <a:prstGeom prst="rect">
            <a:avLst/>
          </a:prstGeom>
          <a:noFill/>
        </p:spPr>
        <p:txBody>
          <a:bodyPr wrap="none" rtlCol="0">
            <a:spAutoFit/>
          </a:bodyPr>
          <a:lstStyle/>
          <a:p>
            <a:r>
              <a:rPr kumimoji="1" lang="en-US" altLang="ja-JP" dirty="0"/>
              <a:t>DEV3: Existing Device</a:t>
            </a:r>
          </a:p>
        </p:txBody>
      </p:sp>
      <p:sp>
        <p:nvSpPr>
          <p:cNvPr id="28" name="テキスト ボックス 27">
            <a:extLst>
              <a:ext uri="{FF2B5EF4-FFF2-40B4-BE49-F238E27FC236}">
                <a16:creationId xmlns:a16="http://schemas.microsoft.com/office/drawing/2014/main" id="{85A1937C-9151-44A6-A805-E5AB98F3C02B}"/>
              </a:ext>
            </a:extLst>
          </p:cNvPr>
          <p:cNvSpPr txBox="1"/>
          <p:nvPr/>
        </p:nvSpPr>
        <p:spPr>
          <a:xfrm>
            <a:off x="6191624" y="1537047"/>
            <a:ext cx="643125" cy="307777"/>
          </a:xfrm>
          <a:prstGeom prst="rect">
            <a:avLst/>
          </a:prstGeom>
          <a:noFill/>
        </p:spPr>
        <p:txBody>
          <a:bodyPr wrap="none" rtlCol="0">
            <a:spAutoFit/>
          </a:bodyPr>
          <a:lstStyle/>
          <a:p>
            <a:r>
              <a:rPr kumimoji="1" lang="en-US" altLang="ja-JP" sz="1400" dirty="0"/>
              <a:t>DEV1</a:t>
            </a:r>
            <a:endParaRPr kumimoji="1" lang="ja-JP" altLang="en-US" sz="1400" dirty="0"/>
          </a:p>
        </p:txBody>
      </p:sp>
      <p:sp>
        <p:nvSpPr>
          <p:cNvPr id="29" name="テキスト ボックス 28">
            <a:extLst>
              <a:ext uri="{FF2B5EF4-FFF2-40B4-BE49-F238E27FC236}">
                <a16:creationId xmlns:a16="http://schemas.microsoft.com/office/drawing/2014/main" id="{E9B6BAF9-A497-4103-8F78-36B7021653F4}"/>
              </a:ext>
            </a:extLst>
          </p:cNvPr>
          <p:cNvSpPr txBox="1"/>
          <p:nvPr/>
        </p:nvSpPr>
        <p:spPr>
          <a:xfrm>
            <a:off x="4645968" y="1537047"/>
            <a:ext cx="643125" cy="307777"/>
          </a:xfrm>
          <a:prstGeom prst="rect">
            <a:avLst/>
          </a:prstGeom>
          <a:noFill/>
        </p:spPr>
        <p:txBody>
          <a:bodyPr wrap="none" rtlCol="0">
            <a:spAutoFit/>
          </a:bodyPr>
          <a:lstStyle/>
          <a:p>
            <a:r>
              <a:rPr kumimoji="1" lang="en-US" altLang="ja-JP" sz="1400" dirty="0"/>
              <a:t>DEV5</a:t>
            </a:r>
            <a:endParaRPr kumimoji="1" lang="ja-JP" altLang="en-US" sz="1400" dirty="0"/>
          </a:p>
        </p:txBody>
      </p:sp>
      <p:sp>
        <p:nvSpPr>
          <p:cNvPr id="32" name="矢印: 右 31">
            <a:extLst>
              <a:ext uri="{FF2B5EF4-FFF2-40B4-BE49-F238E27FC236}">
                <a16:creationId xmlns:a16="http://schemas.microsoft.com/office/drawing/2014/main" id="{4D910A02-140D-47FE-9CD7-AD90167F2C4A}"/>
              </a:ext>
            </a:extLst>
          </p:cNvPr>
          <p:cNvSpPr/>
          <p:nvPr/>
        </p:nvSpPr>
        <p:spPr bwMode="auto">
          <a:xfrm rot="10800000">
            <a:off x="4967531" y="1945379"/>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2" name="テキスト ボックス 41">
            <a:extLst>
              <a:ext uri="{FF2B5EF4-FFF2-40B4-BE49-F238E27FC236}">
                <a16:creationId xmlns:a16="http://schemas.microsoft.com/office/drawing/2014/main" id="{B3572DEF-E402-4246-B4C7-D5C48B1248F4}"/>
              </a:ext>
            </a:extLst>
          </p:cNvPr>
          <p:cNvSpPr txBox="1"/>
          <p:nvPr/>
        </p:nvSpPr>
        <p:spPr>
          <a:xfrm>
            <a:off x="5287967" y="1772816"/>
            <a:ext cx="942437" cy="276999"/>
          </a:xfrm>
          <a:prstGeom prst="rect">
            <a:avLst/>
          </a:prstGeom>
          <a:noFill/>
        </p:spPr>
        <p:txBody>
          <a:bodyPr wrap="none" rtlCol="0">
            <a:spAutoFit/>
          </a:bodyPr>
          <a:lstStyle/>
          <a:p>
            <a:r>
              <a:rPr kumimoji="1" lang="en-US" altLang="ja-JP" dirty="0"/>
              <a:t>DA Enabled</a:t>
            </a:r>
          </a:p>
        </p:txBody>
      </p:sp>
      <p:sp>
        <p:nvSpPr>
          <p:cNvPr id="44" name="矢印: 左右 43">
            <a:extLst>
              <a:ext uri="{FF2B5EF4-FFF2-40B4-BE49-F238E27FC236}">
                <a16:creationId xmlns:a16="http://schemas.microsoft.com/office/drawing/2014/main" id="{898CABC5-0FAC-4AFB-8101-3ECE205DA6C2}"/>
              </a:ext>
            </a:extLst>
          </p:cNvPr>
          <p:cNvSpPr/>
          <p:nvPr/>
        </p:nvSpPr>
        <p:spPr bwMode="auto">
          <a:xfrm>
            <a:off x="4967534" y="2320548"/>
            <a:ext cx="1512165" cy="413020"/>
          </a:xfrm>
          <a:prstGeom prst="lef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5" name="テキスト ボックス 44">
            <a:extLst>
              <a:ext uri="{FF2B5EF4-FFF2-40B4-BE49-F238E27FC236}">
                <a16:creationId xmlns:a16="http://schemas.microsoft.com/office/drawing/2014/main" id="{6519DE81-910C-4A13-9056-086C022B4A6D}"/>
              </a:ext>
            </a:extLst>
          </p:cNvPr>
          <p:cNvSpPr txBox="1"/>
          <p:nvPr/>
        </p:nvSpPr>
        <p:spPr>
          <a:xfrm>
            <a:off x="5284895" y="2379329"/>
            <a:ext cx="912429" cy="276999"/>
          </a:xfrm>
          <a:prstGeom prst="rect">
            <a:avLst/>
          </a:prstGeom>
          <a:noFill/>
        </p:spPr>
        <p:txBody>
          <a:bodyPr wrap="none" rtlCol="0">
            <a:spAutoFit/>
          </a:bodyPr>
          <a:lstStyle/>
          <a:p>
            <a:r>
              <a:rPr kumimoji="1" lang="en-US" altLang="ja-JP" dirty="0"/>
              <a:t>Association</a:t>
            </a:r>
          </a:p>
        </p:txBody>
      </p:sp>
      <p:sp>
        <p:nvSpPr>
          <p:cNvPr id="46" name="矢印: 右 45">
            <a:extLst>
              <a:ext uri="{FF2B5EF4-FFF2-40B4-BE49-F238E27FC236}">
                <a16:creationId xmlns:a16="http://schemas.microsoft.com/office/drawing/2014/main" id="{E4AF2D91-7689-41E5-92C3-5FDCE7C7F670}"/>
              </a:ext>
            </a:extLst>
          </p:cNvPr>
          <p:cNvSpPr/>
          <p:nvPr/>
        </p:nvSpPr>
        <p:spPr bwMode="auto">
          <a:xfrm rot="10800000">
            <a:off x="4962541" y="4027104"/>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7" name="テキスト ボックス 46">
            <a:extLst>
              <a:ext uri="{FF2B5EF4-FFF2-40B4-BE49-F238E27FC236}">
                <a16:creationId xmlns:a16="http://schemas.microsoft.com/office/drawing/2014/main" id="{8E11B44A-E920-4262-B054-EEDB1BBAB847}"/>
              </a:ext>
            </a:extLst>
          </p:cNvPr>
          <p:cNvSpPr txBox="1"/>
          <p:nvPr/>
        </p:nvSpPr>
        <p:spPr>
          <a:xfrm>
            <a:off x="5018031" y="3854541"/>
            <a:ext cx="1672702" cy="276999"/>
          </a:xfrm>
          <a:prstGeom prst="rect">
            <a:avLst/>
          </a:prstGeom>
          <a:noFill/>
        </p:spPr>
        <p:txBody>
          <a:bodyPr wrap="none" rtlCol="0">
            <a:spAutoFit/>
          </a:bodyPr>
          <a:lstStyle/>
          <a:p>
            <a:r>
              <a:rPr kumimoji="1" lang="en-US" altLang="ja-JP" dirty="0"/>
              <a:t>FST Setup Resp. /w DA</a:t>
            </a:r>
          </a:p>
        </p:txBody>
      </p:sp>
      <p:sp>
        <p:nvSpPr>
          <p:cNvPr id="48" name="矢印: 右 47">
            <a:extLst>
              <a:ext uri="{FF2B5EF4-FFF2-40B4-BE49-F238E27FC236}">
                <a16:creationId xmlns:a16="http://schemas.microsoft.com/office/drawing/2014/main" id="{A32B3C84-57A0-4CC9-9281-827B7B5BAC81}"/>
              </a:ext>
            </a:extLst>
          </p:cNvPr>
          <p:cNvSpPr/>
          <p:nvPr/>
        </p:nvSpPr>
        <p:spPr bwMode="auto">
          <a:xfrm>
            <a:off x="4963349" y="2877957"/>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9" name="テキスト ボックス 48">
            <a:extLst>
              <a:ext uri="{FF2B5EF4-FFF2-40B4-BE49-F238E27FC236}">
                <a16:creationId xmlns:a16="http://schemas.microsoft.com/office/drawing/2014/main" id="{7DB14BD5-39C7-4B14-9D4F-983FDC392FB5}"/>
              </a:ext>
            </a:extLst>
          </p:cNvPr>
          <p:cNvSpPr txBox="1"/>
          <p:nvPr/>
        </p:nvSpPr>
        <p:spPr>
          <a:xfrm>
            <a:off x="5005335" y="2704542"/>
            <a:ext cx="1613390" cy="276999"/>
          </a:xfrm>
          <a:prstGeom prst="rect">
            <a:avLst/>
          </a:prstGeom>
          <a:noFill/>
        </p:spPr>
        <p:txBody>
          <a:bodyPr wrap="none" rtlCol="0">
            <a:spAutoFit/>
          </a:bodyPr>
          <a:lstStyle/>
          <a:p>
            <a:r>
              <a:rPr kumimoji="1" lang="en-US" altLang="ja-JP" dirty="0"/>
              <a:t>FST Setup Req. /w DA</a:t>
            </a:r>
          </a:p>
        </p:txBody>
      </p:sp>
      <p:cxnSp>
        <p:nvCxnSpPr>
          <p:cNvPr id="51" name="直線矢印コネクタ 50">
            <a:extLst>
              <a:ext uri="{FF2B5EF4-FFF2-40B4-BE49-F238E27FC236}">
                <a16:creationId xmlns:a16="http://schemas.microsoft.com/office/drawing/2014/main" id="{3FE40FC2-6EEF-47C8-843F-ED3B22B0349F}"/>
              </a:ext>
            </a:extLst>
          </p:cNvPr>
          <p:cNvCxnSpPr/>
          <p:nvPr/>
        </p:nvCxnSpPr>
        <p:spPr bwMode="auto">
          <a:xfrm flipH="1">
            <a:off x="5034549" y="4464353"/>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a:extLst>
              <a:ext uri="{FF2B5EF4-FFF2-40B4-BE49-F238E27FC236}">
                <a16:creationId xmlns:a16="http://schemas.microsoft.com/office/drawing/2014/main" id="{BCD1BB4F-0DA0-4358-9451-E424BEBC39FB}"/>
              </a:ext>
            </a:extLst>
          </p:cNvPr>
          <p:cNvCxnSpPr/>
          <p:nvPr/>
        </p:nvCxnSpPr>
        <p:spPr bwMode="auto">
          <a:xfrm flipH="1">
            <a:off x="5034549" y="4529499"/>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a:extLst>
              <a:ext uri="{FF2B5EF4-FFF2-40B4-BE49-F238E27FC236}">
                <a16:creationId xmlns:a16="http://schemas.microsoft.com/office/drawing/2014/main" id="{D29E622C-0064-410F-82AB-22A0A5565072}"/>
              </a:ext>
            </a:extLst>
          </p:cNvPr>
          <p:cNvCxnSpPr/>
          <p:nvPr/>
        </p:nvCxnSpPr>
        <p:spPr bwMode="auto">
          <a:xfrm flipH="1">
            <a:off x="5034549" y="4601507"/>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テキスト ボックス 54">
            <a:extLst>
              <a:ext uri="{FF2B5EF4-FFF2-40B4-BE49-F238E27FC236}">
                <a16:creationId xmlns:a16="http://schemas.microsoft.com/office/drawing/2014/main" id="{EDECC933-2474-454C-BA9F-CD9360C31268}"/>
              </a:ext>
            </a:extLst>
          </p:cNvPr>
          <p:cNvSpPr txBox="1"/>
          <p:nvPr/>
        </p:nvSpPr>
        <p:spPr>
          <a:xfrm>
            <a:off x="5496008" y="4237478"/>
            <a:ext cx="559769" cy="276999"/>
          </a:xfrm>
          <a:prstGeom prst="rect">
            <a:avLst/>
          </a:prstGeom>
          <a:noFill/>
        </p:spPr>
        <p:txBody>
          <a:bodyPr wrap="none" rtlCol="0">
            <a:spAutoFit/>
          </a:bodyPr>
          <a:lstStyle/>
          <a:p>
            <a:r>
              <a:rPr kumimoji="1" lang="en-US" altLang="ja-JP" dirty="0"/>
              <a:t>TXSS</a:t>
            </a:r>
          </a:p>
        </p:txBody>
      </p:sp>
      <p:grpSp>
        <p:nvGrpSpPr>
          <p:cNvPr id="10" name="グループ化 9">
            <a:extLst>
              <a:ext uri="{FF2B5EF4-FFF2-40B4-BE49-F238E27FC236}">
                <a16:creationId xmlns:a16="http://schemas.microsoft.com/office/drawing/2014/main" id="{17259354-0EF4-45C3-BC12-6F0A5AB39A41}"/>
              </a:ext>
            </a:extLst>
          </p:cNvPr>
          <p:cNvGrpSpPr/>
          <p:nvPr/>
        </p:nvGrpSpPr>
        <p:grpSpPr>
          <a:xfrm>
            <a:off x="4967531" y="1752600"/>
            <a:ext cx="2916837" cy="3929699"/>
            <a:chOff x="4967531" y="1927339"/>
            <a:chExt cx="2916837" cy="3300034"/>
          </a:xfrm>
        </p:grpSpPr>
        <p:cxnSp>
          <p:nvCxnSpPr>
            <p:cNvPr id="25" name="直線矢印コネクタ 24">
              <a:extLst>
                <a:ext uri="{FF2B5EF4-FFF2-40B4-BE49-F238E27FC236}">
                  <a16:creationId xmlns:a16="http://schemas.microsoft.com/office/drawing/2014/main" id="{5FCC4327-330B-4AF0-91EC-20759AE65E6A}"/>
                </a:ext>
              </a:extLst>
            </p:cNvPr>
            <p:cNvCxnSpPr/>
            <p:nvPr/>
          </p:nvCxnSpPr>
          <p:spPr bwMode="auto">
            <a:xfrm>
              <a:off x="4967531" y="1927339"/>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矢印コネクタ 25">
              <a:extLst>
                <a:ext uri="{FF2B5EF4-FFF2-40B4-BE49-F238E27FC236}">
                  <a16:creationId xmlns:a16="http://schemas.microsoft.com/office/drawing/2014/main" id="{98C2E3D2-C1F1-443C-923A-9A817C3F5EDD}"/>
                </a:ext>
              </a:extLst>
            </p:cNvPr>
            <p:cNvCxnSpPr/>
            <p:nvPr/>
          </p:nvCxnSpPr>
          <p:spPr bwMode="auto">
            <a:xfrm>
              <a:off x="6479699" y="1927339"/>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矢印コネクタ 29">
              <a:extLst>
                <a:ext uri="{FF2B5EF4-FFF2-40B4-BE49-F238E27FC236}">
                  <a16:creationId xmlns:a16="http://schemas.microsoft.com/office/drawing/2014/main" id="{EE394005-C0BD-4620-8749-D1109A5971C6}"/>
                </a:ext>
              </a:extLst>
            </p:cNvPr>
            <p:cNvCxnSpPr/>
            <p:nvPr/>
          </p:nvCxnSpPr>
          <p:spPr bwMode="auto">
            <a:xfrm>
              <a:off x="5039539" y="2056226"/>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a:extLst>
                <a:ext uri="{FF2B5EF4-FFF2-40B4-BE49-F238E27FC236}">
                  <a16:creationId xmlns:a16="http://schemas.microsoft.com/office/drawing/2014/main" id="{EB466B5A-7520-43E8-9D90-27B6AD0B7E75}"/>
                </a:ext>
              </a:extLst>
            </p:cNvPr>
            <p:cNvCxnSpPr/>
            <p:nvPr/>
          </p:nvCxnSpPr>
          <p:spPr bwMode="auto">
            <a:xfrm>
              <a:off x="6551707" y="2102453"/>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a:extLst>
                <a:ext uri="{FF2B5EF4-FFF2-40B4-BE49-F238E27FC236}">
                  <a16:creationId xmlns:a16="http://schemas.microsoft.com/office/drawing/2014/main" id="{4F94FB36-FAC0-496F-BAB2-69BCF4E4BB9E}"/>
                </a:ext>
              </a:extLst>
            </p:cNvPr>
            <p:cNvCxnSpPr/>
            <p:nvPr/>
          </p:nvCxnSpPr>
          <p:spPr bwMode="auto">
            <a:xfrm>
              <a:off x="7812360" y="1927339"/>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a:extLst>
                <a:ext uri="{FF2B5EF4-FFF2-40B4-BE49-F238E27FC236}">
                  <a16:creationId xmlns:a16="http://schemas.microsoft.com/office/drawing/2014/main" id="{BF4A9A62-3198-45D9-81F4-DD7522EE547C}"/>
                </a:ext>
              </a:extLst>
            </p:cNvPr>
            <p:cNvCxnSpPr/>
            <p:nvPr/>
          </p:nvCxnSpPr>
          <p:spPr bwMode="auto">
            <a:xfrm>
              <a:off x="7884368" y="2056226"/>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2" name="テキスト ボックス 61">
            <a:extLst>
              <a:ext uri="{FF2B5EF4-FFF2-40B4-BE49-F238E27FC236}">
                <a16:creationId xmlns:a16="http://schemas.microsoft.com/office/drawing/2014/main" id="{0E1C500B-58B4-4F0A-A461-B17B55680754}"/>
              </a:ext>
            </a:extLst>
          </p:cNvPr>
          <p:cNvSpPr txBox="1"/>
          <p:nvPr/>
        </p:nvSpPr>
        <p:spPr>
          <a:xfrm>
            <a:off x="7548737" y="1537047"/>
            <a:ext cx="643125" cy="307777"/>
          </a:xfrm>
          <a:prstGeom prst="rect">
            <a:avLst/>
          </a:prstGeom>
          <a:noFill/>
        </p:spPr>
        <p:txBody>
          <a:bodyPr wrap="none" rtlCol="0">
            <a:spAutoFit/>
          </a:bodyPr>
          <a:lstStyle/>
          <a:p>
            <a:r>
              <a:rPr kumimoji="1" lang="en-US" altLang="ja-JP" sz="1400" dirty="0"/>
              <a:t>DEV3</a:t>
            </a:r>
            <a:endParaRPr kumimoji="1" lang="ja-JP" altLang="en-US" sz="1400" dirty="0"/>
          </a:p>
        </p:txBody>
      </p:sp>
      <p:sp>
        <p:nvSpPr>
          <p:cNvPr id="63" name="矢印: 右 62">
            <a:extLst>
              <a:ext uri="{FF2B5EF4-FFF2-40B4-BE49-F238E27FC236}">
                <a16:creationId xmlns:a16="http://schemas.microsoft.com/office/drawing/2014/main" id="{7CFDA7D8-8644-4985-B2C8-EB58C92B88A0}"/>
              </a:ext>
            </a:extLst>
          </p:cNvPr>
          <p:cNvSpPr/>
          <p:nvPr/>
        </p:nvSpPr>
        <p:spPr bwMode="auto">
          <a:xfrm>
            <a:off x="6556697" y="3178644"/>
            <a:ext cx="1327669" cy="307777"/>
          </a:xfrm>
          <a:prstGeom prst="rightArrow">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64" name="テキスト ボックス 63">
            <a:extLst>
              <a:ext uri="{FF2B5EF4-FFF2-40B4-BE49-F238E27FC236}">
                <a16:creationId xmlns:a16="http://schemas.microsoft.com/office/drawing/2014/main" id="{C5CC0029-739F-44DE-9579-25556C026A06}"/>
              </a:ext>
            </a:extLst>
          </p:cNvPr>
          <p:cNvSpPr txBox="1"/>
          <p:nvPr/>
        </p:nvSpPr>
        <p:spPr>
          <a:xfrm>
            <a:off x="6568114" y="2953207"/>
            <a:ext cx="1479444" cy="276999"/>
          </a:xfrm>
          <a:prstGeom prst="rect">
            <a:avLst/>
          </a:prstGeom>
          <a:noFill/>
        </p:spPr>
        <p:txBody>
          <a:bodyPr wrap="none" rtlCol="0">
            <a:spAutoFit/>
          </a:bodyPr>
          <a:lstStyle/>
          <a:p>
            <a:r>
              <a:rPr kumimoji="1" lang="en-US" altLang="ja-JP" dirty="0"/>
              <a:t>DA Req. Forwarding</a:t>
            </a:r>
          </a:p>
        </p:txBody>
      </p:sp>
      <p:sp>
        <p:nvSpPr>
          <p:cNvPr id="65" name="矢印: 右 64">
            <a:extLst>
              <a:ext uri="{FF2B5EF4-FFF2-40B4-BE49-F238E27FC236}">
                <a16:creationId xmlns:a16="http://schemas.microsoft.com/office/drawing/2014/main" id="{3D39596F-CD5C-4700-B7CF-B7C3AAFD1102}"/>
              </a:ext>
            </a:extLst>
          </p:cNvPr>
          <p:cNvSpPr/>
          <p:nvPr/>
        </p:nvSpPr>
        <p:spPr bwMode="auto">
          <a:xfrm rot="10800000">
            <a:off x="6554203" y="3579046"/>
            <a:ext cx="1327669" cy="307777"/>
          </a:xfrm>
          <a:prstGeom prst="rightArrow">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66" name="テキスト ボックス 65">
            <a:extLst>
              <a:ext uri="{FF2B5EF4-FFF2-40B4-BE49-F238E27FC236}">
                <a16:creationId xmlns:a16="http://schemas.microsoft.com/office/drawing/2014/main" id="{FAAF9E1E-FAA4-4F23-89C0-DE2532833633}"/>
              </a:ext>
            </a:extLst>
          </p:cNvPr>
          <p:cNvSpPr txBox="1"/>
          <p:nvPr/>
        </p:nvSpPr>
        <p:spPr>
          <a:xfrm>
            <a:off x="6546717" y="3399076"/>
            <a:ext cx="1351204" cy="276999"/>
          </a:xfrm>
          <a:prstGeom prst="rect">
            <a:avLst/>
          </a:prstGeom>
          <a:noFill/>
        </p:spPr>
        <p:txBody>
          <a:bodyPr wrap="none" rtlCol="0">
            <a:spAutoFit/>
          </a:bodyPr>
          <a:lstStyle/>
          <a:p>
            <a:r>
              <a:rPr kumimoji="1" lang="en-US" altLang="ja-JP" dirty="0"/>
              <a:t>DA Req. Response</a:t>
            </a:r>
          </a:p>
        </p:txBody>
      </p:sp>
      <p:grpSp>
        <p:nvGrpSpPr>
          <p:cNvPr id="11" name="グループ化 10">
            <a:extLst>
              <a:ext uri="{FF2B5EF4-FFF2-40B4-BE49-F238E27FC236}">
                <a16:creationId xmlns:a16="http://schemas.microsoft.com/office/drawing/2014/main" id="{146A8F32-F3B4-4648-859F-02043247ADC9}"/>
              </a:ext>
            </a:extLst>
          </p:cNvPr>
          <p:cNvGrpSpPr/>
          <p:nvPr/>
        </p:nvGrpSpPr>
        <p:grpSpPr>
          <a:xfrm>
            <a:off x="5005335" y="4862441"/>
            <a:ext cx="2895351" cy="141748"/>
            <a:chOff x="6388518" y="4867035"/>
            <a:chExt cx="1512168" cy="137154"/>
          </a:xfrm>
        </p:grpSpPr>
        <p:cxnSp>
          <p:nvCxnSpPr>
            <p:cNvPr id="67" name="直線矢印コネクタ 66">
              <a:extLst>
                <a:ext uri="{FF2B5EF4-FFF2-40B4-BE49-F238E27FC236}">
                  <a16:creationId xmlns:a16="http://schemas.microsoft.com/office/drawing/2014/main" id="{B8D7B63F-80F5-48F3-A05B-F6E8117D4A30}"/>
                </a:ext>
              </a:extLst>
            </p:cNvPr>
            <p:cNvCxnSpPr/>
            <p:nvPr/>
          </p:nvCxnSpPr>
          <p:spPr bwMode="auto">
            <a:xfrm flipH="1">
              <a:off x="6388518" y="4867035"/>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a:extLst>
                <a:ext uri="{FF2B5EF4-FFF2-40B4-BE49-F238E27FC236}">
                  <a16:creationId xmlns:a16="http://schemas.microsoft.com/office/drawing/2014/main" id="{EA20D223-D087-4009-8B89-972C83C29554}"/>
                </a:ext>
              </a:extLst>
            </p:cNvPr>
            <p:cNvCxnSpPr/>
            <p:nvPr/>
          </p:nvCxnSpPr>
          <p:spPr bwMode="auto">
            <a:xfrm flipH="1">
              <a:off x="6388518" y="4932181"/>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a:extLst>
                <a:ext uri="{FF2B5EF4-FFF2-40B4-BE49-F238E27FC236}">
                  <a16:creationId xmlns:a16="http://schemas.microsoft.com/office/drawing/2014/main" id="{E2FA40D7-99D2-42B5-ABFD-5308EAE4F5A3}"/>
                </a:ext>
              </a:extLst>
            </p:cNvPr>
            <p:cNvCxnSpPr/>
            <p:nvPr/>
          </p:nvCxnSpPr>
          <p:spPr bwMode="auto">
            <a:xfrm flipH="1">
              <a:off x="6388518" y="5004189"/>
              <a:ext cx="1512168" cy="0"/>
            </a:xfrm>
            <a:prstGeom prst="straightConnector1">
              <a:avLst/>
            </a:prstGeom>
            <a:solidFill>
              <a:schemeClr val="accent1"/>
            </a:solidFill>
            <a:ln w="127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0" name="テキスト ボックス 69">
            <a:extLst>
              <a:ext uri="{FF2B5EF4-FFF2-40B4-BE49-F238E27FC236}">
                <a16:creationId xmlns:a16="http://schemas.microsoft.com/office/drawing/2014/main" id="{179AD0C4-7B5F-4EF0-8EE7-014608208E8F}"/>
              </a:ext>
            </a:extLst>
          </p:cNvPr>
          <p:cNvSpPr txBox="1"/>
          <p:nvPr/>
        </p:nvSpPr>
        <p:spPr>
          <a:xfrm>
            <a:off x="6838964" y="4590121"/>
            <a:ext cx="559769" cy="276999"/>
          </a:xfrm>
          <a:prstGeom prst="rect">
            <a:avLst/>
          </a:prstGeom>
          <a:noFill/>
        </p:spPr>
        <p:txBody>
          <a:bodyPr wrap="none" rtlCol="0">
            <a:spAutoFit/>
          </a:bodyPr>
          <a:lstStyle/>
          <a:p>
            <a:r>
              <a:rPr kumimoji="1" lang="en-US" altLang="ja-JP" dirty="0"/>
              <a:t>TXSS</a:t>
            </a:r>
          </a:p>
        </p:txBody>
      </p:sp>
      <p:sp>
        <p:nvSpPr>
          <p:cNvPr id="71" name="四角形: 角を丸くする 70">
            <a:extLst>
              <a:ext uri="{FF2B5EF4-FFF2-40B4-BE49-F238E27FC236}">
                <a16:creationId xmlns:a16="http://schemas.microsoft.com/office/drawing/2014/main" id="{00EF21DE-2E9B-4B3E-8BAA-F3EFA81DBE04}"/>
              </a:ext>
            </a:extLst>
          </p:cNvPr>
          <p:cNvSpPr/>
          <p:nvPr/>
        </p:nvSpPr>
        <p:spPr bwMode="auto">
          <a:xfrm>
            <a:off x="6626249" y="2305742"/>
            <a:ext cx="706658" cy="686559"/>
          </a:xfrm>
          <a:prstGeom prst="roundRect">
            <a:avLst/>
          </a:prstGeom>
          <a:no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Schedule SSW on 60GHz</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72" name="四角形: 角を丸くする 71">
            <a:extLst>
              <a:ext uri="{FF2B5EF4-FFF2-40B4-BE49-F238E27FC236}">
                <a16:creationId xmlns:a16="http://schemas.microsoft.com/office/drawing/2014/main" id="{10B10B24-931E-42F4-BA0E-7B2C78032618}"/>
              </a:ext>
            </a:extLst>
          </p:cNvPr>
          <p:cNvSpPr/>
          <p:nvPr/>
        </p:nvSpPr>
        <p:spPr bwMode="auto">
          <a:xfrm>
            <a:off x="4176469" y="3932330"/>
            <a:ext cx="726255" cy="727536"/>
          </a:xfrm>
          <a:prstGeom prst="roundRect">
            <a:avLst/>
          </a:prstGeom>
          <a:no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Schedule scan on 60GHz</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73" name="四角形: 角を丸くする 72">
            <a:extLst>
              <a:ext uri="{FF2B5EF4-FFF2-40B4-BE49-F238E27FC236}">
                <a16:creationId xmlns:a16="http://schemas.microsoft.com/office/drawing/2014/main" id="{7486B094-6873-4C99-8372-84FD5DD0A569}"/>
              </a:ext>
            </a:extLst>
          </p:cNvPr>
          <p:cNvSpPr/>
          <p:nvPr/>
        </p:nvSpPr>
        <p:spPr bwMode="auto">
          <a:xfrm>
            <a:off x="8009073" y="3200264"/>
            <a:ext cx="706658" cy="686559"/>
          </a:xfrm>
          <a:prstGeom prst="roundRect">
            <a:avLst/>
          </a:prstGeom>
          <a:no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Schedule SSW on 60GHz</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74" name="矢印: 右 73">
            <a:extLst>
              <a:ext uri="{FF2B5EF4-FFF2-40B4-BE49-F238E27FC236}">
                <a16:creationId xmlns:a16="http://schemas.microsoft.com/office/drawing/2014/main" id="{45070B10-B05E-42E9-80AE-325FDD793E6B}"/>
              </a:ext>
            </a:extLst>
          </p:cNvPr>
          <p:cNvSpPr/>
          <p:nvPr/>
        </p:nvSpPr>
        <p:spPr bwMode="auto">
          <a:xfrm rot="19110301">
            <a:off x="1674301" y="3504755"/>
            <a:ext cx="1940119" cy="126853"/>
          </a:xfrm>
          <a:prstGeom prst="rightArrow">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5" name="矢印: 右 74">
            <a:extLst>
              <a:ext uri="{FF2B5EF4-FFF2-40B4-BE49-F238E27FC236}">
                <a16:creationId xmlns:a16="http://schemas.microsoft.com/office/drawing/2014/main" id="{5AD61BF3-AF07-4A6A-95F7-26F9D125D46B}"/>
              </a:ext>
            </a:extLst>
          </p:cNvPr>
          <p:cNvSpPr/>
          <p:nvPr/>
        </p:nvSpPr>
        <p:spPr bwMode="auto">
          <a:xfrm rot="11252387">
            <a:off x="1402465" y="2356421"/>
            <a:ext cx="1327669" cy="153360"/>
          </a:xfrm>
          <a:prstGeom prst="rightArrow">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6" name="矢印: 右 75">
            <a:extLst>
              <a:ext uri="{FF2B5EF4-FFF2-40B4-BE49-F238E27FC236}">
                <a16:creationId xmlns:a16="http://schemas.microsoft.com/office/drawing/2014/main" id="{FBE05E0F-7755-4781-A7E1-13DE9F3C2DD9}"/>
              </a:ext>
            </a:extLst>
          </p:cNvPr>
          <p:cNvSpPr/>
          <p:nvPr/>
        </p:nvSpPr>
        <p:spPr bwMode="auto">
          <a:xfrm rot="417269">
            <a:off x="1470553" y="2560336"/>
            <a:ext cx="1327669" cy="153360"/>
          </a:xfrm>
          <a:prstGeom prst="rightArrow">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7" name="矢印: 右 76">
            <a:extLst>
              <a:ext uri="{FF2B5EF4-FFF2-40B4-BE49-F238E27FC236}">
                <a16:creationId xmlns:a16="http://schemas.microsoft.com/office/drawing/2014/main" id="{F2B6E168-A9E5-473D-ADB3-1418C18A8454}"/>
              </a:ext>
            </a:extLst>
          </p:cNvPr>
          <p:cNvSpPr/>
          <p:nvPr/>
        </p:nvSpPr>
        <p:spPr bwMode="auto">
          <a:xfrm rot="8295999">
            <a:off x="1668434" y="3692936"/>
            <a:ext cx="1940119" cy="126853"/>
          </a:xfrm>
          <a:prstGeom prst="rightArrow">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830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Our previous discussion</a:t>
            </a:r>
            <a:endParaRPr lang="en-US" dirty="0"/>
          </a:p>
        </p:txBody>
      </p:sp>
      <p:sp>
        <p:nvSpPr>
          <p:cNvPr id="3" name="Content Placeholder 2"/>
          <p:cNvSpPr>
            <a:spLocks noGrp="1"/>
          </p:cNvSpPr>
          <p:nvPr>
            <p:ph idx="1"/>
          </p:nvPr>
        </p:nvSpPr>
        <p:spPr>
          <a:xfrm>
            <a:off x="685800" y="2060848"/>
            <a:ext cx="8134672" cy="4248472"/>
          </a:xfrm>
        </p:spPr>
        <p:txBody>
          <a:bodyPr/>
          <a:lstStyle/>
          <a:p>
            <a:r>
              <a:rPr lang="en-US" dirty="0"/>
              <a:t>This problem and suggested solution have been discussed in </a:t>
            </a:r>
            <a:r>
              <a:rPr lang="en-US" dirty="0" err="1"/>
              <a:t>TGay</a:t>
            </a:r>
            <a:r>
              <a:rPr lang="en-US" dirty="0"/>
              <a:t> [3][4], and even normative text was ready for review [5]</a:t>
            </a:r>
          </a:p>
          <a:p>
            <a:pPr lvl="2"/>
            <a:endParaRPr lang="en-US" dirty="0"/>
          </a:p>
          <a:p>
            <a:r>
              <a:rPr lang="en-US" dirty="0"/>
              <a:t>However, the group did not come to the conclusion to accept the proposal, probably because people thought the use case and the requirements are rare case…</a:t>
            </a:r>
          </a:p>
          <a:p>
            <a:pPr lvl="2"/>
            <a:endParaRPr lang="en-US" dirty="0"/>
          </a:p>
          <a:p>
            <a:r>
              <a:rPr lang="en-US" dirty="0"/>
              <a:t>But, wait!</a:t>
            </a:r>
            <a:br>
              <a:rPr lang="en-US" dirty="0"/>
            </a:br>
            <a:r>
              <a:rPr lang="en-US" dirty="0"/>
              <a:t>We started to see some new directions/activities in 802.11 community and beyond.</a:t>
            </a:r>
          </a:p>
          <a:p>
            <a:endParaRPr lang="en-US" dirty="0"/>
          </a:p>
        </p:txBody>
      </p:sp>
      <p:sp>
        <p:nvSpPr>
          <p:cNvPr id="4" name="Date Placeholder 3"/>
          <p:cNvSpPr>
            <a:spLocks noGrp="1"/>
          </p:cNvSpPr>
          <p:nvPr>
            <p:ph type="dt" sz="half" idx="10"/>
          </p:nvPr>
        </p:nvSpPr>
        <p:spPr/>
        <p:txBody>
          <a:bodyPr/>
          <a:lstStyle/>
          <a:p>
            <a:pPr>
              <a:defRPr/>
            </a:pPr>
            <a:r>
              <a:rPr lang="en-US" altLang="ja-JP"/>
              <a:t>November 2019</a:t>
            </a:r>
            <a:endParaRPr lang="en-US" altLang="en-US" dirty="0"/>
          </a:p>
        </p:txBody>
      </p:sp>
      <p:sp>
        <p:nvSpPr>
          <p:cNvPr id="5" name="Footer Placeholder 4"/>
          <p:cNvSpPr>
            <a:spLocks noGrp="1"/>
          </p:cNvSpPr>
          <p:nvPr>
            <p:ph type="ftr" sz="quarter" idx="11"/>
          </p:nvPr>
        </p:nvSpPr>
        <p:spPr/>
        <p:txBody>
          <a:bodyPr/>
          <a:lstStyle/>
          <a:p>
            <a:pPr>
              <a:defRPr/>
            </a:pPr>
            <a:r>
              <a:rPr lang="en-US" altLang="en-US"/>
              <a:t>Kazuyuki Sakoda, Sony</a:t>
            </a:r>
            <a:endParaRPr lang="en-US" altLang="en-US"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17</a:t>
            </a:fld>
            <a:endParaRPr lang="en-US" altLang="en-US" dirty="0"/>
          </a:p>
        </p:txBody>
      </p:sp>
    </p:spTree>
    <p:extLst>
      <p:ext uri="{BB962C8B-B14F-4D97-AF65-F5344CB8AC3E}">
        <p14:creationId xmlns:p14="http://schemas.microsoft.com/office/powerpoint/2010/main" val="2238090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New direction/activities (1)</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18</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22" name="Content Placeholder 2"/>
          <p:cNvSpPr txBox="1">
            <a:spLocks/>
          </p:cNvSpPr>
          <p:nvPr/>
        </p:nvSpPr>
        <p:spPr bwMode="auto">
          <a:xfrm>
            <a:off x="539552" y="1974838"/>
            <a:ext cx="7990656" cy="419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kern="0" dirty="0"/>
              <a:t>Real time communication:</a:t>
            </a:r>
          </a:p>
          <a:p>
            <a:pPr lvl="1"/>
            <a:r>
              <a:rPr lang="en-US" kern="0" dirty="0"/>
              <a:t>RTA TIG walked through requirements</a:t>
            </a:r>
            <a:br>
              <a:rPr lang="en-US" kern="0" dirty="0"/>
            </a:br>
            <a:r>
              <a:rPr lang="en-US" kern="0" dirty="0"/>
              <a:t>on real time applications.</a:t>
            </a:r>
            <a:br>
              <a:rPr lang="en-US" kern="0" dirty="0"/>
            </a:br>
            <a:r>
              <a:rPr lang="en-US" kern="0" dirty="0"/>
              <a:t>It is recognized that low latency </a:t>
            </a:r>
            <a:br>
              <a:rPr lang="en-US" kern="0" dirty="0"/>
            </a:br>
            <a:r>
              <a:rPr lang="en-US" kern="0" dirty="0"/>
              <a:t>communication should be an </a:t>
            </a:r>
            <a:br>
              <a:rPr lang="en-US" kern="0" dirty="0"/>
            </a:br>
            <a:r>
              <a:rPr lang="en-US" kern="0" dirty="0"/>
              <a:t>important KPI in new application </a:t>
            </a:r>
            <a:br>
              <a:rPr lang="en-US" kern="0" dirty="0"/>
            </a:br>
            <a:r>
              <a:rPr lang="en-US" kern="0" dirty="0"/>
              <a:t>space. This argument is definitely valid to 60GHz technology as well.</a:t>
            </a:r>
          </a:p>
          <a:p>
            <a:pPr lvl="1"/>
            <a:r>
              <a:rPr lang="en-US" kern="0" dirty="0"/>
              <a:t>Looking into telecom world, low latency capability is getting to be one of the most compelling value proposition of 5G, a.k.a. URLLC.</a:t>
            </a:r>
          </a:p>
          <a:p>
            <a:pPr lvl="1"/>
            <a:r>
              <a:rPr lang="en-US" kern="0" dirty="0"/>
              <a:t>DMG discovery assistance and its proposed extension is all about low latency, high throughput, and robustness. </a:t>
            </a:r>
            <a:r>
              <a:rPr lang="en-US" kern="0" dirty="0" err="1"/>
              <a:t>TGay</a:t>
            </a:r>
            <a:r>
              <a:rPr lang="en-US" kern="0" dirty="0"/>
              <a:t> should provide enough tools to design a system meeting the requirements</a:t>
            </a:r>
          </a:p>
        </p:txBody>
      </p:sp>
      <p:pic>
        <p:nvPicPr>
          <p:cNvPr id="3" name="図 2">
            <a:extLst>
              <a:ext uri="{FF2B5EF4-FFF2-40B4-BE49-F238E27FC236}">
                <a16:creationId xmlns:a16="http://schemas.microsoft.com/office/drawing/2014/main" id="{42CB7877-5485-4D8E-B125-C8375643B357}"/>
              </a:ext>
            </a:extLst>
          </p:cNvPr>
          <p:cNvPicPr>
            <a:picLocks noChangeAspect="1"/>
          </p:cNvPicPr>
          <p:nvPr/>
        </p:nvPicPr>
        <p:blipFill>
          <a:blip r:embed="rId2"/>
          <a:stretch>
            <a:fillRect/>
          </a:stretch>
        </p:blipFill>
        <p:spPr>
          <a:xfrm>
            <a:off x="5364088" y="1484784"/>
            <a:ext cx="3637210" cy="2520280"/>
          </a:xfrm>
          <a:prstGeom prst="rect">
            <a:avLst/>
          </a:prstGeom>
        </p:spPr>
      </p:pic>
    </p:spTree>
    <p:extLst>
      <p:ext uri="{BB962C8B-B14F-4D97-AF65-F5344CB8AC3E}">
        <p14:creationId xmlns:p14="http://schemas.microsoft.com/office/powerpoint/2010/main" val="3645095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New direction/activities (2)</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19</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22" name="Content Placeholder 2"/>
          <p:cNvSpPr txBox="1">
            <a:spLocks/>
          </p:cNvSpPr>
          <p:nvPr/>
        </p:nvSpPr>
        <p:spPr bwMode="auto">
          <a:xfrm>
            <a:off x="726878" y="1974838"/>
            <a:ext cx="7990656" cy="419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kern="0" dirty="0"/>
              <a:t>Probably, OOB discovery is going to be more popular:</a:t>
            </a:r>
          </a:p>
          <a:p>
            <a:pPr lvl="1"/>
            <a:r>
              <a:rPr lang="en-US" kern="0" dirty="0"/>
              <a:t>Some people may think multi-band/out-of-band discovery is not going to be useful or popular. At least in history, it was.</a:t>
            </a:r>
          </a:p>
          <a:p>
            <a:pPr lvl="1"/>
            <a:r>
              <a:rPr lang="en-US" kern="0" dirty="0"/>
              <a:t>However, 802.11ax is also talking about OOB discovery and they started to take it more serious these days [6][7]</a:t>
            </a:r>
          </a:p>
          <a:p>
            <a:pPr lvl="1"/>
            <a:r>
              <a:rPr lang="en-US" kern="0" dirty="0"/>
              <a:t>We do not need to be shy to leverage OOB discovery in 802.11. Rather, </a:t>
            </a:r>
            <a:r>
              <a:rPr lang="en-US" kern="0" dirty="0" err="1"/>
              <a:t>TGay</a:t>
            </a:r>
            <a:r>
              <a:rPr lang="en-US" kern="0" dirty="0"/>
              <a:t> should define complete set of OOB discovery features</a:t>
            </a:r>
          </a:p>
          <a:p>
            <a:pPr lvl="1"/>
            <a:endParaRPr lang="en-US" kern="0" dirty="0"/>
          </a:p>
          <a:p>
            <a:pPr lvl="1"/>
            <a:endParaRPr lang="en-US" kern="0" dirty="0"/>
          </a:p>
        </p:txBody>
      </p:sp>
    </p:spTree>
    <p:extLst>
      <p:ext uri="{BB962C8B-B14F-4D97-AF65-F5344CB8AC3E}">
        <p14:creationId xmlns:p14="http://schemas.microsoft.com/office/powerpoint/2010/main" val="2138718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Agenda</a:t>
            </a:r>
            <a:endParaRPr lang="zh-CN" altLang="en-US" dirty="0"/>
          </a:p>
        </p:txBody>
      </p:sp>
      <p:sp>
        <p:nvSpPr>
          <p:cNvPr id="3" name="Content Placeholder 2"/>
          <p:cNvSpPr>
            <a:spLocks noGrp="1"/>
          </p:cNvSpPr>
          <p:nvPr>
            <p:ph idx="1"/>
          </p:nvPr>
        </p:nvSpPr>
        <p:spPr/>
        <p:txBody>
          <a:bodyPr/>
          <a:lstStyle/>
          <a:p>
            <a:r>
              <a:rPr lang="en-US" dirty="0"/>
              <a:t>Recap: why we are talking about this feature</a:t>
            </a:r>
          </a:p>
          <a:p>
            <a:r>
              <a:rPr lang="en-US" dirty="0"/>
              <a:t>Recap: what is DMG multi-band discovery assistance</a:t>
            </a:r>
          </a:p>
          <a:p>
            <a:r>
              <a:rPr lang="en-US" dirty="0"/>
              <a:t>What is the problem and what is missing in D5.0</a:t>
            </a:r>
          </a:p>
          <a:p>
            <a:r>
              <a:rPr lang="en-US" dirty="0"/>
              <a:t>Our previous discussion</a:t>
            </a:r>
          </a:p>
          <a:p>
            <a:r>
              <a:rPr lang="en-US" dirty="0"/>
              <a:t>New direction/activities</a:t>
            </a:r>
          </a:p>
          <a:p>
            <a:r>
              <a:rPr lang="en-US" dirty="0"/>
              <a:t>Discussion</a:t>
            </a:r>
          </a:p>
          <a:p>
            <a:endParaRPr lang="en-US"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a:t>
            </a:fld>
            <a:endParaRPr lang="en-US" altLang="en-US" dirty="0"/>
          </a:p>
        </p:txBody>
      </p:sp>
      <p:sp>
        <p:nvSpPr>
          <p:cNvPr id="9"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7"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Tree>
    <p:extLst>
      <p:ext uri="{BB962C8B-B14F-4D97-AF65-F5344CB8AC3E}">
        <p14:creationId xmlns:p14="http://schemas.microsoft.com/office/powerpoint/2010/main" val="3670422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New direction/activities (3)</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20</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22" name="Content Placeholder 2"/>
          <p:cNvSpPr txBox="1">
            <a:spLocks/>
          </p:cNvSpPr>
          <p:nvPr/>
        </p:nvSpPr>
        <p:spPr bwMode="auto">
          <a:xfrm>
            <a:off x="726878" y="1974838"/>
            <a:ext cx="7990656" cy="419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kern="0" dirty="0"/>
              <a:t>Wi-Fi sensing, 60GHz, multi-static radar:</a:t>
            </a:r>
          </a:p>
          <a:p>
            <a:pPr lvl="1"/>
            <a:r>
              <a:rPr lang="en-US" kern="0" dirty="0"/>
              <a:t>SENS TIG has been kicked off. One of the candidate technology/application is 60GHz multi-static radar [8]</a:t>
            </a:r>
          </a:p>
          <a:p>
            <a:pPr lvl="1"/>
            <a:r>
              <a:rPr lang="en-US" kern="0" dirty="0"/>
              <a:t>The use case assumes multiple DMG</a:t>
            </a:r>
            <a:br>
              <a:rPr lang="en-US" kern="0" dirty="0"/>
            </a:br>
            <a:r>
              <a:rPr lang="en-US" kern="0" dirty="0"/>
              <a:t>STA deployment in a neighborhood</a:t>
            </a:r>
            <a:br>
              <a:rPr lang="en-US" kern="0" dirty="0"/>
            </a:br>
            <a:r>
              <a:rPr lang="en-US" kern="0" dirty="0"/>
              <a:t>at consumer spaces, </a:t>
            </a:r>
            <a:br>
              <a:rPr lang="en-US" kern="0" dirty="0"/>
            </a:br>
            <a:r>
              <a:rPr lang="en-US" kern="0" dirty="0"/>
              <a:t>which is pretty similar to what [1] </a:t>
            </a:r>
            <a:br>
              <a:rPr lang="en-US" kern="0" dirty="0"/>
            </a:br>
            <a:r>
              <a:rPr lang="en-US" kern="0" dirty="0"/>
              <a:t>envisions</a:t>
            </a:r>
          </a:p>
          <a:p>
            <a:pPr lvl="1"/>
            <a:r>
              <a:rPr lang="en-US" kern="0" dirty="0"/>
              <a:t>It is possible that multi-AP type of </a:t>
            </a:r>
            <a:br>
              <a:rPr lang="en-US" kern="0" dirty="0"/>
            </a:br>
            <a:r>
              <a:rPr lang="en-US" kern="0" dirty="0"/>
              <a:t>deployment will be even more popular </a:t>
            </a:r>
            <a:br>
              <a:rPr lang="en-US" kern="0" dirty="0"/>
            </a:br>
            <a:r>
              <a:rPr lang="en-US" kern="0" dirty="0"/>
              <a:t>together with the use of 60GHz Wi-Fi </a:t>
            </a:r>
            <a:br>
              <a:rPr lang="en-US" kern="0" dirty="0"/>
            </a:br>
            <a:r>
              <a:rPr lang="en-US" kern="0" dirty="0"/>
              <a:t>sensing technology</a:t>
            </a:r>
          </a:p>
          <a:p>
            <a:pPr lvl="1"/>
            <a:endParaRPr lang="en-US" kern="0" dirty="0"/>
          </a:p>
        </p:txBody>
      </p:sp>
      <p:pic>
        <p:nvPicPr>
          <p:cNvPr id="8" name="Picture 2" descr="A picture containing text&#10;&#10;Description automatically generated">
            <a:extLst>
              <a:ext uri="{FF2B5EF4-FFF2-40B4-BE49-F238E27FC236}">
                <a16:creationId xmlns:a16="http://schemas.microsoft.com/office/drawing/2014/main" id="{CBCCF355-0C85-4432-9AA1-5E6DF93A06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3430512"/>
            <a:ext cx="3126219" cy="1948383"/>
          </a:xfrm>
          <a:prstGeom prst="rect">
            <a:avLst/>
          </a:prstGeom>
        </p:spPr>
      </p:pic>
    </p:spTree>
    <p:extLst>
      <p:ext uri="{BB962C8B-B14F-4D97-AF65-F5344CB8AC3E}">
        <p14:creationId xmlns:p14="http://schemas.microsoft.com/office/powerpoint/2010/main" val="2689798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New direction/activities (4)</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21</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22" name="Content Placeholder 2"/>
          <p:cNvSpPr txBox="1">
            <a:spLocks/>
          </p:cNvSpPr>
          <p:nvPr/>
        </p:nvSpPr>
        <p:spPr bwMode="auto">
          <a:xfrm>
            <a:off x="726878" y="1974838"/>
            <a:ext cx="7990656" cy="1958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kern="0" dirty="0" err="1"/>
              <a:t>TGay</a:t>
            </a:r>
            <a:r>
              <a:rPr lang="en-US" kern="0" dirty="0"/>
              <a:t> is going to specify more details on management functions to design DN/CN with TDD mode [9]</a:t>
            </a:r>
          </a:p>
          <a:p>
            <a:pPr lvl="1"/>
            <a:r>
              <a:rPr lang="en-US" kern="0" dirty="0"/>
              <a:t>It sounds to be reasonable, as </a:t>
            </a:r>
            <a:r>
              <a:rPr lang="en-US" kern="0" dirty="0" err="1"/>
              <a:t>TGay</a:t>
            </a:r>
            <a:r>
              <a:rPr lang="en-US" kern="0" dirty="0"/>
              <a:t> will be providing more complete set of tools to form opportunistic networks over 802.11ad/ay devices</a:t>
            </a:r>
          </a:p>
          <a:p>
            <a:pPr lvl="1"/>
            <a:endParaRPr lang="en-US" kern="0" dirty="0"/>
          </a:p>
          <a:p>
            <a:pPr lvl="1"/>
            <a:endParaRPr lang="en-US" kern="0" dirty="0"/>
          </a:p>
        </p:txBody>
      </p:sp>
      <p:pic>
        <p:nvPicPr>
          <p:cNvPr id="3" name="図 2">
            <a:extLst>
              <a:ext uri="{FF2B5EF4-FFF2-40B4-BE49-F238E27FC236}">
                <a16:creationId xmlns:a16="http://schemas.microsoft.com/office/drawing/2014/main" id="{19EEF688-8FD4-45C7-854C-DBD15FE3D508}"/>
              </a:ext>
            </a:extLst>
          </p:cNvPr>
          <p:cNvPicPr>
            <a:picLocks noChangeAspect="1"/>
          </p:cNvPicPr>
          <p:nvPr/>
        </p:nvPicPr>
        <p:blipFill>
          <a:blip r:embed="rId2"/>
          <a:stretch>
            <a:fillRect/>
          </a:stretch>
        </p:blipFill>
        <p:spPr>
          <a:xfrm>
            <a:off x="2987824" y="3669453"/>
            <a:ext cx="6012160" cy="3092532"/>
          </a:xfrm>
          <a:prstGeom prst="rect">
            <a:avLst/>
          </a:prstGeom>
        </p:spPr>
      </p:pic>
    </p:spTree>
    <p:extLst>
      <p:ext uri="{BB962C8B-B14F-4D97-AF65-F5344CB8AC3E}">
        <p14:creationId xmlns:p14="http://schemas.microsoft.com/office/powerpoint/2010/main" val="935387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a:xfrm>
            <a:off x="685800" y="2060848"/>
            <a:ext cx="7772400" cy="2133364"/>
          </a:xfrm>
        </p:spPr>
        <p:txBody>
          <a:bodyPr/>
          <a:lstStyle/>
          <a:p>
            <a:r>
              <a:rPr lang="en-US" dirty="0"/>
              <a:t>Should </a:t>
            </a:r>
            <a:r>
              <a:rPr lang="en-US" dirty="0" err="1"/>
              <a:t>TGay</a:t>
            </a:r>
            <a:r>
              <a:rPr lang="en-US" dirty="0"/>
              <a:t> consider to define a bit more complete set of tool to make multi-band discovery efficient?</a:t>
            </a:r>
          </a:p>
          <a:p>
            <a:endParaRPr lang="en-US" dirty="0"/>
          </a:p>
        </p:txBody>
      </p:sp>
      <p:sp>
        <p:nvSpPr>
          <p:cNvPr id="4" name="Date Placeholder 3"/>
          <p:cNvSpPr>
            <a:spLocks noGrp="1"/>
          </p:cNvSpPr>
          <p:nvPr>
            <p:ph type="dt" sz="half" idx="10"/>
          </p:nvPr>
        </p:nvSpPr>
        <p:spPr/>
        <p:txBody>
          <a:bodyPr/>
          <a:lstStyle/>
          <a:p>
            <a:pPr>
              <a:defRPr/>
            </a:pPr>
            <a:r>
              <a:rPr lang="en-US" altLang="ja-JP"/>
              <a:t>November 2019</a:t>
            </a:r>
            <a:endParaRPr lang="en-US" altLang="en-US" dirty="0"/>
          </a:p>
        </p:txBody>
      </p:sp>
      <p:sp>
        <p:nvSpPr>
          <p:cNvPr id="5" name="Footer Placeholder 4"/>
          <p:cNvSpPr>
            <a:spLocks noGrp="1"/>
          </p:cNvSpPr>
          <p:nvPr>
            <p:ph type="ftr" sz="quarter" idx="11"/>
          </p:nvPr>
        </p:nvSpPr>
        <p:spPr/>
        <p:txBody>
          <a:bodyPr/>
          <a:lstStyle/>
          <a:p>
            <a:pPr>
              <a:defRPr/>
            </a:pPr>
            <a:r>
              <a:rPr lang="en-US" altLang="en-US"/>
              <a:t>Kazuyuki Sakoda, Sony</a:t>
            </a:r>
            <a:endParaRPr lang="en-US" altLang="en-US"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22</a:t>
            </a:fld>
            <a:endParaRPr lang="en-US" altLang="en-US" dirty="0"/>
          </a:p>
        </p:txBody>
      </p:sp>
    </p:spTree>
    <p:extLst>
      <p:ext uri="{BB962C8B-B14F-4D97-AF65-F5344CB8AC3E}">
        <p14:creationId xmlns:p14="http://schemas.microsoft.com/office/powerpoint/2010/main" val="1676535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b="0" dirty="0"/>
              <a:t>[1] 802.11-18/194r1 “Distribution network use case for consumer devices,” Kazuyuki Sakoda, et.al.</a:t>
            </a:r>
          </a:p>
          <a:p>
            <a:r>
              <a:rPr lang="en-US" sz="1800" b="0" dirty="0"/>
              <a:t>[2] 802.11-18/2009r6 “IEEE 802.11 Real Time Applications TIG Report,” Kate Meng, et.al.</a:t>
            </a:r>
          </a:p>
          <a:p>
            <a:r>
              <a:rPr lang="en-US" sz="1800" b="0" dirty="0"/>
              <a:t>[3] 802.11-19/19r1 “Proposed resolution of CID 3518”, Mohamed Abouelseoud, et.al.</a:t>
            </a:r>
          </a:p>
          <a:p>
            <a:r>
              <a:rPr lang="en-US" sz="1800" b="0" dirty="0"/>
              <a:t>[4] 802.11-19/868r0 “Multi-band comments resolution”,</a:t>
            </a:r>
            <a:r>
              <a:rPr lang="en-US" altLang="ja-JP" sz="1800" b="0" dirty="0"/>
              <a:t> Mohamed Abouelseoud, et.al.</a:t>
            </a:r>
            <a:endParaRPr lang="en-US" sz="1800" b="0" dirty="0"/>
          </a:p>
          <a:p>
            <a:r>
              <a:rPr lang="en-US" altLang="ja-JP" sz="1800" b="0" dirty="0"/>
              <a:t>[5] 802.11-19/20r0, “Proposed resolution of CID 3518 text”, Mohamed Abouelseoud, et.al.</a:t>
            </a:r>
          </a:p>
          <a:p>
            <a:r>
              <a:rPr lang="en-US" altLang="ja-JP" sz="1800" b="0" dirty="0"/>
              <a:t>[6] 802.11-18/1922, “Considerations on 6GHz Discovery,” Thomas </a:t>
            </a:r>
            <a:r>
              <a:rPr lang="en-US" altLang="ja-JP" sz="1800" b="0" dirty="0" err="1"/>
              <a:t>Derham</a:t>
            </a:r>
            <a:r>
              <a:rPr lang="en-US" altLang="ja-JP" sz="1800" b="0" dirty="0"/>
              <a:t>, et.al.</a:t>
            </a:r>
          </a:p>
          <a:p>
            <a:r>
              <a:rPr lang="en-US" altLang="ja-JP" sz="1800" b="0" dirty="0"/>
              <a:t>[7] 802.11-18/1966, “6GHz – Out-of-band discovery discussion,” Laurent </a:t>
            </a:r>
            <a:r>
              <a:rPr lang="en-US" altLang="ja-JP" sz="1800" b="0" dirty="0" err="1"/>
              <a:t>Cariou</a:t>
            </a:r>
            <a:r>
              <a:rPr lang="en-US" altLang="ja-JP" sz="1800" b="0" dirty="0"/>
              <a:t>, et.al.</a:t>
            </a:r>
          </a:p>
        </p:txBody>
      </p:sp>
      <p:sp>
        <p:nvSpPr>
          <p:cNvPr id="6" name="Slide Number Placeholder 5"/>
          <p:cNvSpPr>
            <a:spLocks noGrp="1"/>
          </p:cNvSpPr>
          <p:nvPr>
            <p:ph type="sldNum" sz="quarter" idx="12"/>
          </p:nvPr>
        </p:nvSpPr>
        <p:spPr/>
        <p:txBody>
          <a:bodyPr/>
          <a:lstStyle/>
          <a:p>
            <a:pPr>
              <a:defRPr/>
            </a:pPr>
            <a:r>
              <a:rPr lang="en-US" altLang="en-US" dirty="0"/>
              <a:t>Slide </a:t>
            </a:r>
            <a:fld id="{0391809B-2015-42AC-9A4A-427CE29EAC4D}" type="slidenum">
              <a:rPr lang="en-US" altLang="en-US" smtClean="0"/>
              <a:pPr>
                <a:defRPr/>
              </a:pPr>
              <a:t>23</a:t>
            </a:fld>
            <a:endParaRPr lang="en-US" altLang="en-US" dirty="0"/>
          </a:p>
        </p:txBody>
      </p:sp>
      <p:sp>
        <p:nvSpPr>
          <p:cNvPr id="9"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7"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Tree>
    <p:extLst>
      <p:ext uri="{BB962C8B-B14F-4D97-AF65-F5344CB8AC3E}">
        <p14:creationId xmlns:p14="http://schemas.microsoft.com/office/powerpoint/2010/main" val="4084897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b="0" dirty="0"/>
              <a:t>[8] 802.11-19/1551r1 “Wi-Fi sensing in 60GHz band,” </a:t>
            </a:r>
            <a:r>
              <a:rPr lang="en-US" sz="1800" b="0" dirty="0" err="1"/>
              <a:t>Alecsander</a:t>
            </a:r>
            <a:r>
              <a:rPr lang="en-US" sz="1800" b="0" dirty="0"/>
              <a:t> Eitan, et.al.</a:t>
            </a:r>
          </a:p>
          <a:p>
            <a:r>
              <a:rPr lang="en-US" sz="1800" b="0" dirty="0"/>
              <a:t>[9] 802.11-19/1517r0, “TDD beamforming configuration,” Payam </a:t>
            </a:r>
            <a:r>
              <a:rPr lang="en-US" sz="1800" b="0" dirty="0" err="1"/>
              <a:t>Torab</a:t>
            </a:r>
            <a:r>
              <a:rPr lang="en-US" sz="1800" b="0" dirty="0"/>
              <a:t>, et.al.</a:t>
            </a:r>
          </a:p>
          <a:p>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0391809B-2015-42AC-9A4A-427CE29EAC4D}" type="slidenum">
              <a:rPr lang="en-US" altLang="en-US" smtClean="0"/>
              <a:pPr>
                <a:defRPr/>
              </a:pPr>
              <a:t>24</a:t>
            </a:fld>
            <a:endParaRPr lang="en-US" altLang="en-US" dirty="0"/>
          </a:p>
        </p:txBody>
      </p:sp>
      <p:sp>
        <p:nvSpPr>
          <p:cNvPr id="9"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7"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Tree>
    <p:extLst>
      <p:ext uri="{BB962C8B-B14F-4D97-AF65-F5344CB8AC3E}">
        <p14:creationId xmlns:p14="http://schemas.microsoft.com/office/powerpoint/2010/main" val="4139481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a:xfrm>
            <a:off x="685800" y="1981199"/>
            <a:ext cx="7772400" cy="4494213"/>
          </a:xfrm>
        </p:spPr>
        <p:txBody>
          <a:bodyPr/>
          <a:lstStyle/>
          <a:p>
            <a:r>
              <a:rPr lang="en-US" altLang="ja-JP" sz="2000" dirty="0"/>
              <a:t>802.11ay introduces DMG multi-band discovery assistance feature   to</a:t>
            </a:r>
            <a:r>
              <a:rPr lang="en-US" sz="2000" dirty="0"/>
              <a:t> ease forming opportunistic network, i.e., 60GHz mesh network, while maintaining low-latency and robust communication</a:t>
            </a:r>
          </a:p>
          <a:p>
            <a:r>
              <a:rPr lang="en-US" sz="2000" dirty="0"/>
              <a:t>However, the current DMG multi-band discovery assistance requires association to an AP per a request for discovery assistance</a:t>
            </a:r>
          </a:p>
          <a:p>
            <a:r>
              <a:rPr lang="en-US" sz="2000" dirty="0"/>
              <a:t>It is preferable to extend the assistance coverage beyond the AP to find neighbor DMG STAs efficiently</a:t>
            </a:r>
          </a:p>
          <a:p>
            <a:r>
              <a:rPr lang="en-US" sz="2000" dirty="0" err="1"/>
              <a:t>TGay</a:t>
            </a:r>
            <a:r>
              <a:rPr lang="en-US" sz="2000" dirty="0"/>
              <a:t> had discussions if we should extend the feature, but did not come to the conclusion to include it</a:t>
            </a:r>
          </a:p>
          <a:p>
            <a:r>
              <a:rPr lang="en-US" sz="2000" dirty="0"/>
              <a:t>This presentation revisits the DMG multi-band discovery extension once again, and suggest to  reconsider extending the feature</a:t>
            </a:r>
          </a:p>
          <a:p>
            <a:endParaRPr lang="en-US" sz="2000"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3</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Tree>
    <p:extLst>
      <p:ext uri="{BB962C8B-B14F-4D97-AF65-F5344CB8AC3E}">
        <p14:creationId xmlns:p14="http://schemas.microsoft.com/office/powerpoint/2010/main" val="248995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Recap: why we are talking about this feature (1)</a:t>
            </a:r>
            <a:endParaRPr lang="en-US" dirty="0"/>
          </a:p>
        </p:txBody>
      </p:sp>
      <p:sp>
        <p:nvSpPr>
          <p:cNvPr id="3" name="Content Placeholder 2"/>
          <p:cNvSpPr>
            <a:spLocks noGrp="1"/>
          </p:cNvSpPr>
          <p:nvPr>
            <p:ph idx="1"/>
          </p:nvPr>
        </p:nvSpPr>
        <p:spPr>
          <a:xfrm>
            <a:off x="685800" y="1981200"/>
            <a:ext cx="7772400" cy="4040088"/>
          </a:xfrm>
        </p:spPr>
        <p:txBody>
          <a:bodyPr/>
          <a:lstStyle/>
          <a:p>
            <a:r>
              <a:rPr lang="en-US" sz="1800" dirty="0"/>
              <a:t>High-bandwidth, low-latency, and robust communication is a key to high quality VR type of application [1]</a:t>
            </a:r>
          </a:p>
          <a:p>
            <a:r>
              <a:rPr lang="en-US" sz="1800" dirty="0"/>
              <a:t>Ideally, the latency should be bounded &lt; 3~10 </a:t>
            </a:r>
            <a:r>
              <a:rPr lang="en-US" sz="1800" dirty="0" err="1"/>
              <a:t>msec</a:t>
            </a:r>
            <a:r>
              <a:rPr lang="en-US" sz="1800" dirty="0"/>
              <a:t> over the air in order to satisfy system requirements [2]</a:t>
            </a:r>
          </a:p>
          <a:p>
            <a:r>
              <a:rPr lang="en-US" sz="1800" dirty="0"/>
              <a:t>There are many other application that benefits low latency capability</a:t>
            </a:r>
          </a:p>
          <a:p>
            <a:r>
              <a:rPr lang="en-US" sz="1800" dirty="0"/>
              <a:t>However, 802.11ad/ay DMG Beacons / exhaustive SSW could occupy the airtime continuously beyond the latency boundary</a:t>
            </a:r>
          </a:p>
          <a:p>
            <a:r>
              <a:rPr lang="en-US" altLang="ja-JP" sz="1800" dirty="0"/>
              <a:t>Big chunk of BHI should be eliminated</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4</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pic>
        <p:nvPicPr>
          <p:cNvPr id="12" name="Picture 6">
            <a:extLst>
              <a:ext uri="{FF2B5EF4-FFF2-40B4-BE49-F238E27FC236}">
                <a16:creationId xmlns:a16="http://schemas.microsoft.com/office/drawing/2014/main" id="{5504C6F4-A410-4A9D-A6D1-D2C371141AD7}"/>
              </a:ext>
            </a:extLst>
          </p:cNvPr>
          <p:cNvPicPr>
            <a:picLocks noChangeAspect="1"/>
          </p:cNvPicPr>
          <p:nvPr/>
        </p:nvPicPr>
        <p:blipFill>
          <a:blip r:embed="rId2"/>
          <a:stretch>
            <a:fillRect/>
          </a:stretch>
        </p:blipFill>
        <p:spPr>
          <a:xfrm>
            <a:off x="1539019" y="4581128"/>
            <a:ext cx="6672387" cy="1724422"/>
          </a:xfrm>
          <a:prstGeom prst="rect">
            <a:avLst/>
          </a:prstGeom>
        </p:spPr>
      </p:pic>
      <p:sp>
        <p:nvSpPr>
          <p:cNvPr id="13" name="Oval 8">
            <a:extLst>
              <a:ext uri="{FF2B5EF4-FFF2-40B4-BE49-F238E27FC236}">
                <a16:creationId xmlns:a16="http://schemas.microsoft.com/office/drawing/2014/main" id="{E47181EB-A7C8-42FC-8847-252E12469340}"/>
              </a:ext>
            </a:extLst>
          </p:cNvPr>
          <p:cNvSpPr/>
          <p:nvPr/>
        </p:nvSpPr>
        <p:spPr bwMode="auto">
          <a:xfrm>
            <a:off x="1539019" y="4950747"/>
            <a:ext cx="2151359" cy="985184"/>
          </a:xfrm>
          <a:prstGeom prst="ellipse">
            <a:avLst/>
          </a:prstGeom>
          <a:noFill/>
          <a:ln w="571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95033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Recap: why we are talking about this feature (2)</a:t>
            </a:r>
            <a:endParaRPr lang="en-US" dirty="0"/>
          </a:p>
        </p:txBody>
      </p:sp>
      <p:sp>
        <p:nvSpPr>
          <p:cNvPr id="3" name="Content Placeholder 2"/>
          <p:cNvSpPr>
            <a:spLocks noGrp="1"/>
          </p:cNvSpPr>
          <p:nvPr>
            <p:ph idx="1"/>
          </p:nvPr>
        </p:nvSpPr>
        <p:spPr>
          <a:xfrm>
            <a:off x="685800" y="1981200"/>
            <a:ext cx="7772400" cy="4040088"/>
          </a:xfrm>
        </p:spPr>
        <p:txBody>
          <a:bodyPr/>
          <a:lstStyle/>
          <a:p>
            <a:r>
              <a:rPr lang="en-US" sz="2000" dirty="0"/>
              <a:t>We also think that multi-AP type of network configuration is helpful to enhance range and robustness of the 60GHz network</a:t>
            </a:r>
          </a:p>
          <a:p>
            <a:r>
              <a:rPr lang="en-US" sz="2000" dirty="0"/>
              <a:t>Potentially introduce multi-hop communication on top of the 802.11ay MAC/PHY</a:t>
            </a:r>
          </a:p>
          <a:p>
            <a:r>
              <a:rPr lang="en-US" sz="2000" dirty="0"/>
              <a:t>Even if the routing and forwarding resides on layer 3, 802.11ay should provide tool set to enable such operation on layer 2, such as efficient neighbor discovery and opportunistic link establishment</a:t>
            </a:r>
          </a:p>
          <a:p>
            <a:pPr lvl="1"/>
            <a:r>
              <a:rPr lang="en-US" sz="1600" dirty="0"/>
              <a:t>The same concept as DN-DN link for fixed wireless access use case with TDD DMG STA</a:t>
            </a:r>
          </a:p>
          <a:p>
            <a:endParaRPr lang="en-US" sz="2000"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5</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Tree>
    <p:extLst>
      <p:ext uri="{BB962C8B-B14F-4D97-AF65-F5344CB8AC3E}">
        <p14:creationId xmlns:p14="http://schemas.microsoft.com/office/powerpoint/2010/main" val="1587908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Recap: why we are talking about this feature (2)</a:t>
            </a:r>
            <a:endParaRPr lang="en-US"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6</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pic>
        <p:nvPicPr>
          <p:cNvPr id="8" name="Picture 9">
            <a:extLst>
              <a:ext uri="{FF2B5EF4-FFF2-40B4-BE49-F238E27FC236}">
                <a16:creationId xmlns:a16="http://schemas.microsoft.com/office/drawing/2014/main" id="{A3132110-9D2C-49A1-BECD-CF9AA7762968}"/>
              </a:ext>
            </a:extLst>
          </p:cNvPr>
          <p:cNvPicPr>
            <a:picLocks noChangeAspect="1"/>
          </p:cNvPicPr>
          <p:nvPr/>
        </p:nvPicPr>
        <p:blipFill>
          <a:blip r:embed="rId2"/>
          <a:stretch>
            <a:fillRect/>
          </a:stretch>
        </p:blipFill>
        <p:spPr>
          <a:xfrm>
            <a:off x="971600" y="1932707"/>
            <a:ext cx="2736304" cy="4362598"/>
          </a:xfrm>
          <a:prstGeom prst="rect">
            <a:avLst/>
          </a:prstGeom>
        </p:spPr>
      </p:pic>
      <p:sp>
        <p:nvSpPr>
          <p:cNvPr id="10" name="Oval 48">
            <a:extLst>
              <a:ext uri="{FF2B5EF4-FFF2-40B4-BE49-F238E27FC236}">
                <a16:creationId xmlns:a16="http://schemas.microsoft.com/office/drawing/2014/main" id="{5478DB02-3BB9-42CE-98CF-148FC0C0B242}"/>
              </a:ext>
            </a:extLst>
          </p:cNvPr>
          <p:cNvSpPr/>
          <p:nvPr/>
        </p:nvSpPr>
        <p:spPr bwMode="auto">
          <a:xfrm>
            <a:off x="1872818" y="2735437"/>
            <a:ext cx="216024" cy="216024"/>
          </a:xfrm>
          <a:prstGeom prst="ellipse">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49">
            <a:extLst>
              <a:ext uri="{FF2B5EF4-FFF2-40B4-BE49-F238E27FC236}">
                <a16:creationId xmlns:a16="http://schemas.microsoft.com/office/drawing/2014/main" id="{077B719C-F9F6-4F9C-8E05-AAAB17C221C1}"/>
              </a:ext>
            </a:extLst>
          </p:cNvPr>
          <p:cNvSpPr/>
          <p:nvPr/>
        </p:nvSpPr>
        <p:spPr>
          <a:xfrm>
            <a:off x="2088842" y="2943919"/>
            <a:ext cx="785280" cy="584775"/>
          </a:xfrm>
          <a:prstGeom prst="rect">
            <a:avLst/>
          </a:prstGeom>
          <a:solidFill>
            <a:srgbClr val="F8F8F8">
              <a:alpha val="60000"/>
            </a:srgbClr>
          </a:solidFill>
        </p:spPr>
        <p:txBody>
          <a:bodyPr wrap="none">
            <a:spAutoFit/>
          </a:bodyPr>
          <a:lstStyle/>
          <a:p>
            <a:r>
              <a:rPr lang="en-US" sz="1600" b="1" dirty="0">
                <a:solidFill>
                  <a:schemeClr val="accent6">
                    <a:lumMod val="75000"/>
                  </a:schemeClr>
                </a:solidFill>
              </a:rPr>
              <a:t>Source</a:t>
            </a:r>
          </a:p>
          <a:p>
            <a:r>
              <a:rPr lang="en-US" sz="1600" b="1" dirty="0">
                <a:solidFill>
                  <a:schemeClr val="accent6">
                    <a:lumMod val="75000"/>
                  </a:schemeClr>
                </a:solidFill>
              </a:rPr>
              <a:t>(DN)</a:t>
            </a:r>
          </a:p>
        </p:txBody>
      </p:sp>
      <p:sp>
        <p:nvSpPr>
          <p:cNvPr id="12" name="Oval 50">
            <a:extLst>
              <a:ext uri="{FF2B5EF4-FFF2-40B4-BE49-F238E27FC236}">
                <a16:creationId xmlns:a16="http://schemas.microsoft.com/office/drawing/2014/main" id="{E7BB51F6-2E87-40A2-B167-D4B5CDDCA61D}"/>
              </a:ext>
            </a:extLst>
          </p:cNvPr>
          <p:cNvSpPr/>
          <p:nvPr/>
        </p:nvSpPr>
        <p:spPr bwMode="auto">
          <a:xfrm>
            <a:off x="2658098" y="4660758"/>
            <a:ext cx="216024" cy="216024"/>
          </a:xfrm>
          <a:prstGeom prst="ellipse">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Oval 52">
            <a:extLst>
              <a:ext uri="{FF2B5EF4-FFF2-40B4-BE49-F238E27FC236}">
                <a16:creationId xmlns:a16="http://schemas.microsoft.com/office/drawing/2014/main" id="{E1A82AAF-AB91-4719-A517-B5318890D6CE}"/>
              </a:ext>
            </a:extLst>
          </p:cNvPr>
          <p:cNvSpPr/>
          <p:nvPr/>
        </p:nvSpPr>
        <p:spPr bwMode="auto">
          <a:xfrm>
            <a:off x="1509018" y="4443729"/>
            <a:ext cx="216024" cy="216024"/>
          </a:xfrm>
          <a:prstGeom prst="ellipse">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53">
            <a:extLst>
              <a:ext uri="{FF2B5EF4-FFF2-40B4-BE49-F238E27FC236}">
                <a16:creationId xmlns:a16="http://schemas.microsoft.com/office/drawing/2014/main" id="{D0A60637-6EB7-49DB-A0CB-F2C9CC24D63C}"/>
              </a:ext>
            </a:extLst>
          </p:cNvPr>
          <p:cNvSpPr/>
          <p:nvPr/>
        </p:nvSpPr>
        <p:spPr>
          <a:xfrm>
            <a:off x="1098330" y="4691416"/>
            <a:ext cx="479618" cy="338554"/>
          </a:xfrm>
          <a:prstGeom prst="rect">
            <a:avLst/>
          </a:prstGeom>
          <a:solidFill>
            <a:srgbClr val="F8F8F8">
              <a:alpha val="60000"/>
            </a:srgbClr>
          </a:solidFill>
        </p:spPr>
        <p:txBody>
          <a:bodyPr wrap="none">
            <a:spAutoFit/>
          </a:bodyPr>
          <a:lstStyle/>
          <a:p>
            <a:r>
              <a:rPr lang="en-US" sz="1600" b="1" dirty="0">
                <a:solidFill>
                  <a:schemeClr val="accent6">
                    <a:lumMod val="75000"/>
                  </a:schemeClr>
                </a:solidFill>
              </a:rPr>
              <a:t>DN</a:t>
            </a:r>
          </a:p>
        </p:txBody>
      </p:sp>
      <p:cxnSp>
        <p:nvCxnSpPr>
          <p:cNvPr id="15" name="Straight Arrow Connector 54">
            <a:extLst>
              <a:ext uri="{FF2B5EF4-FFF2-40B4-BE49-F238E27FC236}">
                <a16:creationId xmlns:a16="http://schemas.microsoft.com/office/drawing/2014/main" id="{A23AE0F3-DC92-4AF8-95CE-FA9F7BE84266}"/>
              </a:ext>
            </a:extLst>
          </p:cNvPr>
          <p:cNvCxnSpPr/>
          <p:nvPr/>
        </p:nvCxnSpPr>
        <p:spPr bwMode="auto">
          <a:xfrm flipV="1">
            <a:off x="1780279" y="4130766"/>
            <a:ext cx="582816" cy="399217"/>
          </a:xfrm>
          <a:prstGeom prst="straightConnector1">
            <a:avLst/>
          </a:prstGeom>
          <a:solidFill>
            <a:schemeClr val="accent1"/>
          </a:solidFill>
          <a:ln w="381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 name="Group 58">
            <a:extLst>
              <a:ext uri="{FF2B5EF4-FFF2-40B4-BE49-F238E27FC236}">
                <a16:creationId xmlns:a16="http://schemas.microsoft.com/office/drawing/2014/main" id="{A02AA147-C4D5-4399-A4C9-D82CA25A25A7}"/>
              </a:ext>
            </a:extLst>
          </p:cNvPr>
          <p:cNvGrpSpPr/>
          <p:nvPr/>
        </p:nvGrpSpPr>
        <p:grpSpPr>
          <a:xfrm>
            <a:off x="2325583" y="3449391"/>
            <a:ext cx="936022" cy="949411"/>
            <a:chOff x="6880842" y="3111214"/>
            <a:chExt cx="936022" cy="949411"/>
          </a:xfrm>
        </p:grpSpPr>
        <p:sp>
          <p:nvSpPr>
            <p:cNvPr id="17" name="Oval 59">
              <a:extLst>
                <a:ext uri="{FF2B5EF4-FFF2-40B4-BE49-F238E27FC236}">
                  <a16:creationId xmlns:a16="http://schemas.microsoft.com/office/drawing/2014/main" id="{8D007C70-450D-4425-870F-31B2EBD66BE5}"/>
                </a:ext>
              </a:extLst>
            </p:cNvPr>
            <p:cNvSpPr/>
            <p:nvPr/>
          </p:nvSpPr>
          <p:spPr bwMode="auto">
            <a:xfrm>
              <a:off x="6880842" y="3111214"/>
              <a:ext cx="936022" cy="949411"/>
            </a:xfrm>
            <a:prstGeom prst="ellipse">
              <a:avLst/>
            </a:prstGeom>
            <a:solidFill>
              <a:schemeClr val="bg1"/>
            </a:solidFill>
            <a:ln w="12700"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18" name="Picture 60">
              <a:extLst>
                <a:ext uri="{FF2B5EF4-FFF2-40B4-BE49-F238E27FC236}">
                  <a16:creationId xmlns:a16="http://schemas.microsoft.com/office/drawing/2014/main" id="{71481DEE-BB87-4331-A493-06E199F5AF1F}"/>
                </a:ext>
              </a:extLst>
            </p:cNvPr>
            <p:cNvPicPr>
              <a:picLocks noChangeAspect="1"/>
            </p:cNvPicPr>
            <p:nvPr/>
          </p:nvPicPr>
          <p:blipFill>
            <a:blip r:embed="rId3"/>
            <a:stretch>
              <a:fillRect/>
            </a:stretch>
          </p:blipFill>
          <p:spPr>
            <a:xfrm>
              <a:off x="7020272" y="3284984"/>
              <a:ext cx="649226" cy="537439"/>
            </a:xfrm>
            <a:prstGeom prst="rect">
              <a:avLst/>
            </a:prstGeom>
          </p:spPr>
        </p:pic>
      </p:grpSp>
      <p:sp>
        <p:nvSpPr>
          <p:cNvPr id="19" name="Rectangle 61">
            <a:extLst>
              <a:ext uri="{FF2B5EF4-FFF2-40B4-BE49-F238E27FC236}">
                <a16:creationId xmlns:a16="http://schemas.microsoft.com/office/drawing/2014/main" id="{1359EECD-BDE5-4C2B-A69D-BA91CCF120C8}"/>
              </a:ext>
            </a:extLst>
          </p:cNvPr>
          <p:cNvSpPr/>
          <p:nvPr/>
        </p:nvSpPr>
        <p:spPr>
          <a:xfrm>
            <a:off x="2894279" y="4660758"/>
            <a:ext cx="617477" cy="584775"/>
          </a:xfrm>
          <a:prstGeom prst="rect">
            <a:avLst/>
          </a:prstGeom>
          <a:solidFill>
            <a:srgbClr val="F8F8F8">
              <a:alpha val="60000"/>
            </a:srgbClr>
          </a:solidFill>
        </p:spPr>
        <p:txBody>
          <a:bodyPr wrap="none">
            <a:spAutoFit/>
          </a:bodyPr>
          <a:lstStyle/>
          <a:p>
            <a:r>
              <a:rPr lang="en-US" sz="1600" b="1" dirty="0">
                <a:solidFill>
                  <a:schemeClr val="accent6">
                    <a:lumMod val="75000"/>
                  </a:schemeClr>
                </a:solidFill>
              </a:rPr>
              <a:t>Sink</a:t>
            </a:r>
          </a:p>
          <a:p>
            <a:r>
              <a:rPr lang="en-US" sz="1600" b="1" dirty="0">
                <a:solidFill>
                  <a:schemeClr val="accent6">
                    <a:lumMod val="75000"/>
                  </a:schemeClr>
                </a:solidFill>
              </a:rPr>
              <a:t>(DN)</a:t>
            </a:r>
          </a:p>
        </p:txBody>
      </p:sp>
      <p:cxnSp>
        <p:nvCxnSpPr>
          <p:cNvPr id="20" name="Straight Arrow Connector 62">
            <a:extLst>
              <a:ext uri="{FF2B5EF4-FFF2-40B4-BE49-F238E27FC236}">
                <a16:creationId xmlns:a16="http://schemas.microsoft.com/office/drawing/2014/main" id="{4A2122F4-B5BE-488B-BAA7-4FBA5A2F2C0E}"/>
              </a:ext>
            </a:extLst>
          </p:cNvPr>
          <p:cNvCxnSpPr/>
          <p:nvPr/>
        </p:nvCxnSpPr>
        <p:spPr bwMode="auto">
          <a:xfrm>
            <a:off x="1758994" y="4707999"/>
            <a:ext cx="714430" cy="1409290"/>
          </a:xfrm>
          <a:prstGeom prst="straightConnector1">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64">
            <a:extLst>
              <a:ext uri="{FF2B5EF4-FFF2-40B4-BE49-F238E27FC236}">
                <a16:creationId xmlns:a16="http://schemas.microsoft.com/office/drawing/2014/main" id="{AF9AACB1-1CAD-4824-A44B-4E1601D4C84A}"/>
              </a:ext>
            </a:extLst>
          </p:cNvPr>
          <p:cNvCxnSpPr/>
          <p:nvPr/>
        </p:nvCxnSpPr>
        <p:spPr bwMode="auto">
          <a:xfrm flipH="1">
            <a:off x="1648977" y="2951461"/>
            <a:ext cx="292499" cy="1492268"/>
          </a:xfrm>
          <a:prstGeom prst="straightConnector1">
            <a:avLst/>
          </a:prstGeom>
          <a:solidFill>
            <a:schemeClr val="accent1"/>
          </a:solidFill>
          <a:ln w="381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69">
            <a:extLst>
              <a:ext uri="{FF2B5EF4-FFF2-40B4-BE49-F238E27FC236}">
                <a16:creationId xmlns:a16="http://schemas.microsoft.com/office/drawing/2014/main" id="{ADE2B065-C09A-4490-A4A2-1C9E5771BD91}"/>
              </a:ext>
            </a:extLst>
          </p:cNvPr>
          <p:cNvCxnSpPr/>
          <p:nvPr/>
        </p:nvCxnSpPr>
        <p:spPr bwMode="auto">
          <a:xfrm flipV="1">
            <a:off x="2473424" y="4953145"/>
            <a:ext cx="280570" cy="1164144"/>
          </a:xfrm>
          <a:prstGeom prst="straightConnector1">
            <a:avLst/>
          </a:prstGeom>
          <a:solidFill>
            <a:schemeClr val="accent1"/>
          </a:solidFill>
          <a:ln w="381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3" name="Picture 3">
            <a:extLst>
              <a:ext uri="{FF2B5EF4-FFF2-40B4-BE49-F238E27FC236}">
                <a16:creationId xmlns:a16="http://schemas.microsoft.com/office/drawing/2014/main" id="{D6B894FF-8D78-4AE5-BBF1-EF76AD1EDD1F}"/>
              </a:ext>
            </a:extLst>
          </p:cNvPr>
          <p:cNvPicPr>
            <a:picLocks noChangeAspect="1"/>
          </p:cNvPicPr>
          <p:nvPr/>
        </p:nvPicPr>
        <p:blipFill>
          <a:blip r:embed="rId4"/>
          <a:stretch>
            <a:fillRect/>
          </a:stretch>
        </p:blipFill>
        <p:spPr>
          <a:xfrm>
            <a:off x="5242249" y="2484631"/>
            <a:ext cx="3362716" cy="3231079"/>
          </a:xfrm>
          <a:prstGeom prst="rect">
            <a:avLst/>
          </a:prstGeom>
        </p:spPr>
      </p:pic>
      <p:sp>
        <p:nvSpPr>
          <p:cNvPr id="24" name="Oval 70">
            <a:extLst>
              <a:ext uri="{FF2B5EF4-FFF2-40B4-BE49-F238E27FC236}">
                <a16:creationId xmlns:a16="http://schemas.microsoft.com/office/drawing/2014/main" id="{A054283A-7428-4354-8F87-C5C47BD342D1}"/>
              </a:ext>
            </a:extLst>
          </p:cNvPr>
          <p:cNvSpPr/>
          <p:nvPr/>
        </p:nvSpPr>
        <p:spPr bwMode="auto">
          <a:xfrm>
            <a:off x="5439694" y="3333160"/>
            <a:ext cx="216024" cy="216024"/>
          </a:xfrm>
          <a:prstGeom prst="ellipse">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Oval 71">
            <a:extLst>
              <a:ext uri="{FF2B5EF4-FFF2-40B4-BE49-F238E27FC236}">
                <a16:creationId xmlns:a16="http://schemas.microsoft.com/office/drawing/2014/main" id="{06538EA8-06C2-4E22-A281-12BAC2089CB2}"/>
              </a:ext>
            </a:extLst>
          </p:cNvPr>
          <p:cNvSpPr/>
          <p:nvPr/>
        </p:nvSpPr>
        <p:spPr bwMode="auto">
          <a:xfrm>
            <a:off x="8122569" y="4602617"/>
            <a:ext cx="216024" cy="216024"/>
          </a:xfrm>
          <a:prstGeom prst="ellipse">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Rectangle 67">
            <a:extLst>
              <a:ext uri="{FF2B5EF4-FFF2-40B4-BE49-F238E27FC236}">
                <a16:creationId xmlns:a16="http://schemas.microsoft.com/office/drawing/2014/main" id="{01B7A581-7191-494C-86B5-ECB4C1500B6C}"/>
              </a:ext>
            </a:extLst>
          </p:cNvPr>
          <p:cNvSpPr/>
          <p:nvPr/>
        </p:nvSpPr>
        <p:spPr>
          <a:xfrm>
            <a:off x="8009821" y="4860587"/>
            <a:ext cx="785280" cy="584775"/>
          </a:xfrm>
          <a:prstGeom prst="rect">
            <a:avLst/>
          </a:prstGeom>
          <a:solidFill>
            <a:srgbClr val="F8F8F8">
              <a:alpha val="60000"/>
            </a:srgbClr>
          </a:solidFill>
        </p:spPr>
        <p:txBody>
          <a:bodyPr wrap="none">
            <a:spAutoFit/>
          </a:bodyPr>
          <a:lstStyle/>
          <a:p>
            <a:r>
              <a:rPr lang="en-US" sz="1600" b="1" dirty="0">
                <a:solidFill>
                  <a:schemeClr val="accent6">
                    <a:lumMod val="75000"/>
                  </a:schemeClr>
                </a:solidFill>
              </a:rPr>
              <a:t>Source</a:t>
            </a:r>
          </a:p>
          <a:p>
            <a:r>
              <a:rPr lang="en-US" sz="1600" b="1" dirty="0">
                <a:solidFill>
                  <a:schemeClr val="accent6">
                    <a:lumMod val="75000"/>
                  </a:schemeClr>
                </a:solidFill>
              </a:rPr>
              <a:t>(DN)</a:t>
            </a:r>
          </a:p>
        </p:txBody>
      </p:sp>
      <p:sp>
        <p:nvSpPr>
          <p:cNvPr id="27" name="Rectangle 63">
            <a:extLst>
              <a:ext uri="{FF2B5EF4-FFF2-40B4-BE49-F238E27FC236}">
                <a16:creationId xmlns:a16="http://schemas.microsoft.com/office/drawing/2014/main" id="{2CDB7198-7050-4CB7-92AE-DD25D3FDA69C}"/>
              </a:ext>
            </a:extLst>
          </p:cNvPr>
          <p:cNvSpPr/>
          <p:nvPr/>
        </p:nvSpPr>
        <p:spPr>
          <a:xfrm>
            <a:off x="4817596" y="3271895"/>
            <a:ext cx="617477" cy="584775"/>
          </a:xfrm>
          <a:prstGeom prst="rect">
            <a:avLst/>
          </a:prstGeom>
        </p:spPr>
        <p:txBody>
          <a:bodyPr wrap="none">
            <a:spAutoFit/>
          </a:bodyPr>
          <a:lstStyle/>
          <a:p>
            <a:r>
              <a:rPr lang="en-US" sz="1600" b="1" dirty="0">
                <a:solidFill>
                  <a:schemeClr val="accent6">
                    <a:lumMod val="75000"/>
                  </a:schemeClr>
                </a:solidFill>
              </a:rPr>
              <a:t>Sink</a:t>
            </a:r>
          </a:p>
          <a:p>
            <a:r>
              <a:rPr lang="en-US" sz="1600" b="1" dirty="0">
                <a:solidFill>
                  <a:schemeClr val="accent6">
                    <a:lumMod val="75000"/>
                  </a:schemeClr>
                </a:solidFill>
              </a:rPr>
              <a:t>(DN)</a:t>
            </a:r>
          </a:p>
        </p:txBody>
      </p:sp>
      <p:cxnSp>
        <p:nvCxnSpPr>
          <p:cNvPr id="28" name="Straight Arrow Connector 72">
            <a:extLst>
              <a:ext uri="{FF2B5EF4-FFF2-40B4-BE49-F238E27FC236}">
                <a16:creationId xmlns:a16="http://schemas.microsoft.com/office/drawing/2014/main" id="{68B55546-EF9B-47F6-BF7B-9AB13263AAAA}"/>
              </a:ext>
            </a:extLst>
          </p:cNvPr>
          <p:cNvCxnSpPr/>
          <p:nvPr/>
        </p:nvCxnSpPr>
        <p:spPr bwMode="auto">
          <a:xfrm>
            <a:off x="6153680" y="2656099"/>
            <a:ext cx="1968888" cy="1946518"/>
          </a:xfrm>
          <a:prstGeom prst="straightConnector1">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73">
            <a:extLst>
              <a:ext uri="{FF2B5EF4-FFF2-40B4-BE49-F238E27FC236}">
                <a16:creationId xmlns:a16="http://schemas.microsoft.com/office/drawing/2014/main" id="{975DB1FE-37AF-4F2F-A9CC-F9CE4685A613}"/>
              </a:ext>
            </a:extLst>
          </p:cNvPr>
          <p:cNvCxnSpPr/>
          <p:nvPr/>
        </p:nvCxnSpPr>
        <p:spPr bwMode="auto">
          <a:xfrm flipH="1" flipV="1">
            <a:off x="5655718" y="3549184"/>
            <a:ext cx="2466852" cy="1108620"/>
          </a:xfrm>
          <a:prstGeom prst="straightConnector1">
            <a:avLst/>
          </a:prstGeom>
          <a:solidFill>
            <a:schemeClr val="accent1"/>
          </a:solidFill>
          <a:ln w="381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Arrow Connector 74">
            <a:extLst>
              <a:ext uri="{FF2B5EF4-FFF2-40B4-BE49-F238E27FC236}">
                <a16:creationId xmlns:a16="http://schemas.microsoft.com/office/drawing/2014/main" id="{BA532980-56E9-472E-A73A-729F3E436415}"/>
              </a:ext>
            </a:extLst>
          </p:cNvPr>
          <p:cNvCxnSpPr>
            <a:endCxn id="24" idx="7"/>
          </p:cNvCxnSpPr>
          <p:nvPr/>
        </p:nvCxnSpPr>
        <p:spPr bwMode="auto">
          <a:xfrm flipH="1">
            <a:off x="5624082" y="2656099"/>
            <a:ext cx="529599" cy="708697"/>
          </a:xfrm>
          <a:prstGeom prst="straightConnector1">
            <a:avLst/>
          </a:prstGeom>
          <a:solidFill>
            <a:schemeClr val="accent1"/>
          </a:solidFill>
          <a:ln w="381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Rectangle 75">
            <a:extLst>
              <a:ext uri="{FF2B5EF4-FFF2-40B4-BE49-F238E27FC236}">
                <a16:creationId xmlns:a16="http://schemas.microsoft.com/office/drawing/2014/main" id="{0B52CFAB-1ACC-4235-966F-E100BCB2630D}"/>
              </a:ext>
            </a:extLst>
          </p:cNvPr>
          <p:cNvSpPr/>
          <p:nvPr/>
        </p:nvSpPr>
        <p:spPr>
          <a:xfrm>
            <a:off x="6736782" y="4916088"/>
            <a:ext cx="479618" cy="338554"/>
          </a:xfrm>
          <a:prstGeom prst="rect">
            <a:avLst/>
          </a:prstGeom>
        </p:spPr>
        <p:txBody>
          <a:bodyPr wrap="none">
            <a:spAutoFit/>
          </a:bodyPr>
          <a:lstStyle/>
          <a:p>
            <a:r>
              <a:rPr lang="en-US" sz="1600" b="1" dirty="0">
                <a:solidFill>
                  <a:schemeClr val="accent6">
                    <a:lumMod val="75000"/>
                  </a:schemeClr>
                </a:solidFill>
              </a:rPr>
              <a:t>DN</a:t>
            </a:r>
          </a:p>
        </p:txBody>
      </p:sp>
      <p:sp>
        <p:nvSpPr>
          <p:cNvPr id="32" name="Oval 76">
            <a:extLst>
              <a:ext uri="{FF2B5EF4-FFF2-40B4-BE49-F238E27FC236}">
                <a16:creationId xmlns:a16="http://schemas.microsoft.com/office/drawing/2014/main" id="{D99BC56B-3049-4B92-82BB-F383070E3EA9}"/>
              </a:ext>
            </a:extLst>
          </p:cNvPr>
          <p:cNvSpPr/>
          <p:nvPr/>
        </p:nvSpPr>
        <p:spPr bwMode="auto">
          <a:xfrm>
            <a:off x="6652293" y="4752575"/>
            <a:ext cx="216024" cy="216024"/>
          </a:xfrm>
          <a:prstGeom prst="ellipse">
            <a:avLst/>
          </a:prstGeom>
          <a:solidFill>
            <a:srgbClr val="FFC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Oval 77">
            <a:extLst>
              <a:ext uri="{FF2B5EF4-FFF2-40B4-BE49-F238E27FC236}">
                <a16:creationId xmlns:a16="http://schemas.microsoft.com/office/drawing/2014/main" id="{D3351E51-5D19-4792-807B-6F96CA23BB66}"/>
              </a:ext>
            </a:extLst>
          </p:cNvPr>
          <p:cNvSpPr/>
          <p:nvPr/>
        </p:nvSpPr>
        <p:spPr bwMode="auto">
          <a:xfrm>
            <a:off x="7064743" y="2652012"/>
            <a:ext cx="216024" cy="216024"/>
          </a:xfrm>
          <a:prstGeom prst="ellipse">
            <a:avLst/>
          </a:prstGeom>
          <a:solidFill>
            <a:srgbClr val="FFC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78">
            <a:extLst>
              <a:ext uri="{FF2B5EF4-FFF2-40B4-BE49-F238E27FC236}">
                <a16:creationId xmlns:a16="http://schemas.microsoft.com/office/drawing/2014/main" id="{BCE33265-788B-48D4-9C44-A265450B1979}"/>
              </a:ext>
            </a:extLst>
          </p:cNvPr>
          <p:cNvSpPr/>
          <p:nvPr/>
        </p:nvSpPr>
        <p:spPr>
          <a:xfrm>
            <a:off x="6932946" y="2287176"/>
            <a:ext cx="479618" cy="338554"/>
          </a:xfrm>
          <a:prstGeom prst="rect">
            <a:avLst/>
          </a:prstGeom>
        </p:spPr>
        <p:txBody>
          <a:bodyPr wrap="none">
            <a:spAutoFit/>
          </a:bodyPr>
          <a:lstStyle/>
          <a:p>
            <a:r>
              <a:rPr lang="en-US" sz="1600" b="1" dirty="0">
                <a:solidFill>
                  <a:schemeClr val="accent6">
                    <a:lumMod val="75000"/>
                  </a:schemeClr>
                </a:solidFill>
              </a:rPr>
              <a:t>DN</a:t>
            </a:r>
          </a:p>
        </p:txBody>
      </p:sp>
      <p:cxnSp>
        <p:nvCxnSpPr>
          <p:cNvPr id="35" name="Straight Arrow Connector 80">
            <a:extLst>
              <a:ext uri="{FF2B5EF4-FFF2-40B4-BE49-F238E27FC236}">
                <a16:creationId xmlns:a16="http://schemas.microsoft.com/office/drawing/2014/main" id="{E25AE82B-2660-44A4-A85B-A41950C84A1D}"/>
              </a:ext>
            </a:extLst>
          </p:cNvPr>
          <p:cNvCxnSpPr/>
          <p:nvPr/>
        </p:nvCxnSpPr>
        <p:spPr bwMode="auto">
          <a:xfrm flipH="1">
            <a:off x="6460596" y="4965532"/>
            <a:ext cx="203180" cy="313862"/>
          </a:xfrm>
          <a:prstGeom prst="straightConnector1">
            <a:avLst/>
          </a:prstGeom>
          <a:solidFill>
            <a:schemeClr val="accent1"/>
          </a:solidFill>
          <a:ln w="38100"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81">
            <a:extLst>
              <a:ext uri="{FF2B5EF4-FFF2-40B4-BE49-F238E27FC236}">
                <a16:creationId xmlns:a16="http://schemas.microsoft.com/office/drawing/2014/main" id="{34E74479-3772-4F84-9C38-8A6F06851410}"/>
              </a:ext>
            </a:extLst>
          </p:cNvPr>
          <p:cNvCxnSpPr/>
          <p:nvPr/>
        </p:nvCxnSpPr>
        <p:spPr bwMode="auto">
          <a:xfrm flipH="1">
            <a:off x="5673887" y="2814260"/>
            <a:ext cx="1353830" cy="626912"/>
          </a:xfrm>
          <a:prstGeom prst="straightConnector1">
            <a:avLst/>
          </a:prstGeom>
          <a:solidFill>
            <a:schemeClr val="accent1"/>
          </a:solidFill>
          <a:ln w="381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82">
            <a:extLst>
              <a:ext uri="{FF2B5EF4-FFF2-40B4-BE49-F238E27FC236}">
                <a16:creationId xmlns:a16="http://schemas.microsoft.com/office/drawing/2014/main" id="{3617EC11-B0DC-429B-AC7D-A74A563613F8}"/>
              </a:ext>
            </a:extLst>
          </p:cNvPr>
          <p:cNvCxnSpPr/>
          <p:nvPr/>
        </p:nvCxnSpPr>
        <p:spPr bwMode="auto">
          <a:xfrm flipH="1">
            <a:off x="5828440" y="3146536"/>
            <a:ext cx="2340209" cy="325005"/>
          </a:xfrm>
          <a:prstGeom prst="straightConnector1">
            <a:avLst/>
          </a:prstGeom>
          <a:solidFill>
            <a:schemeClr val="accent1"/>
          </a:solidFill>
          <a:ln w="381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83">
            <a:extLst>
              <a:ext uri="{FF2B5EF4-FFF2-40B4-BE49-F238E27FC236}">
                <a16:creationId xmlns:a16="http://schemas.microsoft.com/office/drawing/2014/main" id="{E50CC91C-E901-4979-97E2-50219F9B9B67}"/>
              </a:ext>
            </a:extLst>
          </p:cNvPr>
          <p:cNvCxnSpPr/>
          <p:nvPr/>
        </p:nvCxnSpPr>
        <p:spPr bwMode="auto">
          <a:xfrm>
            <a:off x="7280767" y="2797198"/>
            <a:ext cx="878827" cy="342351"/>
          </a:xfrm>
          <a:prstGeom prst="straightConnector1">
            <a:avLst/>
          </a:prstGeom>
          <a:solidFill>
            <a:schemeClr val="accent1"/>
          </a:solidFill>
          <a:ln w="38100"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85">
            <a:extLst>
              <a:ext uri="{FF2B5EF4-FFF2-40B4-BE49-F238E27FC236}">
                <a16:creationId xmlns:a16="http://schemas.microsoft.com/office/drawing/2014/main" id="{8327BFCD-C8DC-4DA0-9222-D6F9B4648C46}"/>
              </a:ext>
            </a:extLst>
          </p:cNvPr>
          <p:cNvCxnSpPr/>
          <p:nvPr/>
        </p:nvCxnSpPr>
        <p:spPr bwMode="auto">
          <a:xfrm flipV="1">
            <a:off x="5816906" y="4700206"/>
            <a:ext cx="2228386" cy="43510"/>
          </a:xfrm>
          <a:prstGeom prst="straightConnector1">
            <a:avLst/>
          </a:prstGeom>
          <a:solidFill>
            <a:schemeClr val="accent1"/>
          </a:solidFill>
          <a:ln w="38100"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86">
            <a:extLst>
              <a:ext uri="{FF2B5EF4-FFF2-40B4-BE49-F238E27FC236}">
                <a16:creationId xmlns:a16="http://schemas.microsoft.com/office/drawing/2014/main" id="{F20FA556-94D1-49E3-B36C-83B2C83B1733}"/>
              </a:ext>
            </a:extLst>
          </p:cNvPr>
          <p:cNvCxnSpPr/>
          <p:nvPr/>
        </p:nvCxnSpPr>
        <p:spPr bwMode="auto">
          <a:xfrm flipH="1" flipV="1">
            <a:off x="7237066" y="2898300"/>
            <a:ext cx="931583" cy="1660146"/>
          </a:xfrm>
          <a:prstGeom prst="straightConnector1">
            <a:avLst/>
          </a:prstGeom>
          <a:solidFill>
            <a:schemeClr val="accent1"/>
          </a:solidFill>
          <a:ln w="381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Arrow Connector 92">
            <a:extLst>
              <a:ext uri="{FF2B5EF4-FFF2-40B4-BE49-F238E27FC236}">
                <a16:creationId xmlns:a16="http://schemas.microsoft.com/office/drawing/2014/main" id="{075C87B5-505D-4336-A0FD-34093BEE7EEB}"/>
              </a:ext>
            </a:extLst>
          </p:cNvPr>
          <p:cNvCxnSpPr/>
          <p:nvPr/>
        </p:nvCxnSpPr>
        <p:spPr bwMode="auto">
          <a:xfrm flipH="1">
            <a:off x="6889144" y="4752575"/>
            <a:ext cx="1182894" cy="108012"/>
          </a:xfrm>
          <a:prstGeom prst="straightConnector1">
            <a:avLst/>
          </a:prstGeom>
          <a:solidFill>
            <a:schemeClr val="accent1"/>
          </a:solidFill>
          <a:ln w="381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94">
            <a:extLst>
              <a:ext uri="{FF2B5EF4-FFF2-40B4-BE49-F238E27FC236}">
                <a16:creationId xmlns:a16="http://schemas.microsoft.com/office/drawing/2014/main" id="{374692FE-6741-441B-A4EC-F58392DB4E3A}"/>
              </a:ext>
            </a:extLst>
          </p:cNvPr>
          <p:cNvCxnSpPr/>
          <p:nvPr/>
        </p:nvCxnSpPr>
        <p:spPr bwMode="auto">
          <a:xfrm flipH="1" flipV="1">
            <a:off x="5586079" y="3595931"/>
            <a:ext cx="1035446" cy="1222710"/>
          </a:xfrm>
          <a:prstGeom prst="straightConnector1">
            <a:avLst/>
          </a:prstGeom>
          <a:solidFill>
            <a:schemeClr val="accent1"/>
          </a:solidFill>
          <a:ln w="381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97">
            <a:extLst>
              <a:ext uri="{FF2B5EF4-FFF2-40B4-BE49-F238E27FC236}">
                <a16:creationId xmlns:a16="http://schemas.microsoft.com/office/drawing/2014/main" id="{B85E06DA-864F-4D18-8A45-B2028F21F14B}"/>
              </a:ext>
            </a:extLst>
          </p:cNvPr>
          <p:cNvCxnSpPr/>
          <p:nvPr/>
        </p:nvCxnSpPr>
        <p:spPr bwMode="auto">
          <a:xfrm flipH="1" flipV="1">
            <a:off x="5626770" y="3769465"/>
            <a:ext cx="803360" cy="1509929"/>
          </a:xfrm>
          <a:prstGeom prst="straightConnector1">
            <a:avLst/>
          </a:prstGeom>
          <a:solidFill>
            <a:schemeClr val="accent1"/>
          </a:solidFill>
          <a:ln w="381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101">
            <a:extLst>
              <a:ext uri="{FF2B5EF4-FFF2-40B4-BE49-F238E27FC236}">
                <a16:creationId xmlns:a16="http://schemas.microsoft.com/office/drawing/2014/main" id="{7690786C-10A9-4C68-A497-5857AD1E16FE}"/>
              </a:ext>
            </a:extLst>
          </p:cNvPr>
          <p:cNvCxnSpPr/>
          <p:nvPr/>
        </p:nvCxnSpPr>
        <p:spPr bwMode="auto">
          <a:xfrm>
            <a:off x="5816906" y="4752575"/>
            <a:ext cx="763792" cy="138032"/>
          </a:xfrm>
          <a:prstGeom prst="straightConnector1">
            <a:avLst/>
          </a:prstGeom>
          <a:solidFill>
            <a:schemeClr val="accent1"/>
          </a:solidFill>
          <a:ln w="38100" cap="flat" cmpd="sng" algn="ctr">
            <a:solidFill>
              <a:srgbClr val="FFC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5" name="Group 134">
            <a:extLst>
              <a:ext uri="{FF2B5EF4-FFF2-40B4-BE49-F238E27FC236}">
                <a16:creationId xmlns:a16="http://schemas.microsoft.com/office/drawing/2014/main" id="{3D67E591-2EB0-4BEF-A553-F3779E5702C5}"/>
              </a:ext>
            </a:extLst>
          </p:cNvPr>
          <p:cNvGrpSpPr/>
          <p:nvPr/>
        </p:nvGrpSpPr>
        <p:grpSpPr>
          <a:xfrm rot="16200000">
            <a:off x="6636533" y="3837251"/>
            <a:ext cx="450042" cy="290028"/>
            <a:chOff x="6498222" y="1592560"/>
            <a:chExt cx="450042" cy="290028"/>
          </a:xfrm>
          <a:solidFill>
            <a:schemeClr val="bg1"/>
          </a:solidFill>
        </p:grpSpPr>
        <p:sp>
          <p:nvSpPr>
            <p:cNvPr id="46" name="Rounded Rectangle 135">
              <a:extLst>
                <a:ext uri="{FF2B5EF4-FFF2-40B4-BE49-F238E27FC236}">
                  <a16:creationId xmlns:a16="http://schemas.microsoft.com/office/drawing/2014/main" id="{014D2613-E4E3-463A-9870-1FC045E5EA54}"/>
                </a:ext>
              </a:extLst>
            </p:cNvPr>
            <p:cNvSpPr/>
            <p:nvPr/>
          </p:nvSpPr>
          <p:spPr bwMode="auto">
            <a:xfrm>
              <a:off x="6498222" y="1628800"/>
              <a:ext cx="450042" cy="216024"/>
            </a:xfrm>
            <a:prstGeom prst="roundRect">
              <a:avLst/>
            </a:prstGeom>
            <a:grp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7" name="Oval 136">
              <a:extLst>
                <a:ext uri="{FF2B5EF4-FFF2-40B4-BE49-F238E27FC236}">
                  <a16:creationId xmlns:a16="http://schemas.microsoft.com/office/drawing/2014/main" id="{AA8FA58D-7BCB-4508-9EC2-7FB6A6662B26}"/>
                </a:ext>
              </a:extLst>
            </p:cNvPr>
            <p:cNvSpPr/>
            <p:nvPr/>
          </p:nvSpPr>
          <p:spPr bwMode="auto">
            <a:xfrm>
              <a:off x="6615953" y="1592560"/>
              <a:ext cx="223862" cy="290028"/>
            </a:xfrm>
            <a:prstGeom prst="ellipse">
              <a:avLst/>
            </a:prstGeom>
            <a:grp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48" name="Right Arrow 137">
            <a:extLst>
              <a:ext uri="{FF2B5EF4-FFF2-40B4-BE49-F238E27FC236}">
                <a16:creationId xmlns:a16="http://schemas.microsoft.com/office/drawing/2014/main" id="{958A20A3-CB96-443A-806C-A5F1C394401B}"/>
              </a:ext>
            </a:extLst>
          </p:cNvPr>
          <p:cNvSpPr/>
          <p:nvPr/>
        </p:nvSpPr>
        <p:spPr bwMode="auto">
          <a:xfrm>
            <a:off x="7052560" y="3874544"/>
            <a:ext cx="705291" cy="225626"/>
          </a:xfrm>
          <a:prstGeom prst="rightArrow">
            <a:avLst/>
          </a:prstGeom>
          <a:solidFill>
            <a:srgbClr val="00206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81963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Recap: why we are talking about this feature (3)</a:t>
            </a:r>
            <a:endParaRPr lang="en-US" dirty="0"/>
          </a:p>
        </p:txBody>
      </p:sp>
      <p:sp>
        <p:nvSpPr>
          <p:cNvPr id="3" name="Content Placeholder 2"/>
          <p:cNvSpPr>
            <a:spLocks noGrp="1"/>
          </p:cNvSpPr>
          <p:nvPr>
            <p:ph idx="1"/>
          </p:nvPr>
        </p:nvSpPr>
        <p:spPr>
          <a:xfrm>
            <a:off x="685800" y="1981199"/>
            <a:ext cx="7772400" cy="4191001"/>
          </a:xfrm>
        </p:spPr>
        <p:txBody>
          <a:bodyPr/>
          <a:lstStyle/>
          <a:p>
            <a:r>
              <a:rPr lang="en-US" dirty="0"/>
              <a:t>What we thought:</a:t>
            </a:r>
          </a:p>
          <a:p>
            <a:pPr lvl="1"/>
            <a:r>
              <a:rPr lang="en-US" sz="1800" dirty="0"/>
              <a:t>It is preferable to make DMG beaconing (SSW beaconing) flexible enough not to block streaming data transfer, i.e., make it </a:t>
            </a:r>
            <a:r>
              <a:rPr lang="en-US" altLang="ja-JP" sz="1800" dirty="0"/>
              <a:t>on-demand fashion</a:t>
            </a:r>
          </a:p>
          <a:p>
            <a:pPr lvl="1"/>
            <a:r>
              <a:rPr lang="en-US" sz="1800" dirty="0"/>
              <a:t>Assume that typical DMG STA is dual/triple band capable, and collocates with STA operating at lower band such as 2.4/5GHz</a:t>
            </a:r>
          </a:p>
          <a:p>
            <a:pPr lvl="1"/>
            <a:r>
              <a:rPr lang="en-US" sz="1800" dirty="0"/>
              <a:t>A new STA wishing to get onboard a neighboring 60GHz network should be able to find neighbor DMG STAs greedily, even if the neighboring DMG STAs are not performing exhaustive SSW beaconing all times</a:t>
            </a:r>
          </a:p>
          <a:p>
            <a:pPr lvl="1"/>
            <a:r>
              <a:rPr lang="en-US" sz="1800" dirty="0"/>
              <a:t>Use lower band link to help new STA discovering neighboring DMG STA and joining a DMG BSS</a:t>
            </a:r>
          </a:p>
          <a:p>
            <a:pPr lvl="1"/>
            <a:endParaRPr lang="en-US" sz="1800" dirty="0">
              <a:sym typeface="Wingdings" panose="05000000000000000000" pitchFamily="2" charset="2"/>
            </a:endParaRPr>
          </a:p>
          <a:p>
            <a:pPr marL="457200" lvl="1" indent="0">
              <a:buNone/>
            </a:pPr>
            <a:r>
              <a:rPr lang="en-US" sz="1800" dirty="0">
                <a:sym typeface="Wingdings" panose="05000000000000000000" pitchFamily="2" charset="2"/>
              </a:rPr>
              <a:t>     Motivation for DMG multi-band discovery assistance</a:t>
            </a:r>
            <a:endParaRPr lang="en-US" sz="1800" dirty="0"/>
          </a:p>
          <a:p>
            <a:pPr lvl="1"/>
            <a:endParaRPr lang="en-US" sz="1800"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7</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Tree>
    <p:extLst>
      <p:ext uri="{BB962C8B-B14F-4D97-AF65-F5344CB8AC3E}">
        <p14:creationId xmlns:p14="http://schemas.microsoft.com/office/powerpoint/2010/main" val="265879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2BF1A3EB-C27E-4BDB-BDAD-BB23DC837F06}"/>
              </a:ext>
            </a:extLst>
          </p:cNvPr>
          <p:cNvSpPr/>
          <p:nvPr/>
        </p:nvSpPr>
        <p:spPr bwMode="auto">
          <a:xfrm>
            <a:off x="395536" y="1828800"/>
            <a:ext cx="3949449" cy="3629871"/>
          </a:xfrm>
          <a:prstGeom prst="rect">
            <a:avLst/>
          </a:prstGeom>
          <a:solidFill>
            <a:srgbClr val="FFFF00">
              <a:alpha val="20000"/>
            </a:srgb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altLang="ja-JP" dirty="0"/>
              <a:t>Recap: what is DMG multi-band discovery assistance</a:t>
            </a:r>
          </a:p>
        </p:txBody>
      </p:sp>
      <p:sp>
        <p:nvSpPr>
          <p:cNvPr id="3" name="Content Placeholder 2"/>
          <p:cNvSpPr>
            <a:spLocks noGrp="1"/>
          </p:cNvSpPr>
          <p:nvPr>
            <p:ph idx="1"/>
          </p:nvPr>
        </p:nvSpPr>
        <p:spPr>
          <a:xfrm>
            <a:off x="685800" y="5626695"/>
            <a:ext cx="7772400" cy="871736"/>
          </a:xfrm>
        </p:spPr>
        <p:txBody>
          <a:bodyPr/>
          <a:lstStyle/>
          <a:p>
            <a:pPr>
              <a:buFont typeface="+mj-lt"/>
              <a:buAutoNum type="arabicPeriod"/>
            </a:pPr>
            <a:r>
              <a:rPr lang="en-US" sz="1800" dirty="0"/>
              <a:t>5GHz AP1 announce its discovery assistance capability (DA Enabled) in </a:t>
            </a:r>
            <a:r>
              <a:rPr lang="en-US" sz="1800" dirty="0" err="1"/>
              <a:t>Muti</a:t>
            </a:r>
            <a:r>
              <a:rPr lang="en-US" sz="1800" dirty="0"/>
              <a:t>-band element in its Beacon/Probe Response frame on lower band.</a:t>
            </a:r>
            <a:br>
              <a:rPr lang="en-US" sz="1800" dirty="0"/>
            </a:br>
            <a:r>
              <a:rPr lang="en-US" sz="1800" dirty="0"/>
              <a:t>DEV5 (5GHz STA5) recognizes that AP1 has collocated DMG AP1.</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8</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5" name="テキスト ボックス 4">
            <a:extLst>
              <a:ext uri="{FF2B5EF4-FFF2-40B4-BE49-F238E27FC236}">
                <a16:creationId xmlns:a16="http://schemas.microsoft.com/office/drawing/2014/main" id="{ECF4CD3D-438D-465A-88CA-16C7E2698424}"/>
              </a:ext>
            </a:extLst>
          </p:cNvPr>
          <p:cNvSpPr txBox="1"/>
          <p:nvPr/>
        </p:nvSpPr>
        <p:spPr>
          <a:xfrm>
            <a:off x="2514184" y="2105970"/>
            <a:ext cx="1649811" cy="276999"/>
          </a:xfrm>
          <a:prstGeom prst="rect">
            <a:avLst/>
          </a:prstGeom>
          <a:noFill/>
        </p:spPr>
        <p:txBody>
          <a:bodyPr wrap="none" rtlCol="0">
            <a:spAutoFit/>
          </a:bodyPr>
          <a:lstStyle/>
          <a:p>
            <a:r>
              <a:rPr kumimoji="1" lang="en-US" altLang="ja-JP" dirty="0"/>
              <a:t>DEV1: Existing Device</a:t>
            </a:r>
          </a:p>
        </p:txBody>
      </p:sp>
      <p:sp>
        <p:nvSpPr>
          <p:cNvPr id="10" name="テキスト ボックス 9">
            <a:extLst>
              <a:ext uri="{FF2B5EF4-FFF2-40B4-BE49-F238E27FC236}">
                <a16:creationId xmlns:a16="http://schemas.microsoft.com/office/drawing/2014/main" id="{FE2F468E-1A50-4A12-8AC8-63A90C4431EB}"/>
              </a:ext>
            </a:extLst>
          </p:cNvPr>
          <p:cNvSpPr txBox="1"/>
          <p:nvPr/>
        </p:nvSpPr>
        <p:spPr>
          <a:xfrm>
            <a:off x="431985" y="4551511"/>
            <a:ext cx="1835759" cy="461665"/>
          </a:xfrm>
          <a:prstGeom prst="rect">
            <a:avLst/>
          </a:prstGeom>
          <a:noFill/>
        </p:spPr>
        <p:txBody>
          <a:bodyPr wrap="none" rtlCol="0">
            <a:spAutoFit/>
          </a:bodyPr>
          <a:lstStyle/>
          <a:p>
            <a:r>
              <a:rPr kumimoji="1" lang="en-US" altLang="ja-JP" dirty="0"/>
              <a:t>DEV5: New Device </a:t>
            </a:r>
            <a:br>
              <a:rPr kumimoji="1" lang="en-US" altLang="ja-JP" dirty="0"/>
            </a:br>
            <a:r>
              <a:rPr kumimoji="1" lang="en-US" altLang="ja-JP" dirty="0"/>
              <a:t>            wishing to onboard</a:t>
            </a:r>
          </a:p>
        </p:txBody>
      </p:sp>
      <p:cxnSp>
        <p:nvCxnSpPr>
          <p:cNvPr id="14" name="直線矢印コネクタ 13">
            <a:extLst>
              <a:ext uri="{FF2B5EF4-FFF2-40B4-BE49-F238E27FC236}">
                <a16:creationId xmlns:a16="http://schemas.microsoft.com/office/drawing/2014/main" id="{A3D81CC3-345E-4072-8849-989F1E874C2E}"/>
              </a:ext>
            </a:extLst>
          </p:cNvPr>
          <p:cNvCxnSpPr/>
          <p:nvPr/>
        </p:nvCxnSpPr>
        <p:spPr bwMode="auto">
          <a:xfrm>
            <a:off x="5729118"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a:extLst>
              <a:ext uri="{FF2B5EF4-FFF2-40B4-BE49-F238E27FC236}">
                <a16:creationId xmlns:a16="http://schemas.microsoft.com/office/drawing/2014/main" id="{32DCA85B-7A4B-48B2-86B5-2B35EB584606}"/>
              </a:ext>
            </a:extLst>
          </p:cNvPr>
          <p:cNvCxnSpPr/>
          <p:nvPr/>
        </p:nvCxnSpPr>
        <p:spPr bwMode="auto">
          <a:xfrm>
            <a:off x="7241286"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a:extLst>
              <a:ext uri="{FF2B5EF4-FFF2-40B4-BE49-F238E27FC236}">
                <a16:creationId xmlns:a16="http://schemas.microsoft.com/office/drawing/2014/main" id="{F1D00293-E603-494E-9820-F0312507F09E}"/>
              </a:ext>
            </a:extLst>
          </p:cNvPr>
          <p:cNvSpPr txBox="1"/>
          <p:nvPr/>
        </p:nvSpPr>
        <p:spPr>
          <a:xfrm>
            <a:off x="6953211" y="1844824"/>
            <a:ext cx="643125" cy="307777"/>
          </a:xfrm>
          <a:prstGeom prst="rect">
            <a:avLst/>
          </a:prstGeom>
          <a:noFill/>
        </p:spPr>
        <p:txBody>
          <a:bodyPr wrap="none" rtlCol="0">
            <a:spAutoFit/>
          </a:bodyPr>
          <a:lstStyle/>
          <a:p>
            <a:r>
              <a:rPr kumimoji="1" lang="en-US" altLang="ja-JP" sz="1400" dirty="0"/>
              <a:t>DEV1</a:t>
            </a:r>
            <a:endParaRPr kumimoji="1" lang="ja-JP" altLang="en-US" sz="1400" dirty="0"/>
          </a:p>
        </p:txBody>
      </p:sp>
      <p:sp>
        <p:nvSpPr>
          <p:cNvPr id="20" name="テキスト ボックス 19">
            <a:extLst>
              <a:ext uri="{FF2B5EF4-FFF2-40B4-BE49-F238E27FC236}">
                <a16:creationId xmlns:a16="http://schemas.microsoft.com/office/drawing/2014/main" id="{F57B8C71-1FC2-480A-8685-0341F2D0184C}"/>
              </a:ext>
            </a:extLst>
          </p:cNvPr>
          <p:cNvSpPr txBox="1"/>
          <p:nvPr/>
        </p:nvSpPr>
        <p:spPr>
          <a:xfrm>
            <a:off x="5407555" y="1844824"/>
            <a:ext cx="643125" cy="307777"/>
          </a:xfrm>
          <a:prstGeom prst="rect">
            <a:avLst/>
          </a:prstGeom>
          <a:noFill/>
        </p:spPr>
        <p:txBody>
          <a:bodyPr wrap="none" rtlCol="0">
            <a:spAutoFit/>
          </a:bodyPr>
          <a:lstStyle/>
          <a:p>
            <a:r>
              <a:rPr kumimoji="1" lang="en-US" altLang="ja-JP" sz="1400" dirty="0"/>
              <a:t>DEV5</a:t>
            </a:r>
            <a:endParaRPr kumimoji="1" lang="ja-JP" altLang="en-US" sz="1400" dirty="0"/>
          </a:p>
        </p:txBody>
      </p:sp>
      <p:cxnSp>
        <p:nvCxnSpPr>
          <p:cNvPr id="21" name="直線矢印コネクタ 20">
            <a:extLst>
              <a:ext uri="{FF2B5EF4-FFF2-40B4-BE49-F238E27FC236}">
                <a16:creationId xmlns:a16="http://schemas.microsoft.com/office/drawing/2014/main" id="{F590FD65-3EF7-4199-8943-1FD18B48CD3B}"/>
              </a:ext>
            </a:extLst>
          </p:cNvPr>
          <p:cNvCxnSpPr/>
          <p:nvPr/>
        </p:nvCxnSpPr>
        <p:spPr bwMode="auto">
          <a:xfrm>
            <a:off x="5801126" y="2281488"/>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a:extLst>
              <a:ext uri="{FF2B5EF4-FFF2-40B4-BE49-F238E27FC236}">
                <a16:creationId xmlns:a16="http://schemas.microsoft.com/office/drawing/2014/main" id="{1DB5FB25-6EDB-4FB4-B773-0A44A477E80E}"/>
              </a:ext>
            </a:extLst>
          </p:cNvPr>
          <p:cNvCxnSpPr/>
          <p:nvPr/>
        </p:nvCxnSpPr>
        <p:spPr bwMode="auto">
          <a:xfrm>
            <a:off x="7313294" y="2327715"/>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正方形/長方形 22">
            <a:extLst>
              <a:ext uri="{FF2B5EF4-FFF2-40B4-BE49-F238E27FC236}">
                <a16:creationId xmlns:a16="http://schemas.microsoft.com/office/drawing/2014/main" id="{EEA7D317-4B5F-4660-A61A-CDB322A291F1}"/>
              </a:ext>
            </a:extLst>
          </p:cNvPr>
          <p:cNvSpPr/>
          <p:nvPr/>
        </p:nvSpPr>
        <p:spPr bwMode="auto">
          <a:xfrm>
            <a:off x="2809825" y="2379978"/>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正方形/長方形 23">
            <a:extLst>
              <a:ext uri="{FF2B5EF4-FFF2-40B4-BE49-F238E27FC236}">
                <a16:creationId xmlns:a16="http://schemas.microsoft.com/office/drawing/2014/main" id="{7EC85468-A395-4BD8-BADC-5C136597DC93}"/>
              </a:ext>
            </a:extLst>
          </p:cNvPr>
          <p:cNvSpPr/>
          <p:nvPr/>
        </p:nvSpPr>
        <p:spPr bwMode="auto">
          <a:xfrm>
            <a:off x="3265970" y="2379978"/>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5" name="正方形/長方形 24">
            <a:extLst>
              <a:ext uri="{FF2B5EF4-FFF2-40B4-BE49-F238E27FC236}">
                <a16:creationId xmlns:a16="http://schemas.microsoft.com/office/drawing/2014/main" id="{1BFF8BD4-36E3-413A-85C0-79432B93EC1C}"/>
              </a:ext>
            </a:extLst>
          </p:cNvPr>
          <p:cNvSpPr/>
          <p:nvPr/>
        </p:nvSpPr>
        <p:spPr bwMode="auto">
          <a:xfrm>
            <a:off x="865992" y="4126227"/>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6" name="正方形/長方形 25">
            <a:extLst>
              <a:ext uri="{FF2B5EF4-FFF2-40B4-BE49-F238E27FC236}">
                <a16:creationId xmlns:a16="http://schemas.microsoft.com/office/drawing/2014/main" id="{2777CA99-1EC8-4E25-B64D-5F25AA1CBEA6}"/>
              </a:ext>
            </a:extLst>
          </p:cNvPr>
          <p:cNvSpPr/>
          <p:nvPr/>
        </p:nvSpPr>
        <p:spPr bwMode="auto">
          <a:xfrm>
            <a:off x="1322137" y="4126227"/>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7" name="矢印: 右 26">
            <a:extLst>
              <a:ext uri="{FF2B5EF4-FFF2-40B4-BE49-F238E27FC236}">
                <a16:creationId xmlns:a16="http://schemas.microsoft.com/office/drawing/2014/main" id="{CD08B073-E6F4-441D-B872-6AC16116FDBB}"/>
              </a:ext>
            </a:extLst>
          </p:cNvPr>
          <p:cNvSpPr/>
          <p:nvPr/>
        </p:nvSpPr>
        <p:spPr bwMode="auto">
          <a:xfrm rot="10800000">
            <a:off x="5729118" y="2348880"/>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8" name="テキスト ボックス 27">
            <a:extLst>
              <a:ext uri="{FF2B5EF4-FFF2-40B4-BE49-F238E27FC236}">
                <a16:creationId xmlns:a16="http://schemas.microsoft.com/office/drawing/2014/main" id="{4B2D596E-0F4B-44CA-B5AB-85C8F50C9D99}"/>
              </a:ext>
            </a:extLst>
          </p:cNvPr>
          <p:cNvSpPr txBox="1"/>
          <p:nvPr/>
        </p:nvSpPr>
        <p:spPr>
          <a:xfrm>
            <a:off x="6049554" y="2176317"/>
            <a:ext cx="942437" cy="276999"/>
          </a:xfrm>
          <a:prstGeom prst="rect">
            <a:avLst/>
          </a:prstGeom>
          <a:noFill/>
        </p:spPr>
        <p:txBody>
          <a:bodyPr wrap="none" rtlCol="0">
            <a:spAutoFit/>
          </a:bodyPr>
          <a:lstStyle/>
          <a:p>
            <a:r>
              <a:rPr kumimoji="1" lang="en-US" altLang="ja-JP" dirty="0"/>
              <a:t>DA Enabled</a:t>
            </a:r>
          </a:p>
        </p:txBody>
      </p:sp>
      <p:sp>
        <p:nvSpPr>
          <p:cNvPr id="31" name="矢印: 右 30">
            <a:extLst>
              <a:ext uri="{FF2B5EF4-FFF2-40B4-BE49-F238E27FC236}">
                <a16:creationId xmlns:a16="http://schemas.microsoft.com/office/drawing/2014/main" id="{135BBD98-3E67-41AF-A4E4-E668793E9836}"/>
              </a:ext>
            </a:extLst>
          </p:cNvPr>
          <p:cNvSpPr/>
          <p:nvPr/>
        </p:nvSpPr>
        <p:spPr bwMode="auto">
          <a:xfrm rot="8686342">
            <a:off x="1629315" y="3372383"/>
            <a:ext cx="1966564" cy="21551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2" name="テキスト ボックス 31">
            <a:extLst>
              <a:ext uri="{FF2B5EF4-FFF2-40B4-BE49-F238E27FC236}">
                <a16:creationId xmlns:a16="http://schemas.microsoft.com/office/drawing/2014/main" id="{F8BBB446-2FCA-412E-8A51-6C724D21CA58}"/>
              </a:ext>
            </a:extLst>
          </p:cNvPr>
          <p:cNvSpPr txBox="1"/>
          <p:nvPr/>
        </p:nvSpPr>
        <p:spPr>
          <a:xfrm rot="19408249">
            <a:off x="2059267" y="3190447"/>
            <a:ext cx="942437" cy="276999"/>
          </a:xfrm>
          <a:prstGeom prst="rect">
            <a:avLst/>
          </a:prstGeom>
          <a:noFill/>
        </p:spPr>
        <p:txBody>
          <a:bodyPr wrap="none" rtlCol="0">
            <a:spAutoFit/>
          </a:bodyPr>
          <a:lstStyle/>
          <a:p>
            <a:r>
              <a:rPr kumimoji="1" lang="en-US" altLang="ja-JP" dirty="0"/>
              <a:t>DA Enabled</a:t>
            </a:r>
          </a:p>
        </p:txBody>
      </p:sp>
    </p:spTree>
    <p:extLst>
      <p:ext uri="{BB962C8B-B14F-4D97-AF65-F5344CB8AC3E}">
        <p14:creationId xmlns:p14="http://schemas.microsoft.com/office/powerpoint/2010/main" val="3203288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2BF1A3EB-C27E-4BDB-BDAD-BB23DC837F06}"/>
              </a:ext>
            </a:extLst>
          </p:cNvPr>
          <p:cNvSpPr/>
          <p:nvPr/>
        </p:nvSpPr>
        <p:spPr bwMode="auto">
          <a:xfrm>
            <a:off x="210364" y="1926660"/>
            <a:ext cx="3949449" cy="3629871"/>
          </a:xfrm>
          <a:prstGeom prst="rect">
            <a:avLst/>
          </a:prstGeom>
          <a:solidFill>
            <a:srgbClr val="FFFF00">
              <a:alpha val="20000"/>
            </a:srgb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altLang="ja-JP" dirty="0"/>
              <a:t>Recap: what is DMG multi-band discovery assistance</a:t>
            </a:r>
          </a:p>
        </p:txBody>
      </p:sp>
      <p:sp>
        <p:nvSpPr>
          <p:cNvPr id="3" name="Content Placeholder 2"/>
          <p:cNvSpPr>
            <a:spLocks noGrp="1"/>
          </p:cNvSpPr>
          <p:nvPr>
            <p:ph idx="1"/>
          </p:nvPr>
        </p:nvSpPr>
        <p:spPr>
          <a:xfrm>
            <a:off x="685800" y="5626695"/>
            <a:ext cx="7772400" cy="871736"/>
          </a:xfrm>
        </p:spPr>
        <p:txBody>
          <a:bodyPr/>
          <a:lstStyle/>
          <a:p>
            <a:pPr>
              <a:buFont typeface="+mj-lt"/>
              <a:buAutoNum type="arabicPeriod" startAt="2"/>
            </a:pPr>
            <a:r>
              <a:rPr lang="en-US" sz="1800" dirty="0"/>
              <a:t>DEV5 (5GHz STA5) wishes to join the network, and joins the 5GHz BSS of AP1</a:t>
            </a:r>
          </a:p>
          <a:p>
            <a:pPr>
              <a:buFont typeface="+mj-lt"/>
              <a:buAutoNum type="arabicPeriod" startAt="2"/>
            </a:pPr>
            <a:endParaRPr lang="en-US" sz="1800"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9</a:t>
            </a:fld>
            <a:endParaRPr lang="en-US" altLang="en-US" dirty="0"/>
          </a:p>
        </p:txBody>
      </p:sp>
      <p:sp>
        <p:nvSpPr>
          <p:cNvPr id="7"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Kazuyuki Sakoda, Sony</a:t>
            </a:r>
            <a:endParaRPr lang="en-US" altLang="en-US" dirty="0"/>
          </a:p>
        </p:txBody>
      </p:sp>
      <p:sp>
        <p:nvSpPr>
          <p:cNvPr id="9"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sz="1800"/>
              <a:t>November 2019</a:t>
            </a:r>
            <a:endParaRPr lang="en-US" altLang="en-US" sz="1800" dirty="0"/>
          </a:p>
        </p:txBody>
      </p:sp>
      <p:sp>
        <p:nvSpPr>
          <p:cNvPr id="5" name="テキスト ボックス 4">
            <a:extLst>
              <a:ext uri="{FF2B5EF4-FFF2-40B4-BE49-F238E27FC236}">
                <a16:creationId xmlns:a16="http://schemas.microsoft.com/office/drawing/2014/main" id="{ECF4CD3D-438D-465A-88CA-16C7E2698424}"/>
              </a:ext>
            </a:extLst>
          </p:cNvPr>
          <p:cNvSpPr txBox="1"/>
          <p:nvPr/>
        </p:nvSpPr>
        <p:spPr>
          <a:xfrm>
            <a:off x="2514184" y="2105970"/>
            <a:ext cx="1649811" cy="276999"/>
          </a:xfrm>
          <a:prstGeom prst="rect">
            <a:avLst/>
          </a:prstGeom>
          <a:noFill/>
        </p:spPr>
        <p:txBody>
          <a:bodyPr wrap="none" rtlCol="0">
            <a:spAutoFit/>
          </a:bodyPr>
          <a:lstStyle/>
          <a:p>
            <a:r>
              <a:rPr kumimoji="1" lang="en-US" altLang="ja-JP" dirty="0"/>
              <a:t>DEV1: Existing Device</a:t>
            </a:r>
          </a:p>
        </p:txBody>
      </p:sp>
      <p:cxnSp>
        <p:nvCxnSpPr>
          <p:cNvPr id="14" name="直線矢印コネクタ 13">
            <a:extLst>
              <a:ext uri="{FF2B5EF4-FFF2-40B4-BE49-F238E27FC236}">
                <a16:creationId xmlns:a16="http://schemas.microsoft.com/office/drawing/2014/main" id="{A3D81CC3-345E-4072-8849-989F1E874C2E}"/>
              </a:ext>
            </a:extLst>
          </p:cNvPr>
          <p:cNvCxnSpPr/>
          <p:nvPr/>
        </p:nvCxnSpPr>
        <p:spPr bwMode="auto">
          <a:xfrm>
            <a:off x="5729118"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a:extLst>
              <a:ext uri="{FF2B5EF4-FFF2-40B4-BE49-F238E27FC236}">
                <a16:creationId xmlns:a16="http://schemas.microsoft.com/office/drawing/2014/main" id="{32DCA85B-7A4B-48B2-86B5-2B35EB584606}"/>
              </a:ext>
            </a:extLst>
          </p:cNvPr>
          <p:cNvCxnSpPr/>
          <p:nvPr/>
        </p:nvCxnSpPr>
        <p:spPr bwMode="auto">
          <a:xfrm>
            <a:off x="7241286" y="2152601"/>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a:extLst>
              <a:ext uri="{FF2B5EF4-FFF2-40B4-BE49-F238E27FC236}">
                <a16:creationId xmlns:a16="http://schemas.microsoft.com/office/drawing/2014/main" id="{F1D00293-E603-494E-9820-F0312507F09E}"/>
              </a:ext>
            </a:extLst>
          </p:cNvPr>
          <p:cNvSpPr txBox="1"/>
          <p:nvPr/>
        </p:nvSpPr>
        <p:spPr>
          <a:xfrm>
            <a:off x="6953211" y="1844824"/>
            <a:ext cx="643125" cy="307777"/>
          </a:xfrm>
          <a:prstGeom prst="rect">
            <a:avLst/>
          </a:prstGeom>
          <a:noFill/>
        </p:spPr>
        <p:txBody>
          <a:bodyPr wrap="none" rtlCol="0">
            <a:spAutoFit/>
          </a:bodyPr>
          <a:lstStyle/>
          <a:p>
            <a:r>
              <a:rPr kumimoji="1" lang="en-US" altLang="ja-JP" sz="1400" dirty="0"/>
              <a:t>DEV1</a:t>
            </a:r>
            <a:endParaRPr kumimoji="1" lang="ja-JP" altLang="en-US" sz="1400" dirty="0"/>
          </a:p>
        </p:txBody>
      </p:sp>
      <p:sp>
        <p:nvSpPr>
          <p:cNvPr id="20" name="テキスト ボックス 19">
            <a:extLst>
              <a:ext uri="{FF2B5EF4-FFF2-40B4-BE49-F238E27FC236}">
                <a16:creationId xmlns:a16="http://schemas.microsoft.com/office/drawing/2014/main" id="{F57B8C71-1FC2-480A-8685-0341F2D0184C}"/>
              </a:ext>
            </a:extLst>
          </p:cNvPr>
          <p:cNvSpPr txBox="1"/>
          <p:nvPr/>
        </p:nvSpPr>
        <p:spPr>
          <a:xfrm>
            <a:off x="5407555" y="1844824"/>
            <a:ext cx="643125" cy="307777"/>
          </a:xfrm>
          <a:prstGeom prst="rect">
            <a:avLst/>
          </a:prstGeom>
          <a:noFill/>
        </p:spPr>
        <p:txBody>
          <a:bodyPr wrap="none" rtlCol="0">
            <a:spAutoFit/>
          </a:bodyPr>
          <a:lstStyle/>
          <a:p>
            <a:r>
              <a:rPr kumimoji="1" lang="en-US" altLang="ja-JP" sz="1400" dirty="0"/>
              <a:t>DEV5</a:t>
            </a:r>
            <a:endParaRPr kumimoji="1" lang="ja-JP" altLang="en-US" sz="1400" dirty="0"/>
          </a:p>
        </p:txBody>
      </p:sp>
      <p:cxnSp>
        <p:nvCxnSpPr>
          <p:cNvPr id="21" name="直線矢印コネクタ 20">
            <a:extLst>
              <a:ext uri="{FF2B5EF4-FFF2-40B4-BE49-F238E27FC236}">
                <a16:creationId xmlns:a16="http://schemas.microsoft.com/office/drawing/2014/main" id="{F590FD65-3EF7-4199-8943-1FD18B48CD3B}"/>
              </a:ext>
            </a:extLst>
          </p:cNvPr>
          <p:cNvCxnSpPr/>
          <p:nvPr/>
        </p:nvCxnSpPr>
        <p:spPr bwMode="auto">
          <a:xfrm>
            <a:off x="5801126" y="2281488"/>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a:extLst>
              <a:ext uri="{FF2B5EF4-FFF2-40B4-BE49-F238E27FC236}">
                <a16:creationId xmlns:a16="http://schemas.microsoft.com/office/drawing/2014/main" id="{1DB5FB25-6EDB-4FB4-B773-0A44A477E80E}"/>
              </a:ext>
            </a:extLst>
          </p:cNvPr>
          <p:cNvCxnSpPr/>
          <p:nvPr/>
        </p:nvCxnSpPr>
        <p:spPr bwMode="auto">
          <a:xfrm>
            <a:off x="7313294" y="2327715"/>
            <a:ext cx="0" cy="312492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正方形/長方形 22">
            <a:extLst>
              <a:ext uri="{FF2B5EF4-FFF2-40B4-BE49-F238E27FC236}">
                <a16:creationId xmlns:a16="http://schemas.microsoft.com/office/drawing/2014/main" id="{EEA7D317-4B5F-4660-A61A-CDB322A291F1}"/>
              </a:ext>
            </a:extLst>
          </p:cNvPr>
          <p:cNvSpPr/>
          <p:nvPr/>
        </p:nvSpPr>
        <p:spPr bwMode="auto">
          <a:xfrm>
            <a:off x="2809825" y="2379978"/>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正方形/長方形 23">
            <a:extLst>
              <a:ext uri="{FF2B5EF4-FFF2-40B4-BE49-F238E27FC236}">
                <a16:creationId xmlns:a16="http://schemas.microsoft.com/office/drawing/2014/main" id="{7EC85468-A395-4BD8-BADC-5C136597DC93}"/>
              </a:ext>
            </a:extLst>
          </p:cNvPr>
          <p:cNvSpPr/>
          <p:nvPr/>
        </p:nvSpPr>
        <p:spPr bwMode="auto">
          <a:xfrm>
            <a:off x="3265970" y="2379978"/>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AP1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7" name="矢印: 右 26">
            <a:extLst>
              <a:ext uri="{FF2B5EF4-FFF2-40B4-BE49-F238E27FC236}">
                <a16:creationId xmlns:a16="http://schemas.microsoft.com/office/drawing/2014/main" id="{CD08B073-E6F4-441D-B872-6AC16116FDBB}"/>
              </a:ext>
            </a:extLst>
          </p:cNvPr>
          <p:cNvSpPr/>
          <p:nvPr/>
        </p:nvSpPr>
        <p:spPr bwMode="auto">
          <a:xfrm rot="10800000">
            <a:off x="5729118" y="2348880"/>
            <a:ext cx="1512168" cy="30777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8" name="テキスト ボックス 27">
            <a:extLst>
              <a:ext uri="{FF2B5EF4-FFF2-40B4-BE49-F238E27FC236}">
                <a16:creationId xmlns:a16="http://schemas.microsoft.com/office/drawing/2014/main" id="{4B2D596E-0F4B-44CA-B5AB-85C8F50C9D99}"/>
              </a:ext>
            </a:extLst>
          </p:cNvPr>
          <p:cNvSpPr txBox="1"/>
          <p:nvPr/>
        </p:nvSpPr>
        <p:spPr>
          <a:xfrm>
            <a:off x="6049554" y="2176317"/>
            <a:ext cx="942437" cy="276999"/>
          </a:xfrm>
          <a:prstGeom prst="rect">
            <a:avLst/>
          </a:prstGeom>
          <a:noFill/>
        </p:spPr>
        <p:txBody>
          <a:bodyPr wrap="none" rtlCol="0">
            <a:spAutoFit/>
          </a:bodyPr>
          <a:lstStyle/>
          <a:p>
            <a:r>
              <a:rPr kumimoji="1" lang="en-US" altLang="ja-JP" dirty="0"/>
              <a:t>DA Enabled</a:t>
            </a:r>
          </a:p>
        </p:txBody>
      </p:sp>
      <p:sp>
        <p:nvSpPr>
          <p:cNvPr id="4" name="矢印: 左右 3">
            <a:extLst>
              <a:ext uri="{FF2B5EF4-FFF2-40B4-BE49-F238E27FC236}">
                <a16:creationId xmlns:a16="http://schemas.microsoft.com/office/drawing/2014/main" id="{A885AB4A-CF34-4919-AD61-E65CA11A68CA}"/>
              </a:ext>
            </a:extLst>
          </p:cNvPr>
          <p:cNvSpPr/>
          <p:nvPr/>
        </p:nvSpPr>
        <p:spPr bwMode="auto">
          <a:xfrm>
            <a:off x="5729121" y="2724049"/>
            <a:ext cx="1512165" cy="413020"/>
          </a:xfrm>
          <a:prstGeom prst="lef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0" name="テキスト ボックス 29">
            <a:extLst>
              <a:ext uri="{FF2B5EF4-FFF2-40B4-BE49-F238E27FC236}">
                <a16:creationId xmlns:a16="http://schemas.microsoft.com/office/drawing/2014/main" id="{2C847974-58C0-4EEC-9C2E-FFE27E105863}"/>
              </a:ext>
            </a:extLst>
          </p:cNvPr>
          <p:cNvSpPr txBox="1"/>
          <p:nvPr/>
        </p:nvSpPr>
        <p:spPr>
          <a:xfrm>
            <a:off x="6046482" y="2782830"/>
            <a:ext cx="912429" cy="276999"/>
          </a:xfrm>
          <a:prstGeom prst="rect">
            <a:avLst/>
          </a:prstGeom>
          <a:noFill/>
        </p:spPr>
        <p:txBody>
          <a:bodyPr wrap="none" rtlCol="0">
            <a:spAutoFit/>
          </a:bodyPr>
          <a:lstStyle/>
          <a:p>
            <a:r>
              <a:rPr kumimoji="1" lang="en-US" altLang="ja-JP" dirty="0"/>
              <a:t>Association</a:t>
            </a:r>
          </a:p>
        </p:txBody>
      </p:sp>
      <p:sp>
        <p:nvSpPr>
          <p:cNvPr id="33" name="矢印: 左右 32">
            <a:extLst>
              <a:ext uri="{FF2B5EF4-FFF2-40B4-BE49-F238E27FC236}">
                <a16:creationId xmlns:a16="http://schemas.microsoft.com/office/drawing/2014/main" id="{C9041879-D8AC-46D5-AB80-5541ED6866FC}"/>
              </a:ext>
            </a:extLst>
          </p:cNvPr>
          <p:cNvSpPr/>
          <p:nvPr/>
        </p:nvSpPr>
        <p:spPr bwMode="auto">
          <a:xfrm rot="19184807">
            <a:off x="1583950" y="3373128"/>
            <a:ext cx="2096990" cy="413020"/>
          </a:xfrm>
          <a:prstGeom prst="lef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4" name="テキスト ボックス 33">
            <a:extLst>
              <a:ext uri="{FF2B5EF4-FFF2-40B4-BE49-F238E27FC236}">
                <a16:creationId xmlns:a16="http://schemas.microsoft.com/office/drawing/2014/main" id="{8FC81807-E81F-413B-B854-1530B2D08B4F}"/>
              </a:ext>
            </a:extLst>
          </p:cNvPr>
          <p:cNvSpPr txBox="1"/>
          <p:nvPr/>
        </p:nvSpPr>
        <p:spPr>
          <a:xfrm rot="19072220">
            <a:off x="2121011" y="3436441"/>
            <a:ext cx="912429" cy="276999"/>
          </a:xfrm>
          <a:prstGeom prst="rect">
            <a:avLst/>
          </a:prstGeom>
          <a:noFill/>
        </p:spPr>
        <p:txBody>
          <a:bodyPr wrap="none" rtlCol="0">
            <a:spAutoFit/>
          </a:bodyPr>
          <a:lstStyle/>
          <a:p>
            <a:r>
              <a:rPr kumimoji="1" lang="en-US" altLang="ja-JP" dirty="0"/>
              <a:t>Association</a:t>
            </a:r>
          </a:p>
        </p:txBody>
      </p:sp>
      <p:sp>
        <p:nvSpPr>
          <p:cNvPr id="37" name="テキスト ボックス 36">
            <a:extLst>
              <a:ext uri="{FF2B5EF4-FFF2-40B4-BE49-F238E27FC236}">
                <a16:creationId xmlns:a16="http://schemas.microsoft.com/office/drawing/2014/main" id="{699975A6-2BA7-41D0-99F6-5C6C4D81F80F}"/>
              </a:ext>
            </a:extLst>
          </p:cNvPr>
          <p:cNvSpPr txBox="1"/>
          <p:nvPr/>
        </p:nvSpPr>
        <p:spPr>
          <a:xfrm>
            <a:off x="431985" y="4551511"/>
            <a:ext cx="1835759" cy="461665"/>
          </a:xfrm>
          <a:prstGeom prst="rect">
            <a:avLst/>
          </a:prstGeom>
          <a:noFill/>
        </p:spPr>
        <p:txBody>
          <a:bodyPr wrap="none" rtlCol="0">
            <a:spAutoFit/>
          </a:bodyPr>
          <a:lstStyle/>
          <a:p>
            <a:r>
              <a:rPr kumimoji="1" lang="en-US" altLang="ja-JP" dirty="0"/>
              <a:t>DEV5: New Device </a:t>
            </a:r>
            <a:br>
              <a:rPr kumimoji="1" lang="en-US" altLang="ja-JP" dirty="0"/>
            </a:br>
            <a:r>
              <a:rPr kumimoji="1" lang="en-US" altLang="ja-JP" dirty="0"/>
              <a:t>            wishing to onboard</a:t>
            </a:r>
          </a:p>
        </p:txBody>
      </p:sp>
      <p:sp>
        <p:nvSpPr>
          <p:cNvPr id="38" name="正方形/長方形 37">
            <a:extLst>
              <a:ext uri="{FF2B5EF4-FFF2-40B4-BE49-F238E27FC236}">
                <a16:creationId xmlns:a16="http://schemas.microsoft.com/office/drawing/2014/main" id="{76F4E9EC-AE2E-4DA8-A5FB-A72ACE741AA0}"/>
              </a:ext>
            </a:extLst>
          </p:cNvPr>
          <p:cNvSpPr/>
          <p:nvPr/>
        </p:nvSpPr>
        <p:spPr bwMode="auto">
          <a:xfrm>
            <a:off x="865992" y="4126227"/>
            <a:ext cx="447230" cy="432048"/>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DMG STA5</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9" name="正方形/長方形 38">
            <a:extLst>
              <a:ext uri="{FF2B5EF4-FFF2-40B4-BE49-F238E27FC236}">
                <a16:creationId xmlns:a16="http://schemas.microsoft.com/office/drawing/2014/main" id="{28034F16-9BD2-4DF7-B5F6-564EAD891CA5}"/>
              </a:ext>
            </a:extLst>
          </p:cNvPr>
          <p:cNvSpPr/>
          <p:nvPr/>
        </p:nvSpPr>
        <p:spPr bwMode="auto">
          <a:xfrm>
            <a:off x="1322137" y="4126227"/>
            <a:ext cx="447230" cy="432048"/>
          </a:xfrm>
          <a:prstGeom prst="rect">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5GHz</a:t>
            </a:r>
            <a:r>
              <a:rPr kumimoji="0" lang="en-US" altLang="ja-JP" sz="1200" b="0" i="0" u="none" strike="noStrike" cap="none" normalizeH="0" baseline="0" dirty="0">
                <a:ln>
                  <a:noFill/>
                </a:ln>
                <a:solidFill>
                  <a:schemeClr val="tx1"/>
                </a:solidFill>
                <a:effectLst/>
                <a:latin typeface="Times New Roman" pitchFamily="18" charset="0"/>
              </a:rPr>
              <a:t> STA5</a:t>
            </a:r>
            <a:endParaRPr kumimoji="0" lang="ja-JP" alt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9761188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38931</TotalTime>
  <Words>1837</Words>
  <Application>Microsoft Office PowerPoint</Application>
  <PresentationFormat>画面に合わせる (4:3)</PresentationFormat>
  <Paragraphs>309</Paragraphs>
  <Slides>24</Slides>
  <Notes>2</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24</vt:i4>
      </vt:variant>
    </vt:vector>
  </HeadingPairs>
  <TitlesOfParts>
    <vt:vector size="26" baseType="lpstr">
      <vt:lpstr>Times New Roman</vt:lpstr>
      <vt:lpstr>802-11-Submission</vt:lpstr>
      <vt:lpstr>Revisit DMG multi-band discovery forwarding</vt:lpstr>
      <vt:lpstr>Agenda</vt:lpstr>
      <vt:lpstr>Motivation</vt:lpstr>
      <vt:lpstr>Recap: why we are talking about this feature (1)</vt:lpstr>
      <vt:lpstr>Recap: why we are talking about this feature (2)</vt:lpstr>
      <vt:lpstr>Recap: why we are talking about this feature (2)</vt:lpstr>
      <vt:lpstr>Recap: why we are talking about this feature (3)</vt:lpstr>
      <vt:lpstr>Recap: what is DMG multi-band discovery assistance</vt:lpstr>
      <vt:lpstr>Recap: what is DMG multi-band discovery assistance</vt:lpstr>
      <vt:lpstr>Recap: what is DMG multi-band discovery assistance</vt:lpstr>
      <vt:lpstr>Recap: what is DMG multi-band discovery assistance</vt:lpstr>
      <vt:lpstr>Recap: what is DMG multi-band discovery assistance</vt:lpstr>
      <vt:lpstr>What is the problem? (1)</vt:lpstr>
      <vt:lpstr>What is the problem? (2)</vt:lpstr>
      <vt:lpstr>What is missing in D5.0 (1)</vt:lpstr>
      <vt:lpstr>What is missing in D5.0 (2)</vt:lpstr>
      <vt:lpstr>Our previous discussion</vt:lpstr>
      <vt:lpstr>New direction/activities (1)</vt:lpstr>
      <vt:lpstr>New direction/activities (2)</vt:lpstr>
      <vt:lpstr>New direction/activities (3)</vt:lpstr>
      <vt:lpstr>New direction/activities (4)</vt:lpstr>
      <vt:lpstr>Discussion</vt:lpstr>
      <vt:lpstr>References</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Scheduling for FB network</dc:title>
  <dc:creator>Sakoda, Kazuyuki</dc:creator>
  <cp:keywords>CTPClassification=CTP_IC:VisualMarkings=</cp:keywords>
  <cp:lastModifiedBy>Sakoda, Kazuyuki (Sony)</cp:lastModifiedBy>
  <cp:revision>282</cp:revision>
  <cp:lastPrinted>2016-10-04T20:51:11Z</cp:lastPrinted>
  <dcterms:created xsi:type="dcterms:W3CDTF">2015-03-24T14:22:58Z</dcterms:created>
  <dcterms:modified xsi:type="dcterms:W3CDTF">2019-11-11T09:15:09Z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55c0982a-72dc-4711-b9fe-71da7bc145ba</vt:lpwstr>
  </property>
  <property fmtid="{D5CDD505-2E9C-101B-9397-08002B2CF9AE}" pid="3" name="CTP_BU">
    <vt:lpwstr>COMMUNICATION &amp;DEVICES GROUP</vt:lpwstr>
  </property>
  <property fmtid="{D5CDD505-2E9C-101B-9397-08002B2CF9AE}" pid="4" name="CTP_TimeStamp">
    <vt:lpwstr>2016-03-09 11:17:48Z</vt:lpwstr>
  </property>
  <property fmtid="{D5CDD505-2E9C-101B-9397-08002B2CF9AE}" pid="5" name="CTPClassification">
    <vt:lpwstr>CTP_IC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1509718974</vt:lpwstr>
  </property>
</Properties>
</file>