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329" r:id="rId4"/>
    <p:sldId id="331" r:id="rId5"/>
    <p:sldId id="287" r:id="rId6"/>
    <p:sldId id="330" r:id="rId7"/>
    <p:sldId id="333" r:id="rId8"/>
    <p:sldId id="332" r:id="rId9"/>
    <p:sldId id="303" r:id="rId10"/>
    <p:sldId id="316" r:id="rId11"/>
    <p:sldId id="326" r:id="rId12"/>
    <p:sldId id="327" r:id="rId13"/>
    <p:sldId id="334" r:id="rId14"/>
    <p:sldId id="32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19" autoAdjust="0"/>
    <p:restoredTop sz="94660"/>
  </p:normalViewPr>
  <p:slideViewPr>
    <p:cSldViewPr>
      <p:cViewPr varScale="1">
        <p:scale>
          <a:sx n="132" d="100"/>
          <a:sy n="132" d="100"/>
        </p:scale>
        <p:origin x="200" y="4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dirty="0"/>
              <a:t>July 2019</a:t>
            </a:r>
          </a:p>
        </p:txBody>
      </p:sp>
      <p:sp>
        <p:nvSpPr>
          <p:cNvPr id="6" name="Footer Placeholder 5"/>
          <p:cNvSpPr>
            <a:spLocks noGrp="1"/>
          </p:cNvSpPr>
          <p:nvPr>
            <p:ph type="ftr"/>
          </p:nvPr>
        </p:nvSpPr>
        <p:spPr/>
        <p:txBody>
          <a:bodyPr/>
          <a:lstStyle/>
          <a:p>
            <a:r>
              <a:rPr lang="en-GB"/>
              <a:t>Xiaofei Wang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893062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November 2019</a:t>
            </a:r>
            <a:endParaRPr lang="en-GB" dirty="0"/>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Date Placeholder 3"/>
          <p:cNvSpPr>
            <a:spLocks noGrp="1"/>
          </p:cNvSpPr>
          <p:nvPr>
            <p:ph type="dt" idx="10"/>
          </p:nvPr>
        </p:nvSpPr>
        <p:spPr/>
        <p:txBody>
          <a:bodyPr/>
          <a:lstStyle>
            <a:lvl1pPr>
              <a:defRPr/>
            </a:lvl1pPr>
          </a:lstStyle>
          <a:p>
            <a:r>
              <a:rPr lang="en-US" altLang="ja-JP"/>
              <a:t>November 2019</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November 2019</a:t>
            </a:r>
            <a:endParaRPr lang="en-GB"/>
          </a:p>
        </p:txBody>
      </p:sp>
      <p:sp>
        <p:nvSpPr>
          <p:cNvPr id="6" name="Footer Placeholder 5"/>
          <p:cNvSpPr>
            <a:spLocks noGrp="1"/>
          </p:cNvSpPr>
          <p:nvPr>
            <p:ph type="ftr" idx="11"/>
          </p:nvPr>
        </p:nvSpPr>
        <p:spPr/>
        <p:txBody>
          <a:bodyPr/>
          <a:lstStyle>
            <a:lvl1pPr>
              <a:defRPr/>
            </a:lvl1pPr>
          </a:lstStyle>
          <a:p>
            <a:r>
              <a:rPr lang="en-GB"/>
              <a:t>Hitoshi Morioka (SRC Software)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November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Hitoshi Morioka (SRC Software)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November 2019</a:t>
            </a:r>
            <a:endParaRPr lang="en-GB"/>
          </a:p>
        </p:txBody>
      </p:sp>
      <p:sp>
        <p:nvSpPr>
          <p:cNvPr id="4" name="Footer Placeholder 3"/>
          <p:cNvSpPr>
            <a:spLocks noGrp="1"/>
          </p:cNvSpPr>
          <p:nvPr>
            <p:ph type="ftr" idx="11"/>
          </p:nvPr>
        </p:nvSpPr>
        <p:spPr/>
        <p:txBody>
          <a:bodyPr/>
          <a:lstStyle>
            <a:lvl1pPr>
              <a:defRPr/>
            </a:lvl1pPr>
          </a:lstStyle>
          <a:p>
            <a:r>
              <a:rPr lang="en-GB"/>
              <a:t>Hitoshi Morioka (SRC Software)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November 2019</a:t>
            </a:r>
            <a:endParaRPr lang="en-GB"/>
          </a:p>
        </p:txBody>
      </p:sp>
      <p:sp>
        <p:nvSpPr>
          <p:cNvPr id="3" name="Footer Placeholder 2"/>
          <p:cNvSpPr>
            <a:spLocks noGrp="1"/>
          </p:cNvSpPr>
          <p:nvPr>
            <p:ph type="ftr" idx="11"/>
          </p:nvPr>
        </p:nvSpPr>
        <p:spPr/>
        <p:txBody>
          <a:bodyPr/>
          <a:lstStyle>
            <a:lvl1pPr>
              <a:defRPr/>
            </a:lvl1pPr>
          </a:lstStyle>
          <a:p>
            <a:r>
              <a:rPr lang="en-GB"/>
              <a:t>Hitoshi Morioka (SRC Software)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November 2019</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November 2019</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802.11-19/1999r1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Broadcast Demonstration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2019-11-12</a:t>
            </a:r>
          </a:p>
        </p:txBody>
      </p:sp>
      <p:sp>
        <p:nvSpPr>
          <p:cNvPr id="6" name="Date Placeholder 3"/>
          <p:cNvSpPr>
            <a:spLocks noGrp="1"/>
          </p:cNvSpPr>
          <p:nvPr>
            <p:ph type="dt" idx="10"/>
          </p:nvPr>
        </p:nvSpPr>
        <p:spPr/>
        <p:txBody>
          <a:bodyPr/>
          <a:lstStyle/>
          <a:p>
            <a:r>
              <a:rPr lang="en-US" altLang="ja-JP"/>
              <a:t>November 2019</a:t>
            </a:r>
            <a:endParaRPr lang="en-GB" dirty="0"/>
          </a:p>
        </p:txBody>
      </p:sp>
      <p:sp>
        <p:nvSpPr>
          <p:cNvPr id="7" name="Footer Placeholder 4"/>
          <p:cNvSpPr>
            <a:spLocks noGrp="1"/>
          </p:cNvSpPr>
          <p:nvPr>
            <p:ph type="ftr" idx="11"/>
          </p:nvPr>
        </p:nvSpPr>
        <p:spPr/>
        <p:txBody>
          <a:bodyPr/>
          <a:lstStyle/>
          <a:p>
            <a:r>
              <a:rPr lang="en-GB"/>
              <a:t>Hitoshi Morioka (SRC Software)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97632869"/>
              </p:ext>
            </p:extLst>
          </p:nvPr>
        </p:nvGraphicFramePr>
        <p:xfrm>
          <a:off x="993775" y="2484438"/>
          <a:ext cx="10272713" cy="2346325"/>
        </p:xfrm>
        <a:graphic>
          <a:graphicData uri="http://schemas.openxmlformats.org/presentationml/2006/ole">
            <mc:AlternateContent xmlns:mc="http://schemas.openxmlformats.org/markup-compatibility/2006">
              <mc:Choice xmlns:v="urn:schemas-microsoft-com:vml" Requires="v">
                <p:oleObj spid="_x0000_s3200" name="文書" r:id="rId4" imgW="10439400" imgH="2400300" progId="Word.Document.8">
                  <p:embed/>
                </p:oleObj>
              </mc:Choice>
              <mc:Fallback>
                <p:oleObj name="文書" r:id="rId4" imgW="10439400" imgH="2400300" progId="Word.Document.8">
                  <p:embed/>
                  <p:pic>
                    <p:nvPicPr>
                      <p:cNvPr id="0" name="Picture 3"/>
                      <p:cNvPicPr>
                        <a:picLocks noChangeAspect="1" noChangeArrowheads="1"/>
                      </p:cNvPicPr>
                      <p:nvPr/>
                    </p:nvPicPr>
                    <p:blipFill>
                      <a:blip r:embed="rId5"/>
                      <a:srcRect/>
                      <a:stretch>
                        <a:fillRect/>
                      </a:stretch>
                    </p:blipFill>
                    <p:spPr bwMode="auto">
                      <a:xfrm>
                        <a:off x="993775" y="2484438"/>
                        <a:ext cx="10272713" cy="23463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正方形/長方形 75">
            <a:extLst>
              <a:ext uri="{FF2B5EF4-FFF2-40B4-BE49-F238E27FC236}">
                <a16:creationId xmlns:a16="http://schemas.microsoft.com/office/drawing/2014/main" id="{F3EA114B-AEFF-6649-BF1D-6AA8D2359454}"/>
              </a:ext>
            </a:extLst>
          </p:cNvPr>
          <p:cNvSpPr/>
          <p:nvPr/>
        </p:nvSpPr>
        <p:spPr bwMode="auto">
          <a:xfrm>
            <a:off x="914401" y="2883286"/>
            <a:ext cx="2411736" cy="1851068"/>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8" name="正方形/長方形 77">
            <a:extLst>
              <a:ext uri="{FF2B5EF4-FFF2-40B4-BE49-F238E27FC236}">
                <a16:creationId xmlns:a16="http://schemas.microsoft.com/office/drawing/2014/main" id="{ACBBE02B-F5B3-E147-80AD-063E48D588DE}"/>
              </a:ext>
            </a:extLst>
          </p:cNvPr>
          <p:cNvSpPr/>
          <p:nvPr/>
        </p:nvSpPr>
        <p:spPr bwMode="auto">
          <a:xfrm>
            <a:off x="7636784" y="2883286"/>
            <a:ext cx="3638701" cy="1851068"/>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正方形/長方形 37">
            <a:extLst>
              <a:ext uri="{FF2B5EF4-FFF2-40B4-BE49-F238E27FC236}">
                <a16:creationId xmlns:a16="http://schemas.microsoft.com/office/drawing/2014/main" id="{3FD69540-763A-2B4F-ABC1-CE5AF8D9FC23}"/>
              </a:ext>
            </a:extLst>
          </p:cNvPr>
          <p:cNvSpPr/>
          <p:nvPr/>
        </p:nvSpPr>
        <p:spPr bwMode="auto">
          <a:xfrm>
            <a:off x="4468050" y="2883286"/>
            <a:ext cx="2027738" cy="1851068"/>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タイトル 1">
            <a:extLst>
              <a:ext uri="{FF2B5EF4-FFF2-40B4-BE49-F238E27FC236}">
                <a16:creationId xmlns:a16="http://schemas.microsoft.com/office/drawing/2014/main" id="{60857E7C-9619-E94A-A544-3E2C41A4E688}"/>
              </a:ext>
            </a:extLst>
          </p:cNvPr>
          <p:cNvSpPr>
            <a:spLocks noGrp="1"/>
          </p:cNvSpPr>
          <p:nvPr>
            <p:ph type="title"/>
          </p:nvPr>
        </p:nvSpPr>
        <p:spPr/>
        <p:txBody>
          <a:bodyPr/>
          <a:lstStyle/>
          <a:p>
            <a:r>
              <a:rPr kumimoji="1" lang="en-US" altLang="ja-JP" dirty="0"/>
              <a:t>Demonstration System</a:t>
            </a:r>
            <a:endParaRPr kumimoji="1" lang="ja-JP" altLang="en-US"/>
          </a:p>
        </p:txBody>
      </p:sp>
      <p:sp>
        <p:nvSpPr>
          <p:cNvPr id="4" name="スライド番号プレースホルダー 3">
            <a:extLst>
              <a:ext uri="{FF2B5EF4-FFF2-40B4-BE49-F238E27FC236}">
                <a16:creationId xmlns:a16="http://schemas.microsoft.com/office/drawing/2014/main" id="{996147A9-3CF5-824E-9BE9-F46CE13D95E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a:extLst>
              <a:ext uri="{FF2B5EF4-FFF2-40B4-BE49-F238E27FC236}">
                <a16:creationId xmlns:a16="http://schemas.microsoft.com/office/drawing/2014/main" id="{037FDCED-F190-1348-A015-43784AFF0246}"/>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2EE3DA43-5741-8849-8AF6-0D57EA45CE32}"/>
              </a:ext>
            </a:extLst>
          </p:cNvPr>
          <p:cNvSpPr>
            <a:spLocks noGrp="1"/>
          </p:cNvSpPr>
          <p:nvPr>
            <p:ph type="dt" idx="15"/>
          </p:nvPr>
        </p:nvSpPr>
        <p:spPr/>
        <p:txBody>
          <a:bodyPr/>
          <a:lstStyle/>
          <a:p>
            <a:r>
              <a:rPr lang="en-US" altLang="ja-JP"/>
              <a:t>November 2019</a:t>
            </a:r>
            <a:endParaRPr lang="en-GB" dirty="0"/>
          </a:p>
        </p:txBody>
      </p:sp>
      <p:cxnSp>
        <p:nvCxnSpPr>
          <p:cNvPr id="25" name="直線コネクタ 24">
            <a:extLst>
              <a:ext uri="{FF2B5EF4-FFF2-40B4-BE49-F238E27FC236}">
                <a16:creationId xmlns:a16="http://schemas.microsoft.com/office/drawing/2014/main" id="{8AAD617B-155A-8E40-87F6-DA6BBC1071DC}"/>
              </a:ext>
            </a:extLst>
          </p:cNvPr>
          <p:cNvCxnSpPr>
            <a:cxnSpLocks/>
            <a:endCxn id="59" idx="1"/>
          </p:cNvCxnSpPr>
          <p:nvPr/>
        </p:nvCxnSpPr>
        <p:spPr bwMode="auto">
          <a:xfrm>
            <a:off x="3180837" y="3303390"/>
            <a:ext cx="2173037" cy="0"/>
          </a:xfrm>
          <a:prstGeom prst="line">
            <a:avLst/>
          </a:prstGeom>
          <a:solidFill>
            <a:srgbClr val="00B8FF"/>
          </a:solidFill>
          <a:ln w="19050" cap="flat" cmpd="sng" algn="ctr">
            <a:solidFill>
              <a:schemeClr val="tx1"/>
            </a:solidFill>
            <a:prstDash val="solid"/>
            <a:round/>
            <a:headEnd type="none" w="med" len="med"/>
            <a:tailEnd type="triangle" w="med" len="med"/>
          </a:ln>
          <a:effectLst/>
        </p:spPr>
      </p:cxnSp>
      <p:sp>
        <p:nvSpPr>
          <p:cNvPr id="54" name="テキスト ボックス 53">
            <a:extLst>
              <a:ext uri="{FF2B5EF4-FFF2-40B4-BE49-F238E27FC236}">
                <a16:creationId xmlns:a16="http://schemas.microsoft.com/office/drawing/2014/main" id="{4FDAEDA1-B428-F648-A808-28DA22633749}"/>
              </a:ext>
            </a:extLst>
          </p:cNvPr>
          <p:cNvSpPr txBox="1"/>
          <p:nvPr/>
        </p:nvSpPr>
        <p:spPr>
          <a:xfrm>
            <a:off x="6493833" y="4327023"/>
            <a:ext cx="1223412" cy="646331"/>
          </a:xfrm>
          <a:prstGeom prst="rect">
            <a:avLst/>
          </a:prstGeom>
          <a:noFill/>
        </p:spPr>
        <p:txBody>
          <a:bodyPr wrap="none" rtlCol="0">
            <a:spAutoFit/>
          </a:bodyPr>
          <a:lstStyle/>
          <a:p>
            <a:r>
              <a:rPr kumimoji="1" lang="en-US" altLang="ja-JP" sz="1800" dirty="0" err="1">
                <a:solidFill>
                  <a:srgbClr val="C00000"/>
                </a:solidFill>
              </a:rPr>
              <a:t>eBCS</a:t>
            </a:r>
            <a:endParaRPr kumimoji="1" lang="en-US" altLang="ja-JP" sz="1800" dirty="0">
              <a:solidFill>
                <a:srgbClr val="C00000"/>
              </a:solidFill>
            </a:endParaRPr>
          </a:p>
          <a:p>
            <a:r>
              <a:rPr kumimoji="1" lang="en-US" altLang="ja-JP" sz="1800" dirty="0">
                <a:solidFill>
                  <a:srgbClr val="C00000"/>
                </a:solidFill>
              </a:rPr>
              <a:t>(broadcast)</a:t>
            </a:r>
            <a:endParaRPr kumimoji="1" lang="ja-JP" altLang="en-US" sz="1800">
              <a:solidFill>
                <a:srgbClr val="C00000"/>
              </a:solidFill>
            </a:endParaRPr>
          </a:p>
        </p:txBody>
      </p:sp>
      <p:sp>
        <p:nvSpPr>
          <p:cNvPr id="59" name="テキスト ボックス 58">
            <a:extLst>
              <a:ext uri="{FF2B5EF4-FFF2-40B4-BE49-F238E27FC236}">
                <a16:creationId xmlns:a16="http://schemas.microsoft.com/office/drawing/2014/main" id="{960CB9AE-7EA9-6D46-B5E3-4D3307EB361E}"/>
              </a:ext>
            </a:extLst>
          </p:cNvPr>
          <p:cNvSpPr txBox="1"/>
          <p:nvPr/>
        </p:nvSpPr>
        <p:spPr>
          <a:xfrm>
            <a:off x="5353874" y="3103335"/>
            <a:ext cx="724878" cy="4001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kumimoji="1" lang="en-US" altLang="ja-JP" sz="2000" dirty="0" err="1">
                <a:solidFill>
                  <a:schemeClr val="bg1"/>
                </a:solidFill>
              </a:rPr>
              <a:t>bcstx</a:t>
            </a:r>
            <a:endParaRPr kumimoji="1" lang="ja-JP" altLang="en-US" sz="2000">
              <a:solidFill>
                <a:schemeClr val="bg1"/>
              </a:solidFill>
            </a:endParaRPr>
          </a:p>
        </p:txBody>
      </p:sp>
      <p:sp>
        <p:nvSpPr>
          <p:cNvPr id="61" name="テキスト ボックス 60">
            <a:extLst>
              <a:ext uri="{FF2B5EF4-FFF2-40B4-BE49-F238E27FC236}">
                <a16:creationId xmlns:a16="http://schemas.microsoft.com/office/drawing/2014/main" id="{3482A05C-FF80-774F-90EB-C8E72EC04F69}"/>
              </a:ext>
            </a:extLst>
          </p:cNvPr>
          <p:cNvSpPr txBox="1"/>
          <p:nvPr/>
        </p:nvSpPr>
        <p:spPr>
          <a:xfrm>
            <a:off x="5332233" y="4153461"/>
            <a:ext cx="768159" cy="4001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kumimoji="1" lang="en-US" altLang="ja-JP" sz="2000" dirty="0" err="1">
                <a:solidFill>
                  <a:schemeClr val="bg1"/>
                </a:solidFill>
              </a:rPr>
              <a:t>bcsap</a:t>
            </a:r>
            <a:endParaRPr kumimoji="1" lang="ja-JP" altLang="en-US" sz="2000">
              <a:solidFill>
                <a:schemeClr val="bg1"/>
              </a:solidFill>
            </a:endParaRPr>
          </a:p>
        </p:txBody>
      </p:sp>
      <p:sp>
        <p:nvSpPr>
          <p:cNvPr id="63" name="テキスト ボックス 62">
            <a:extLst>
              <a:ext uri="{FF2B5EF4-FFF2-40B4-BE49-F238E27FC236}">
                <a16:creationId xmlns:a16="http://schemas.microsoft.com/office/drawing/2014/main" id="{29F8B3B2-256C-8041-87B1-3908EE981FEA}"/>
              </a:ext>
            </a:extLst>
          </p:cNvPr>
          <p:cNvSpPr txBox="1"/>
          <p:nvPr/>
        </p:nvSpPr>
        <p:spPr>
          <a:xfrm>
            <a:off x="4452601" y="3678819"/>
            <a:ext cx="1285352" cy="369332"/>
          </a:xfrm>
          <a:prstGeom prst="rect">
            <a:avLst/>
          </a:prstGeom>
          <a:noFill/>
        </p:spPr>
        <p:txBody>
          <a:bodyPr wrap="none" rtlCol="0">
            <a:spAutoFit/>
          </a:bodyPr>
          <a:lstStyle/>
          <a:p>
            <a:r>
              <a:rPr kumimoji="1" lang="en-US" altLang="ja-JP" sz="1800" dirty="0">
                <a:solidFill>
                  <a:schemeClr val="tx1"/>
                </a:solidFill>
              </a:rPr>
              <a:t>IP multicast</a:t>
            </a:r>
            <a:endParaRPr kumimoji="1" lang="ja-JP" altLang="en-US" sz="1800">
              <a:solidFill>
                <a:schemeClr val="tx1"/>
              </a:solidFill>
            </a:endParaRPr>
          </a:p>
        </p:txBody>
      </p:sp>
      <p:cxnSp>
        <p:nvCxnSpPr>
          <p:cNvPr id="66" name="直線コネクタ 65">
            <a:extLst>
              <a:ext uri="{FF2B5EF4-FFF2-40B4-BE49-F238E27FC236}">
                <a16:creationId xmlns:a16="http://schemas.microsoft.com/office/drawing/2014/main" id="{8A6359E5-9A43-9345-9721-554EDE7474E7}"/>
              </a:ext>
            </a:extLst>
          </p:cNvPr>
          <p:cNvCxnSpPr>
            <a:stCxn id="59" idx="2"/>
            <a:endCxn id="61" idx="0"/>
          </p:cNvCxnSpPr>
          <p:nvPr/>
        </p:nvCxnSpPr>
        <p:spPr bwMode="auto">
          <a:xfrm>
            <a:off x="5716313" y="3503445"/>
            <a:ext cx="0" cy="650016"/>
          </a:xfrm>
          <a:prstGeom prst="line">
            <a:avLst/>
          </a:prstGeom>
          <a:solidFill>
            <a:srgbClr val="00B8FF"/>
          </a:solidFill>
          <a:ln w="19050" cap="flat" cmpd="sng" algn="ctr">
            <a:solidFill>
              <a:schemeClr val="tx1"/>
            </a:solidFill>
            <a:prstDash val="solid"/>
            <a:round/>
            <a:headEnd type="none" w="med" len="med"/>
            <a:tailEnd type="triangle" w="med" len="med"/>
          </a:ln>
          <a:effectLst/>
        </p:spPr>
      </p:cxnSp>
      <p:sp>
        <p:nvSpPr>
          <p:cNvPr id="68" name="テキスト ボックス 67">
            <a:extLst>
              <a:ext uri="{FF2B5EF4-FFF2-40B4-BE49-F238E27FC236}">
                <a16:creationId xmlns:a16="http://schemas.microsoft.com/office/drawing/2014/main" id="{9279086A-E9AB-144A-98F4-E18C930D9116}"/>
              </a:ext>
            </a:extLst>
          </p:cNvPr>
          <p:cNvSpPr txBox="1"/>
          <p:nvPr/>
        </p:nvSpPr>
        <p:spPr>
          <a:xfrm>
            <a:off x="4748064" y="2455027"/>
            <a:ext cx="1467709" cy="461665"/>
          </a:xfrm>
          <a:prstGeom prst="rect">
            <a:avLst/>
          </a:prstGeom>
          <a:noFill/>
        </p:spPr>
        <p:txBody>
          <a:bodyPr wrap="none" rtlCol="0">
            <a:spAutoFit/>
          </a:bodyPr>
          <a:lstStyle/>
          <a:p>
            <a:r>
              <a:rPr kumimoji="1" lang="en-US" altLang="ja-JP" dirty="0" err="1">
                <a:solidFill>
                  <a:schemeClr val="tx1"/>
                </a:solidFill>
                <a:latin typeface="Arial" panose="020B0604020202020204" pitchFamily="34" charset="0"/>
                <a:cs typeface="Arial" panose="020B0604020202020204" pitchFamily="34" charset="0"/>
              </a:rPr>
              <a:t>eBCS</a:t>
            </a:r>
            <a:r>
              <a:rPr kumimoji="1" lang="en-US" altLang="ja-JP" dirty="0">
                <a:solidFill>
                  <a:schemeClr val="tx1"/>
                </a:solidFill>
                <a:latin typeface="Arial" panose="020B0604020202020204" pitchFamily="34" charset="0"/>
                <a:cs typeface="Arial" panose="020B0604020202020204" pitchFamily="34" charset="0"/>
              </a:rPr>
              <a:t> AP</a:t>
            </a:r>
            <a:endParaRPr kumimoji="1" lang="ja-JP" altLang="en-US">
              <a:solidFill>
                <a:schemeClr val="tx1"/>
              </a:solidFill>
              <a:latin typeface="Arial" panose="020B0604020202020204" pitchFamily="34" charset="0"/>
              <a:cs typeface="Arial" panose="020B0604020202020204" pitchFamily="34" charset="0"/>
            </a:endParaRPr>
          </a:p>
        </p:txBody>
      </p:sp>
      <p:sp>
        <p:nvSpPr>
          <p:cNvPr id="69" name="テキスト ボックス 68">
            <a:extLst>
              <a:ext uri="{FF2B5EF4-FFF2-40B4-BE49-F238E27FC236}">
                <a16:creationId xmlns:a16="http://schemas.microsoft.com/office/drawing/2014/main" id="{14A076A0-D6CC-034B-BD19-9F6C20B380DA}"/>
              </a:ext>
            </a:extLst>
          </p:cNvPr>
          <p:cNvSpPr txBox="1"/>
          <p:nvPr/>
        </p:nvSpPr>
        <p:spPr>
          <a:xfrm>
            <a:off x="7755488" y="4153461"/>
            <a:ext cx="809837" cy="4001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kumimoji="1" lang="en-US" altLang="ja-JP" sz="2000" dirty="0" err="1">
                <a:solidFill>
                  <a:schemeClr val="bg1"/>
                </a:solidFill>
              </a:rPr>
              <a:t>bcssta</a:t>
            </a:r>
            <a:endParaRPr kumimoji="1" lang="ja-JP" altLang="en-US" sz="2000">
              <a:solidFill>
                <a:schemeClr val="bg1"/>
              </a:solidFill>
            </a:endParaRPr>
          </a:p>
        </p:txBody>
      </p:sp>
      <p:sp>
        <p:nvSpPr>
          <p:cNvPr id="71" name="テキスト ボックス 70">
            <a:extLst>
              <a:ext uri="{FF2B5EF4-FFF2-40B4-BE49-F238E27FC236}">
                <a16:creationId xmlns:a16="http://schemas.microsoft.com/office/drawing/2014/main" id="{9409287F-2E07-C443-A4A2-1D3C6CFC0C67}"/>
              </a:ext>
            </a:extLst>
          </p:cNvPr>
          <p:cNvSpPr txBox="1"/>
          <p:nvPr/>
        </p:nvSpPr>
        <p:spPr>
          <a:xfrm>
            <a:off x="7790753" y="3115213"/>
            <a:ext cx="739305" cy="4001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kumimoji="1" lang="en-US" altLang="ja-JP" sz="2000" dirty="0" err="1">
                <a:solidFill>
                  <a:schemeClr val="bg1"/>
                </a:solidFill>
              </a:rPr>
              <a:t>bcsrx</a:t>
            </a:r>
            <a:endParaRPr kumimoji="1" lang="ja-JP" altLang="en-US" sz="2000">
              <a:solidFill>
                <a:schemeClr val="bg1"/>
              </a:solidFill>
            </a:endParaRPr>
          </a:p>
        </p:txBody>
      </p:sp>
      <p:sp>
        <p:nvSpPr>
          <p:cNvPr id="72" name="フローチャート: 磁気ディスク 71">
            <a:extLst>
              <a:ext uri="{FF2B5EF4-FFF2-40B4-BE49-F238E27FC236}">
                <a16:creationId xmlns:a16="http://schemas.microsoft.com/office/drawing/2014/main" id="{6EA05C0B-7E35-3544-AF8D-B807636EBDD3}"/>
              </a:ext>
            </a:extLst>
          </p:cNvPr>
          <p:cNvSpPr/>
          <p:nvPr/>
        </p:nvSpPr>
        <p:spPr bwMode="auto">
          <a:xfrm>
            <a:off x="8922644" y="2997066"/>
            <a:ext cx="914400" cy="612648"/>
          </a:xfrm>
          <a:prstGeom prst="flowChartMagneticDisk">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a:ln>
                  <a:noFill/>
                </a:ln>
                <a:solidFill>
                  <a:schemeClr val="bg1"/>
                </a:solidFill>
                <a:effectLst/>
                <a:latin typeface="Times New Roman" pitchFamily="16" charset="0"/>
                <a:ea typeface="MS Gothic" charset="-128"/>
              </a:rPr>
              <a:t>Storage</a:t>
            </a:r>
            <a:endParaRPr kumimoji="0" lang="ja-JP" altLang="en-US" sz="1800" b="0" i="0" u="none" strike="noStrike" cap="none" normalizeH="0" baseline="0">
              <a:ln>
                <a:noFill/>
              </a:ln>
              <a:solidFill>
                <a:schemeClr val="bg1"/>
              </a:solidFill>
              <a:effectLst/>
              <a:latin typeface="Times New Roman" pitchFamily="16" charset="0"/>
              <a:ea typeface="MS Gothic" charset="-128"/>
            </a:endParaRPr>
          </a:p>
        </p:txBody>
      </p:sp>
      <p:sp>
        <p:nvSpPr>
          <p:cNvPr id="73" name="テキスト ボックス 72">
            <a:extLst>
              <a:ext uri="{FF2B5EF4-FFF2-40B4-BE49-F238E27FC236}">
                <a16:creationId xmlns:a16="http://schemas.microsoft.com/office/drawing/2014/main" id="{A820929D-3E73-E542-8661-9BC78892C7FB}"/>
              </a:ext>
            </a:extLst>
          </p:cNvPr>
          <p:cNvSpPr txBox="1"/>
          <p:nvPr/>
        </p:nvSpPr>
        <p:spPr>
          <a:xfrm>
            <a:off x="10219859" y="3115213"/>
            <a:ext cx="768159" cy="4001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en-US" altLang="ja-JP" sz="2000" dirty="0" err="1">
                <a:solidFill>
                  <a:schemeClr val="bg1"/>
                </a:solidFill>
              </a:rPr>
              <a:t>nginx</a:t>
            </a:r>
            <a:endParaRPr kumimoji="1" lang="ja-JP" altLang="en-US" sz="2000">
              <a:solidFill>
                <a:schemeClr val="bg1"/>
              </a:solidFill>
            </a:endParaRPr>
          </a:p>
        </p:txBody>
      </p:sp>
      <p:sp>
        <p:nvSpPr>
          <p:cNvPr id="74" name="テキスト ボックス 73">
            <a:extLst>
              <a:ext uri="{FF2B5EF4-FFF2-40B4-BE49-F238E27FC236}">
                <a16:creationId xmlns:a16="http://schemas.microsoft.com/office/drawing/2014/main" id="{BD36CE42-6449-804C-AC4C-0515755256C6}"/>
              </a:ext>
            </a:extLst>
          </p:cNvPr>
          <p:cNvSpPr txBox="1"/>
          <p:nvPr/>
        </p:nvSpPr>
        <p:spPr>
          <a:xfrm>
            <a:off x="10123358" y="4153461"/>
            <a:ext cx="966931" cy="4001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kumimoji="1" lang="en-US" altLang="ja-JP" sz="2000" dirty="0" err="1">
                <a:solidFill>
                  <a:schemeClr val="bg1"/>
                </a:solidFill>
              </a:rPr>
              <a:t>bcsplay</a:t>
            </a:r>
            <a:endParaRPr kumimoji="1" lang="ja-JP" altLang="en-US" sz="2000">
              <a:solidFill>
                <a:schemeClr val="bg1"/>
              </a:solidFill>
            </a:endParaRPr>
          </a:p>
        </p:txBody>
      </p:sp>
      <p:sp>
        <p:nvSpPr>
          <p:cNvPr id="77" name="テキスト ボックス 76">
            <a:extLst>
              <a:ext uri="{FF2B5EF4-FFF2-40B4-BE49-F238E27FC236}">
                <a16:creationId xmlns:a16="http://schemas.microsoft.com/office/drawing/2014/main" id="{C643387D-F819-2244-A839-2C8880343DAE}"/>
              </a:ext>
            </a:extLst>
          </p:cNvPr>
          <p:cNvSpPr txBox="1"/>
          <p:nvPr/>
        </p:nvSpPr>
        <p:spPr>
          <a:xfrm>
            <a:off x="1290176" y="2437628"/>
            <a:ext cx="1753237"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Web server</a:t>
            </a:r>
            <a:endParaRPr kumimoji="1" lang="ja-JP" altLang="en-US">
              <a:solidFill>
                <a:schemeClr val="tx1"/>
              </a:solidFill>
              <a:latin typeface="Arial" panose="020B0604020202020204" pitchFamily="34" charset="0"/>
              <a:cs typeface="Arial" panose="020B0604020202020204" pitchFamily="34" charset="0"/>
            </a:endParaRPr>
          </a:p>
        </p:txBody>
      </p:sp>
      <p:sp>
        <p:nvSpPr>
          <p:cNvPr id="79" name="テキスト ボックス 78">
            <a:extLst>
              <a:ext uri="{FF2B5EF4-FFF2-40B4-BE49-F238E27FC236}">
                <a16:creationId xmlns:a16="http://schemas.microsoft.com/office/drawing/2014/main" id="{5E16EAAF-3F5C-3F4E-8D74-BC78B089CA5E}"/>
              </a:ext>
            </a:extLst>
          </p:cNvPr>
          <p:cNvSpPr txBox="1"/>
          <p:nvPr/>
        </p:nvSpPr>
        <p:spPr>
          <a:xfrm>
            <a:off x="8597685" y="2455027"/>
            <a:ext cx="1649426" cy="461665"/>
          </a:xfrm>
          <a:prstGeom prst="rect">
            <a:avLst/>
          </a:prstGeom>
          <a:noFill/>
        </p:spPr>
        <p:txBody>
          <a:bodyPr wrap="none" rtlCol="0">
            <a:spAutoFit/>
          </a:bodyPr>
          <a:lstStyle/>
          <a:p>
            <a:r>
              <a:rPr kumimoji="1" lang="en-US" altLang="ja-JP" dirty="0" err="1">
                <a:solidFill>
                  <a:schemeClr val="tx1"/>
                </a:solidFill>
                <a:latin typeface="Arial" panose="020B0604020202020204" pitchFamily="34" charset="0"/>
                <a:cs typeface="Arial" panose="020B0604020202020204" pitchFamily="34" charset="0"/>
              </a:rPr>
              <a:t>eBCS</a:t>
            </a:r>
            <a:r>
              <a:rPr kumimoji="1" lang="en-US" altLang="ja-JP" dirty="0">
                <a:solidFill>
                  <a:schemeClr val="tx1"/>
                </a:solidFill>
                <a:latin typeface="Arial" panose="020B0604020202020204" pitchFamily="34" charset="0"/>
                <a:cs typeface="Arial" panose="020B0604020202020204" pitchFamily="34" charset="0"/>
              </a:rPr>
              <a:t> STA</a:t>
            </a:r>
            <a:endParaRPr kumimoji="1" lang="ja-JP" altLang="en-US">
              <a:solidFill>
                <a:schemeClr val="tx1"/>
              </a:solidFill>
              <a:latin typeface="Arial" panose="020B0604020202020204" pitchFamily="34" charset="0"/>
              <a:cs typeface="Arial" panose="020B0604020202020204" pitchFamily="34" charset="0"/>
            </a:endParaRPr>
          </a:p>
        </p:txBody>
      </p:sp>
      <p:sp>
        <p:nvSpPr>
          <p:cNvPr id="80" name="フローチャート: 磁気ディスク 79">
            <a:extLst>
              <a:ext uri="{FF2B5EF4-FFF2-40B4-BE49-F238E27FC236}">
                <a16:creationId xmlns:a16="http://schemas.microsoft.com/office/drawing/2014/main" id="{A2EF9A55-BA4E-F646-B274-66E859031A38}"/>
              </a:ext>
            </a:extLst>
          </p:cNvPr>
          <p:cNvSpPr/>
          <p:nvPr/>
        </p:nvSpPr>
        <p:spPr bwMode="auto">
          <a:xfrm>
            <a:off x="1100014" y="2985797"/>
            <a:ext cx="914400" cy="612648"/>
          </a:xfrm>
          <a:prstGeom prst="flowChartMagneticDisk">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a:ln>
                  <a:noFill/>
                </a:ln>
                <a:solidFill>
                  <a:schemeClr val="bg1"/>
                </a:solidFill>
                <a:effectLst/>
                <a:latin typeface="Times New Roman" pitchFamily="16" charset="0"/>
                <a:ea typeface="MS Gothic" charset="-128"/>
              </a:rPr>
              <a:t>Storage</a:t>
            </a:r>
            <a:endParaRPr kumimoji="0" lang="ja-JP" altLang="en-US" sz="1800" b="0" i="0" u="none" strike="noStrike" cap="none" normalizeH="0" baseline="0">
              <a:ln>
                <a:noFill/>
              </a:ln>
              <a:solidFill>
                <a:schemeClr val="bg1"/>
              </a:solidFill>
              <a:effectLst/>
              <a:latin typeface="Times New Roman" pitchFamily="16" charset="0"/>
              <a:ea typeface="MS Gothic" charset="-128"/>
            </a:endParaRPr>
          </a:p>
        </p:txBody>
      </p:sp>
      <p:sp>
        <p:nvSpPr>
          <p:cNvPr id="81" name="テキスト ボックス 80">
            <a:extLst>
              <a:ext uri="{FF2B5EF4-FFF2-40B4-BE49-F238E27FC236}">
                <a16:creationId xmlns:a16="http://schemas.microsoft.com/office/drawing/2014/main" id="{3405C265-1EC1-4744-9861-59B4D5439179}"/>
              </a:ext>
            </a:extLst>
          </p:cNvPr>
          <p:cNvSpPr txBox="1"/>
          <p:nvPr/>
        </p:nvSpPr>
        <p:spPr>
          <a:xfrm>
            <a:off x="2397229" y="3103944"/>
            <a:ext cx="768159" cy="4001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en-US" altLang="ja-JP" sz="2000" dirty="0" err="1">
                <a:solidFill>
                  <a:schemeClr val="bg1"/>
                </a:solidFill>
              </a:rPr>
              <a:t>nginx</a:t>
            </a:r>
            <a:endParaRPr kumimoji="1" lang="ja-JP" altLang="en-US" sz="2000">
              <a:solidFill>
                <a:schemeClr val="bg1"/>
              </a:solidFill>
            </a:endParaRPr>
          </a:p>
        </p:txBody>
      </p:sp>
      <p:sp>
        <p:nvSpPr>
          <p:cNvPr id="82" name="テキスト ボックス 81">
            <a:extLst>
              <a:ext uri="{FF2B5EF4-FFF2-40B4-BE49-F238E27FC236}">
                <a16:creationId xmlns:a16="http://schemas.microsoft.com/office/drawing/2014/main" id="{DAD7CCBA-0F49-254C-B890-50D2DA3C70F8}"/>
              </a:ext>
            </a:extLst>
          </p:cNvPr>
          <p:cNvSpPr txBox="1"/>
          <p:nvPr/>
        </p:nvSpPr>
        <p:spPr>
          <a:xfrm>
            <a:off x="2143625" y="4019058"/>
            <a:ext cx="1080745" cy="4001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kumimoji="1" lang="en-US" altLang="ja-JP" sz="2000" dirty="0" err="1">
                <a:solidFill>
                  <a:schemeClr val="bg1"/>
                </a:solidFill>
              </a:rPr>
              <a:t>bcsgenci</a:t>
            </a:r>
            <a:endParaRPr kumimoji="1" lang="ja-JP" altLang="en-US" sz="2000">
              <a:solidFill>
                <a:schemeClr val="bg1"/>
              </a:solidFill>
            </a:endParaRPr>
          </a:p>
        </p:txBody>
      </p:sp>
      <p:cxnSp>
        <p:nvCxnSpPr>
          <p:cNvPr id="85" name="直線矢印コネクタ 84">
            <a:extLst>
              <a:ext uri="{FF2B5EF4-FFF2-40B4-BE49-F238E27FC236}">
                <a16:creationId xmlns:a16="http://schemas.microsoft.com/office/drawing/2014/main" id="{CFD42286-7170-144F-9592-44D072B89501}"/>
              </a:ext>
            </a:extLst>
          </p:cNvPr>
          <p:cNvCxnSpPr>
            <a:stCxn id="61" idx="3"/>
          </p:cNvCxnSpPr>
          <p:nvPr/>
        </p:nvCxnSpPr>
        <p:spPr bwMode="auto">
          <a:xfrm>
            <a:off x="6100392" y="4353516"/>
            <a:ext cx="1655096" cy="11997"/>
          </a:xfrm>
          <a:prstGeom prst="straightConnector1">
            <a:avLst/>
          </a:prstGeom>
          <a:solidFill>
            <a:srgbClr val="00B8FF"/>
          </a:solidFill>
          <a:ln w="19050" cap="flat" cmpd="sng" algn="ctr">
            <a:solidFill>
              <a:srgbClr val="C00000"/>
            </a:solidFill>
            <a:prstDash val="solid"/>
            <a:round/>
            <a:headEnd type="none" w="med" len="med"/>
            <a:tailEnd type="triangle"/>
          </a:ln>
          <a:effectLst/>
        </p:spPr>
      </p:cxnSp>
      <p:cxnSp>
        <p:nvCxnSpPr>
          <p:cNvPr id="87" name="直線矢印コネクタ 86">
            <a:extLst>
              <a:ext uri="{FF2B5EF4-FFF2-40B4-BE49-F238E27FC236}">
                <a16:creationId xmlns:a16="http://schemas.microsoft.com/office/drawing/2014/main" id="{C781D917-E5A9-8A48-ADD8-4B4611EB29EA}"/>
              </a:ext>
            </a:extLst>
          </p:cNvPr>
          <p:cNvCxnSpPr>
            <a:cxnSpLocks/>
            <a:stCxn id="69" idx="0"/>
            <a:endCxn id="71" idx="2"/>
          </p:cNvCxnSpPr>
          <p:nvPr/>
        </p:nvCxnSpPr>
        <p:spPr bwMode="auto">
          <a:xfrm flipH="1" flipV="1">
            <a:off x="8160406" y="3515323"/>
            <a:ext cx="1" cy="63813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91" name="直線矢印コネクタ 90">
            <a:extLst>
              <a:ext uri="{FF2B5EF4-FFF2-40B4-BE49-F238E27FC236}">
                <a16:creationId xmlns:a16="http://schemas.microsoft.com/office/drawing/2014/main" id="{8DEB19EA-7C16-4749-B936-5C4ACA4C3E07}"/>
              </a:ext>
            </a:extLst>
          </p:cNvPr>
          <p:cNvCxnSpPr>
            <a:stCxn id="71" idx="3"/>
          </p:cNvCxnSpPr>
          <p:nvPr/>
        </p:nvCxnSpPr>
        <p:spPr bwMode="auto">
          <a:xfrm flipV="1">
            <a:off x="8530058" y="3303390"/>
            <a:ext cx="392586" cy="1187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93" name="直線矢印コネクタ 92">
            <a:extLst>
              <a:ext uri="{FF2B5EF4-FFF2-40B4-BE49-F238E27FC236}">
                <a16:creationId xmlns:a16="http://schemas.microsoft.com/office/drawing/2014/main" id="{6C679F1A-0D2E-0848-8F3D-30D7C0DF1309}"/>
              </a:ext>
            </a:extLst>
          </p:cNvPr>
          <p:cNvCxnSpPr/>
          <p:nvPr/>
        </p:nvCxnSpPr>
        <p:spPr bwMode="auto">
          <a:xfrm>
            <a:off x="9837044" y="3303390"/>
            <a:ext cx="382815"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95" name="直線矢印コネクタ 94">
            <a:extLst>
              <a:ext uri="{FF2B5EF4-FFF2-40B4-BE49-F238E27FC236}">
                <a16:creationId xmlns:a16="http://schemas.microsoft.com/office/drawing/2014/main" id="{BF5A0F69-068D-1C41-AB47-BBCC226F28E1}"/>
              </a:ext>
            </a:extLst>
          </p:cNvPr>
          <p:cNvCxnSpPr>
            <a:stCxn id="73" idx="2"/>
            <a:endCxn id="74" idx="0"/>
          </p:cNvCxnSpPr>
          <p:nvPr/>
        </p:nvCxnSpPr>
        <p:spPr bwMode="auto">
          <a:xfrm>
            <a:off x="10603939" y="3515323"/>
            <a:ext cx="2885" cy="63813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99" name="直線矢印コネクタ 98">
            <a:extLst>
              <a:ext uri="{FF2B5EF4-FFF2-40B4-BE49-F238E27FC236}">
                <a16:creationId xmlns:a16="http://schemas.microsoft.com/office/drawing/2014/main" id="{04EAEF8E-BCA6-764A-856B-CA062AD1BF15}"/>
              </a:ext>
            </a:extLst>
          </p:cNvPr>
          <p:cNvCxnSpPr>
            <a:cxnSpLocks/>
          </p:cNvCxnSpPr>
          <p:nvPr/>
        </p:nvCxnSpPr>
        <p:spPr bwMode="auto">
          <a:xfrm flipH="1" flipV="1">
            <a:off x="1885998" y="3598446"/>
            <a:ext cx="521002" cy="445657"/>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01" name="直線矢印コネクタ 100">
            <a:extLst>
              <a:ext uri="{FF2B5EF4-FFF2-40B4-BE49-F238E27FC236}">
                <a16:creationId xmlns:a16="http://schemas.microsoft.com/office/drawing/2014/main" id="{BC47B9BA-0258-8745-A167-05BA41DC49A1}"/>
              </a:ext>
            </a:extLst>
          </p:cNvPr>
          <p:cNvCxnSpPr/>
          <p:nvPr/>
        </p:nvCxnSpPr>
        <p:spPr bwMode="auto">
          <a:xfrm>
            <a:off x="2014414" y="3292121"/>
            <a:ext cx="382815"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102" name="テキスト ボックス 101">
            <a:extLst>
              <a:ext uri="{FF2B5EF4-FFF2-40B4-BE49-F238E27FC236}">
                <a16:creationId xmlns:a16="http://schemas.microsoft.com/office/drawing/2014/main" id="{B618821F-6961-BD40-B75E-2CF4CCF71587}"/>
              </a:ext>
            </a:extLst>
          </p:cNvPr>
          <p:cNvSpPr txBox="1"/>
          <p:nvPr/>
        </p:nvSpPr>
        <p:spPr>
          <a:xfrm>
            <a:off x="6941370" y="3649726"/>
            <a:ext cx="1285352" cy="369332"/>
          </a:xfrm>
          <a:prstGeom prst="rect">
            <a:avLst/>
          </a:prstGeom>
          <a:noFill/>
        </p:spPr>
        <p:txBody>
          <a:bodyPr wrap="none" rtlCol="0">
            <a:spAutoFit/>
          </a:bodyPr>
          <a:lstStyle/>
          <a:p>
            <a:r>
              <a:rPr kumimoji="1" lang="en-US" altLang="ja-JP" sz="1800" dirty="0">
                <a:solidFill>
                  <a:schemeClr val="tx1"/>
                </a:solidFill>
              </a:rPr>
              <a:t>IP multicast</a:t>
            </a:r>
            <a:endParaRPr kumimoji="1" lang="ja-JP" altLang="en-US" sz="1800">
              <a:solidFill>
                <a:schemeClr val="tx1"/>
              </a:solidFill>
            </a:endParaRPr>
          </a:p>
        </p:txBody>
      </p:sp>
      <p:sp>
        <p:nvSpPr>
          <p:cNvPr id="105" name="正方形/長方形 104">
            <a:extLst>
              <a:ext uri="{FF2B5EF4-FFF2-40B4-BE49-F238E27FC236}">
                <a16:creationId xmlns:a16="http://schemas.microsoft.com/office/drawing/2014/main" id="{8A8386A1-6159-A146-AF69-1E69A6F799E3}"/>
              </a:ext>
            </a:extLst>
          </p:cNvPr>
          <p:cNvSpPr/>
          <p:nvPr/>
        </p:nvSpPr>
        <p:spPr bwMode="auto">
          <a:xfrm>
            <a:off x="5154805" y="4048151"/>
            <a:ext cx="3571546" cy="955743"/>
          </a:xfrm>
          <a:prstGeom prst="rect">
            <a:avLst/>
          </a:prstGeom>
          <a:no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6" name="テキスト ボックス 105">
            <a:extLst>
              <a:ext uri="{FF2B5EF4-FFF2-40B4-BE49-F238E27FC236}">
                <a16:creationId xmlns:a16="http://schemas.microsoft.com/office/drawing/2014/main" id="{E70CFD3F-CB9D-8642-8008-2ECE0F7E03C4}"/>
              </a:ext>
            </a:extLst>
          </p:cNvPr>
          <p:cNvSpPr txBox="1"/>
          <p:nvPr/>
        </p:nvSpPr>
        <p:spPr>
          <a:xfrm>
            <a:off x="6206410" y="4998050"/>
            <a:ext cx="1578317" cy="369332"/>
          </a:xfrm>
          <a:prstGeom prst="rect">
            <a:avLst/>
          </a:prstGeom>
          <a:noFill/>
        </p:spPr>
        <p:txBody>
          <a:bodyPr wrap="none" rtlCol="0">
            <a:spAutoFit/>
          </a:bodyPr>
          <a:lstStyle/>
          <a:p>
            <a:r>
              <a:rPr kumimoji="1" lang="en-US" altLang="ja-JP" sz="1800" dirty="0">
                <a:solidFill>
                  <a:schemeClr val="tx1"/>
                </a:solidFill>
              </a:rPr>
              <a:t>Scope of </a:t>
            </a:r>
            <a:r>
              <a:rPr kumimoji="1" lang="en-US" altLang="ja-JP" sz="1800" dirty="0" err="1">
                <a:solidFill>
                  <a:schemeClr val="tx1"/>
                </a:solidFill>
              </a:rPr>
              <a:t>TGbc</a:t>
            </a:r>
            <a:endParaRPr kumimoji="1" lang="ja-JP" altLang="en-US" sz="1800">
              <a:solidFill>
                <a:schemeClr val="tx1"/>
              </a:solidFill>
            </a:endParaRPr>
          </a:p>
        </p:txBody>
      </p:sp>
      <p:sp>
        <p:nvSpPr>
          <p:cNvPr id="107" name="線吹き出し 1 (枠付き) 106">
            <a:extLst>
              <a:ext uri="{FF2B5EF4-FFF2-40B4-BE49-F238E27FC236}">
                <a16:creationId xmlns:a16="http://schemas.microsoft.com/office/drawing/2014/main" id="{36B04F32-B7D3-344E-9313-01CA4C3728F1}"/>
              </a:ext>
            </a:extLst>
          </p:cNvPr>
          <p:cNvSpPr/>
          <p:nvPr/>
        </p:nvSpPr>
        <p:spPr bwMode="auto">
          <a:xfrm>
            <a:off x="3242429" y="2217971"/>
            <a:ext cx="705584" cy="519943"/>
          </a:xfrm>
          <a:prstGeom prst="borderCallout1">
            <a:avLst>
              <a:gd name="adj1" fmla="val 45459"/>
              <a:gd name="adj2" fmla="val -4122"/>
              <a:gd name="adj3" fmla="val 162775"/>
              <a:gd name="adj4" fmla="val -52018"/>
            </a:avLst>
          </a:prstGeom>
          <a:ln>
            <a:solidFill>
              <a:schemeClr val="accent2">
                <a:lumMod val="50000"/>
              </a:schemeClr>
            </a:solid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HTTP server</a:t>
            </a:r>
            <a:endParaRPr kumimoji="0" lang="ja-JP" altLang="en-US" sz="1400" b="0" i="0" u="none" strike="noStrike" cap="none" normalizeH="0" baseline="0">
              <a:ln>
                <a:noFill/>
              </a:ln>
              <a:solidFill>
                <a:schemeClr val="tx1"/>
              </a:solidFill>
              <a:effectLst/>
              <a:latin typeface="Times New Roman" pitchFamily="16" charset="0"/>
              <a:ea typeface="MS Gothic" charset="-128"/>
            </a:endParaRPr>
          </a:p>
        </p:txBody>
      </p:sp>
      <p:sp>
        <p:nvSpPr>
          <p:cNvPr id="109" name="線吹き出し 1 (枠付き) 108">
            <a:extLst>
              <a:ext uri="{FF2B5EF4-FFF2-40B4-BE49-F238E27FC236}">
                <a16:creationId xmlns:a16="http://schemas.microsoft.com/office/drawing/2014/main" id="{B5BD587E-16A9-D745-B004-95B24718281F}"/>
              </a:ext>
            </a:extLst>
          </p:cNvPr>
          <p:cNvSpPr/>
          <p:nvPr/>
        </p:nvSpPr>
        <p:spPr bwMode="auto">
          <a:xfrm>
            <a:off x="10787202" y="2224469"/>
            <a:ext cx="705584" cy="519943"/>
          </a:xfrm>
          <a:prstGeom prst="borderCallout1">
            <a:avLst>
              <a:gd name="adj1" fmla="val 45459"/>
              <a:gd name="adj2" fmla="val -4122"/>
              <a:gd name="adj3" fmla="val 164346"/>
              <a:gd name="adj4" fmla="val -24650"/>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HTTP server</a:t>
            </a:r>
            <a:endParaRPr kumimoji="0" lang="ja-JP" altLang="en-US" sz="1400" b="0" i="0" u="none" strike="noStrike" cap="none" normalizeH="0" baseline="0">
              <a:ln>
                <a:noFill/>
              </a:ln>
              <a:solidFill>
                <a:schemeClr val="tx1"/>
              </a:solidFill>
              <a:effectLst/>
              <a:latin typeface="Times New Roman" pitchFamily="16" charset="0"/>
              <a:ea typeface="MS Gothic" charset="-128"/>
            </a:endParaRPr>
          </a:p>
        </p:txBody>
      </p:sp>
      <p:sp>
        <p:nvSpPr>
          <p:cNvPr id="110" name="線吹き出し 1 (枠付き) 109">
            <a:extLst>
              <a:ext uri="{FF2B5EF4-FFF2-40B4-BE49-F238E27FC236}">
                <a16:creationId xmlns:a16="http://schemas.microsoft.com/office/drawing/2014/main" id="{4B4D7E41-682D-CD40-9E9B-B6BA314CE25C}"/>
              </a:ext>
            </a:extLst>
          </p:cNvPr>
          <p:cNvSpPr/>
          <p:nvPr/>
        </p:nvSpPr>
        <p:spPr bwMode="auto">
          <a:xfrm>
            <a:off x="645772" y="4855150"/>
            <a:ext cx="2694453" cy="542400"/>
          </a:xfrm>
          <a:prstGeom prst="borderCallout1">
            <a:avLst>
              <a:gd name="adj1" fmla="val -5733"/>
              <a:gd name="adj2" fmla="val 62581"/>
              <a:gd name="adj3" fmla="val -75114"/>
              <a:gd name="adj4" fmla="val 74998"/>
            </a:avLst>
          </a:prstGeom>
          <a:ln>
            <a:solidFill>
              <a:schemeClr val="accent4">
                <a:lumMod val="50000"/>
              </a:schemeClr>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Write contents information</a:t>
            </a:r>
          </a:p>
          <a:p>
            <a:pPr marR="0" algn="l" defTabSz="449263" rtl="0" eaLnBrk="0" fontAlgn="base" latinLnBrk="0" hangingPunct="0">
              <a:lnSpc>
                <a:spcPct val="100000"/>
              </a:lnSpc>
              <a:spcBef>
                <a:spcPct val="0"/>
              </a:spcBef>
              <a:spcAft>
                <a:spcPct val="0"/>
              </a:spcAft>
              <a:buClr>
                <a:srgbClr val="000000"/>
              </a:buClr>
              <a:buSzPct val="100000"/>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(Title, </a:t>
            </a:r>
            <a:r>
              <a:rPr kumimoji="0" lang="en-US" altLang="ja-JP" sz="1400" b="0" i="0" u="none" strike="noStrike" cap="none" normalizeH="0" baseline="0" dirty="0" err="1">
                <a:ln>
                  <a:noFill/>
                </a:ln>
                <a:solidFill>
                  <a:schemeClr val="tx1"/>
                </a:solidFill>
                <a:effectLst/>
                <a:latin typeface="Times New Roman" pitchFamily="16" charset="0"/>
                <a:ea typeface="MS Gothic" charset="-128"/>
              </a:rPr>
              <a:t>Dst</a:t>
            </a:r>
            <a:r>
              <a:rPr kumimoji="0" lang="en-US" altLang="ja-JP" sz="1400" b="0" i="0" u="none" strike="noStrike" cap="none" normalizeH="0" baseline="0" dirty="0">
                <a:ln>
                  <a:noFill/>
                </a:ln>
                <a:solidFill>
                  <a:schemeClr val="tx1"/>
                </a:solidFill>
                <a:effectLst/>
                <a:latin typeface="Times New Roman" pitchFamily="16" charset="0"/>
                <a:ea typeface="MS Gothic" charset="-128"/>
              </a:rPr>
              <a:t> IP </a:t>
            </a:r>
            <a:r>
              <a:rPr kumimoji="0" lang="en-US" altLang="ja-JP" sz="1400" b="0" i="0" u="none" strike="noStrike" cap="none" normalizeH="0" baseline="0" dirty="0" err="1">
                <a:ln>
                  <a:noFill/>
                </a:ln>
                <a:solidFill>
                  <a:schemeClr val="tx1"/>
                </a:solidFill>
                <a:effectLst/>
                <a:latin typeface="Times New Roman" pitchFamily="16" charset="0"/>
                <a:ea typeface="MS Gothic" charset="-128"/>
              </a:rPr>
              <a:t>addr</a:t>
            </a:r>
            <a:r>
              <a:rPr kumimoji="0" lang="en-US" altLang="ja-JP" sz="1400" b="0" i="0" u="none" strike="noStrike" cap="none" normalizeH="0" baseline="0" dirty="0">
                <a:ln>
                  <a:noFill/>
                </a:ln>
                <a:solidFill>
                  <a:schemeClr val="tx1"/>
                </a:solidFill>
                <a:effectLst/>
                <a:latin typeface="Times New Roman" pitchFamily="16" charset="0"/>
                <a:ea typeface="MS Gothic" charset="-128"/>
              </a:rPr>
              <a:t>/port, File list…)</a:t>
            </a:r>
            <a:endParaRPr kumimoji="0" lang="ja-JP" altLang="en-US" sz="1400" b="0" i="0" u="none" strike="noStrike" cap="none" normalizeH="0" baseline="0">
              <a:ln>
                <a:noFill/>
              </a:ln>
              <a:solidFill>
                <a:schemeClr val="tx1"/>
              </a:solidFill>
              <a:effectLst/>
              <a:latin typeface="Times New Roman" pitchFamily="16" charset="0"/>
              <a:ea typeface="MS Gothic" charset="-128"/>
            </a:endParaRPr>
          </a:p>
        </p:txBody>
      </p:sp>
      <p:pic>
        <p:nvPicPr>
          <p:cNvPr id="115" name="図 114">
            <a:extLst>
              <a:ext uri="{FF2B5EF4-FFF2-40B4-BE49-F238E27FC236}">
                <a16:creationId xmlns:a16="http://schemas.microsoft.com/office/drawing/2014/main" id="{4DEBDAEC-041F-8044-A7F3-60D1CFC2CB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1001712" y="3759736"/>
            <a:ext cx="787449" cy="787449"/>
          </a:xfrm>
          <a:prstGeom prst="rect">
            <a:avLst/>
          </a:prstGeom>
        </p:spPr>
      </p:pic>
      <p:cxnSp>
        <p:nvCxnSpPr>
          <p:cNvPr id="117" name="直線矢印コネクタ 116">
            <a:extLst>
              <a:ext uri="{FF2B5EF4-FFF2-40B4-BE49-F238E27FC236}">
                <a16:creationId xmlns:a16="http://schemas.microsoft.com/office/drawing/2014/main" id="{06D1A0FF-3C6E-514C-AEA4-7EFC48049A8D}"/>
              </a:ext>
            </a:extLst>
          </p:cNvPr>
          <p:cNvCxnSpPr/>
          <p:nvPr/>
        </p:nvCxnSpPr>
        <p:spPr bwMode="auto">
          <a:xfrm flipV="1">
            <a:off x="1487488" y="3609714"/>
            <a:ext cx="0" cy="40934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8" name="テキスト ボックス 117">
            <a:extLst>
              <a:ext uri="{FF2B5EF4-FFF2-40B4-BE49-F238E27FC236}">
                <a16:creationId xmlns:a16="http://schemas.microsoft.com/office/drawing/2014/main" id="{D1ABF6A3-B7CA-6B46-84F6-4569E7E6994D}"/>
              </a:ext>
            </a:extLst>
          </p:cNvPr>
          <p:cNvSpPr txBox="1"/>
          <p:nvPr/>
        </p:nvSpPr>
        <p:spPr>
          <a:xfrm>
            <a:off x="982789" y="4327023"/>
            <a:ext cx="902811" cy="369332"/>
          </a:xfrm>
          <a:prstGeom prst="rect">
            <a:avLst/>
          </a:prstGeom>
          <a:noFill/>
        </p:spPr>
        <p:txBody>
          <a:bodyPr wrap="none" rtlCol="0">
            <a:spAutoFit/>
          </a:bodyPr>
          <a:lstStyle/>
          <a:p>
            <a:r>
              <a:rPr kumimoji="1" lang="en-US" altLang="ja-JP" sz="1800" dirty="0"/>
              <a:t>Camera</a:t>
            </a:r>
            <a:endParaRPr kumimoji="1" lang="ja-JP" altLang="en-US" sz="1800"/>
          </a:p>
        </p:txBody>
      </p:sp>
      <p:sp>
        <p:nvSpPr>
          <p:cNvPr id="119" name="線吹き出し 1 (枠付き) 118">
            <a:extLst>
              <a:ext uri="{FF2B5EF4-FFF2-40B4-BE49-F238E27FC236}">
                <a16:creationId xmlns:a16="http://schemas.microsoft.com/office/drawing/2014/main" id="{C7683771-53F3-CD41-8D61-AA344295BB7C}"/>
              </a:ext>
            </a:extLst>
          </p:cNvPr>
          <p:cNvSpPr/>
          <p:nvPr/>
        </p:nvSpPr>
        <p:spPr bwMode="auto">
          <a:xfrm>
            <a:off x="3141898" y="5507874"/>
            <a:ext cx="3571546" cy="796688"/>
          </a:xfrm>
          <a:prstGeom prst="borderCallout1">
            <a:avLst>
              <a:gd name="adj1" fmla="val -5733"/>
              <a:gd name="adj2" fmla="val 62581"/>
              <a:gd name="adj3" fmla="val -111099"/>
              <a:gd name="adj4" fmla="val 71224"/>
            </a:avLst>
          </a:prstGeom>
          <a:ln>
            <a:solidFill>
              <a:schemeClr val="accent4">
                <a:lumMod val="50000"/>
              </a:schemeClr>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TESLA key generation</a:t>
            </a:r>
          </a:p>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Add TESLA authenticator (</a:t>
            </a:r>
            <a:r>
              <a:rPr lang="en-US" altLang="ja-JP" sz="1400" dirty="0" err="1">
                <a:solidFill>
                  <a:schemeClr val="tx1"/>
                </a:solidFill>
                <a:latin typeface="Times New Roman" pitchFamily="16" charset="0"/>
                <a:ea typeface="MS Gothic" charset="-128"/>
              </a:rPr>
              <a:t>eBCS</a:t>
            </a:r>
            <a:r>
              <a:rPr lang="en-US" altLang="ja-JP" sz="1400" dirty="0">
                <a:solidFill>
                  <a:schemeClr val="tx1"/>
                </a:solidFill>
                <a:latin typeface="Times New Roman" pitchFamily="16" charset="0"/>
                <a:ea typeface="MS Gothic" charset="-128"/>
              </a:rPr>
              <a:t> Data frame)</a:t>
            </a:r>
          </a:p>
          <a:p>
            <a:pPr marR="0" algn="l" defTabSz="449263" rtl="0" eaLnBrk="0" fontAlgn="base" latinLnBrk="0" hangingPunct="0">
              <a:lnSpc>
                <a:spcPct val="100000"/>
              </a:lnSpc>
              <a:spcBef>
                <a:spcPct val="0"/>
              </a:spcBef>
              <a:spcAft>
                <a:spcPct val="0"/>
              </a:spcAft>
              <a:buClr>
                <a:srgbClr val="000000"/>
              </a:buClr>
              <a:buSzPct val="100000"/>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Generate </a:t>
            </a:r>
            <a:r>
              <a:rPr kumimoji="0" lang="en-US" altLang="ja-JP" sz="1400" b="0" i="0" u="none" strike="noStrike" cap="none" normalizeH="0" baseline="0" dirty="0" err="1">
                <a:ln>
                  <a:noFill/>
                </a:ln>
                <a:solidFill>
                  <a:schemeClr val="tx1"/>
                </a:solidFill>
                <a:effectLst/>
                <a:latin typeface="Times New Roman" pitchFamily="16" charset="0"/>
                <a:ea typeface="MS Gothic" charset="-128"/>
              </a:rPr>
              <a:t>eBCS</a:t>
            </a:r>
            <a:r>
              <a:rPr kumimoji="0" lang="en-US" altLang="ja-JP" sz="1400" b="0" i="0" u="none" strike="noStrike" cap="none" normalizeH="0" baseline="0" dirty="0">
                <a:ln>
                  <a:noFill/>
                </a:ln>
                <a:solidFill>
                  <a:schemeClr val="tx1"/>
                </a:solidFill>
                <a:effectLst/>
                <a:latin typeface="Times New Roman" pitchFamily="16" charset="0"/>
                <a:ea typeface="MS Gothic" charset="-128"/>
              </a:rPr>
              <a:t> Info frame</a:t>
            </a:r>
            <a:endParaRPr kumimoji="0" lang="ja-JP" altLang="en-US" sz="1400" b="0" i="0" u="none" strike="noStrike" cap="none" normalizeH="0" baseline="0">
              <a:ln>
                <a:noFill/>
              </a:ln>
              <a:solidFill>
                <a:schemeClr val="tx1"/>
              </a:solidFill>
              <a:effectLst/>
              <a:latin typeface="Times New Roman" pitchFamily="16" charset="0"/>
              <a:ea typeface="MS Gothic" charset="-128"/>
            </a:endParaRPr>
          </a:p>
        </p:txBody>
      </p:sp>
      <p:sp>
        <p:nvSpPr>
          <p:cNvPr id="120" name="線吹き出し 1 (枠付き) 119">
            <a:extLst>
              <a:ext uri="{FF2B5EF4-FFF2-40B4-BE49-F238E27FC236}">
                <a16:creationId xmlns:a16="http://schemas.microsoft.com/office/drawing/2014/main" id="{E474E950-2947-F94D-A910-AC8CFAE981B6}"/>
              </a:ext>
            </a:extLst>
          </p:cNvPr>
          <p:cNvSpPr/>
          <p:nvPr/>
        </p:nvSpPr>
        <p:spPr bwMode="auto">
          <a:xfrm>
            <a:off x="4304370" y="1681255"/>
            <a:ext cx="3905029" cy="796688"/>
          </a:xfrm>
          <a:prstGeom prst="borderCallout1">
            <a:avLst>
              <a:gd name="adj1" fmla="val 107834"/>
              <a:gd name="adj2" fmla="val 51939"/>
              <a:gd name="adj3" fmla="val 172819"/>
              <a:gd name="adj4" fmla="val 42038"/>
            </a:avLst>
          </a:prstGeom>
          <a:ln>
            <a:solidFill>
              <a:schemeClr val="accent4">
                <a:lumMod val="50000"/>
              </a:schemeClr>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Serialize, compress contents and divide into packets</a:t>
            </a:r>
          </a:p>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LDPC-Triangle for redundancy (RFC5170)</a:t>
            </a:r>
          </a:p>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Transmit packets as IP multicast</a:t>
            </a:r>
          </a:p>
        </p:txBody>
      </p:sp>
      <p:sp>
        <p:nvSpPr>
          <p:cNvPr id="121" name="線吹き出し 1 (枠付き) 120">
            <a:extLst>
              <a:ext uri="{FF2B5EF4-FFF2-40B4-BE49-F238E27FC236}">
                <a16:creationId xmlns:a16="http://schemas.microsoft.com/office/drawing/2014/main" id="{58F1E3CD-580B-7F4B-AC01-56094E63A9F8}"/>
              </a:ext>
            </a:extLst>
          </p:cNvPr>
          <p:cNvSpPr/>
          <p:nvPr/>
        </p:nvSpPr>
        <p:spPr bwMode="auto">
          <a:xfrm>
            <a:off x="7348292" y="5482084"/>
            <a:ext cx="3148704" cy="955742"/>
          </a:xfrm>
          <a:prstGeom prst="borderCallout1">
            <a:avLst>
              <a:gd name="adj1" fmla="val -2109"/>
              <a:gd name="adj2" fmla="val 37514"/>
              <a:gd name="adj3" fmla="val -112308"/>
              <a:gd name="adj4" fmla="val 25560"/>
            </a:avLst>
          </a:prstGeom>
          <a:ln>
            <a:solidFill>
              <a:schemeClr val="accent4">
                <a:lumMod val="50000"/>
              </a:schemeClr>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R="0" algn="l" defTabSz="449263" rtl="0" eaLnBrk="0" fontAlgn="base" latinLnBrk="0" hangingPunct="0">
              <a:lnSpc>
                <a:spcPct val="100000"/>
              </a:lnSpc>
              <a:spcBef>
                <a:spcPct val="0"/>
              </a:spcBef>
              <a:spcAft>
                <a:spcPct val="0"/>
              </a:spcAft>
              <a:buClr>
                <a:srgbClr val="000000"/>
              </a:buClr>
              <a:buSzPct val="100000"/>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Receive frames through PCAP</a:t>
            </a:r>
          </a:p>
          <a:p>
            <a:pPr marR="0" algn="l" defTabSz="449263" rtl="0" eaLnBrk="0" fontAlgn="base" latinLnBrk="0" hangingPunct="0">
              <a:lnSpc>
                <a:spcPct val="100000"/>
              </a:lnSpc>
              <a:spcBef>
                <a:spcPct val="0"/>
              </a:spcBef>
              <a:spcAft>
                <a:spcPct val="0"/>
              </a:spcAft>
              <a:buClr>
                <a:srgbClr val="000000"/>
              </a:buClr>
              <a:buSzPct val="100000"/>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Process </a:t>
            </a:r>
            <a:r>
              <a:rPr kumimoji="0" lang="en-US" altLang="ja-JP" sz="1400" b="0" i="0" u="none" strike="noStrike" cap="none" normalizeH="0" baseline="0" dirty="0" err="1">
                <a:ln>
                  <a:noFill/>
                </a:ln>
                <a:solidFill>
                  <a:schemeClr val="tx1"/>
                </a:solidFill>
                <a:effectLst/>
                <a:latin typeface="Times New Roman" pitchFamily="16" charset="0"/>
                <a:ea typeface="MS Gothic" charset="-128"/>
              </a:rPr>
              <a:t>eBCS</a:t>
            </a:r>
            <a:r>
              <a:rPr kumimoji="0" lang="en-US" altLang="ja-JP" sz="1400" b="0" i="0" u="none" strike="noStrike" cap="none" normalizeH="0" baseline="0" dirty="0">
                <a:ln>
                  <a:noFill/>
                </a:ln>
                <a:solidFill>
                  <a:schemeClr val="tx1"/>
                </a:solidFill>
                <a:effectLst/>
                <a:latin typeface="Times New Roman" pitchFamily="16" charset="0"/>
                <a:ea typeface="MS Gothic" charset="-128"/>
              </a:rPr>
              <a:t> Info frame</a:t>
            </a:r>
          </a:p>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Authenticate </a:t>
            </a:r>
            <a:r>
              <a:rPr lang="en-US" altLang="ja-JP" sz="1400" dirty="0" err="1">
                <a:solidFill>
                  <a:schemeClr val="tx1"/>
                </a:solidFill>
                <a:latin typeface="Times New Roman" pitchFamily="16" charset="0"/>
                <a:ea typeface="MS Gothic" charset="-128"/>
              </a:rPr>
              <a:t>eBCS</a:t>
            </a:r>
            <a:r>
              <a:rPr lang="en-US" altLang="ja-JP" sz="1400" dirty="0">
                <a:solidFill>
                  <a:schemeClr val="tx1"/>
                </a:solidFill>
                <a:latin typeface="Times New Roman" pitchFamily="16" charset="0"/>
                <a:ea typeface="MS Gothic" charset="-128"/>
              </a:rPr>
              <a:t> Data frame</a:t>
            </a:r>
          </a:p>
          <a:p>
            <a:pPr marR="0" algn="l" defTabSz="449263" rtl="0" eaLnBrk="0" fontAlgn="base" latinLnBrk="0" hangingPunct="0">
              <a:lnSpc>
                <a:spcPct val="100000"/>
              </a:lnSpc>
              <a:spcBef>
                <a:spcPct val="0"/>
              </a:spcBef>
              <a:spcAft>
                <a:spcPct val="0"/>
              </a:spcAft>
              <a:buClr>
                <a:srgbClr val="000000"/>
              </a:buClr>
              <a:buSzPct val="100000"/>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Transmit packets as IP multicast</a:t>
            </a:r>
            <a:endParaRPr kumimoji="0" lang="ja-JP" altLang="en-US" sz="1400" b="0" i="0" u="none" strike="noStrike" cap="none" normalizeH="0" baseline="0">
              <a:ln>
                <a:noFill/>
              </a:ln>
              <a:solidFill>
                <a:schemeClr val="tx1"/>
              </a:solidFill>
              <a:effectLst/>
              <a:latin typeface="Times New Roman" pitchFamily="16" charset="0"/>
              <a:ea typeface="MS Gothic" charset="-128"/>
            </a:endParaRPr>
          </a:p>
        </p:txBody>
      </p:sp>
      <p:sp>
        <p:nvSpPr>
          <p:cNvPr id="122" name="線吹き出し 1 (枠付き) 121">
            <a:extLst>
              <a:ext uri="{FF2B5EF4-FFF2-40B4-BE49-F238E27FC236}">
                <a16:creationId xmlns:a16="http://schemas.microsoft.com/office/drawing/2014/main" id="{D5821C1C-12A0-A345-9849-02090FE0A6CA}"/>
              </a:ext>
            </a:extLst>
          </p:cNvPr>
          <p:cNvSpPr/>
          <p:nvPr/>
        </p:nvSpPr>
        <p:spPr bwMode="auto">
          <a:xfrm>
            <a:off x="10109136" y="4855150"/>
            <a:ext cx="1444924" cy="542400"/>
          </a:xfrm>
          <a:prstGeom prst="borderCallout1">
            <a:avLst>
              <a:gd name="adj1" fmla="val -2109"/>
              <a:gd name="adj2" fmla="val 37514"/>
              <a:gd name="adj3" fmla="val -48423"/>
              <a:gd name="adj4" fmla="val 33554"/>
            </a:avLst>
          </a:prstGeom>
          <a:ln>
            <a:solidFill>
              <a:schemeClr val="accent4">
                <a:lumMod val="50000"/>
              </a:schemeClr>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R="0" algn="l" defTabSz="449263" rtl="0" eaLnBrk="0" fontAlgn="base" latinLnBrk="0" hangingPunct="0">
              <a:lnSpc>
                <a:spcPct val="100000"/>
              </a:lnSpc>
              <a:spcBef>
                <a:spcPct val="0"/>
              </a:spcBef>
              <a:spcAft>
                <a:spcPct val="0"/>
              </a:spcAft>
              <a:buClr>
                <a:srgbClr val="000000"/>
              </a:buClr>
              <a:buSzPct val="100000"/>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Poll contents</a:t>
            </a:r>
          </a:p>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Display contents</a:t>
            </a:r>
            <a:endParaRPr kumimoji="0" lang="ja-JP" altLang="en-US" sz="1400" b="0" i="0" u="none" strike="noStrike" cap="none" normalizeH="0" baseline="0">
              <a:ln>
                <a:noFill/>
              </a:ln>
              <a:solidFill>
                <a:schemeClr val="tx1"/>
              </a:solidFill>
              <a:effectLst/>
              <a:latin typeface="Times New Roman" pitchFamily="16" charset="0"/>
              <a:ea typeface="MS Gothic" charset="-128"/>
            </a:endParaRPr>
          </a:p>
        </p:txBody>
      </p:sp>
      <p:sp>
        <p:nvSpPr>
          <p:cNvPr id="123" name="線吹き出し 1 (枠付き) 122">
            <a:extLst>
              <a:ext uri="{FF2B5EF4-FFF2-40B4-BE49-F238E27FC236}">
                <a16:creationId xmlns:a16="http://schemas.microsoft.com/office/drawing/2014/main" id="{1B1FEE6E-86CD-4943-B7EC-98019892BCAF}"/>
              </a:ext>
            </a:extLst>
          </p:cNvPr>
          <p:cNvSpPr/>
          <p:nvPr/>
        </p:nvSpPr>
        <p:spPr bwMode="auto">
          <a:xfrm>
            <a:off x="8400455" y="1716345"/>
            <a:ext cx="1708682" cy="526750"/>
          </a:xfrm>
          <a:prstGeom prst="borderCallout1">
            <a:avLst>
              <a:gd name="adj1" fmla="val 110428"/>
              <a:gd name="adj2" fmla="val 14760"/>
              <a:gd name="adj3" fmla="val 254236"/>
              <a:gd name="adj4" fmla="val -10632"/>
            </a:avLst>
          </a:prstGeom>
          <a:ln>
            <a:solidFill>
              <a:schemeClr val="accent4">
                <a:lumMod val="50000"/>
              </a:schemeClr>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Reconstruct contents</a:t>
            </a:r>
          </a:p>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Write to the storage</a:t>
            </a:r>
          </a:p>
        </p:txBody>
      </p:sp>
      <p:sp>
        <p:nvSpPr>
          <p:cNvPr id="124" name="テキスト ボックス 123">
            <a:extLst>
              <a:ext uri="{FF2B5EF4-FFF2-40B4-BE49-F238E27FC236}">
                <a16:creationId xmlns:a16="http://schemas.microsoft.com/office/drawing/2014/main" id="{69754261-E5DF-7740-B085-2A4E38312794}"/>
              </a:ext>
            </a:extLst>
          </p:cNvPr>
          <p:cNvSpPr txBox="1"/>
          <p:nvPr/>
        </p:nvSpPr>
        <p:spPr>
          <a:xfrm>
            <a:off x="9656161" y="3459121"/>
            <a:ext cx="1118318" cy="738664"/>
          </a:xfrm>
          <a:prstGeom prst="rect">
            <a:avLst/>
          </a:prstGeom>
          <a:noFill/>
        </p:spPr>
        <p:txBody>
          <a:bodyPr wrap="square" rtlCol="0">
            <a:spAutoFit/>
          </a:bodyPr>
          <a:lstStyle/>
          <a:p>
            <a:r>
              <a:rPr kumimoji="1" lang="en-US" altLang="ja-JP" sz="1400" dirty="0">
                <a:solidFill>
                  <a:schemeClr val="tx1"/>
                </a:solidFill>
              </a:rPr>
              <a:t>HTTP Live</a:t>
            </a:r>
          </a:p>
          <a:p>
            <a:r>
              <a:rPr kumimoji="1" lang="en-US" altLang="ja-JP" sz="1400" dirty="0">
                <a:solidFill>
                  <a:schemeClr val="tx1"/>
                </a:solidFill>
              </a:rPr>
              <a:t>Streaming</a:t>
            </a:r>
          </a:p>
          <a:p>
            <a:r>
              <a:rPr kumimoji="1" lang="en-US" altLang="ja-JP" sz="1400" dirty="0">
                <a:solidFill>
                  <a:schemeClr val="tx1"/>
                </a:solidFill>
              </a:rPr>
              <a:t>(unicast)</a:t>
            </a:r>
            <a:endParaRPr kumimoji="1" lang="ja-JP" altLang="en-US" sz="1400">
              <a:solidFill>
                <a:schemeClr val="tx1"/>
              </a:solidFill>
            </a:endParaRPr>
          </a:p>
        </p:txBody>
      </p:sp>
      <p:sp>
        <p:nvSpPr>
          <p:cNvPr id="125" name="テキスト ボックス 124">
            <a:extLst>
              <a:ext uri="{FF2B5EF4-FFF2-40B4-BE49-F238E27FC236}">
                <a16:creationId xmlns:a16="http://schemas.microsoft.com/office/drawing/2014/main" id="{A25A3154-824E-6742-AC49-4DC3FB637D5A}"/>
              </a:ext>
            </a:extLst>
          </p:cNvPr>
          <p:cNvSpPr txBox="1"/>
          <p:nvPr/>
        </p:nvSpPr>
        <p:spPr>
          <a:xfrm>
            <a:off x="3415371" y="3337174"/>
            <a:ext cx="1118318" cy="738664"/>
          </a:xfrm>
          <a:prstGeom prst="rect">
            <a:avLst/>
          </a:prstGeom>
          <a:noFill/>
        </p:spPr>
        <p:txBody>
          <a:bodyPr wrap="square" rtlCol="0">
            <a:spAutoFit/>
          </a:bodyPr>
          <a:lstStyle/>
          <a:p>
            <a:r>
              <a:rPr kumimoji="1" lang="en-US" altLang="ja-JP" sz="1400" dirty="0">
                <a:solidFill>
                  <a:schemeClr val="tx1"/>
                </a:solidFill>
              </a:rPr>
              <a:t>HTTP Live</a:t>
            </a:r>
          </a:p>
          <a:p>
            <a:r>
              <a:rPr kumimoji="1" lang="en-US" altLang="ja-JP" sz="1400" dirty="0">
                <a:solidFill>
                  <a:schemeClr val="tx1"/>
                </a:solidFill>
              </a:rPr>
              <a:t>Streaming</a:t>
            </a:r>
          </a:p>
          <a:p>
            <a:r>
              <a:rPr kumimoji="1" lang="en-US" altLang="ja-JP" sz="1400" dirty="0">
                <a:solidFill>
                  <a:schemeClr val="tx1"/>
                </a:solidFill>
              </a:rPr>
              <a:t>(unicast)</a:t>
            </a:r>
            <a:endParaRPr kumimoji="1" lang="ja-JP" altLang="en-US" sz="1400">
              <a:solidFill>
                <a:schemeClr val="tx1"/>
              </a:solidFill>
            </a:endParaRPr>
          </a:p>
        </p:txBody>
      </p:sp>
    </p:spTree>
    <p:extLst>
      <p:ext uri="{BB962C8B-B14F-4D97-AF65-F5344CB8AC3E}">
        <p14:creationId xmlns:p14="http://schemas.microsoft.com/office/powerpoint/2010/main" val="2921429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4FC265-7D32-1D40-A409-B10E5F3DD7E7}"/>
              </a:ext>
            </a:extLst>
          </p:cNvPr>
          <p:cNvSpPr>
            <a:spLocks noGrp="1"/>
          </p:cNvSpPr>
          <p:nvPr>
            <p:ph type="title"/>
          </p:nvPr>
        </p:nvSpPr>
        <p:spPr/>
        <p:txBody>
          <a:bodyPr/>
          <a:lstStyle/>
          <a:p>
            <a:r>
              <a:rPr kumimoji="1" lang="en-US" altLang="ja-JP" dirty="0"/>
              <a:t>Parameters</a:t>
            </a:r>
            <a:endParaRPr kumimoji="1" lang="ja-JP" altLang="en-US"/>
          </a:p>
        </p:txBody>
      </p:sp>
      <p:sp>
        <p:nvSpPr>
          <p:cNvPr id="3" name="コンテンツ プレースホルダー 2">
            <a:extLst>
              <a:ext uri="{FF2B5EF4-FFF2-40B4-BE49-F238E27FC236}">
                <a16:creationId xmlns:a16="http://schemas.microsoft.com/office/drawing/2014/main" id="{9D48ABC4-B8EA-0E43-B555-21F39C50306E}"/>
              </a:ext>
            </a:extLst>
          </p:cNvPr>
          <p:cNvSpPr>
            <a:spLocks noGrp="1"/>
          </p:cNvSpPr>
          <p:nvPr>
            <p:ph sz="half" idx="1"/>
          </p:nvPr>
        </p:nvSpPr>
        <p:spPr/>
        <p:txBody>
          <a:bodyPr/>
          <a:lstStyle/>
          <a:p>
            <a:pPr>
              <a:buFont typeface="Arial" panose="020B0604020202020204" pitchFamily="34" charset="0"/>
              <a:buChar char="•"/>
            </a:pPr>
            <a:r>
              <a:rPr lang="en-US" altLang="ja-JP" sz="2000" dirty="0"/>
              <a:t>WLAN</a:t>
            </a:r>
          </a:p>
          <a:p>
            <a:pPr lvl="1">
              <a:buFont typeface="Arial" panose="020B0604020202020204" pitchFamily="34" charset="0"/>
              <a:buChar char="•"/>
            </a:pPr>
            <a:r>
              <a:rPr kumimoji="1" lang="en-US" altLang="ja-JP" sz="1800" dirty="0"/>
              <a:t>2.4GHz</a:t>
            </a:r>
          </a:p>
          <a:p>
            <a:pPr lvl="1">
              <a:buFont typeface="Arial" panose="020B0604020202020204" pitchFamily="34" charset="0"/>
              <a:buChar char="•"/>
            </a:pPr>
            <a:r>
              <a:rPr lang="en-US" altLang="ja-JP" sz="1800" dirty="0"/>
              <a:t>20MHz bandwidth (Ch11)</a:t>
            </a:r>
          </a:p>
          <a:p>
            <a:pPr lvl="1">
              <a:buFont typeface="Arial" panose="020B0604020202020204" pitchFamily="34" charset="0"/>
              <a:buChar char="•"/>
            </a:pPr>
            <a:r>
              <a:rPr kumimoji="1" lang="en-US" altLang="ja-JP" sz="1800" dirty="0"/>
              <a:t>IEEE 802.11n (HT) MCS3</a:t>
            </a:r>
            <a:r>
              <a:rPr lang="en-US" altLang="ja-JP" sz="1800" dirty="0"/>
              <a:t> for </a:t>
            </a:r>
            <a:r>
              <a:rPr lang="en-US" altLang="ja-JP" sz="1800" dirty="0" err="1"/>
              <a:t>eBCS</a:t>
            </a:r>
            <a:r>
              <a:rPr lang="en-US" altLang="ja-JP" sz="1800" dirty="0"/>
              <a:t> Data</a:t>
            </a:r>
          </a:p>
          <a:p>
            <a:pPr lvl="1">
              <a:buFont typeface="Arial" panose="020B0604020202020204" pitchFamily="34" charset="0"/>
              <a:buChar char="•"/>
            </a:pPr>
            <a:r>
              <a:rPr lang="en-US" altLang="ja-JP" sz="1800" dirty="0"/>
              <a:t>IEEE 802.11n (HT) MCS1 for </a:t>
            </a:r>
            <a:r>
              <a:rPr lang="en-US" altLang="ja-JP" sz="1800" dirty="0" err="1"/>
              <a:t>eBCS</a:t>
            </a:r>
            <a:r>
              <a:rPr lang="en-US" altLang="ja-JP" sz="1800" dirty="0"/>
              <a:t> Info</a:t>
            </a:r>
            <a:endParaRPr kumimoji="1" lang="en-US" altLang="ja-JP" sz="1800" dirty="0"/>
          </a:p>
          <a:p>
            <a:pPr>
              <a:buFont typeface="Arial" panose="020B0604020202020204" pitchFamily="34" charset="0"/>
              <a:buChar char="•"/>
            </a:pPr>
            <a:r>
              <a:rPr lang="en-US" altLang="ja-JP" sz="2000" dirty="0" err="1"/>
              <a:t>eBCS</a:t>
            </a:r>
            <a:endParaRPr lang="en-US" altLang="ja-JP" sz="2000" dirty="0"/>
          </a:p>
          <a:p>
            <a:pPr lvl="1">
              <a:buFont typeface="Arial" panose="020B0604020202020204" pitchFamily="34" charset="0"/>
              <a:buChar char="•"/>
            </a:pPr>
            <a:r>
              <a:rPr kumimoji="1" lang="en-US" altLang="ja-JP" sz="1800" dirty="0"/>
              <a:t>Digital signature: RSA2048</a:t>
            </a:r>
          </a:p>
          <a:p>
            <a:pPr lvl="1">
              <a:buFont typeface="Arial" panose="020B0604020202020204" pitchFamily="34" charset="0"/>
              <a:buChar char="•"/>
            </a:pPr>
            <a:r>
              <a:rPr lang="en-US" altLang="ja-JP" sz="1800" dirty="0"/>
              <a:t>Hash for TESLA: SHA256</a:t>
            </a:r>
          </a:p>
          <a:p>
            <a:pPr lvl="1">
              <a:buFont typeface="Arial" panose="020B0604020202020204" pitchFamily="34" charset="0"/>
              <a:buChar char="•"/>
            </a:pPr>
            <a:r>
              <a:rPr kumimoji="1" lang="en-US" altLang="ja-JP" sz="1800" dirty="0" err="1"/>
              <a:t>eBCS</a:t>
            </a:r>
            <a:r>
              <a:rPr kumimoji="1" lang="en-US" altLang="ja-JP" sz="1800" dirty="0"/>
              <a:t> Info inter</a:t>
            </a:r>
            <a:r>
              <a:rPr lang="en-US" altLang="ja-JP" sz="1800" dirty="0"/>
              <a:t>val (</a:t>
            </a:r>
            <a:r>
              <a:rPr lang="en-US" altLang="ja-JP" sz="1800" i="1" dirty="0">
                <a:solidFill>
                  <a:schemeClr val="tx1"/>
                </a:solidFill>
              </a:rPr>
              <a:t>T</a:t>
            </a:r>
            <a:r>
              <a:rPr lang="en-US" altLang="ja-JP" sz="1800" i="1" baseline="-25000" dirty="0">
                <a:solidFill>
                  <a:schemeClr val="tx1"/>
                </a:solidFill>
              </a:rPr>
              <a:t>I</a:t>
            </a:r>
            <a:r>
              <a:rPr lang="en-US" altLang="ja-JP" sz="1800" dirty="0"/>
              <a:t>): 1s</a:t>
            </a:r>
          </a:p>
          <a:p>
            <a:pPr lvl="1">
              <a:buFont typeface="Arial" panose="020B0604020202020204" pitchFamily="34" charset="0"/>
              <a:buChar char="•"/>
            </a:pPr>
            <a:r>
              <a:rPr kumimoji="1" lang="en-US" altLang="ja-JP" sz="1800" dirty="0"/>
              <a:t>TESLA Key Change Interval (</a:t>
            </a:r>
            <a:r>
              <a:rPr lang="en-US" altLang="ja-JP" sz="1800" i="1" dirty="0">
                <a:solidFill>
                  <a:schemeClr val="tx1"/>
                </a:solidFill>
              </a:rPr>
              <a:t>T</a:t>
            </a:r>
            <a:r>
              <a:rPr lang="en-US" altLang="ja-JP" sz="1800" i="1" baseline="-25000" dirty="0">
                <a:solidFill>
                  <a:schemeClr val="tx1"/>
                </a:solidFill>
              </a:rPr>
              <a:t>K</a:t>
            </a:r>
            <a:r>
              <a:rPr kumimoji="1" lang="en-US" altLang="ja-JP" sz="1800" dirty="0"/>
              <a:t>): 100ms</a:t>
            </a:r>
          </a:p>
          <a:p>
            <a:pPr lvl="1">
              <a:buFont typeface="Arial" panose="020B0604020202020204" pitchFamily="34" charset="0"/>
              <a:buChar char="•"/>
            </a:pPr>
            <a:endParaRPr kumimoji="1" lang="en-US" altLang="ja-JP" sz="1800" dirty="0"/>
          </a:p>
        </p:txBody>
      </p:sp>
      <p:sp>
        <p:nvSpPr>
          <p:cNvPr id="7" name="コンテンツ プレースホルダー 6">
            <a:extLst>
              <a:ext uri="{FF2B5EF4-FFF2-40B4-BE49-F238E27FC236}">
                <a16:creationId xmlns:a16="http://schemas.microsoft.com/office/drawing/2014/main" id="{C506715C-ABEF-E343-9613-DF41426A6664}"/>
              </a:ext>
            </a:extLst>
          </p:cNvPr>
          <p:cNvSpPr>
            <a:spLocks noGrp="1"/>
          </p:cNvSpPr>
          <p:nvPr>
            <p:ph sz="half" idx="2"/>
          </p:nvPr>
        </p:nvSpPr>
        <p:spPr/>
        <p:txBody>
          <a:bodyPr/>
          <a:lstStyle/>
          <a:p>
            <a:pPr>
              <a:buFont typeface="Arial" panose="020B0604020202020204" pitchFamily="34" charset="0"/>
              <a:buChar char="•"/>
            </a:pPr>
            <a:r>
              <a:rPr lang="en-US" altLang="ja-JP" sz="2000" dirty="0"/>
              <a:t>Application Layer</a:t>
            </a:r>
          </a:p>
          <a:p>
            <a:pPr lvl="1">
              <a:buFont typeface="Arial" panose="020B0604020202020204" pitchFamily="34" charset="0"/>
              <a:buChar char="•"/>
            </a:pPr>
            <a:r>
              <a:rPr lang="en-US" altLang="ja-JP" sz="1800" dirty="0"/>
              <a:t>LDPC-Triangle</a:t>
            </a:r>
          </a:p>
          <a:p>
            <a:pPr lvl="1">
              <a:buFont typeface="Arial" panose="020B0604020202020204" pitchFamily="34" charset="0"/>
              <a:buChar char="•"/>
            </a:pPr>
            <a:r>
              <a:rPr lang="en-US" altLang="ja-JP" sz="1800" dirty="0"/>
              <a:t>Code rate: 2/3</a:t>
            </a:r>
          </a:p>
          <a:p>
            <a:pPr lvl="1">
              <a:buFont typeface="Arial" panose="020B0604020202020204" pitchFamily="34" charset="0"/>
              <a:buChar char="•"/>
            </a:pPr>
            <a:r>
              <a:rPr lang="en-US" altLang="ja-JP" sz="1800" dirty="0"/>
              <a:t>Packet transmission interval: 1ms</a:t>
            </a:r>
          </a:p>
          <a:p>
            <a:endParaRPr kumimoji="1" lang="ja-JP" altLang="en-US" sz="3200"/>
          </a:p>
        </p:txBody>
      </p:sp>
      <p:sp>
        <p:nvSpPr>
          <p:cNvPr id="6" name="日付プレースホルダー 5">
            <a:extLst>
              <a:ext uri="{FF2B5EF4-FFF2-40B4-BE49-F238E27FC236}">
                <a16:creationId xmlns:a16="http://schemas.microsoft.com/office/drawing/2014/main" id="{0A87E185-47D1-0043-8A89-C1496306CF15}"/>
              </a:ext>
            </a:extLst>
          </p:cNvPr>
          <p:cNvSpPr>
            <a:spLocks noGrp="1"/>
          </p:cNvSpPr>
          <p:nvPr>
            <p:ph type="dt" idx="10"/>
          </p:nvPr>
        </p:nvSpPr>
        <p:spPr/>
        <p:txBody>
          <a:bodyPr/>
          <a:lstStyle/>
          <a:p>
            <a:r>
              <a:rPr lang="en-US" altLang="ja-JP"/>
              <a:t>November 2019</a:t>
            </a:r>
            <a:endParaRPr lang="en-GB" dirty="0"/>
          </a:p>
        </p:txBody>
      </p:sp>
      <p:sp>
        <p:nvSpPr>
          <p:cNvPr id="5" name="フッター プレースホルダー 4">
            <a:extLst>
              <a:ext uri="{FF2B5EF4-FFF2-40B4-BE49-F238E27FC236}">
                <a16:creationId xmlns:a16="http://schemas.microsoft.com/office/drawing/2014/main" id="{1C51FDE3-79A5-A847-942D-31CEB37714DD}"/>
              </a:ext>
            </a:extLst>
          </p:cNvPr>
          <p:cNvSpPr>
            <a:spLocks noGrp="1"/>
          </p:cNvSpPr>
          <p:nvPr>
            <p:ph type="ftr" idx="11"/>
          </p:nvPr>
        </p:nvSpPr>
        <p:spPr/>
        <p:txBody>
          <a:bodyPr/>
          <a:lstStyle/>
          <a:p>
            <a:r>
              <a:rPr lang="en-GB"/>
              <a:t>Hitoshi Morioka (SRC Software)</a:t>
            </a:r>
            <a:endParaRPr lang="en-GB" dirty="0"/>
          </a:p>
        </p:txBody>
      </p:sp>
      <p:sp>
        <p:nvSpPr>
          <p:cNvPr id="4" name="スライド番号プレースホルダー 3">
            <a:extLst>
              <a:ext uri="{FF2B5EF4-FFF2-40B4-BE49-F238E27FC236}">
                <a16:creationId xmlns:a16="http://schemas.microsoft.com/office/drawing/2014/main" id="{877AC615-3676-124F-A807-3B02FF2B89A6}"/>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74911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7B0B6B9A-8F74-2642-A465-492CA1F02020}"/>
              </a:ext>
            </a:extLst>
          </p:cNvPr>
          <p:cNvSpPr>
            <a:spLocks noGrp="1"/>
          </p:cNvSpPr>
          <p:nvPr>
            <p:ph type="title"/>
          </p:nvPr>
        </p:nvSpPr>
        <p:spPr/>
        <p:txBody>
          <a:bodyPr/>
          <a:lstStyle/>
          <a:p>
            <a:r>
              <a:rPr kumimoji="1" lang="en-US" altLang="ja-JP" dirty="0"/>
              <a:t>Demonstration Video</a:t>
            </a:r>
            <a:endParaRPr kumimoji="1" lang="ja-JP" altLang="en-US"/>
          </a:p>
        </p:txBody>
      </p:sp>
      <p:sp>
        <p:nvSpPr>
          <p:cNvPr id="5" name="日付プレースホルダー 4">
            <a:extLst>
              <a:ext uri="{FF2B5EF4-FFF2-40B4-BE49-F238E27FC236}">
                <a16:creationId xmlns:a16="http://schemas.microsoft.com/office/drawing/2014/main" id="{764200FE-4DC6-B74F-A0B9-EE7163099FA1}"/>
              </a:ext>
            </a:extLst>
          </p:cNvPr>
          <p:cNvSpPr>
            <a:spLocks noGrp="1"/>
          </p:cNvSpPr>
          <p:nvPr>
            <p:ph type="dt" idx="10"/>
          </p:nvPr>
        </p:nvSpPr>
        <p:spPr/>
        <p:txBody>
          <a:bodyPr/>
          <a:lstStyle/>
          <a:p>
            <a:r>
              <a:rPr lang="en-US" altLang="ja-JP"/>
              <a:t>November 2019</a:t>
            </a:r>
            <a:endParaRPr lang="en-GB"/>
          </a:p>
        </p:txBody>
      </p:sp>
      <p:sp>
        <p:nvSpPr>
          <p:cNvPr id="6" name="フッター プレースホルダー 5">
            <a:extLst>
              <a:ext uri="{FF2B5EF4-FFF2-40B4-BE49-F238E27FC236}">
                <a16:creationId xmlns:a16="http://schemas.microsoft.com/office/drawing/2014/main" id="{F19A63D8-EAF2-B740-A26B-EDC22DEFCB0C}"/>
              </a:ext>
            </a:extLst>
          </p:cNvPr>
          <p:cNvSpPr>
            <a:spLocks noGrp="1"/>
          </p:cNvSpPr>
          <p:nvPr>
            <p:ph type="ftr" idx="11"/>
          </p:nvPr>
        </p:nvSpPr>
        <p:spPr/>
        <p:txBody>
          <a:bodyPr/>
          <a:lstStyle/>
          <a:p>
            <a:r>
              <a:rPr lang="en-GB"/>
              <a:t>Hitoshi Morioka (SRC Software)</a:t>
            </a:r>
          </a:p>
        </p:txBody>
      </p:sp>
      <p:sp>
        <p:nvSpPr>
          <p:cNvPr id="7" name="スライド番号プレースホルダー 6">
            <a:extLst>
              <a:ext uri="{FF2B5EF4-FFF2-40B4-BE49-F238E27FC236}">
                <a16:creationId xmlns:a16="http://schemas.microsoft.com/office/drawing/2014/main" id="{D6B3553E-654F-3745-BF29-11A9B057B7C4}"/>
              </a:ext>
            </a:extLst>
          </p:cNvPr>
          <p:cNvSpPr>
            <a:spLocks noGrp="1"/>
          </p:cNvSpPr>
          <p:nvPr>
            <p:ph type="sldNum" idx="12"/>
          </p:nvPr>
        </p:nvSpPr>
        <p:spPr/>
        <p:txBody>
          <a:bodyPr/>
          <a:lstStyle/>
          <a:p>
            <a:r>
              <a:rPr lang="en-GB"/>
              <a:t>Slide </a:t>
            </a:r>
            <a:fld id="{1CD163DD-D5E7-41DA-95F2-71530C24F8C3}" type="slidenum">
              <a:rPr lang="en-GB" smtClean="0"/>
              <a:pPr/>
              <a:t>12</a:t>
            </a:fld>
            <a:endParaRPr lang="en-GB"/>
          </a:p>
        </p:txBody>
      </p:sp>
    </p:spTree>
    <p:extLst>
      <p:ext uri="{BB962C8B-B14F-4D97-AF65-F5344CB8AC3E}">
        <p14:creationId xmlns:p14="http://schemas.microsoft.com/office/powerpoint/2010/main" val="681550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D7FEB3-583F-594D-8B55-C2C04D9DA077}"/>
              </a:ext>
            </a:extLst>
          </p:cNvPr>
          <p:cNvSpPr>
            <a:spLocks noGrp="1"/>
          </p:cNvSpPr>
          <p:nvPr>
            <p:ph type="title"/>
          </p:nvPr>
        </p:nvSpPr>
        <p:spPr/>
        <p:txBody>
          <a:bodyPr/>
          <a:lstStyle/>
          <a:p>
            <a:r>
              <a:rPr kumimoji="1" lang="en-US" altLang="ja-JP" dirty="0"/>
              <a:t>Brief Evaluations</a:t>
            </a:r>
            <a:endParaRPr kumimoji="1" lang="ja-JP" altLang="en-US"/>
          </a:p>
        </p:txBody>
      </p:sp>
      <p:sp>
        <p:nvSpPr>
          <p:cNvPr id="6" name="コンテンツ プレースホルダー 5">
            <a:extLst>
              <a:ext uri="{FF2B5EF4-FFF2-40B4-BE49-F238E27FC236}">
                <a16:creationId xmlns:a16="http://schemas.microsoft.com/office/drawing/2014/main" id="{8EDD6FA4-36B2-664D-9FB7-1CAA154B0F35}"/>
              </a:ext>
            </a:extLst>
          </p:cNvPr>
          <p:cNvSpPr>
            <a:spLocks noGrp="1"/>
          </p:cNvSpPr>
          <p:nvPr>
            <p:ph idx="1"/>
          </p:nvPr>
        </p:nvSpPr>
        <p:spPr/>
        <p:txBody>
          <a:bodyPr/>
          <a:lstStyle/>
          <a:p>
            <a:pPr>
              <a:buFont typeface="Arial" panose="020B0604020202020204" pitchFamily="34" charset="0"/>
              <a:buChar char="•"/>
            </a:pPr>
            <a:r>
              <a:rPr kumimoji="1" lang="en-US" altLang="ja-JP" dirty="0"/>
              <a:t>Airtime occupation</a:t>
            </a:r>
          </a:p>
          <a:p>
            <a:pPr lvl="1">
              <a:buFont typeface="Arial" panose="020B0604020202020204" pitchFamily="34" charset="0"/>
              <a:buChar char="•"/>
            </a:pPr>
            <a:r>
              <a:rPr kumimoji="1" lang="en-US" altLang="ja-JP" dirty="0"/>
              <a:t>6Mbps (Data 4Mbps, Parity 2Mbps)</a:t>
            </a:r>
          </a:p>
          <a:p>
            <a:pPr lvl="1">
              <a:buFont typeface="Arial" panose="020B0604020202020204" pitchFamily="34" charset="0"/>
              <a:buChar char="•"/>
            </a:pPr>
            <a:r>
              <a:rPr kumimoji="1" lang="en-US" altLang="ja-JP" dirty="0"/>
              <a:t>25%</a:t>
            </a:r>
          </a:p>
          <a:p>
            <a:pPr lvl="1">
              <a:buFont typeface="Arial" panose="020B0604020202020204" pitchFamily="34" charset="0"/>
              <a:buChar char="•"/>
            </a:pPr>
            <a:r>
              <a:rPr kumimoji="1" lang="en-US" altLang="ja-JP" dirty="0"/>
              <a:t>We used HT MCS3 by hardware and regulatory restrictions</a:t>
            </a:r>
          </a:p>
          <a:p>
            <a:pPr lvl="1">
              <a:buFont typeface="Arial" panose="020B0604020202020204" pitchFamily="34" charset="0"/>
              <a:buChar char="•"/>
            </a:pPr>
            <a:r>
              <a:rPr lang="en-US" altLang="ja-JP" dirty="0"/>
              <a:t>Higher rate will make lower occupancy.</a:t>
            </a:r>
          </a:p>
          <a:p>
            <a:pPr>
              <a:buFont typeface="Arial" panose="020B0604020202020204" pitchFamily="34" charset="0"/>
              <a:buChar char="•"/>
            </a:pPr>
            <a:r>
              <a:rPr kumimoji="1" lang="en-US" altLang="ja-JP" dirty="0"/>
              <a:t>Security</a:t>
            </a:r>
          </a:p>
          <a:p>
            <a:pPr lvl="1">
              <a:buFont typeface="Arial" panose="020B0604020202020204" pitchFamily="34" charset="0"/>
              <a:buChar char="•"/>
            </a:pPr>
            <a:r>
              <a:rPr lang="en-US" altLang="ja-JP" dirty="0"/>
              <a:t>Confirmed that the following frames were dropped</a:t>
            </a:r>
          </a:p>
          <a:p>
            <a:pPr lvl="2">
              <a:buFont typeface="Arial" panose="020B0604020202020204" pitchFamily="34" charset="0"/>
              <a:buChar char="•"/>
            </a:pPr>
            <a:r>
              <a:rPr kumimoji="1" lang="en-US" altLang="ja-JP" dirty="0"/>
              <a:t>Wrong timestamp</a:t>
            </a:r>
          </a:p>
          <a:p>
            <a:pPr lvl="2">
              <a:buFont typeface="Arial" panose="020B0604020202020204" pitchFamily="34" charset="0"/>
              <a:buChar char="•"/>
            </a:pPr>
            <a:r>
              <a:rPr lang="en-US" altLang="ja-JP" dirty="0"/>
              <a:t>Wrong signature (</a:t>
            </a:r>
            <a:r>
              <a:rPr lang="en-US" altLang="ja-JP" dirty="0" err="1"/>
              <a:t>eBCS</a:t>
            </a:r>
            <a:r>
              <a:rPr lang="en-US" altLang="ja-JP" dirty="0"/>
              <a:t> Info)</a:t>
            </a:r>
          </a:p>
          <a:p>
            <a:pPr lvl="2">
              <a:buFont typeface="Arial" panose="020B0604020202020204" pitchFamily="34" charset="0"/>
              <a:buChar char="•"/>
            </a:pPr>
            <a:r>
              <a:rPr kumimoji="1" lang="en-US" altLang="ja-JP" dirty="0"/>
              <a:t>Wrong authenticator (</a:t>
            </a:r>
            <a:r>
              <a:rPr kumimoji="1" lang="en-US" altLang="ja-JP" dirty="0" err="1"/>
              <a:t>eBCS</a:t>
            </a:r>
            <a:r>
              <a:rPr kumimoji="1" lang="en-US" altLang="ja-JP" dirty="0"/>
              <a:t> Data)</a:t>
            </a:r>
          </a:p>
        </p:txBody>
      </p:sp>
      <p:sp>
        <p:nvSpPr>
          <p:cNvPr id="5" name="スライド番号プレースホルダー 4">
            <a:extLst>
              <a:ext uri="{FF2B5EF4-FFF2-40B4-BE49-F238E27FC236}">
                <a16:creationId xmlns:a16="http://schemas.microsoft.com/office/drawing/2014/main" id="{5EB02F3B-E238-8E45-8B60-448C28E5EB84}"/>
              </a:ext>
            </a:extLst>
          </p:cNvPr>
          <p:cNvSpPr>
            <a:spLocks noGrp="1"/>
          </p:cNvSpPr>
          <p:nvPr>
            <p:ph type="sldNum" idx="12"/>
          </p:nvPr>
        </p:nvSpPr>
        <p:spPr/>
        <p:txBody>
          <a:bodyPr/>
          <a:lstStyle/>
          <a:p>
            <a:r>
              <a:rPr lang="en-GB"/>
              <a:t>Slide </a:t>
            </a:r>
            <a:fld id="{06B781AF-4CCF-49B0-A572-DE54FBE5D942}" type="slidenum">
              <a:rPr lang="en-GB" smtClean="0"/>
              <a:pPr/>
              <a:t>13</a:t>
            </a:fld>
            <a:endParaRPr lang="en-GB"/>
          </a:p>
        </p:txBody>
      </p:sp>
      <p:sp>
        <p:nvSpPr>
          <p:cNvPr id="4" name="フッター プレースホルダー 3">
            <a:extLst>
              <a:ext uri="{FF2B5EF4-FFF2-40B4-BE49-F238E27FC236}">
                <a16:creationId xmlns:a16="http://schemas.microsoft.com/office/drawing/2014/main" id="{9E862E5D-61A9-D041-9069-DD5F5CE596AE}"/>
              </a:ext>
            </a:extLst>
          </p:cNvPr>
          <p:cNvSpPr>
            <a:spLocks noGrp="1"/>
          </p:cNvSpPr>
          <p:nvPr>
            <p:ph type="ftr" idx="14"/>
          </p:nvPr>
        </p:nvSpPr>
        <p:spPr/>
        <p:txBody>
          <a:bodyPr/>
          <a:lstStyle/>
          <a:p>
            <a:r>
              <a:rPr lang="en-GB"/>
              <a:t>Hitoshi Morioka (SRC Software)</a:t>
            </a:r>
          </a:p>
        </p:txBody>
      </p:sp>
      <p:sp>
        <p:nvSpPr>
          <p:cNvPr id="3" name="日付プレースホルダー 2">
            <a:extLst>
              <a:ext uri="{FF2B5EF4-FFF2-40B4-BE49-F238E27FC236}">
                <a16:creationId xmlns:a16="http://schemas.microsoft.com/office/drawing/2014/main" id="{0B1EF5C4-5FD1-AC46-A27A-0155E84DF386}"/>
              </a:ext>
            </a:extLst>
          </p:cNvPr>
          <p:cNvSpPr>
            <a:spLocks noGrp="1"/>
          </p:cNvSpPr>
          <p:nvPr>
            <p:ph type="dt" idx="15"/>
          </p:nvPr>
        </p:nvSpPr>
        <p:spPr/>
        <p:txBody>
          <a:bodyPr/>
          <a:lstStyle/>
          <a:p>
            <a:r>
              <a:rPr lang="en-US" altLang="ja-JP"/>
              <a:t>November 2019</a:t>
            </a:r>
            <a:endParaRPr lang="en-GB"/>
          </a:p>
        </p:txBody>
      </p:sp>
    </p:spTree>
    <p:extLst>
      <p:ext uri="{BB962C8B-B14F-4D97-AF65-F5344CB8AC3E}">
        <p14:creationId xmlns:p14="http://schemas.microsoft.com/office/powerpoint/2010/main" val="1995234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492AF1D9-3EA2-C643-B7CB-D39A1B377788}"/>
              </a:ext>
            </a:extLst>
          </p:cNvPr>
          <p:cNvSpPr>
            <a:spLocks noGrp="1"/>
          </p:cNvSpPr>
          <p:nvPr>
            <p:ph type="title"/>
          </p:nvPr>
        </p:nvSpPr>
        <p:spPr/>
        <p:txBody>
          <a:bodyPr/>
          <a:lstStyle/>
          <a:p>
            <a:r>
              <a:rPr kumimoji="1" lang="en-US" altLang="ja-JP" dirty="0"/>
              <a:t>References</a:t>
            </a:r>
            <a:endParaRPr kumimoji="1" lang="ja-JP" altLang="en-US"/>
          </a:p>
        </p:txBody>
      </p:sp>
      <p:sp>
        <p:nvSpPr>
          <p:cNvPr id="7" name="コンテンツ プレースホルダー 6">
            <a:extLst>
              <a:ext uri="{FF2B5EF4-FFF2-40B4-BE49-F238E27FC236}">
                <a16:creationId xmlns:a16="http://schemas.microsoft.com/office/drawing/2014/main" id="{2B8E4A0E-AAEB-3C48-A6B9-17354E64D829}"/>
              </a:ext>
            </a:extLst>
          </p:cNvPr>
          <p:cNvSpPr>
            <a:spLocks noGrp="1"/>
          </p:cNvSpPr>
          <p:nvPr>
            <p:ph idx="1"/>
          </p:nvPr>
        </p:nvSpPr>
        <p:spPr/>
        <p:txBody>
          <a:bodyPr/>
          <a:lstStyle/>
          <a:p>
            <a:pPr>
              <a:buFont typeface="Arial" panose="020B0604020202020204" pitchFamily="34" charset="0"/>
              <a:buChar char="•"/>
            </a:pPr>
            <a:r>
              <a:rPr lang="en-US" altLang="ja-JP" sz="2000" dirty="0"/>
              <a:t>11-18/825r9, A PAR Proposal for BCS</a:t>
            </a:r>
          </a:p>
          <a:p>
            <a:pPr>
              <a:buFont typeface="Arial" panose="020B0604020202020204" pitchFamily="34" charset="0"/>
              <a:buChar char="•"/>
            </a:pPr>
            <a:r>
              <a:rPr lang="en-US" altLang="ja-JP" sz="2000" dirty="0"/>
              <a:t>11-18/826r9, A CSD Proposal for BCS</a:t>
            </a:r>
          </a:p>
          <a:p>
            <a:pPr>
              <a:buFont typeface="Arial" panose="020B0604020202020204" pitchFamily="34" charset="0"/>
              <a:buChar char="•"/>
            </a:pPr>
            <a:r>
              <a:rPr lang="en-US" altLang="ja-JP" sz="2000" dirty="0"/>
              <a:t>11-19/151r5, 802.11bc Functional Requirements Document</a:t>
            </a:r>
          </a:p>
          <a:p>
            <a:pPr>
              <a:buFont typeface="Arial" panose="020B0604020202020204" pitchFamily="34" charset="0"/>
              <a:buChar char="•"/>
            </a:pPr>
            <a:r>
              <a:rPr lang="en-US" altLang="ja-JP" sz="2000" dirty="0"/>
              <a:t>11-19/268r5, </a:t>
            </a:r>
            <a:r>
              <a:rPr lang="en-US" altLang="ja-JP" sz="2000" dirty="0" err="1"/>
              <a:t>TGbc</a:t>
            </a:r>
            <a:r>
              <a:rPr lang="en-US" altLang="ja-JP" sz="2000" dirty="0"/>
              <a:t> use case document</a:t>
            </a:r>
          </a:p>
          <a:p>
            <a:pPr>
              <a:buFont typeface="Arial" panose="020B0604020202020204" pitchFamily="34" charset="0"/>
              <a:buChar char="•"/>
            </a:pPr>
            <a:r>
              <a:rPr lang="en-US" altLang="ja-JP" sz="2000" dirty="0"/>
              <a:t>11-19/451r5, </a:t>
            </a:r>
            <a:r>
              <a:rPr lang="en-US" altLang="ja-JP" sz="2000" dirty="0" err="1"/>
              <a:t>eBCS</a:t>
            </a:r>
            <a:r>
              <a:rPr lang="en-US" altLang="ja-JP" sz="2000" dirty="0"/>
              <a:t> Frame Authentication Proposal</a:t>
            </a:r>
          </a:p>
          <a:p>
            <a:pPr>
              <a:buFont typeface="Arial" panose="020B0604020202020204" pitchFamily="34" charset="0"/>
              <a:buChar char="•"/>
            </a:pPr>
            <a:r>
              <a:rPr kumimoji="1" lang="en-US" altLang="ja-JP" sz="2000" dirty="0"/>
              <a:t>11-19/850r0, </a:t>
            </a:r>
            <a:r>
              <a:rPr lang="en-US" altLang="ja-JP" sz="2000" dirty="0"/>
              <a:t>Expected Total System Architecture</a:t>
            </a:r>
          </a:p>
          <a:p>
            <a:pPr>
              <a:buFont typeface="Arial" panose="020B0604020202020204" pitchFamily="34" charset="0"/>
              <a:buChar char="•"/>
            </a:pPr>
            <a:r>
              <a:rPr lang="en-US" altLang="ja-JP" sz="2000" dirty="0"/>
              <a:t>11-19/1802r1, TESLA Improvement</a:t>
            </a:r>
          </a:p>
          <a:p>
            <a:pPr>
              <a:buFont typeface="Arial" panose="020B0604020202020204" pitchFamily="34" charset="0"/>
              <a:buChar char="•"/>
            </a:pPr>
            <a:r>
              <a:rPr kumimoji="1" lang="en-US" altLang="ja-JP" sz="2000" dirty="0"/>
              <a:t>IETF RFC5170, </a:t>
            </a:r>
            <a:r>
              <a:rPr lang="en-US" altLang="ja-JP" sz="2000" dirty="0"/>
              <a:t>Low Density Parity Check (LDPC) Staircase and Triangle Forward Error Correction (FEC) Schemes</a:t>
            </a:r>
          </a:p>
          <a:p>
            <a:pPr>
              <a:buFont typeface="Arial" panose="020B0604020202020204" pitchFamily="34" charset="0"/>
              <a:buChar char="•"/>
            </a:pPr>
            <a:r>
              <a:rPr lang="en-US" altLang="ja-JP" sz="2000" dirty="0"/>
              <a:t>HTTP Live Streaming (HLS), https://</a:t>
            </a:r>
            <a:r>
              <a:rPr lang="en-US" altLang="ja-JP" sz="2000" dirty="0" err="1"/>
              <a:t>developer.apple.com</a:t>
            </a:r>
            <a:r>
              <a:rPr lang="en-US" altLang="ja-JP" sz="2000" dirty="0"/>
              <a:t>/streaming/</a:t>
            </a:r>
          </a:p>
        </p:txBody>
      </p:sp>
      <p:sp>
        <p:nvSpPr>
          <p:cNvPr id="5" name="スライド番号プレースホルダー 4">
            <a:extLst>
              <a:ext uri="{FF2B5EF4-FFF2-40B4-BE49-F238E27FC236}">
                <a16:creationId xmlns:a16="http://schemas.microsoft.com/office/drawing/2014/main" id="{6E71BBB1-03EB-6C47-AFFB-5C061738E127}"/>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フッター プレースホルダー 3">
            <a:extLst>
              <a:ext uri="{FF2B5EF4-FFF2-40B4-BE49-F238E27FC236}">
                <a16:creationId xmlns:a16="http://schemas.microsoft.com/office/drawing/2014/main" id="{73EF782A-47B0-E148-8D3A-959899CAAB70}"/>
              </a:ext>
            </a:extLst>
          </p:cNvPr>
          <p:cNvSpPr>
            <a:spLocks noGrp="1"/>
          </p:cNvSpPr>
          <p:nvPr>
            <p:ph type="ftr" idx="14"/>
          </p:nvPr>
        </p:nvSpPr>
        <p:spPr/>
        <p:txBody>
          <a:bodyPr/>
          <a:lstStyle/>
          <a:p>
            <a:r>
              <a:rPr lang="en-GB"/>
              <a:t>Hitoshi Morioka (SRC Software)</a:t>
            </a:r>
          </a:p>
        </p:txBody>
      </p:sp>
      <p:sp>
        <p:nvSpPr>
          <p:cNvPr id="3" name="日付プレースホルダー 2">
            <a:extLst>
              <a:ext uri="{FF2B5EF4-FFF2-40B4-BE49-F238E27FC236}">
                <a16:creationId xmlns:a16="http://schemas.microsoft.com/office/drawing/2014/main" id="{FE6CD66D-2594-CE48-8221-E0F5AD411E30}"/>
              </a:ext>
            </a:extLst>
          </p:cNvPr>
          <p:cNvSpPr>
            <a:spLocks noGrp="1"/>
          </p:cNvSpPr>
          <p:nvPr>
            <p:ph type="dt" idx="15"/>
          </p:nvPr>
        </p:nvSpPr>
        <p:spPr/>
        <p:txBody>
          <a:bodyPr/>
          <a:lstStyle/>
          <a:p>
            <a:r>
              <a:rPr lang="en-US" altLang="ja-JP"/>
              <a:t>November 2019</a:t>
            </a:r>
            <a:endParaRPr lang="en-GB"/>
          </a:p>
        </p:txBody>
      </p:sp>
    </p:spTree>
    <p:extLst>
      <p:ext uri="{BB962C8B-B14F-4D97-AF65-F5344CB8AC3E}">
        <p14:creationId xmlns:p14="http://schemas.microsoft.com/office/powerpoint/2010/main" val="720318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introduces an implementation and demonstration of the concept of </a:t>
            </a:r>
            <a:r>
              <a:rPr lang="en-GB" dirty="0" err="1"/>
              <a:t>eBCS</a:t>
            </a:r>
            <a:r>
              <a:rPr lang="en-GB" dirty="0"/>
              <a: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Hitoshi Morioka (SRC Software)</a:t>
            </a:r>
            <a:endParaRPr lang="en-GB" dirty="0"/>
          </a:p>
        </p:txBody>
      </p:sp>
      <p:sp>
        <p:nvSpPr>
          <p:cNvPr id="4" name="Date Placeholder 3"/>
          <p:cNvSpPr>
            <a:spLocks noGrp="1"/>
          </p:cNvSpPr>
          <p:nvPr>
            <p:ph type="dt" idx="15"/>
          </p:nvPr>
        </p:nvSpPr>
        <p:spPr/>
        <p:txBody>
          <a:bodyPr/>
          <a:lstStyle/>
          <a:p>
            <a:r>
              <a:rPr lang="en-US" altLang="ja-JP"/>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C0B68D-7DB4-9149-9D07-2B872400F7A7}"/>
              </a:ext>
            </a:extLst>
          </p:cNvPr>
          <p:cNvSpPr>
            <a:spLocks noGrp="1"/>
          </p:cNvSpPr>
          <p:nvPr>
            <p:ph type="title"/>
          </p:nvPr>
        </p:nvSpPr>
        <p:spPr/>
        <p:txBody>
          <a:bodyPr/>
          <a:lstStyle/>
          <a:p>
            <a:r>
              <a:rPr kumimoji="1" lang="en-US" altLang="ja-JP" dirty="0"/>
              <a:t>Notes</a:t>
            </a:r>
            <a:endParaRPr kumimoji="1" lang="ja-JP" altLang="en-US"/>
          </a:p>
        </p:txBody>
      </p:sp>
      <p:sp>
        <p:nvSpPr>
          <p:cNvPr id="3" name="コンテンツ プレースホルダー 2">
            <a:extLst>
              <a:ext uri="{FF2B5EF4-FFF2-40B4-BE49-F238E27FC236}">
                <a16:creationId xmlns:a16="http://schemas.microsoft.com/office/drawing/2014/main" id="{2CE5B24B-C801-7949-9B47-DC5243EDFEB6}"/>
              </a:ext>
            </a:extLst>
          </p:cNvPr>
          <p:cNvSpPr>
            <a:spLocks noGrp="1"/>
          </p:cNvSpPr>
          <p:nvPr>
            <p:ph idx="1"/>
          </p:nvPr>
        </p:nvSpPr>
        <p:spPr/>
        <p:txBody>
          <a:bodyPr/>
          <a:lstStyle/>
          <a:p>
            <a:pPr>
              <a:buFont typeface="Arial" panose="020B0604020202020204" pitchFamily="34" charset="0"/>
              <a:buChar char="•"/>
            </a:pPr>
            <a:r>
              <a:rPr kumimoji="1" lang="en-US" altLang="ja-JP" dirty="0"/>
              <a:t>This implementation is just a </a:t>
            </a:r>
            <a:r>
              <a:rPr lang="en-US" altLang="ja-JP" dirty="0"/>
              <a:t>technical </a:t>
            </a:r>
            <a:r>
              <a:rPr kumimoji="1" lang="en-US" altLang="ja-JP" dirty="0"/>
              <a:t>proof of concept.</a:t>
            </a:r>
          </a:p>
          <a:p>
            <a:pPr>
              <a:buFont typeface="Arial" panose="020B0604020202020204" pitchFamily="34" charset="0"/>
              <a:buChar char="•"/>
            </a:pPr>
            <a:r>
              <a:rPr lang="en-US" altLang="ja-JP" dirty="0"/>
              <a:t>The </a:t>
            </a:r>
            <a:r>
              <a:rPr lang="en-US" altLang="ja-JP" dirty="0" err="1"/>
              <a:t>TGbc</a:t>
            </a:r>
            <a:r>
              <a:rPr lang="en-US" altLang="ja-JP" dirty="0"/>
              <a:t> features and technologies are under discussion.</a:t>
            </a:r>
          </a:p>
          <a:p>
            <a:pPr>
              <a:buFont typeface="Arial" panose="020B0604020202020204" pitchFamily="34" charset="0"/>
              <a:buChar char="•"/>
            </a:pPr>
            <a:r>
              <a:rPr kumimoji="1" lang="en-US" altLang="ja-JP" dirty="0"/>
              <a:t>The features and technologies will be changed in the </a:t>
            </a:r>
            <a:r>
              <a:rPr kumimoji="1" lang="en-US" altLang="ja-JP" dirty="0" err="1"/>
              <a:t>TGbc</a:t>
            </a:r>
            <a:r>
              <a:rPr kumimoji="1" lang="en-US" altLang="ja-JP" dirty="0"/>
              <a:t> amendment.</a:t>
            </a:r>
          </a:p>
          <a:p>
            <a:pPr lvl="1">
              <a:buFont typeface="Arial" panose="020B0604020202020204" pitchFamily="34" charset="0"/>
              <a:buChar char="•"/>
            </a:pPr>
            <a:r>
              <a:rPr lang="en-US" altLang="ja-JP" dirty="0"/>
              <a:t>TESLA has been obsoleted by other mechanism (11-19/1802r1).</a:t>
            </a:r>
            <a:endParaRPr kumimoji="1" lang="en-US" altLang="ja-JP" dirty="0"/>
          </a:p>
          <a:p>
            <a:pPr>
              <a:buFont typeface="Arial" panose="020B0604020202020204" pitchFamily="34" charset="0"/>
              <a:buChar char="•"/>
            </a:pPr>
            <a:r>
              <a:rPr lang="en-US" altLang="ja-JP" dirty="0"/>
              <a:t>Although </a:t>
            </a:r>
            <a:r>
              <a:rPr lang="en-US" altLang="ja-JP" dirty="0" err="1"/>
              <a:t>TGbc</a:t>
            </a:r>
            <a:r>
              <a:rPr lang="en-US" altLang="ja-JP" dirty="0"/>
              <a:t> discusses Downlink (AP-&gt;STA) and Uplink (STA-&gt;AP) broadcasting, this implementation addresses only Downlink broadcasting.</a:t>
            </a:r>
          </a:p>
          <a:p>
            <a:pPr>
              <a:buFont typeface="Arial" panose="020B0604020202020204" pitchFamily="34" charset="0"/>
              <a:buChar char="•"/>
            </a:pPr>
            <a:r>
              <a:rPr lang="en-US" altLang="ja-JP" dirty="0"/>
              <a:t>Service discovery and scanning are not implemented. </a:t>
            </a:r>
          </a:p>
          <a:p>
            <a:pPr lvl="1">
              <a:buFont typeface="Arial" panose="020B0604020202020204" pitchFamily="34" charset="0"/>
              <a:buChar char="•"/>
            </a:pPr>
            <a:r>
              <a:rPr lang="en-US" altLang="ja-JP" dirty="0"/>
              <a:t>Channel is pre-configured</a:t>
            </a:r>
          </a:p>
          <a:p>
            <a:pPr>
              <a:buFont typeface="Arial" panose="020B0604020202020204" pitchFamily="34" charset="0"/>
              <a:buChar char="•"/>
            </a:pPr>
            <a:r>
              <a:rPr kumimoji="1" lang="en-US" altLang="ja-JP" dirty="0"/>
              <a:t>Although this demonstration uses only 100 STAs, the system can support thousands of  STAs without additional airtime occupation.</a:t>
            </a:r>
          </a:p>
          <a:p>
            <a:pPr>
              <a:buFont typeface="Arial" panose="020B0604020202020204" pitchFamily="34" charset="0"/>
              <a:buChar char="•"/>
            </a:pPr>
            <a:endParaRPr kumimoji="1" lang="ja-JP" altLang="en-US"/>
          </a:p>
        </p:txBody>
      </p:sp>
      <p:sp>
        <p:nvSpPr>
          <p:cNvPr id="4" name="スライド番号プレースホルダー 3">
            <a:extLst>
              <a:ext uri="{FF2B5EF4-FFF2-40B4-BE49-F238E27FC236}">
                <a16:creationId xmlns:a16="http://schemas.microsoft.com/office/drawing/2014/main" id="{6B0C0127-4A97-B74A-B810-95FB0D96EB8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a:extLst>
              <a:ext uri="{FF2B5EF4-FFF2-40B4-BE49-F238E27FC236}">
                <a16:creationId xmlns:a16="http://schemas.microsoft.com/office/drawing/2014/main" id="{6460DF63-2FBC-E84E-B87F-FD22216FC92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030D243F-D989-9246-BA42-00365A9DBEB1}"/>
              </a:ext>
            </a:extLst>
          </p:cNvPr>
          <p:cNvSpPr>
            <a:spLocks noGrp="1"/>
          </p:cNvSpPr>
          <p:nvPr>
            <p:ph type="dt" idx="15"/>
          </p:nvPr>
        </p:nvSpPr>
        <p:spPr/>
        <p:txBody>
          <a:bodyPr/>
          <a:lstStyle/>
          <a:p>
            <a:r>
              <a:rPr lang="en-US" altLang="ja-JP"/>
              <a:t>November 2019</a:t>
            </a:r>
            <a:endParaRPr lang="en-GB" dirty="0"/>
          </a:p>
        </p:txBody>
      </p:sp>
    </p:spTree>
    <p:extLst>
      <p:ext uri="{BB962C8B-B14F-4D97-AF65-F5344CB8AC3E}">
        <p14:creationId xmlns:p14="http://schemas.microsoft.com/office/powerpoint/2010/main" val="2651716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722428-1CD2-E44A-B268-36ED356FFE9F}"/>
              </a:ext>
            </a:extLst>
          </p:cNvPr>
          <p:cNvSpPr>
            <a:spLocks noGrp="1"/>
          </p:cNvSpPr>
          <p:nvPr>
            <p:ph type="title"/>
          </p:nvPr>
        </p:nvSpPr>
        <p:spPr/>
        <p:txBody>
          <a:bodyPr/>
          <a:lstStyle/>
          <a:p>
            <a:r>
              <a:rPr kumimoji="1" lang="en-US" altLang="ja-JP" dirty="0"/>
              <a:t>Introduction of </a:t>
            </a:r>
            <a:r>
              <a:rPr kumimoji="1" lang="en-US" altLang="ja-JP" dirty="0" err="1"/>
              <a:t>TGbc</a:t>
            </a:r>
            <a:endParaRPr kumimoji="1" lang="ja-JP" altLang="en-US"/>
          </a:p>
        </p:txBody>
      </p:sp>
      <p:sp>
        <p:nvSpPr>
          <p:cNvPr id="3" name="コンテンツ プレースホルダー 2">
            <a:extLst>
              <a:ext uri="{FF2B5EF4-FFF2-40B4-BE49-F238E27FC236}">
                <a16:creationId xmlns:a16="http://schemas.microsoft.com/office/drawing/2014/main" id="{327ACF45-FE6F-D14E-8830-64542F922370}"/>
              </a:ext>
            </a:extLst>
          </p:cNvPr>
          <p:cNvSpPr>
            <a:spLocks noGrp="1"/>
          </p:cNvSpPr>
          <p:nvPr>
            <p:ph idx="1"/>
          </p:nvPr>
        </p:nvSpPr>
        <p:spPr/>
        <p:txBody>
          <a:bodyPr/>
          <a:lstStyle/>
          <a:p>
            <a:pPr>
              <a:buFont typeface="Arial" panose="020B0604020202020204" pitchFamily="34" charset="0"/>
              <a:buChar char="•"/>
            </a:pPr>
            <a:r>
              <a:rPr lang="en-US" altLang="ja-JP" dirty="0"/>
              <a:t>Scope of the project (PAR)</a:t>
            </a:r>
          </a:p>
          <a:p>
            <a:pPr lvl="1">
              <a:buFont typeface="Arial" panose="020B0604020202020204" pitchFamily="34" charset="0"/>
              <a:buChar char="•"/>
            </a:pPr>
            <a:r>
              <a:rPr lang="en-US" altLang="ja-JP" dirty="0"/>
              <a:t>This amendment specifies modifications to the IEEE 802.11 medium access control (MAC) specifications that enable enhanced transmission and reception of broadcast data both in an infrastructure BSS where there is an association between the transmitter and the receiver(s) and in cases where </a:t>
            </a:r>
            <a:r>
              <a:rPr lang="en-US" altLang="ja-JP" u="sng" dirty="0">
                <a:solidFill>
                  <a:srgbClr val="C00000"/>
                </a:solidFill>
              </a:rPr>
              <a:t>there is no association between transmitter(s) and receiver(s). </a:t>
            </a:r>
          </a:p>
          <a:p>
            <a:pPr lvl="1">
              <a:buFont typeface="Arial" panose="020B0604020202020204" pitchFamily="34" charset="0"/>
              <a:buChar char="•"/>
            </a:pPr>
            <a:r>
              <a:rPr lang="en-US" altLang="ja-JP" dirty="0"/>
              <a:t>This amendment introduces </a:t>
            </a:r>
            <a:r>
              <a:rPr lang="en-US" altLang="ja-JP" u="sng" dirty="0">
                <a:solidFill>
                  <a:srgbClr val="C00000"/>
                </a:solidFill>
              </a:rPr>
              <a:t>origin authenticity protection for broadcast data frames</a:t>
            </a:r>
            <a:r>
              <a:rPr lang="en-US" altLang="ja-JP" dirty="0"/>
              <a:t>. </a:t>
            </a:r>
          </a:p>
          <a:p>
            <a:pPr>
              <a:buFont typeface="Arial" panose="020B0604020202020204" pitchFamily="34" charset="0"/>
              <a:buChar char="•"/>
            </a:pPr>
            <a:endParaRPr lang="en-US" altLang="ja-JP" dirty="0"/>
          </a:p>
          <a:p>
            <a:pPr>
              <a:buFont typeface="Arial" panose="020B0604020202020204" pitchFamily="34" charset="0"/>
              <a:buChar char="•"/>
            </a:pPr>
            <a:endParaRPr kumimoji="1" lang="ja-JP" altLang="en-US"/>
          </a:p>
        </p:txBody>
      </p:sp>
      <p:sp>
        <p:nvSpPr>
          <p:cNvPr id="4" name="スライド番号プレースホルダー 3">
            <a:extLst>
              <a:ext uri="{FF2B5EF4-FFF2-40B4-BE49-F238E27FC236}">
                <a16:creationId xmlns:a16="http://schemas.microsoft.com/office/drawing/2014/main" id="{4C9A7873-B878-6F46-96D3-3DCBBB0972A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a:extLst>
              <a:ext uri="{FF2B5EF4-FFF2-40B4-BE49-F238E27FC236}">
                <a16:creationId xmlns:a16="http://schemas.microsoft.com/office/drawing/2014/main" id="{D7B49F03-2026-AB42-8B6A-CD48808EBEF2}"/>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F585EB92-F060-9248-A1DC-91B101DC67D8}"/>
              </a:ext>
            </a:extLst>
          </p:cNvPr>
          <p:cNvSpPr>
            <a:spLocks noGrp="1"/>
          </p:cNvSpPr>
          <p:nvPr>
            <p:ph type="dt" idx="15"/>
          </p:nvPr>
        </p:nvSpPr>
        <p:spPr/>
        <p:txBody>
          <a:bodyPr/>
          <a:lstStyle/>
          <a:p>
            <a:r>
              <a:rPr lang="en-US" altLang="ja-JP"/>
              <a:t>November 2019</a:t>
            </a:r>
            <a:endParaRPr lang="en-GB" dirty="0"/>
          </a:p>
        </p:txBody>
      </p:sp>
    </p:spTree>
    <p:extLst>
      <p:ext uri="{BB962C8B-B14F-4D97-AF65-F5344CB8AC3E}">
        <p14:creationId xmlns:p14="http://schemas.microsoft.com/office/powerpoint/2010/main" val="1232783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1A7F6CAE-16AF-4644-8E0C-0AC68AD25044}"/>
              </a:ext>
            </a:extLst>
          </p:cNvPr>
          <p:cNvSpPr>
            <a:spLocks noGrp="1"/>
          </p:cNvSpPr>
          <p:nvPr>
            <p:ph type="title"/>
          </p:nvPr>
        </p:nvSpPr>
        <p:spPr>
          <a:xfrm>
            <a:off x="2210593" y="772519"/>
            <a:ext cx="7770813" cy="510952"/>
          </a:xfrm>
        </p:spPr>
        <p:txBody>
          <a:bodyPr/>
          <a:lstStyle/>
          <a:p>
            <a:r>
              <a:rPr kumimoji="1" lang="en-US" altLang="ja-JP" sz="2800" dirty="0" err="1"/>
              <a:t>TGbc</a:t>
            </a:r>
            <a:r>
              <a:rPr lang="en-US" altLang="ja-JP" sz="2800" dirty="0"/>
              <a:t> Use Case 1:  Stadium Video Distribution (</a:t>
            </a:r>
            <a:r>
              <a:rPr kumimoji="1" lang="en-US" altLang="ja-JP" sz="2800" dirty="0"/>
              <a:t>11-19/268r5)</a:t>
            </a:r>
            <a:endParaRPr kumimoji="1" lang="ja-JP" altLang="en-US" sz="2800" dirty="0"/>
          </a:p>
        </p:txBody>
      </p:sp>
      <p:sp>
        <p:nvSpPr>
          <p:cNvPr id="6" name="日付プレースホルダー 5">
            <a:extLst>
              <a:ext uri="{FF2B5EF4-FFF2-40B4-BE49-F238E27FC236}">
                <a16:creationId xmlns:a16="http://schemas.microsoft.com/office/drawing/2014/main" id="{0D01DE11-9DE7-CE4D-879A-33E27F6B2A76}"/>
              </a:ext>
            </a:extLst>
          </p:cNvPr>
          <p:cNvSpPr>
            <a:spLocks noGrp="1"/>
          </p:cNvSpPr>
          <p:nvPr>
            <p:ph type="dt" idx="10"/>
          </p:nvPr>
        </p:nvSpPr>
        <p:spPr/>
        <p:txBody>
          <a:bodyPr/>
          <a:lstStyle/>
          <a:p>
            <a:r>
              <a:rPr lang="en-US" altLang="ja-JP"/>
              <a:t>November 2019</a:t>
            </a:r>
            <a:endParaRPr lang="en-GB" dirty="0"/>
          </a:p>
        </p:txBody>
      </p:sp>
      <p:sp>
        <p:nvSpPr>
          <p:cNvPr id="5" name="フッター プレースホルダー 4">
            <a:extLst>
              <a:ext uri="{FF2B5EF4-FFF2-40B4-BE49-F238E27FC236}">
                <a16:creationId xmlns:a16="http://schemas.microsoft.com/office/drawing/2014/main" id="{4E5BE2F5-1DF0-1343-9198-5DC88D362CD8}"/>
              </a:ext>
            </a:extLst>
          </p:cNvPr>
          <p:cNvSpPr>
            <a:spLocks noGrp="1"/>
          </p:cNvSpPr>
          <p:nvPr>
            <p:ph type="ftr" idx="11"/>
          </p:nvPr>
        </p:nvSpPr>
        <p:spPr/>
        <p:txBody>
          <a:bodyPr/>
          <a:lstStyle/>
          <a:p>
            <a:r>
              <a:rPr lang="de-DE"/>
              <a:t>Hitoshi Morioka (SRC Software)</a:t>
            </a:r>
            <a:endParaRPr lang="en-GB" dirty="0"/>
          </a:p>
        </p:txBody>
      </p:sp>
      <p:sp>
        <p:nvSpPr>
          <p:cNvPr id="4" name="スライド番号プレースホルダー 3">
            <a:extLst>
              <a:ext uri="{FF2B5EF4-FFF2-40B4-BE49-F238E27FC236}">
                <a16:creationId xmlns:a16="http://schemas.microsoft.com/office/drawing/2014/main" id="{C421DC62-80AA-7E44-84EB-12E38E2FDC9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8" name="コンテンツ プレースホルダー 7">
            <a:extLst>
              <a:ext uri="{FF2B5EF4-FFF2-40B4-BE49-F238E27FC236}">
                <a16:creationId xmlns:a16="http://schemas.microsoft.com/office/drawing/2014/main" id="{080384B8-EF5D-0748-AE1F-35A049A97833}"/>
              </a:ext>
            </a:extLst>
          </p:cNvPr>
          <p:cNvSpPr>
            <a:spLocks noGrp="1"/>
          </p:cNvSpPr>
          <p:nvPr>
            <p:ph sz="half" idx="4294967295"/>
          </p:nvPr>
        </p:nvSpPr>
        <p:spPr>
          <a:xfrm>
            <a:off x="5924103" y="1457524"/>
            <a:ext cx="4780409" cy="1375272"/>
          </a:xfrm>
          <a:ln>
            <a:solidFill>
              <a:schemeClr val="tx2"/>
            </a:solidFill>
          </a:ln>
        </p:spPr>
        <p:txBody>
          <a:bodyPr/>
          <a:lstStyle/>
          <a:p>
            <a:r>
              <a:rPr kumimoji="1" lang="en-US" altLang="ja-JP" sz="1400" dirty="0"/>
              <a:t>Stakeholders</a:t>
            </a:r>
          </a:p>
          <a:p>
            <a:pPr marL="342900" lvl="1" indent="-342900">
              <a:spcBef>
                <a:spcPts val="600"/>
              </a:spcBef>
              <a:buFont typeface="Arial" panose="020B0604020202020204" pitchFamily="34" charset="0"/>
              <a:buChar char="•"/>
            </a:pPr>
            <a:r>
              <a:rPr kumimoji="1" lang="en-US" altLang="ja-JP" sz="1200" b="1" dirty="0">
                <a:cs typeface="+mn-cs"/>
              </a:rPr>
              <a:t>Stadium system operators</a:t>
            </a:r>
          </a:p>
          <a:p>
            <a:pPr marL="342900" lvl="1" indent="-342900">
              <a:spcBef>
                <a:spcPts val="600"/>
              </a:spcBef>
              <a:buFont typeface="Arial" panose="020B0604020202020204" pitchFamily="34" charset="0"/>
              <a:buChar char="•"/>
            </a:pPr>
            <a:r>
              <a:rPr kumimoji="1" lang="en-US" altLang="ja-JP" sz="1200" b="1" dirty="0">
                <a:cs typeface="+mn-cs"/>
              </a:rPr>
              <a:t>Stadium audience, coaches and referees</a:t>
            </a:r>
          </a:p>
          <a:p>
            <a:pPr marL="342900" lvl="1" indent="-342900">
              <a:spcBef>
                <a:spcPts val="600"/>
              </a:spcBef>
              <a:buFont typeface="Arial" panose="020B0604020202020204" pitchFamily="34" charset="0"/>
              <a:buChar char="•"/>
            </a:pPr>
            <a:r>
              <a:rPr kumimoji="1" lang="en-US" altLang="ja-JP" sz="1200" b="1" dirty="0">
                <a:cs typeface="+mn-cs"/>
              </a:rPr>
              <a:t>Broadcasters, e.g., Live TV</a:t>
            </a:r>
          </a:p>
          <a:p>
            <a:pPr marL="342900" lvl="1" indent="-342900">
              <a:spcBef>
                <a:spcPts val="600"/>
              </a:spcBef>
              <a:buFont typeface="Arial" panose="020B0604020202020204" pitchFamily="34" charset="0"/>
              <a:buChar char="•"/>
            </a:pPr>
            <a:r>
              <a:rPr kumimoji="1" lang="en-US" altLang="ja-JP" sz="1200" b="1" dirty="0">
                <a:cs typeface="+mn-cs"/>
              </a:rPr>
              <a:t>Manufacturers of semiconductor, networking and mobile devices</a:t>
            </a:r>
            <a:endParaRPr kumimoji="1" lang="ja-JP" altLang="en-US" sz="1200" b="1" dirty="0">
              <a:cs typeface="+mn-cs"/>
            </a:endParaRPr>
          </a:p>
        </p:txBody>
      </p:sp>
      <p:sp>
        <p:nvSpPr>
          <p:cNvPr id="10" name="コンテンツ プレースホルダー 7">
            <a:extLst>
              <a:ext uri="{FF2B5EF4-FFF2-40B4-BE49-F238E27FC236}">
                <a16:creationId xmlns:a16="http://schemas.microsoft.com/office/drawing/2014/main" id="{4F9F409D-D9DC-674B-9DF5-975869D57FE7}"/>
              </a:ext>
            </a:extLst>
          </p:cNvPr>
          <p:cNvSpPr txBox="1">
            <a:spLocks/>
          </p:cNvSpPr>
          <p:nvPr/>
        </p:nvSpPr>
        <p:spPr bwMode="auto">
          <a:xfrm>
            <a:off x="1171577" y="1457524"/>
            <a:ext cx="4420367" cy="3627660"/>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kern="0" dirty="0"/>
              <a:t>Topology/Architecture</a:t>
            </a:r>
          </a:p>
        </p:txBody>
      </p:sp>
      <p:sp>
        <p:nvSpPr>
          <p:cNvPr id="11" name="コンテンツ プレースホルダー 7">
            <a:extLst>
              <a:ext uri="{FF2B5EF4-FFF2-40B4-BE49-F238E27FC236}">
                <a16:creationId xmlns:a16="http://schemas.microsoft.com/office/drawing/2014/main" id="{622817C9-C3F0-7A47-91AF-F2063FB34E89}"/>
              </a:ext>
            </a:extLst>
          </p:cNvPr>
          <p:cNvSpPr txBox="1">
            <a:spLocks/>
          </p:cNvSpPr>
          <p:nvPr/>
        </p:nvSpPr>
        <p:spPr bwMode="auto">
          <a:xfrm>
            <a:off x="5924103" y="5244104"/>
            <a:ext cx="4780408" cy="1175215"/>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400" dirty="0"/>
              <a:t>Expected benefits:</a:t>
            </a:r>
          </a:p>
          <a:p>
            <a:pPr marL="342900" lvl="1" indent="-342900">
              <a:spcBef>
                <a:spcPts val="600"/>
              </a:spcBef>
              <a:buFont typeface="Arial" panose="020B0604020202020204" pitchFamily="34" charset="0"/>
              <a:buChar char="•"/>
            </a:pPr>
            <a:r>
              <a:rPr kumimoji="1" lang="en-US" altLang="ja-JP" sz="1200" b="1" dirty="0"/>
              <a:t>Ability to broadcast simultaneous information to a large number of users</a:t>
            </a:r>
          </a:p>
          <a:p>
            <a:pPr marL="342900" lvl="1" indent="-342900">
              <a:spcBef>
                <a:spcPts val="600"/>
              </a:spcBef>
              <a:buFont typeface="Arial" panose="020B0604020202020204" pitchFamily="34" charset="0"/>
              <a:buChar char="•"/>
            </a:pPr>
            <a:r>
              <a:rPr kumimoji="1" lang="en-US" altLang="ja-JP" sz="1200" b="1" dirty="0"/>
              <a:t>Reuse existing technology while reducing cost and implementation complexity</a:t>
            </a:r>
          </a:p>
          <a:p>
            <a:endParaRPr kumimoji="1" lang="ja-JP" altLang="en-US" kern="0" dirty="0"/>
          </a:p>
        </p:txBody>
      </p:sp>
      <p:sp>
        <p:nvSpPr>
          <p:cNvPr id="13" name="コンテンツ プレースホルダー 7">
            <a:extLst>
              <a:ext uri="{FF2B5EF4-FFF2-40B4-BE49-F238E27FC236}">
                <a16:creationId xmlns:a16="http://schemas.microsoft.com/office/drawing/2014/main" id="{821D0DE3-B04C-2245-BF99-45A08C620B1D}"/>
              </a:ext>
            </a:extLst>
          </p:cNvPr>
          <p:cNvSpPr txBox="1">
            <a:spLocks/>
          </p:cNvSpPr>
          <p:nvPr/>
        </p:nvSpPr>
        <p:spPr bwMode="auto">
          <a:xfrm>
            <a:off x="5924103" y="2916482"/>
            <a:ext cx="4780408" cy="2161528"/>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400" dirty="0"/>
              <a:t>Service scene</a:t>
            </a:r>
          </a:p>
          <a:p>
            <a:pPr marL="342900" lvl="1" indent="-342900">
              <a:spcBef>
                <a:spcPts val="600"/>
              </a:spcBef>
              <a:buFont typeface="Arial" panose="020B0604020202020204" pitchFamily="34" charset="0"/>
              <a:buChar char="•"/>
            </a:pPr>
            <a:r>
              <a:rPr kumimoji="1" lang="en-US" altLang="ja-JP" sz="1200" b="1" dirty="0"/>
              <a:t>An </a:t>
            </a:r>
            <a:r>
              <a:rPr kumimoji="1" lang="en-US" altLang="ja-JP" sz="1200" b="1" dirty="0" err="1"/>
              <a:t>eBCS</a:t>
            </a:r>
            <a:r>
              <a:rPr kumimoji="1" lang="en-US" altLang="ja-JP" sz="1200" b="1" dirty="0"/>
              <a:t> AP provides </a:t>
            </a:r>
            <a:r>
              <a:rPr kumimoji="1" lang="en-US" altLang="ja-JP" sz="1200" b="1" dirty="0" err="1"/>
              <a:t>eBCS</a:t>
            </a:r>
            <a:r>
              <a:rPr kumimoji="1" lang="en-US" altLang="ja-JP" sz="1200" b="1" dirty="0"/>
              <a:t> for videos to a large number of densely located STAs, which may be mobile devices.</a:t>
            </a:r>
          </a:p>
          <a:p>
            <a:pPr marL="342900" lvl="1" indent="-342900">
              <a:spcBef>
                <a:spcPts val="600"/>
              </a:spcBef>
              <a:buFont typeface="Arial" panose="020B0604020202020204" pitchFamily="34" charset="0"/>
              <a:buChar char="•"/>
            </a:pPr>
            <a:r>
              <a:rPr kumimoji="1" lang="en-US" altLang="ja-JP" sz="1200" b="1" dirty="0"/>
              <a:t>An </a:t>
            </a:r>
            <a:r>
              <a:rPr kumimoji="1" lang="en-US" altLang="ja-JP" sz="1200" b="1" dirty="0" err="1"/>
              <a:t>eBCS</a:t>
            </a:r>
            <a:r>
              <a:rPr kumimoji="1" lang="en-US" altLang="ja-JP" sz="1200" b="1" dirty="0"/>
              <a:t> AP provides multiple </a:t>
            </a:r>
            <a:r>
              <a:rPr kumimoji="1" lang="en-US" altLang="ja-JP" sz="1200" b="1" dirty="0" err="1"/>
              <a:t>eBCSs</a:t>
            </a:r>
            <a:r>
              <a:rPr kumimoji="1" lang="en-US" altLang="ja-JP" sz="1200" b="1" dirty="0"/>
              <a:t> for multiple video streams, e.g.:</a:t>
            </a:r>
          </a:p>
          <a:p>
            <a:pPr marL="742950" lvl="2" indent="-342900">
              <a:spcBef>
                <a:spcPts val="600"/>
              </a:spcBef>
              <a:buFont typeface="Arial" panose="020B0604020202020204" pitchFamily="34" charset="0"/>
              <a:buChar char="•"/>
            </a:pPr>
            <a:r>
              <a:rPr kumimoji="1" lang="en-US" altLang="ja-JP" sz="1200" b="1" dirty="0"/>
              <a:t>live video feed/Video Highlights Replay</a:t>
            </a:r>
          </a:p>
          <a:p>
            <a:pPr marL="742950" lvl="2" indent="-342900">
              <a:spcBef>
                <a:spcPts val="600"/>
              </a:spcBef>
              <a:buFont typeface="Arial" panose="020B0604020202020204" pitchFamily="34" charset="0"/>
              <a:buChar char="•"/>
            </a:pPr>
            <a:r>
              <a:rPr kumimoji="1" lang="en-US" altLang="ja-JP" sz="1200" b="1" dirty="0"/>
              <a:t>Videos from different angles of the game (e.g., in soccer)</a:t>
            </a:r>
          </a:p>
          <a:p>
            <a:pPr marL="742950" lvl="2" indent="-342900">
              <a:spcBef>
                <a:spcPts val="600"/>
              </a:spcBef>
              <a:buFont typeface="Arial" panose="020B0604020202020204" pitchFamily="34" charset="0"/>
              <a:buChar char="•"/>
            </a:pPr>
            <a:r>
              <a:rPr kumimoji="1" lang="en-US" altLang="ja-JP" sz="1200" b="1" dirty="0"/>
              <a:t>Videos of different sport activities that take place in parallel (e.g., athletics)</a:t>
            </a:r>
          </a:p>
        </p:txBody>
      </p:sp>
      <p:sp>
        <p:nvSpPr>
          <p:cNvPr id="14" name="コンテンツ プレースホルダー 7">
            <a:extLst>
              <a:ext uri="{FF2B5EF4-FFF2-40B4-BE49-F238E27FC236}">
                <a16:creationId xmlns:a16="http://schemas.microsoft.com/office/drawing/2014/main" id="{4A8EF0D3-987F-EF49-8ED9-3F113DF8931C}"/>
              </a:ext>
            </a:extLst>
          </p:cNvPr>
          <p:cNvSpPr txBox="1">
            <a:spLocks/>
          </p:cNvSpPr>
          <p:nvPr/>
        </p:nvSpPr>
        <p:spPr bwMode="auto">
          <a:xfrm>
            <a:off x="1171577" y="5244104"/>
            <a:ext cx="4420368" cy="1175215"/>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200" kern="0" dirty="0"/>
              <a:t>Required function</a:t>
            </a:r>
          </a:p>
          <a:p>
            <a:pPr>
              <a:buFont typeface="Arial" panose="020B0604020202020204" pitchFamily="34" charset="0"/>
              <a:buChar char="•"/>
            </a:pPr>
            <a:r>
              <a:rPr kumimoji="1" lang="en-US" altLang="ja-JP" sz="1200" kern="0" dirty="0"/>
              <a:t>Providing enhanced Broadcast Services (</a:t>
            </a:r>
            <a:r>
              <a:rPr kumimoji="1" lang="en-US" altLang="ja-JP" sz="1200" kern="0" dirty="0" err="1"/>
              <a:t>eBCS</a:t>
            </a:r>
            <a:r>
              <a:rPr kumimoji="1" lang="en-US" altLang="ja-JP" sz="1200" kern="0" dirty="0"/>
              <a:t>) for videos to a large number of densely located STAs. These STAs may be associated, or unassociated with the AP or may be  STAs that do not transmit.</a:t>
            </a:r>
          </a:p>
          <a:p>
            <a:pPr>
              <a:buFont typeface="Arial" panose="020B0604020202020204" pitchFamily="34" charset="0"/>
              <a:buChar char="•"/>
            </a:pPr>
            <a:endParaRPr kumimoji="1" lang="en-US" altLang="ja-JP" kern="0" dirty="0"/>
          </a:p>
          <a:p>
            <a:endParaRPr kumimoji="1" lang="en-US" altLang="ja-JP" kern="0" dirty="0"/>
          </a:p>
        </p:txBody>
      </p:sp>
      <p:sp>
        <p:nvSpPr>
          <p:cNvPr id="12" name="テキスト ボックス 3">
            <a:extLst>
              <a:ext uri="{FF2B5EF4-FFF2-40B4-BE49-F238E27FC236}">
                <a16:creationId xmlns:a16="http://schemas.microsoft.com/office/drawing/2014/main" id="{F557271D-1FAB-FE48-8FC1-1F1991C48B87}"/>
              </a:ext>
            </a:extLst>
          </p:cNvPr>
          <p:cNvSpPr txBox="1"/>
          <p:nvPr/>
        </p:nvSpPr>
        <p:spPr>
          <a:xfrm>
            <a:off x="1390817" y="2164325"/>
            <a:ext cx="1149674"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Contents</a:t>
            </a:r>
          </a:p>
          <a:p>
            <a:r>
              <a:rPr lang="en-US" altLang="ja-JP" dirty="0"/>
              <a:t>Server</a:t>
            </a:r>
            <a:endParaRPr kumimoji="1" lang="ja-JP" altLang="en-US" dirty="0"/>
          </a:p>
        </p:txBody>
      </p:sp>
      <p:sp>
        <p:nvSpPr>
          <p:cNvPr id="15" name="テキスト ボックス 4">
            <a:extLst>
              <a:ext uri="{FF2B5EF4-FFF2-40B4-BE49-F238E27FC236}">
                <a16:creationId xmlns:a16="http://schemas.microsoft.com/office/drawing/2014/main" id="{064367C9-78A2-4A4A-AF98-AE17BDE5A33B}"/>
              </a:ext>
            </a:extLst>
          </p:cNvPr>
          <p:cNvSpPr txBox="1"/>
          <p:nvPr/>
        </p:nvSpPr>
        <p:spPr>
          <a:xfrm>
            <a:off x="3210031" y="3165692"/>
            <a:ext cx="48603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AP</a:t>
            </a:r>
            <a:endParaRPr kumimoji="1" lang="ja-JP" altLang="en-US" dirty="0"/>
          </a:p>
        </p:txBody>
      </p:sp>
      <p:sp>
        <p:nvSpPr>
          <p:cNvPr id="16" name="テキスト ボックス 5">
            <a:extLst>
              <a:ext uri="{FF2B5EF4-FFF2-40B4-BE49-F238E27FC236}">
                <a16:creationId xmlns:a16="http://schemas.microsoft.com/office/drawing/2014/main" id="{6E20D7B9-5B06-1C46-A844-33DD1BB0C195}"/>
              </a:ext>
            </a:extLst>
          </p:cNvPr>
          <p:cNvSpPr txBox="1"/>
          <p:nvPr/>
        </p:nvSpPr>
        <p:spPr>
          <a:xfrm>
            <a:off x="4866072"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
        <p:nvSpPr>
          <p:cNvPr id="17" name="テキスト ボックス 6">
            <a:extLst>
              <a:ext uri="{FF2B5EF4-FFF2-40B4-BE49-F238E27FC236}">
                <a16:creationId xmlns:a16="http://schemas.microsoft.com/office/drawing/2014/main" id="{2A0A79C8-06DE-0143-9DBE-911AE81EA526}"/>
              </a:ext>
            </a:extLst>
          </p:cNvPr>
          <p:cNvSpPr txBox="1"/>
          <p:nvPr/>
        </p:nvSpPr>
        <p:spPr>
          <a:xfrm>
            <a:off x="4031951"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
        <p:nvSpPr>
          <p:cNvPr id="18" name="テキスト ボックス 7">
            <a:extLst>
              <a:ext uri="{FF2B5EF4-FFF2-40B4-BE49-F238E27FC236}">
                <a16:creationId xmlns:a16="http://schemas.microsoft.com/office/drawing/2014/main" id="{A63F87AB-63C0-D34F-BF67-2E3CE9EAE596}"/>
              </a:ext>
            </a:extLst>
          </p:cNvPr>
          <p:cNvSpPr txBox="1"/>
          <p:nvPr/>
        </p:nvSpPr>
        <p:spPr>
          <a:xfrm>
            <a:off x="3141102"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a:p>
        </p:txBody>
      </p:sp>
      <p:sp>
        <p:nvSpPr>
          <p:cNvPr id="19" name="テキスト ボックス 8">
            <a:extLst>
              <a:ext uri="{FF2B5EF4-FFF2-40B4-BE49-F238E27FC236}">
                <a16:creationId xmlns:a16="http://schemas.microsoft.com/office/drawing/2014/main" id="{F8343CDA-6F66-754B-9234-97D7ECCFC5C8}"/>
              </a:ext>
            </a:extLst>
          </p:cNvPr>
          <p:cNvSpPr txBox="1"/>
          <p:nvPr/>
        </p:nvSpPr>
        <p:spPr>
          <a:xfrm>
            <a:off x="2323074"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
        <p:nvSpPr>
          <p:cNvPr id="22" name="円/楕円 11">
            <a:extLst>
              <a:ext uri="{FF2B5EF4-FFF2-40B4-BE49-F238E27FC236}">
                <a16:creationId xmlns:a16="http://schemas.microsoft.com/office/drawing/2014/main" id="{8B541896-9143-7E4F-ACF9-1D2643D083E8}"/>
              </a:ext>
            </a:extLst>
          </p:cNvPr>
          <p:cNvSpPr/>
          <p:nvPr/>
        </p:nvSpPr>
        <p:spPr>
          <a:xfrm>
            <a:off x="3679907" y="2142187"/>
            <a:ext cx="1551997" cy="690609"/>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en-US" altLang="ja-JP" dirty="0"/>
              <a:t>Network</a:t>
            </a:r>
            <a:endParaRPr kumimoji="1" lang="ja-JP" altLang="en-US" dirty="0"/>
          </a:p>
        </p:txBody>
      </p:sp>
      <p:cxnSp>
        <p:nvCxnSpPr>
          <p:cNvPr id="23" name="直線矢印コネクタ 13">
            <a:extLst>
              <a:ext uri="{FF2B5EF4-FFF2-40B4-BE49-F238E27FC236}">
                <a16:creationId xmlns:a16="http://schemas.microsoft.com/office/drawing/2014/main" id="{351A44D6-26FA-5A4F-BF0D-E485C938DA80}"/>
              </a:ext>
            </a:extLst>
          </p:cNvPr>
          <p:cNvCxnSpPr>
            <a:cxnSpLocks/>
            <a:stCxn id="12" idx="3"/>
            <a:endCxn id="22" idx="2"/>
          </p:cNvCxnSpPr>
          <p:nvPr/>
        </p:nvCxnSpPr>
        <p:spPr>
          <a:xfrm>
            <a:off x="2540491" y="2487491"/>
            <a:ext cx="1139416" cy="1"/>
          </a:xfrm>
          <a:prstGeom prst="straightConnector1">
            <a:avLst/>
          </a:prstGeom>
          <a:ln w="38100">
            <a:solidFill>
              <a:schemeClr val="tx1"/>
            </a:solidFill>
            <a:headEnd type="none" w="med" len="med"/>
            <a:tailEnd type="triangle" w="med" len="med"/>
          </a:ln>
        </p:spPr>
        <p:style>
          <a:lnRef idx="3">
            <a:schemeClr val="accent1"/>
          </a:lnRef>
          <a:fillRef idx="0">
            <a:schemeClr val="accent1"/>
          </a:fillRef>
          <a:effectRef idx="2">
            <a:schemeClr val="accent1"/>
          </a:effectRef>
          <a:fontRef idx="minor">
            <a:schemeClr val="tx1"/>
          </a:fontRef>
        </p:style>
      </p:cxnSp>
      <p:sp>
        <p:nvSpPr>
          <p:cNvPr id="25" name="稲妻 18">
            <a:extLst>
              <a:ext uri="{FF2B5EF4-FFF2-40B4-BE49-F238E27FC236}">
                <a16:creationId xmlns:a16="http://schemas.microsoft.com/office/drawing/2014/main" id="{8422D2AD-D8C8-B847-A9AC-F878C9A76E51}"/>
              </a:ext>
            </a:extLst>
          </p:cNvPr>
          <p:cNvSpPr/>
          <p:nvPr/>
        </p:nvSpPr>
        <p:spPr>
          <a:xfrm rot="5400000">
            <a:off x="1779768" y="3241987"/>
            <a:ext cx="914400" cy="1149674"/>
          </a:xfrm>
          <a:prstGeom prst="lightningBol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6" name="稲妻 20">
            <a:extLst>
              <a:ext uri="{FF2B5EF4-FFF2-40B4-BE49-F238E27FC236}">
                <a16:creationId xmlns:a16="http://schemas.microsoft.com/office/drawing/2014/main" id="{37D765DD-3900-BA41-91F7-26011EB5DA12}"/>
              </a:ext>
            </a:extLst>
          </p:cNvPr>
          <p:cNvSpPr/>
          <p:nvPr/>
        </p:nvSpPr>
        <p:spPr>
          <a:xfrm rot="5400000" flipV="1">
            <a:off x="4339977" y="3171431"/>
            <a:ext cx="914400" cy="1290786"/>
          </a:xfrm>
          <a:prstGeom prst="lightningBol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cxnSp>
        <p:nvCxnSpPr>
          <p:cNvPr id="41" name="Connector: Elbow 40">
            <a:extLst>
              <a:ext uri="{FF2B5EF4-FFF2-40B4-BE49-F238E27FC236}">
                <a16:creationId xmlns:a16="http://schemas.microsoft.com/office/drawing/2014/main" id="{259C3D6C-F3B2-42C3-9145-A52C5CCE8003}"/>
              </a:ext>
            </a:extLst>
          </p:cNvPr>
          <p:cNvCxnSpPr>
            <a:cxnSpLocks/>
            <a:stCxn id="22" idx="6"/>
            <a:endCxn id="15" idx="0"/>
          </p:cNvCxnSpPr>
          <p:nvPr/>
        </p:nvCxnSpPr>
        <p:spPr bwMode="auto">
          <a:xfrm flipH="1">
            <a:off x="3453046" y="2487492"/>
            <a:ext cx="1778858" cy="678200"/>
          </a:xfrm>
          <a:prstGeom prst="bentConnector4">
            <a:avLst>
              <a:gd name="adj1" fmla="val -12851"/>
              <a:gd name="adj2" fmla="val 75457"/>
            </a:avLst>
          </a:prstGeom>
          <a:ln w="31750">
            <a:headEnd type="none" w="med" len="med"/>
            <a:tailEnd type="triangle"/>
          </a:ln>
        </p:spPr>
        <p:style>
          <a:lnRef idx="1">
            <a:schemeClr val="dk1"/>
          </a:lnRef>
          <a:fillRef idx="0">
            <a:schemeClr val="dk1"/>
          </a:fillRef>
          <a:effectRef idx="0">
            <a:schemeClr val="dk1"/>
          </a:effectRef>
          <a:fontRef idx="minor">
            <a:schemeClr val="tx1"/>
          </a:fontRef>
        </p:style>
      </p:cxnSp>
      <p:sp>
        <p:nvSpPr>
          <p:cNvPr id="44" name="テキスト ボックス 8">
            <a:extLst>
              <a:ext uri="{FF2B5EF4-FFF2-40B4-BE49-F238E27FC236}">
                <a16:creationId xmlns:a16="http://schemas.microsoft.com/office/drawing/2014/main" id="{969E3B9C-231D-4CF9-9A52-05491E889027}"/>
              </a:ext>
            </a:extLst>
          </p:cNvPr>
          <p:cNvSpPr txBox="1"/>
          <p:nvPr/>
        </p:nvSpPr>
        <p:spPr>
          <a:xfrm>
            <a:off x="1512039"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Tree>
    <p:extLst>
      <p:ext uri="{BB962C8B-B14F-4D97-AF65-F5344CB8AC3E}">
        <p14:creationId xmlns:p14="http://schemas.microsoft.com/office/powerpoint/2010/main" val="1983068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4BF1B9-A640-A64A-A59C-5FD33D53B00C}"/>
              </a:ext>
            </a:extLst>
          </p:cNvPr>
          <p:cNvSpPr>
            <a:spLocks noGrp="1"/>
          </p:cNvSpPr>
          <p:nvPr>
            <p:ph type="title"/>
          </p:nvPr>
        </p:nvSpPr>
        <p:spPr/>
        <p:txBody>
          <a:bodyPr/>
          <a:lstStyle/>
          <a:p>
            <a:r>
              <a:rPr kumimoji="1" lang="en-US" altLang="ja-JP" dirty="0"/>
              <a:t>A Part of Requirements of </a:t>
            </a:r>
            <a:r>
              <a:rPr kumimoji="1" lang="en-US" altLang="ja-JP" dirty="0" err="1"/>
              <a:t>TGbc</a:t>
            </a:r>
            <a:r>
              <a:rPr kumimoji="1" lang="en-US" altLang="ja-JP" dirty="0"/>
              <a:t> (11-19/151r5)</a:t>
            </a:r>
            <a:endParaRPr kumimoji="1" lang="ja-JP" altLang="en-US"/>
          </a:p>
        </p:txBody>
      </p:sp>
      <p:sp>
        <p:nvSpPr>
          <p:cNvPr id="3" name="コンテンツ プレースホルダー 2">
            <a:extLst>
              <a:ext uri="{FF2B5EF4-FFF2-40B4-BE49-F238E27FC236}">
                <a16:creationId xmlns:a16="http://schemas.microsoft.com/office/drawing/2014/main" id="{497D11A0-75BC-0746-BD3F-798B55E02250}"/>
              </a:ext>
            </a:extLst>
          </p:cNvPr>
          <p:cNvSpPr>
            <a:spLocks noGrp="1"/>
          </p:cNvSpPr>
          <p:nvPr>
            <p:ph idx="1"/>
          </p:nvPr>
        </p:nvSpPr>
        <p:spPr/>
        <p:txBody>
          <a:bodyPr/>
          <a:lstStyle/>
          <a:p>
            <a:pPr>
              <a:buFont typeface="Arial" panose="020B0604020202020204" pitchFamily="34" charset="0"/>
              <a:buChar char="•"/>
            </a:pPr>
            <a:r>
              <a:rPr lang="en-US" altLang="ja-JP" sz="2000" dirty="0"/>
              <a:t>The 802.11bc amendment shall provide </a:t>
            </a:r>
            <a:r>
              <a:rPr lang="en-US" altLang="ja-JP" sz="2000" u="sng" dirty="0">
                <a:solidFill>
                  <a:srgbClr val="C00000"/>
                </a:solidFill>
              </a:rPr>
              <a:t>origin authenticity protection for broadcast data frames.</a:t>
            </a:r>
          </a:p>
          <a:p>
            <a:pPr>
              <a:buFont typeface="Arial" panose="020B0604020202020204" pitchFamily="34" charset="0"/>
              <a:buChar char="•"/>
            </a:pPr>
            <a:r>
              <a:rPr lang="en-US" altLang="ja-JP" sz="2000" dirty="0"/>
              <a:t>The 802.11bc amendment shall support modes of operation:</a:t>
            </a:r>
          </a:p>
          <a:p>
            <a:pPr marL="457200" lvl="1" indent="0"/>
            <a:r>
              <a:rPr lang="en-US" altLang="ja-JP" sz="1800" dirty="0"/>
              <a:t>a)	in an infrastructure BSS where there is an association between the transmitter and the receiver(s)</a:t>
            </a:r>
          </a:p>
          <a:p>
            <a:pPr marL="457200" lvl="1" indent="0"/>
            <a:r>
              <a:rPr lang="en-US" altLang="ja-JP" sz="1800" dirty="0"/>
              <a:t>b)	</a:t>
            </a:r>
            <a:r>
              <a:rPr lang="en-US" altLang="ja-JP" sz="1800" u="sng" dirty="0">
                <a:solidFill>
                  <a:srgbClr val="C00000"/>
                </a:solidFill>
              </a:rPr>
              <a:t>in cases where there is no association between transmitter(s) and receiver(s).</a:t>
            </a:r>
          </a:p>
          <a:p>
            <a:pPr>
              <a:buFont typeface="Arial" panose="020B0604020202020204" pitchFamily="34" charset="0"/>
              <a:buChar char="•"/>
            </a:pPr>
            <a:endParaRPr kumimoji="1" lang="ja-JP" altLang="en-US" sz="2000"/>
          </a:p>
        </p:txBody>
      </p:sp>
      <p:sp>
        <p:nvSpPr>
          <p:cNvPr id="4" name="スライド番号プレースホルダー 3">
            <a:extLst>
              <a:ext uri="{FF2B5EF4-FFF2-40B4-BE49-F238E27FC236}">
                <a16:creationId xmlns:a16="http://schemas.microsoft.com/office/drawing/2014/main" id="{67C35A33-74C4-BB47-BAB4-3B9104E565E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a:extLst>
              <a:ext uri="{FF2B5EF4-FFF2-40B4-BE49-F238E27FC236}">
                <a16:creationId xmlns:a16="http://schemas.microsoft.com/office/drawing/2014/main" id="{F2C30DBA-545F-7C47-9CC4-487A156D58EE}"/>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FF9DE326-6984-2B4B-96CF-C6DB08C0A29F}"/>
              </a:ext>
            </a:extLst>
          </p:cNvPr>
          <p:cNvSpPr>
            <a:spLocks noGrp="1"/>
          </p:cNvSpPr>
          <p:nvPr>
            <p:ph type="dt" idx="15"/>
          </p:nvPr>
        </p:nvSpPr>
        <p:spPr/>
        <p:txBody>
          <a:bodyPr/>
          <a:lstStyle/>
          <a:p>
            <a:r>
              <a:rPr lang="en-US" altLang="ja-JP"/>
              <a:t>November 2019</a:t>
            </a:r>
            <a:endParaRPr lang="en-GB" dirty="0"/>
          </a:p>
        </p:txBody>
      </p:sp>
    </p:spTree>
    <p:extLst>
      <p:ext uri="{BB962C8B-B14F-4D97-AF65-F5344CB8AC3E}">
        <p14:creationId xmlns:p14="http://schemas.microsoft.com/office/powerpoint/2010/main" val="980893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6168A4-C79D-764F-B9F6-3114B4DB3477}"/>
              </a:ext>
            </a:extLst>
          </p:cNvPr>
          <p:cNvSpPr>
            <a:spLocks noGrp="1"/>
          </p:cNvSpPr>
          <p:nvPr>
            <p:ph type="title"/>
          </p:nvPr>
        </p:nvSpPr>
        <p:spPr/>
        <p:txBody>
          <a:bodyPr/>
          <a:lstStyle/>
          <a:p>
            <a:r>
              <a:rPr kumimoji="1" lang="en-US" altLang="ja-JP" dirty="0"/>
              <a:t>Expected Functions of </a:t>
            </a:r>
            <a:r>
              <a:rPr kumimoji="1" lang="en-US" altLang="ja-JP" dirty="0" err="1"/>
              <a:t>eBCS</a:t>
            </a:r>
            <a:r>
              <a:rPr kumimoji="1" lang="en-US" altLang="ja-JP" dirty="0"/>
              <a:t> AP (11-19/850r0)</a:t>
            </a:r>
            <a:endParaRPr kumimoji="1" lang="ja-JP" altLang="en-US"/>
          </a:p>
        </p:txBody>
      </p:sp>
      <p:sp>
        <p:nvSpPr>
          <p:cNvPr id="4" name="スライド番号プレースホルダー 3">
            <a:extLst>
              <a:ext uri="{FF2B5EF4-FFF2-40B4-BE49-F238E27FC236}">
                <a16:creationId xmlns:a16="http://schemas.microsoft.com/office/drawing/2014/main" id="{A7402727-4D7F-F84F-B7CC-7CC042246A9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a:extLst>
              <a:ext uri="{FF2B5EF4-FFF2-40B4-BE49-F238E27FC236}">
                <a16:creationId xmlns:a16="http://schemas.microsoft.com/office/drawing/2014/main" id="{9F257D4A-A055-A44F-A27C-00974FC5C33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BAC9480-17CF-E341-BD1F-6B0EC48F8BEC}"/>
              </a:ext>
            </a:extLst>
          </p:cNvPr>
          <p:cNvSpPr>
            <a:spLocks noGrp="1"/>
          </p:cNvSpPr>
          <p:nvPr>
            <p:ph type="dt" idx="15"/>
          </p:nvPr>
        </p:nvSpPr>
        <p:spPr/>
        <p:txBody>
          <a:bodyPr/>
          <a:lstStyle/>
          <a:p>
            <a:r>
              <a:rPr lang="en-US" altLang="ja-JP"/>
              <a:t>November 2019</a:t>
            </a:r>
            <a:endParaRPr lang="en-GB" dirty="0"/>
          </a:p>
        </p:txBody>
      </p:sp>
      <p:sp>
        <p:nvSpPr>
          <p:cNvPr id="7" name="コンテンツ プレースホルダー 2">
            <a:extLst>
              <a:ext uri="{FF2B5EF4-FFF2-40B4-BE49-F238E27FC236}">
                <a16:creationId xmlns:a16="http://schemas.microsoft.com/office/drawing/2014/main" id="{280CABF9-1F96-EA41-9651-497277C5126A}"/>
              </a:ext>
            </a:extLst>
          </p:cNvPr>
          <p:cNvSpPr>
            <a:spLocks noGrp="1"/>
          </p:cNvSpPr>
          <p:nvPr>
            <p:ph idx="1"/>
          </p:nvPr>
        </p:nvSpPr>
        <p:spPr>
          <a:xfrm>
            <a:off x="914401" y="1981201"/>
            <a:ext cx="10361084" cy="2174583"/>
          </a:xfrm>
        </p:spPr>
        <p:txBody>
          <a:bodyPr/>
          <a:lstStyle/>
          <a:p>
            <a:pPr>
              <a:buFont typeface="Arial" panose="020B0604020202020204" pitchFamily="34" charset="0"/>
              <a:buChar char="•"/>
            </a:pPr>
            <a:r>
              <a:rPr kumimoji="1" lang="en-US" altLang="ja-JP" sz="2000" dirty="0"/>
              <a:t>An </a:t>
            </a:r>
            <a:r>
              <a:rPr kumimoji="1" lang="en-US" altLang="ja-JP" sz="2000" dirty="0" err="1"/>
              <a:t>eBCS</a:t>
            </a:r>
            <a:r>
              <a:rPr kumimoji="1" lang="en-US" altLang="ja-JP" sz="2000" dirty="0"/>
              <a:t> AP receives contents stream and transmits them by </a:t>
            </a:r>
            <a:r>
              <a:rPr kumimoji="1" lang="en-US" altLang="ja-JP" sz="2000" dirty="0" err="1"/>
              <a:t>eBCS</a:t>
            </a:r>
            <a:r>
              <a:rPr kumimoji="1" lang="en-US" altLang="ja-JP" sz="2000" dirty="0"/>
              <a:t> protocol.</a:t>
            </a:r>
          </a:p>
          <a:p>
            <a:pPr lvl="1">
              <a:buFont typeface="Arial" panose="020B0604020202020204" pitchFamily="34" charset="0"/>
              <a:buChar char="•"/>
            </a:pPr>
            <a:r>
              <a:rPr lang="en-US" altLang="ja-JP" sz="1600" dirty="0"/>
              <a:t>An </a:t>
            </a:r>
            <a:r>
              <a:rPr lang="en-US" altLang="ja-JP" sz="1600" dirty="0" err="1"/>
              <a:t>eBCS</a:t>
            </a:r>
            <a:r>
              <a:rPr lang="en-US" altLang="ja-JP" sz="1600" dirty="0"/>
              <a:t> AP may receives multiple contents streams from single or multiple servers and transmits them.</a:t>
            </a:r>
          </a:p>
          <a:p>
            <a:pPr lvl="1">
              <a:buFont typeface="Arial" panose="020B0604020202020204" pitchFamily="34" charset="0"/>
              <a:buChar char="•"/>
            </a:pPr>
            <a:r>
              <a:rPr lang="en-US" altLang="ja-JP" sz="1600" dirty="0"/>
              <a:t>An </a:t>
            </a:r>
            <a:r>
              <a:rPr lang="en-US" altLang="ja-JP" sz="1600" dirty="0" err="1"/>
              <a:t>eBCS</a:t>
            </a:r>
            <a:r>
              <a:rPr lang="en-US" altLang="ja-JP" sz="1600" dirty="0"/>
              <a:t> AP should decide which contents to be broadcasted by </a:t>
            </a:r>
            <a:r>
              <a:rPr lang="en-US" altLang="ja-JP" sz="1600" dirty="0" err="1"/>
              <a:t>eBCS</a:t>
            </a:r>
            <a:r>
              <a:rPr lang="en-US" altLang="ja-JP" sz="1600" dirty="0"/>
              <a:t> according to the contents identifier.</a:t>
            </a:r>
          </a:p>
          <a:p>
            <a:pPr lvl="1">
              <a:buFont typeface="Arial" panose="020B0604020202020204" pitchFamily="34" charset="0"/>
              <a:buChar char="•"/>
            </a:pPr>
            <a:r>
              <a:rPr lang="en-US" altLang="ja-JP" sz="1600" dirty="0"/>
              <a:t>An </a:t>
            </a:r>
            <a:r>
              <a:rPr lang="en-US" altLang="ja-JP" sz="1600" dirty="0" err="1"/>
              <a:t>eBCS</a:t>
            </a:r>
            <a:r>
              <a:rPr lang="en-US" altLang="ja-JP" sz="1600" dirty="0"/>
              <a:t> AP should treat all contents streams equally.</a:t>
            </a:r>
          </a:p>
          <a:p>
            <a:pPr>
              <a:buFont typeface="Arial" panose="020B0604020202020204" pitchFamily="34" charset="0"/>
              <a:buChar char="•"/>
            </a:pPr>
            <a:r>
              <a:rPr kumimoji="1" lang="en-US" altLang="ja-JP" sz="2000" dirty="0"/>
              <a:t>An </a:t>
            </a:r>
            <a:r>
              <a:rPr kumimoji="1" lang="en-US" altLang="ja-JP" sz="2000" dirty="0" err="1"/>
              <a:t>eBCS</a:t>
            </a:r>
            <a:r>
              <a:rPr kumimoji="1" lang="en-US" altLang="ja-JP" sz="2000" dirty="0"/>
              <a:t> AP should advertise contents information such as human readable </a:t>
            </a:r>
            <a:r>
              <a:rPr kumimoji="1" lang="en-US" altLang="ja-JP" sz="2000" dirty="0" err="1"/>
              <a:t>contebnts</a:t>
            </a:r>
            <a:r>
              <a:rPr kumimoji="1" lang="en-US" altLang="ja-JP" sz="2000" dirty="0"/>
              <a:t> title, contents identifier, etc.</a:t>
            </a:r>
          </a:p>
        </p:txBody>
      </p:sp>
      <p:grpSp>
        <p:nvGrpSpPr>
          <p:cNvPr id="8" name="グループ化 7">
            <a:extLst>
              <a:ext uri="{FF2B5EF4-FFF2-40B4-BE49-F238E27FC236}">
                <a16:creationId xmlns:a16="http://schemas.microsoft.com/office/drawing/2014/main" id="{3B22FA15-B074-7E4E-BC27-DA95CAB947CA}"/>
              </a:ext>
            </a:extLst>
          </p:cNvPr>
          <p:cNvGrpSpPr>
            <a:grpSpLocks noChangeAspect="1"/>
          </p:cNvGrpSpPr>
          <p:nvPr/>
        </p:nvGrpSpPr>
        <p:grpSpPr>
          <a:xfrm>
            <a:off x="5087888" y="3933056"/>
            <a:ext cx="5673380" cy="2111107"/>
            <a:chOff x="2046995" y="3445704"/>
            <a:chExt cx="8016820" cy="2983118"/>
          </a:xfrm>
        </p:grpSpPr>
        <p:sp>
          <p:nvSpPr>
            <p:cNvPr id="9" name="テキスト ボックス 8">
              <a:extLst>
                <a:ext uri="{FF2B5EF4-FFF2-40B4-BE49-F238E27FC236}">
                  <a16:creationId xmlns:a16="http://schemas.microsoft.com/office/drawing/2014/main" id="{6D4E0A77-61CC-F143-B619-A6AA03692C8D}"/>
                </a:ext>
              </a:extLst>
            </p:cNvPr>
            <p:cNvSpPr txBox="1"/>
            <p:nvPr/>
          </p:nvSpPr>
          <p:spPr>
            <a:xfrm>
              <a:off x="6208664" y="3946146"/>
              <a:ext cx="630162" cy="22180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endParaRPr kumimoji="1" lang="en-US" altLang="ja-JP" sz="1600"/>
            </a:p>
            <a:p>
              <a:endParaRPr kumimoji="1" lang="en-US" altLang="ja-JP" sz="1600"/>
            </a:p>
            <a:p>
              <a:endParaRPr kumimoji="1" lang="en-US" altLang="ja-JP" sz="1600"/>
            </a:p>
            <a:p>
              <a:r>
                <a:rPr kumimoji="1" lang="en-US" altLang="ja-JP" sz="1600"/>
                <a:t>AP</a:t>
              </a:r>
            </a:p>
            <a:p>
              <a:endParaRPr kumimoji="1" lang="en-US" altLang="ja-JP" sz="1600"/>
            </a:p>
            <a:p>
              <a:endParaRPr kumimoji="1" lang="en-US" altLang="ja-JP" sz="1600"/>
            </a:p>
          </p:txBody>
        </p:sp>
        <p:cxnSp>
          <p:nvCxnSpPr>
            <p:cNvPr id="10" name="直線矢印コネクタ 9">
              <a:extLst>
                <a:ext uri="{FF2B5EF4-FFF2-40B4-BE49-F238E27FC236}">
                  <a16:creationId xmlns:a16="http://schemas.microsoft.com/office/drawing/2014/main" id="{E249BDAC-B0AB-164C-B4CF-FDE990B5BC2F}"/>
                </a:ext>
              </a:extLst>
            </p:cNvPr>
            <p:cNvCxnSpPr>
              <a:cxnSpLocks/>
            </p:cNvCxnSpPr>
            <p:nvPr/>
          </p:nvCxnSpPr>
          <p:spPr bwMode="auto">
            <a:xfrm flipV="1">
              <a:off x="6823455" y="5277957"/>
              <a:ext cx="3240360" cy="14809"/>
            </a:xfrm>
            <a:prstGeom prst="straightConnector1">
              <a:avLst/>
            </a:prstGeom>
            <a:solidFill>
              <a:srgbClr val="00B8FF"/>
            </a:solidFill>
            <a:ln w="57150" cap="flat" cmpd="sng" algn="ctr">
              <a:solidFill>
                <a:schemeClr val="accent3"/>
              </a:solidFill>
              <a:prstDash val="solid"/>
              <a:round/>
              <a:headEnd type="none" w="med" len="med"/>
              <a:tailEnd type="triangle"/>
            </a:ln>
            <a:effectLst/>
          </p:spPr>
        </p:cxnSp>
        <p:sp>
          <p:nvSpPr>
            <p:cNvPr id="11" name="正方形/長方形 10">
              <a:extLst>
                <a:ext uri="{FF2B5EF4-FFF2-40B4-BE49-F238E27FC236}">
                  <a16:creationId xmlns:a16="http://schemas.microsoft.com/office/drawing/2014/main" id="{8A74C736-2249-2E41-8268-8EBA24177F58}"/>
                </a:ext>
              </a:extLst>
            </p:cNvPr>
            <p:cNvSpPr/>
            <p:nvPr/>
          </p:nvSpPr>
          <p:spPr bwMode="auto">
            <a:xfrm>
              <a:off x="6950444" y="4736231"/>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8FD6E70E-B67D-2048-97E5-0ADC5F45F5A4}"/>
                </a:ext>
              </a:extLst>
            </p:cNvPr>
            <p:cNvSpPr/>
            <p:nvPr/>
          </p:nvSpPr>
          <p:spPr bwMode="auto">
            <a:xfrm>
              <a:off x="7451623" y="4736231"/>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13" name="正方形/長方形 12">
              <a:extLst>
                <a:ext uri="{FF2B5EF4-FFF2-40B4-BE49-F238E27FC236}">
                  <a16:creationId xmlns:a16="http://schemas.microsoft.com/office/drawing/2014/main" id="{9E614FE8-53A5-814C-B698-90F7BADFA847}"/>
                </a:ext>
              </a:extLst>
            </p:cNvPr>
            <p:cNvSpPr/>
            <p:nvPr/>
          </p:nvSpPr>
          <p:spPr bwMode="auto">
            <a:xfrm>
              <a:off x="7961433" y="4736231"/>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7FE77B47-0FFC-1B45-8DB4-C7B1023F92C1}"/>
                </a:ext>
              </a:extLst>
            </p:cNvPr>
            <p:cNvSpPr/>
            <p:nvPr/>
          </p:nvSpPr>
          <p:spPr bwMode="auto">
            <a:xfrm>
              <a:off x="8462612" y="4736231"/>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15" name="正方形/長方形 14">
              <a:extLst>
                <a:ext uri="{FF2B5EF4-FFF2-40B4-BE49-F238E27FC236}">
                  <a16:creationId xmlns:a16="http://schemas.microsoft.com/office/drawing/2014/main" id="{C9724C48-CFF6-8048-B144-A339AAE0FB27}"/>
                </a:ext>
              </a:extLst>
            </p:cNvPr>
            <p:cNvSpPr/>
            <p:nvPr/>
          </p:nvSpPr>
          <p:spPr bwMode="auto">
            <a:xfrm>
              <a:off x="8961161" y="4737526"/>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16" name="正方形/長方形 15">
              <a:extLst>
                <a:ext uri="{FF2B5EF4-FFF2-40B4-BE49-F238E27FC236}">
                  <a16:creationId xmlns:a16="http://schemas.microsoft.com/office/drawing/2014/main" id="{F054DC08-8BAB-7240-B643-00C9655AF594}"/>
                </a:ext>
              </a:extLst>
            </p:cNvPr>
            <p:cNvSpPr/>
            <p:nvPr/>
          </p:nvSpPr>
          <p:spPr bwMode="auto">
            <a:xfrm>
              <a:off x="9462340" y="4737526"/>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cxnSp>
          <p:nvCxnSpPr>
            <p:cNvPr id="17" name="直線矢印コネクタ 16">
              <a:extLst>
                <a:ext uri="{FF2B5EF4-FFF2-40B4-BE49-F238E27FC236}">
                  <a16:creationId xmlns:a16="http://schemas.microsoft.com/office/drawing/2014/main" id="{AF6B6491-D078-B64D-B094-8127F94163C1}"/>
                </a:ext>
              </a:extLst>
            </p:cNvPr>
            <p:cNvCxnSpPr>
              <a:cxnSpLocks/>
            </p:cNvCxnSpPr>
            <p:nvPr/>
          </p:nvCxnSpPr>
          <p:spPr bwMode="auto">
            <a:xfrm flipV="1">
              <a:off x="2981569" y="5285362"/>
              <a:ext cx="3240360" cy="14809"/>
            </a:xfrm>
            <a:prstGeom prst="straightConnector1">
              <a:avLst/>
            </a:prstGeom>
            <a:solidFill>
              <a:srgbClr val="00B8FF"/>
            </a:solidFill>
            <a:ln w="57150" cap="flat" cmpd="sng" algn="ctr">
              <a:solidFill>
                <a:schemeClr val="accent3"/>
              </a:solidFill>
              <a:prstDash val="solid"/>
              <a:round/>
              <a:headEnd type="none" w="med" len="med"/>
              <a:tailEnd type="triangle"/>
            </a:ln>
            <a:effectLst/>
          </p:spPr>
        </p:cxnSp>
        <p:sp>
          <p:nvSpPr>
            <p:cNvPr id="18" name="正方形/長方形 17">
              <a:extLst>
                <a:ext uri="{FF2B5EF4-FFF2-40B4-BE49-F238E27FC236}">
                  <a16:creationId xmlns:a16="http://schemas.microsoft.com/office/drawing/2014/main" id="{9B6502B2-BD33-AC4C-9A0D-6E7FF8D4BBE7}"/>
                </a:ext>
              </a:extLst>
            </p:cNvPr>
            <p:cNvSpPr/>
            <p:nvPr/>
          </p:nvSpPr>
          <p:spPr bwMode="auto">
            <a:xfrm>
              <a:off x="3053577" y="4741080"/>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19" name="正方形/長方形 18">
              <a:extLst>
                <a:ext uri="{FF2B5EF4-FFF2-40B4-BE49-F238E27FC236}">
                  <a16:creationId xmlns:a16="http://schemas.microsoft.com/office/drawing/2014/main" id="{2F1EBC03-EB4F-B143-9CB1-1826631F1CF6}"/>
                </a:ext>
              </a:extLst>
            </p:cNvPr>
            <p:cNvSpPr/>
            <p:nvPr/>
          </p:nvSpPr>
          <p:spPr bwMode="auto">
            <a:xfrm>
              <a:off x="3554756" y="4741080"/>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20" name="正方形/長方形 19">
              <a:extLst>
                <a:ext uri="{FF2B5EF4-FFF2-40B4-BE49-F238E27FC236}">
                  <a16:creationId xmlns:a16="http://schemas.microsoft.com/office/drawing/2014/main" id="{72A37497-07E6-3E40-B863-4CA3A0A6E1A5}"/>
                </a:ext>
              </a:extLst>
            </p:cNvPr>
            <p:cNvSpPr/>
            <p:nvPr/>
          </p:nvSpPr>
          <p:spPr bwMode="auto">
            <a:xfrm>
              <a:off x="4064566" y="4741080"/>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21" name="正方形/長方形 20">
              <a:extLst>
                <a:ext uri="{FF2B5EF4-FFF2-40B4-BE49-F238E27FC236}">
                  <a16:creationId xmlns:a16="http://schemas.microsoft.com/office/drawing/2014/main" id="{AE044B98-AFBF-C040-8585-B09C517E346F}"/>
                </a:ext>
              </a:extLst>
            </p:cNvPr>
            <p:cNvSpPr/>
            <p:nvPr/>
          </p:nvSpPr>
          <p:spPr bwMode="auto">
            <a:xfrm>
              <a:off x="4565745" y="4741080"/>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22" name="正方形/長方形 21">
              <a:extLst>
                <a:ext uri="{FF2B5EF4-FFF2-40B4-BE49-F238E27FC236}">
                  <a16:creationId xmlns:a16="http://schemas.microsoft.com/office/drawing/2014/main" id="{D717BABA-1B95-A84C-A1D4-F55C399DB5A2}"/>
                </a:ext>
              </a:extLst>
            </p:cNvPr>
            <p:cNvSpPr/>
            <p:nvPr/>
          </p:nvSpPr>
          <p:spPr bwMode="auto">
            <a:xfrm>
              <a:off x="5064294" y="4742375"/>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23" name="正方形/長方形 22">
              <a:extLst>
                <a:ext uri="{FF2B5EF4-FFF2-40B4-BE49-F238E27FC236}">
                  <a16:creationId xmlns:a16="http://schemas.microsoft.com/office/drawing/2014/main" id="{5BF9EE4A-689F-3A42-8B1B-A2EB6EB710B7}"/>
                </a:ext>
              </a:extLst>
            </p:cNvPr>
            <p:cNvSpPr/>
            <p:nvPr/>
          </p:nvSpPr>
          <p:spPr bwMode="auto">
            <a:xfrm>
              <a:off x="5565473" y="4742375"/>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24" name="テキスト ボックス 23">
              <a:extLst>
                <a:ext uri="{FF2B5EF4-FFF2-40B4-BE49-F238E27FC236}">
                  <a16:creationId xmlns:a16="http://schemas.microsoft.com/office/drawing/2014/main" id="{E67D27A0-888A-8F45-9079-888E2864AE04}"/>
                </a:ext>
              </a:extLst>
            </p:cNvPr>
            <p:cNvSpPr txBox="1"/>
            <p:nvPr/>
          </p:nvSpPr>
          <p:spPr>
            <a:xfrm>
              <a:off x="3499368" y="4377304"/>
              <a:ext cx="1914494" cy="391416"/>
            </a:xfrm>
            <a:prstGeom prst="rect">
              <a:avLst/>
            </a:prstGeom>
            <a:noFill/>
          </p:spPr>
          <p:txBody>
            <a:bodyPr wrap="none" rtlCol="0">
              <a:spAutoFit/>
            </a:bodyPr>
            <a:lstStyle/>
            <a:p>
              <a:r>
                <a:rPr kumimoji="1" lang="en-US" altLang="ja-JP" sz="1200">
                  <a:solidFill>
                    <a:schemeClr val="tx1"/>
                  </a:solidFill>
                  <a:latin typeface="Arial" panose="020B0604020202020204" pitchFamily="34" charset="0"/>
                  <a:cs typeface="Arial" panose="020B0604020202020204" pitchFamily="34" charset="0"/>
                </a:rPr>
                <a:t>Multicast Frames</a:t>
              </a:r>
              <a:endParaRPr kumimoji="1" lang="ja-JP" altLang="en-US" sz="1200">
                <a:solidFill>
                  <a:schemeClr val="tx1"/>
                </a:solidFill>
                <a:latin typeface="Arial" panose="020B0604020202020204" pitchFamily="34" charset="0"/>
                <a:cs typeface="Arial" panose="020B0604020202020204" pitchFamily="34" charset="0"/>
              </a:endParaRPr>
            </a:p>
          </p:txBody>
        </p:sp>
        <p:sp>
          <p:nvSpPr>
            <p:cNvPr id="25" name="テキスト ボックス 24">
              <a:extLst>
                <a:ext uri="{FF2B5EF4-FFF2-40B4-BE49-F238E27FC236}">
                  <a16:creationId xmlns:a16="http://schemas.microsoft.com/office/drawing/2014/main" id="{7A6431E7-898D-4B49-A6B6-D10B081AD8E0}"/>
                </a:ext>
              </a:extLst>
            </p:cNvPr>
            <p:cNvSpPr txBox="1"/>
            <p:nvPr/>
          </p:nvSpPr>
          <p:spPr>
            <a:xfrm>
              <a:off x="7565938" y="4388714"/>
              <a:ext cx="1624557" cy="391416"/>
            </a:xfrm>
            <a:prstGeom prst="rect">
              <a:avLst/>
            </a:prstGeom>
            <a:noFill/>
          </p:spPr>
          <p:txBody>
            <a:bodyPr wrap="none" rtlCol="0">
              <a:spAutoFit/>
            </a:bodyPr>
            <a:lstStyle/>
            <a:p>
              <a:r>
                <a:rPr kumimoji="1" lang="en-US" altLang="ja-JP" sz="1200" err="1">
                  <a:solidFill>
                    <a:schemeClr val="tx1"/>
                  </a:solidFill>
                  <a:latin typeface="Arial" panose="020B0604020202020204" pitchFamily="34" charset="0"/>
                  <a:cs typeface="Arial" panose="020B0604020202020204" pitchFamily="34" charset="0"/>
                </a:rPr>
                <a:t>eBCS</a:t>
              </a:r>
              <a:r>
                <a:rPr kumimoji="1" lang="en-US" altLang="ja-JP" sz="1200">
                  <a:solidFill>
                    <a:schemeClr val="tx1"/>
                  </a:solidFill>
                  <a:latin typeface="Arial" panose="020B0604020202020204" pitchFamily="34" charset="0"/>
                  <a:cs typeface="Arial" panose="020B0604020202020204" pitchFamily="34" charset="0"/>
                </a:rPr>
                <a:t> Frames</a:t>
              </a:r>
              <a:endParaRPr kumimoji="1" lang="ja-JP" altLang="en-US" sz="1200">
                <a:solidFill>
                  <a:schemeClr val="tx1"/>
                </a:solidFill>
                <a:latin typeface="Arial" panose="020B0604020202020204" pitchFamily="34" charset="0"/>
                <a:cs typeface="Arial" panose="020B0604020202020204" pitchFamily="34" charset="0"/>
              </a:endParaRPr>
            </a:p>
          </p:txBody>
        </p:sp>
        <p:cxnSp>
          <p:nvCxnSpPr>
            <p:cNvPr id="26" name="直線矢印コネクタ 25">
              <a:extLst>
                <a:ext uri="{FF2B5EF4-FFF2-40B4-BE49-F238E27FC236}">
                  <a16:creationId xmlns:a16="http://schemas.microsoft.com/office/drawing/2014/main" id="{74C88B0E-5EB1-9243-A0D4-78F8610DD9D0}"/>
                </a:ext>
              </a:extLst>
            </p:cNvPr>
            <p:cNvCxnSpPr>
              <a:cxnSpLocks/>
            </p:cNvCxnSpPr>
            <p:nvPr/>
          </p:nvCxnSpPr>
          <p:spPr bwMode="auto">
            <a:xfrm flipV="1">
              <a:off x="2968304" y="6208285"/>
              <a:ext cx="3240360" cy="14809"/>
            </a:xfrm>
            <a:prstGeom prst="straightConnector1">
              <a:avLst/>
            </a:prstGeom>
            <a:solidFill>
              <a:srgbClr val="00B8FF"/>
            </a:solidFill>
            <a:ln w="57150" cap="flat" cmpd="sng" algn="ctr">
              <a:solidFill>
                <a:schemeClr val="accent3"/>
              </a:solidFill>
              <a:prstDash val="solid"/>
              <a:round/>
              <a:headEnd type="none" w="med" len="med"/>
              <a:tailEnd type="triangle"/>
            </a:ln>
            <a:effectLst/>
          </p:spPr>
        </p:cxnSp>
        <p:sp>
          <p:nvSpPr>
            <p:cNvPr id="27" name="正方形/長方形 26">
              <a:extLst>
                <a:ext uri="{FF2B5EF4-FFF2-40B4-BE49-F238E27FC236}">
                  <a16:creationId xmlns:a16="http://schemas.microsoft.com/office/drawing/2014/main" id="{269506E2-6F03-3E4C-9678-D02F52E4054B}"/>
                </a:ext>
              </a:extLst>
            </p:cNvPr>
            <p:cNvSpPr/>
            <p:nvPr/>
          </p:nvSpPr>
          <p:spPr bwMode="auto">
            <a:xfrm>
              <a:off x="3040312" y="5664003"/>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28" name="正方形/長方形 27">
              <a:extLst>
                <a:ext uri="{FF2B5EF4-FFF2-40B4-BE49-F238E27FC236}">
                  <a16:creationId xmlns:a16="http://schemas.microsoft.com/office/drawing/2014/main" id="{27E426C3-5F99-F54B-85DB-BC06FA3D03AE}"/>
                </a:ext>
              </a:extLst>
            </p:cNvPr>
            <p:cNvSpPr/>
            <p:nvPr/>
          </p:nvSpPr>
          <p:spPr bwMode="auto">
            <a:xfrm>
              <a:off x="3541491" y="5664003"/>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29" name="正方形/長方形 28">
              <a:extLst>
                <a:ext uri="{FF2B5EF4-FFF2-40B4-BE49-F238E27FC236}">
                  <a16:creationId xmlns:a16="http://schemas.microsoft.com/office/drawing/2014/main" id="{E7AEDB82-432E-EE4C-97A1-FD3F8194FC89}"/>
                </a:ext>
              </a:extLst>
            </p:cNvPr>
            <p:cNvSpPr/>
            <p:nvPr/>
          </p:nvSpPr>
          <p:spPr bwMode="auto">
            <a:xfrm>
              <a:off x="4051301" y="5664003"/>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0" name="正方形/長方形 29">
              <a:extLst>
                <a:ext uri="{FF2B5EF4-FFF2-40B4-BE49-F238E27FC236}">
                  <a16:creationId xmlns:a16="http://schemas.microsoft.com/office/drawing/2014/main" id="{120B035F-18B2-1D42-95D3-417962DDDF0D}"/>
                </a:ext>
              </a:extLst>
            </p:cNvPr>
            <p:cNvSpPr/>
            <p:nvPr/>
          </p:nvSpPr>
          <p:spPr bwMode="auto">
            <a:xfrm>
              <a:off x="4552480" y="5664003"/>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1" name="正方形/長方形 30">
              <a:extLst>
                <a:ext uri="{FF2B5EF4-FFF2-40B4-BE49-F238E27FC236}">
                  <a16:creationId xmlns:a16="http://schemas.microsoft.com/office/drawing/2014/main" id="{86277B24-F732-9E45-B0F0-523A5791F8F8}"/>
                </a:ext>
              </a:extLst>
            </p:cNvPr>
            <p:cNvSpPr/>
            <p:nvPr/>
          </p:nvSpPr>
          <p:spPr bwMode="auto">
            <a:xfrm>
              <a:off x="5051029" y="5665298"/>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2" name="正方形/長方形 31">
              <a:extLst>
                <a:ext uri="{FF2B5EF4-FFF2-40B4-BE49-F238E27FC236}">
                  <a16:creationId xmlns:a16="http://schemas.microsoft.com/office/drawing/2014/main" id="{2F58DBCE-78E8-964C-A658-3844C3FD9165}"/>
                </a:ext>
              </a:extLst>
            </p:cNvPr>
            <p:cNvSpPr/>
            <p:nvPr/>
          </p:nvSpPr>
          <p:spPr bwMode="auto">
            <a:xfrm>
              <a:off x="5552208" y="5665298"/>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3" name="テキスト ボックス 32">
              <a:extLst>
                <a:ext uri="{FF2B5EF4-FFF2-40B4-BE49-F238E27FC236}">
                  <a16:creationId xmlns:a16="http://schemas.microsoft.com/office/drawing/2014/main" id="{1496D5DC-5063-D345-96B3-8F8DF6082752}"/>
                </a:ext>
              </a:extLst>
            </p:cNvPr>
            <p:cNvSpPr txBox="1"/>
            <p:nvPr/>
          </p:nvSpPr>
          <p:spPr>
            <a:xfrm>
              <a:off x="3486104" y="5300228"/>
              <a:ext cx="1914494" cy="391416"/>
            </a:xfrm>
            <a:prstGeom prst="rect">
              <a:avLst/>
            </a:prstGeom>
            <a:noFill/>
          </p:spPr>
          <p:txBody>
            <a:bodyPr wrap="none" rtlCol="0">
              <a:spAutoFit/>
            </a:bodyPr>
            <a:lstStyle/>
            <a:p>
              <a:r>
                <a:rPr kumimoji="1" lang="en-US" altLang="ja-JP" sz="1200">
                  <a:solidFill>
                    <a:schemeClr val="tx1"/>
                  </a:solidFill>
                  <a:latin typeface="Arial" panose="020B0604020202020204" pitchFamily="34" charset="0"/>
                  <a:cs typeface="Arial" panose="020B0604020202020204" pitchFamily="34" charset="0"/>
                </a:rPr>
                <a:t>Multicast Frames</a:t>
              </a:r>
              <a:endParaRPr kumimoji="1" lang="ja-JP" altLang="en-US" sz="1200">
                <a:solidFill>
                  <a:schemeClr val="tx1"/>
                </a:solidFill>
                <a:latin typeface="Arial" panose="020B0604020202020204" pitchFamily="34" charset="0"/>
                <a:cs typeface="Arial" panose="020B0604020202020204" pitchFamily="34" charset="0"/>
              </a:endParaRPr>
            </a:p>
          </p:txBody>
        </p:sp>
        <p:cxnSp>
          <p:nvCxnSpPr>
            <p:cNvPr id="34" name="直線矢印コネクタ 33">
              <a:extLst>
                <a:ext uri="{FF2B5EF4-FFF2-40B4-BE49-F238E27FC236}">
                  <a16:creationId xmlns:a16="http://schemas.microsoft.com/office/drawing/2014/main" id="{F10C3CED-1403-124B-8DCB-EB1661132B4D}"/>
                </a:ext>
              </a:extLst>
            </p:cNvPr>
            <p:cNvCxnSpPr>
              <a:cxnSpLocks/>
            </p:cNvCxnSpPr>
            <p:nvPr/>
          </p:nvCxnSpPr>
          <p:spPr bwMode="auto">
            <a:xfrm flipV="1">
              <a:off x="2968304" y="4353762"/>
              <a:ext cx="3240360" cy="14809"/>
            </a:xfrm>
            <a:prstGeom prst="straightConnector1">
              <a:avLst/>
            </a:prstGeom>
            <a:solidFill>
              <a:srgbClr val="00B8FF"/>
            </a:solidFill>
            <a:ln w="57150" cap="flat" cmpd="sng" algn="ctr">
              <a:solidFill>
                <a:schemeClr val="accent3"/>
              </a:solidFill>
              <a:prstDash val="solid"/>
              <a:round/>
              <a:headEnd type="none" w="med" len="med"/>
              <a:tailEnd type="triangle"/>
            </a:ln>
            <a:effectLst/>
          </p:spPr>
        </p:cxnSp>
        <p:sp>
          <p:nvSpPr>
            <p:cNvPr id="35" name="正方形/長方形 34">
              <a:extLst>
                <a:ext uri="{FF2B5EF4-FFF2-40B4-BE49-F238E27FC236}">
                  <a16:creationId xmlns:a16="http://schemas.microsoft.com/office/drawing/2014/main" id="{371D9855-5CCB-5D4D-982D-A194E43AE2B7}"/>
                </a:ext>
              </a:extLst>
            </p:cNvPr>
            <p:cNvSpPr/>
            <p:nvPr/>
          </p:nvSpPr>
          <p:spPr bwMode="auto">
            <a:xfrm>
              <a:off x="3040312" y="3809480"/>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6" name="正方形/長方形 35">
              <a:extLst>
                <a:ext uri="{FF2B5EF4-FFF2-40B4-BE49-F238E27FC236}">
                  <a16:creationId xmlns:a16="http://schemas.microsoft.com/office/drawing/2014/main" id="{538D48CC-B635-CD44-9F4D-169A017199D3}"/>
                </a:ext>
              </a:extLst>
            </p:cNvPr>
            <p:cNvSpPr/>
            <p:nvPr/>
          </p:nvSpPr>
          <p:spPr bwMode="auto">
            <a:xfrm>
              <a:off x="3541491" y="3809480"/>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7" name="正方形/長方形 36">
              <a:extLst>
                <a:ext uri="{FF2B5EF4-FFF2-40B4-BE49-F238E27FC236}">
                  <a16:creationId xmlns:a16="http://schemas.microsoft.com/office/drawing/2014/main" id="{E058298E-AF79-254E-9C0D-DDA911DF7A3A}"/>
                </a:ext>
              </a:extLst>
            </p:cNvPr>
            <p:cNvSpPr/>
            <p:nvPr/>
          </p:nvSpPr>
          <p:spPr bwMode="auto">
            <a:xfrm>
              <a:off x="4051301" y="3809480"/>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8" name="正方形/長方形 37">
              <a:extLst>
                <a:ext uri="{FF2B5EF4-FFF2-40B4-BE49-F238E27FC236}">
                  <a16:creationId xmlns:a16="http://schemas.microsoft.com/office/drawing/2014/main" id="{F4A99B86-D157-054B-A15B-CC15DB23F280}"/>
                </a:ext>
              </a:extLst>
            </p:cNvPr>
            <p:cNvSpPr/>
            <p:nvPr/>
          </p:nvSpPr>
          <p:spPr bwMode="auto">
            <a:xfrm>
              <a:off x="4552480" y="3809480"/>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9" name="正方形/長方形 38">
              <a:extLst>
                <a:ext uri="{FF2B5EF4-FFF2-40B4-BE49-F238E27FC236}">
                  <a16:creationId xmlns:a16="http://schemas.microsoft.com/office/drawing/2014/main" id="{0DC5B5D9-8688-F740-92AF-DE12478FDB18}"/>
                </a:ext>
              </a:extLst>
            </p:cNvPr>
            <p:cNvSpPr/>
            <p:nvPr/>
          </p:nvSpPr>
          <p:spPr bwMode="auto">
            <a:xfrm>
              <a:off x="5051029" y="3810775"/>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40" name="正方形/長方形 39">
              <a:extLst>
                <a:ext uri="{FF2B5EF4-FFF2-40B4-BE49-F238E27FC236}">
                  <a16:creationId xmlns:a16="http://schemas.microsoft.com/office/drawing/2014/main" id="{6E0A4FE1-4AD0-BE46-A7CE-332784234A31}"/>
                </a:ext>
              </a:extLst>
            </p:cNvPr>
            <p:cNvSpPr/>
            <p:nvPr/>
          </p:nvSpPr>
          <p:spPr bwMode="auto">
            <a:xfrm>
              <a:off x="5552208" y="3810775"/>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41" name="テキスト ボックス 40">
              <a:extLst>
                <a:ext uri="{FF2B5EF4-FFF2-40B4-BE49-F238E27FC236}">
                  <a16:creationId xmlns:a16="http://schemas.microsoft.com/office/drawing/2014/main" id="{1548BD74-7D61-2645-8623-3C3F5DE8B86F}"/>
                </a:ext>
              </a:extLst>
            </p:cNvPr>
            <p:cNvSpPr txBox="1"/>
            <p:nvPr/>
          </p:nvSpPr>
          <p:spPr>
            <a:xfrm>
              <a:off x="3486104" y="3445704"/>
              <a:ext cx="1914494" cy="391416"/>
            </a:xfrm>
            <a:prstGeom prst="rect">
              <a:avLst/>
            </a:prstGeom>
            <a:noFill/>
          </p:spPr>
          <p:txBody>
            <a:bodyPr wrap="none" rtlCol="0">
              <a:spAutoFit/>
            </a:bodyPr>
            <a:lstStyle/>
            <a:p>
              <a:r>
                <a:rPr kumimoji="1" lang="en-US" altLang="ja-JP" sz="1200">
                  <a:solidFill>
                    <a:schemeClr val="tx1"/>
                  </a:solidFill>
                  <a:latin typeface="Arial" panose="020B0604020202020204" pitchFamily="34" charset="0"/>
                  <a:cs typeface="Arial" panose="020B0604020202020204" pitchFamily="34" charset="0"/>
                </a:rPr>
                <a:t>Multicast Frames</a:t>
              </a:r>
              <a:endParaRPr kumimoji="1" lang="ja-JP" altLang="en-US" sz="1200">
                <a:solidFill>
                  <a:schemeClr val="tx1"/>
                </a:solidFill>
                <a:latin typeface="Arial" panose="020B0604020202020204" pitchFamily="34" charset="0"/>
                <a:cs typeface="Arial" panose="020B0604020202020204" pitchFamily="34" charset="0"/>
              </a:endParaRPr>
            </a:p>
          </p:txBody>
        </p:sp>
        <p:sp>
          <p:nvSpPr>
            <p:cNvPr id="42" name="フローチャート: 磁気ディスク 41">
              <a:extLst>
                <a:ext uri="{FF2B5EF4-FFF2-40B4-BE49-F238E27FC236}">
                  <a16:creationId xmlns:a16="http://schemas.microsoft.com/office/drawing/2014/main" id="{498014CC-0D79-FB4C-AC92-E5E063D15906}"/>
                </a:ext>
              </a:extLst>
            </p:cNvPr>
            <p:cNvSpPr/>
            <p:nvPr/>
          </p:nvSpPr>
          <p:spPr bwMode="auto">
            <a:xfrm>
              <a:off x="2059249" y="4062247"/>
              <a:ext cx="914400" cy="612648"/>
            </a:xfrm>
            <a:prstGeom prst="flowChartMagneticDisk">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bg1"/>
                  </a:solidFill>
                  <a:effectLst/>
                  <a:latin typeface="Times New Roman" pitchFamily="16" charset="0"/>
                  <a:ea typeface="MS Gothic" charset="-128"/>
                </a:rPr>
                <a:t>Server</a:t>
              </a:r>
              <a:endParaRPr kumimoji="0" lang="ja-JP" altLang="en-US" sz="1400" b="0" i="0" u="none" strike="noStrike" cap="none" normalizeH="0" baseline="0">
                <a:ln>
                  <a:noFill/>
                </a:ln>
                <a:solidFill>
                  <a:schemeClr val="bg1"/>
                </a:solidFill>
                <a:effectLst/>
                <a:latin typeface="Times New Roman" pitchFamily="16" charset="0"/>
                <a:ea typeface="MS Gothic" charset="-128"/>
              </a:endParaRPr>
            </a:p>
          </p:txBody>
        </p:sp>
        <p:sp>
          <p:nvSpPr>
            <p:cNvPr id="43" name="フローチャート: 磁気ディスク 42">
              <a:extLst>
                <a:ext uri="{FF2B5EF4-FFF2-40B4-BE49-F238E27FC236}">
                  <a16:creationId xmlns:a16="http://schemas.microsoft.com/office/drawing/2014/main" id="{294EC656-2A6C-9E4E-9471-614062B19B75}"/>
                </a:ext>
              </a:extLst>
            </p:cNvPr>
            <p:cNvSpPr/>
            <p:nvPr/>
          </p:nvSpPr>
          <p:spPr bwMode="auto">
            <a:xfrm>
              <a:off x="2046995" y="4964668"/>
              <a:ext cx="914400" cy="612648"/>
            </a:xfrm>
            <a:prstGeom prst="flowChartMagneticDisk">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a:ln>
                    <a:noFill/>
                  </a:ln>
                  <a:solidFill>
                    <a:schemeClr val="bg1"/>
                  </a:solidFill>
                  <a:effectLst/>
                  <a:latin typeface="Times New Roman" pitchFamily="16" charset="0"/>
                  <a:ea typeface="MS Gothic" charset="-128"/>
                </a:rPr>
                <a:t>Server</a:t>
              </a:r>
              <a:endParaRPr kumimoji="0" lang="ja-JP" altLang="en-US" sz="1400" b="0" i="0" u="none" strike="noStrike" cap="none" normalizeH="0" baseline="0">
                <a:ln>
                  <a:noFill/>
                </a:ln>
                <a:solidFill>
                  <a:schemeClr val="bg1"/>
                </a:solidFill>
                <a:effectLst/>
                <a:latin typeface="Times New Roman" pitchFamily="16" charset="0"/>
                <a:ea typeface="MS Gothic" charset="-128"/>
              </a:endParaRPr>
            </a:p>
          </p:txBody>
        </p:sp>
        <p:sp>
          <p:nvSpPr>
            <p:cNvPr id="44" name="フローチャート: 磁気ディスク 43">
              <a:extLst>
                <a:ext uri="{FF2B5EF4-FFF2-40B4-BE49-F238E27FC236}">
                  <a16:creationId xmlns:a16="http://schemas.microsoft.com/office/drawing/2014/main" id="{A344BACB-3A8C-A14F-BE27-9C2A15A88819}"/>
                </a:ext>
              </a:extLst>
            </p:cNvPr>
            <p:cNvSpPr/>
            <p:nvPr/>
          </p:nvSpPr>
          <p:spPr bwMode="auto">
            <a:xfrm>
              <a:off x="2052468" y="5816174"/>
              <a:ext cx="914400" cy="612648"/>
            </a:xfrm>
            <a:prstGeom prst="flowChartMagneticDisk">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a:ln>
                    <a:noFill/>
                  </a:ln>
                  <a:solidFill>
                    <a:schemeClr val="bg1"/>
                  </a:solidFill>
                  <a:effectLst/>
                  <a:latin typeface="Times New Roman" pitchFamily="16" charset="0"/>
                  <a:ea typeface="MS Gothic" charset="-128"/>
                </a:rPr>
                <a:t>Server</a:t>
              </a:r>
              <a:endParaRPr kumimoji="0" lang="ja-JP" altLang="en-US" sz="1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119834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47E497-7086-A645-80B9-8CF8C0DA9425}"/>
              </a:ext>
            </a:extLst>
          </p:cNvPr>
          <p:cNvSpPr>
            <a:spLocks noGrp="1"/>
          </p:cNvSpPr>
          <p:nvPr>
            <p:ph type="title"/>
          </p:nvPr>
        </p:nvSpPr>
        <p:spPr/>
        <p:txBody>
          <a:bodyPr/>
          <a:lstStyle/>
          <a:p>
            <a:r>
              <a:rPr kumimoji="1" lang="en-US" altLang="ja-JP" dirty="0"/>
              <a:t>Existing 802.11 vs Thi</a:t>
            </a:r>
            <a:r>
              <a:rPr lang="en-US" altLang="ja-JP" dirty="0"/>
              <a:t>s Implementation</a:t>
            </a:r>
            <a:endParaRPr kumimoji="1" lang="ja-JP" altLang="en-US"/>
          </a:p>
        </p:txBody>
      </p:sp>
      <p:graphicFrame>
        <p:nvGraphicFramePr>
          <p:cNvPr id="7" name="コンテンツ プレースホルダー 6">
            <a:extLst>
              <a:ext uri="{FF2B5EF4-FFF2-40B4-BE49-F238E27FC236}">
                <a16:creationId xmlns:a16="http://schemas.microsoft.com/office/drawing/2014/main" id="{9A8B4D68-10BE-5A4E-A96B-A295EF33C08C}"/>
              </a:ext>
            </a:extLst>
          </p:cNvPr>
          <p:cNvGraphicFramePr>
            <a:graphicFrameLocks noGrp="1"/>
          </p:cNvGraphicFramePr>
          <p:nvPr>
            <p:ph idx="1"/>
            <p:extLst>
              <p:ext uri="{D42A27DB-BD31-4B8C-83A1-F6EECF244321}">
                <p14:modId xmlns:p14="http://schemas.microsoft.com/office/powerpoint/2010/main" val="2506715829"/>
              </p:ext>
            </p:extLst>
          </p:nvPr>
        </p:nvGraphicFramePr>
        <p:xfrm>
          <a:off x="914400" y="1981200"/>
          <a:ext cx="9262322" cy="2296160"/>
        </p:xfrm>
        <a:graphic>
          <a:graphicData uri="http://schemas.openxmlformats.org/drawingml/2006/table">
            <a:tbl>
              <a:tblPr firstRow="1" firstCol="1" bandRow="1">
                <a:tableStyleId>{F5AB1C69-6EDB-4FF4-983F-18BD219EF322}</a:tableStyleId>
              </a:tblPr>
              <a:tblGrid>
                <a:gridCol w="2354580">
                  <a:extLst>
                    <a:ext uri="{9D8B030D-6E8A-4147-A177-3AD203B41FA5}">
                      <a16:colId xmlns:a16="http://schemas.microsoft.com/office/drawing/2014/main" val="1542140518"/>
                    </a:ext>
                  </a:extLst>
                </a:gridCol>
                <a:gridCol w="3453871">
                  <a:extLst>
                    <a:ext uri="{9D8B030D-6E8A-4147-A177-3AD203B41FA5}">
                      <a16:colId xmlns:a16="http://schemas.microsoft.com/office/drawing/2014/main" val="412102118"/>
                    </a:ext>
                  </a:extLst>
                </a:gridCol>
                <a:gridCol w="3453871">
                  <a:extLst>
                    <a:ext uri="{9D8B030D-6E8A-4147-A177-3AD203B41FA5}">
                      <a16:colId xmlns:a16="http://schemas.microsoft.com/office/drawing/2014/main" val="3513613744"/>
                    </a:ext>
                  </a:extLst>
                </a:gridCol>
              </a:tblGrid>
              <a:tr h="370840">
                <a:tc>
                  <a:txBody>
                    <a:bodyPr/>
                    <a:lstStyle/>
                    <a:p>
                      <a:endParaRPr kumimoji="1" lang="ja-JP" altLang="en-US"/>
                    </a:p>
                  </a:txBody>
                  <a:tcPr/>
                </a:tc>
                <a:tc>
                  <a:txBody>
                    <a:bodyPr/>
                    <a:lstStyle/>
                    <a:p>
                      <a:r>
                        <a:rPr kumimoji="1" lang="en-US" altLang="ja-JP" dirty="0"/>
                        <a:t>Existing 802.11</a:t>
                      </a:r>
                      <a:endParaRPr kumimoji="1" lang="ja-JP" altLang="en-US"/>
                    </a:p>
                  </a:txBody>
                  <a:tcPr/>
                </a:tc>
                <a:tc>
                  <a:txBody>
                    <a:bodyPr/>
                    <a:lstStyle/>
                    <a:p>
                      <a:r>
                        <a:rPr kumimoji="1" lang="en-US" altLang="ja-JP" dirty="0"/>
                        <a:t>This Implementation</a:t>
                      </a:r>
                      <a:endParaRPr kumimoji="1" lang="ja-JP" altLang="en-US"/>
                    </a:p>
                  </a:txBody>
                  <a:tcPr/>
                </a:tc>
                <a:extLst>
                  <a:ext uri="{0D108BD9-81ED-4DB2-BD59-A6C34878D82A}">
                    <a16:rowId xmlns:a16="http://schemas.microsoft.com/office/drawing/2014/main" val="3544825472"/>
                  </a:ext>
                </a:extLst>
              </a:tr>
              <a:tr h="370840">
                <a:tc>
                  <a:txBody>
                    <a:bodyPr/>
                    <a:lstStyle/>
                    <a:p>
                      <a:r>
                        <a:rPr kumimoji="1" lang="en-US" altLang="ja-JP" dirty="0"/>
                        <a:t>Association</a:t>
                      </a:r>
                      <a:endParaRPr kumimoji="1" lang="ja-JP" altLang="en-US"/>
                    </a:p>
                  </a:txBody>
                  <a:tcPr/>
                </a:tc>
                <a:tc>
                  <a:txBody>
                    <a:bodyPr/>
                    <a:lstStyle/>
                    <a:p>
                      <a:r>
                        <a:rPr kumimoji="1" lang="en-US" altLang="ja-JP" dirty="0"/>
                        <a:t>Required</a:t>
                      </a:r>
                      <a:endParaRPr kumimoji="1" lang="ja-JP" altLang="en-US"/>
                    </a:p>
                  </a:txBody>
                  <a:tcPr/>
                </a:tc>
                <a:tc>
                  <a:txBody>
                    <a:bodyPr/>
                    <a:lstStyle/>
                    <a:p>
                      <a:r>
                        <a:rPr kumimoji="1" lang="en-US" altLang="ja-JP" b="1" dirty="0"/>
                        <a:t>No association</a:t>
                      </a:r>
                      <a:endParaRPr kumimoji="1" lang="ja-JP" altLang="en-US" b="1"/>
                    </a:p>
                  </a:txBody>
                  <a:tcPr/>
                </a:tc>
                <a:extLst>
                  <a:ext uri="{0D108BD9-81ED-4DB2-BD59-A6C34878D82A}">
                    <a16:rowId xmlns:a16="http://schemas.microsoft.com/office/drawing/2014/main" val="3902376065"/>
                  </a:ext>
                </a:extLst>
              </a:tr>
              <a:tr h="370840">
                <a:tc>
                  <a:txBody>
                    <a:bodyPr/>
                    <a:lstStyle/>
                    <a:p>
                      <a:r>
                        <a:rPr kumimoji="1" lang="en-US" altLang="ja-JP" dirty="0"/>
                        <a:t>STA transmission</a:t>
                      </a:r>
                      <a:endParaRPr kumimoji="1" lang="ja-JP" altLang="en-US"/>
                    </a:p>
                  </a:txBody>
                  <a:tcPr/>
                </a:tc>
                <a:tc>
                  <a:txBody>
                    <a:bodyPr/>
                    <a:lstStyle/>
                    <a:p>
                      <a:r>
                        <a:rPr kumimoji="1" lang="en-US" altLang="ja-JP" dirty="0"/>
                        <a:t>Required (at least Authentication / Association)</a:t>
                      </a:r>
                      <a:endParaRPr kumimoji="1" lang="ja-JP" altLang="en-US"/>
                    </a:p>
                  </a:txBody>
                  <a:tcPr/>
                </a:tc>
                <a:tc>
                  <a:txBody>
                    <a:bodyPr/>
                    <a:lstStyle/>
                    <a:p>
                      <a:r>
                        <a:rPr kumimoji="1" lang="en-US" altLang="ja-JP" b="1" dirty="0"/>
                        <a:t>No transmission</a:t>
                      </a:r>
                      <a:endParaRPr kumimoji="1" lang="ja-JP" altLang="en-US" b="1"/>
                    </a:p>
                  </a:txBody>
                  <a:tcPr/>
                </a:tc>
                <a:extLst>
                  <a:ext uri="{0D108BD9-81ED-4DB2-BD59-A6C34878D82A}">
                    <a16:rowId xmlns:a16="http://schemas.microsoft.com/office/drawing/2014/main" val="580683230"/>
                  </a:ext>
                </a:extLst>
              </a:tr>
              <a:tr h="370840">
                <a:tc>
                  <a:txBody>
                    <a:bodyPr/>
                    <a:lstStyle/>
                    <a:p>
                      <a:r>
                        <a:rPr kumimoji="1" lang="en-US" altLang="ja-JP" dirty="0"/>
                        <a:t>Frame authentication</a:t>
                      </a:r>
                      <a:endParaRPr kumimoji="1" lang="ja-JP" altLang="en-US"/>
                    </a:p>
                  </a:txBody>
                  <a:tcPr/>
                </a:tc>
                <a:tc>
                  <a:txBody>
                    <a:bodyPr/>
                    <a:lstStyle/>
                    <a:p>
                      <a:r>
                        <a:rPr kumimoji="1" lang="en-US" altLang="ja-JP" dirty="0"/>
                        <a:t>GTKSA</a:t>
                      </a:r>
                    </a:p>
                    <a:p>
                      <a:r>
                        <a:rPr kumimoji="1" lang="en-US" altLang="ja-JP" dirty="0"/>
                        <a:t>Insufficient for public use</a:t>
                      </a:r>
                    </a:p>
                    <a:p>
                      <a:r>
                        <a:rPr kumimoji="1" lang="en-US" altLang="ja-JP" dirty="0"/>
                        <a:t>(11-19/451r5)</a:t>
                      </a:r>
                      <a:endParaRPr kumimoji="1" lang="ja-JP" altLang="en-US"/>
                    </a:p>
                  </a:txBody>
                  <a:tcPr/>
                </a:tc>
                <a:tc>
                  <a:txBody>
                    <a:bodyPr/>
                    <a:lstStyle/>
                    <a:p>
                      <a:r>
                        <a:rPr kumimoji="1" lang="en-US" altLang="ja-JP" b="1" dirty="0"/>
                        <a:t>Digital Signature with TESLA</a:t>
                      </a:r>
                    </a:p>
                    <a:p>
                      <a:r>
                        <a:rPr kumimoji="1" lang="en-US" altLang="ja-JP" b="1" dirty="0"/>
                        <a:t>Sufficient for public use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1" dirty="0"/>
                        <a:t>(11-19/451r5)</a:t>
                      </a:r>
                      <a:endParaRPr kumimoji="1" lang="ja-JP" altLang="en-US" b="1"/>
                    </a:p>
                  </a:txBody>
                  <a:tcPr/>
                </a:tc>
                <a:extLst>
                  <a:ext uri="{0D108BD9-81ED-4DB2-BD59-A6C34878D82A}">
                    <a16:rowId xmlns:a16="http://schemas.microsoft.com/office/drawing/2014/main" val="1398199920"/>
                  </a:ext>
                </a:extLst>
              </a:tr>
            </a:tbl>
          </a:graphicData>
        </a:graphic>
      </p:graphicFrame>
      <p:sp>
        <p:nvSpPr>
          <p:cNvPr id="4" name="スライド番号プレースホルダー 3">
            <a:extLst>
              <a:ext uri="{FF2B5EF4-FFF2-40B4-BE49-F238E27FC236}">
                <a16:creationId xmlns:a16="http://schemas.microsoft.com/office/drawing/2014/main" id="{D9E733BF-CFFA-C641-B5E7-396CE3BC526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a:extLst>
              <a:ext uri="{FF2B5EF4-FFF2-40B4-BE49-F238E27FC236}">
                <a16:creationId xmlns:a16="http://schemas.microsoft.com/office/drawing/2014/main" id="{BFDE6572-11A0-F845-B36F-AEAA9677D115}"/>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A9C8EE81-F51C-D346-9F46-2EE3B3162D5D}"/>
              </a:ext>
            </a:extLst>
          </p:cNvPr>
          <p:cNvSpPr>
            <a:spLocks noGrp="1"/>
          </p:cNvSpPr>
          <p:nvPr>
            <p:ph type="dt" idx="15"/>
          </p:nvPr>
        </p:nvSpPr>
        <p:spPr/>
        <p:txBody>
          <a:bodyPr/>
          <a:lstStyle/>
          <a:p>
            <a:r>
              <a:rPr lang="en-US" altLang="ja-JP"/>
              <a:t>November 2019</a:t>
            </a:r>
            <a:endParaRPr lang="en-GB" dirty="0"/>
          </a:p>
        </p:txBody>
      </p:sp>
    </p:spTree>
    <p:extLst>
      <p:ext uri="{BB962C8B-B14F-4D97-AF65-F5344CB8AC3E}">
        <p14:creationId xmlns:p14="http://schemas.microsoft.com/office/powerpoint/2010/main" val="428766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819A3B-C7A2-744B-822E-C0E065DA048E}"/>
              </a:ext>
            </a:extLst>
          </p:cNvPr>
          <p:cNvSpPr>
            <a:spLocks noGrp="1"/>
          </p:cNvSpPr>
          <p:nvPr>
            <p:ph type="title"/>
          </p:nvPr>
        </p:nvSpPr>
        <p:spPr/>
        <p:txBody>
          <a:bodyPr/>
          <a:lstStyle/>
          <a:p>
            <a:r>
              <a:rPr kumimoji="1" lang="en-US" altLang="ja-JP" dirty="0"/>
              <a:t>Frame Sequence (11-19/451r5)</a:t>
            </a:r>
            <a:endParaRPr kumimoji="1" lang="ja-JP" altLang="en-US"/>
          </a:p>
        </p:txBody>
      </p:sp>
      <p:sp>
        <p:nvSpPr>
          <p:cNvPr id="3" name="コンテンツ プレースホルダー 2">
            <a:extLst>
              <a:ext uri="{FF2B5EF4-FFF2-40B4-BE49-F238E27FC236}">
                <a16:creationId xmlns:a16="http://schemas.microsoft.com/office/drawing/2014/main" id="{CE9F8F10-3409-9942-AF6E-4FD82AD5ED5E}"/>
              </a:ext>
            </a:extLst>
          </p:cNvPr>
          <p:cNvSpPr>
            <a:spLocks noGrp="1"/>
          </p:cNvSpPr>
          <p:nvPr>
            <p:ph sz="half" idx="1"/>
          </p:nvPr>
        </p:nvSpPr>
        <p:spPr>
          <a:xfrm>
            <a:off x="1439906" y="3061817"/>
            <a:ext cx="2143046" cy="659740"/>
          </a:xfrm>
        </p:spPr>
        <p:txBody>
          <a:bodyPr/>
          <a:lstStyle/>
          <a:p>
            <a:pPr marL="0" indent="0"/>
            <a:r>
              <a:rPr kumimoji="1" lang="en-US" altLang="ja-JP" sz="1800" dirty="0" err="1"/>
              <a:t>eBCS</a:t>
            </a:r>
            <a:r>
              <a:rPr kumimoji="1" lang="en-US" altLang="ja-JP" sz="1800" dirty="0"/>
              <a:t> Info frame</a:t>
            </a:r>
          </a:p>
          <a:p>
            <a:pPr marL="57150" indent="0"/>
            <a:r>
              <a:rPr lang="en-US" altLang="ja-JP" sz="1400" b="0" dirty="0"/>
              <a:t>Transmitted in </a:t>
            </a:r>
            <a:r>
              <a:rPr lang="en-US" altLang="ja-JP" sz="1400" b="0" i="1" dirty="0"/>
              <a:t>T</a:t>
            </a:r>
            <a:r>
              <a:rPr lang="en-US" altLang="ja-JP" sz="1400" b="0" i="1" baseline="-25000" dirty="0"/>
              <a:t>I</a:t>
            </a:r>
            <a:r>
              <a:rPr lang="en-US" altLang="ja-JP" sz="1400" b="0" dirty="0"/>
              <a:t> interval</a:t>
            </a:r>
          </a:p>
        </p:txBody>
      </p:sp>
      <p:sp>
        <p:nvSpPr>
          <p:cNvPr id="6" name="日付プレースホルダー 5">
            <a:extLst>
              <a:ext uri="{FF2B5EF4-FFF2-40B4-BE49-F238E27FC236}">
                <a16:creationId xmlns:a16="http://schemas.microsoft.com/office/drawing/2014/main" id="{12484CB3-A301-7F48-9F8E-A870B1D3AAC0}"/>
              </a:ext>
            </a:extLst>
          </p:cNvPr>
          <p:cNvSpPr>
            <a:spLocks noGrp="1"/>
          </p:cNvSpPr>
          <p:nvPr>
            <p:ph type="dt" idx="10"/>
          </p:nvPr>
        </p:nvSpPr>
        <p:spPr/>
        <p:txBody>
          <a:bodyPr/>
          <a:lstStyle/>
          <a:p>
            <a:r>
              <a:rPr lang="en-US" altLang="ja-JP"/>
              <a:t>November 2019</a:t>
            </a:r>
            <a:endParaRPr lang="en-GB" dirty="0"/>
          </a:p>
        </p:txBody>
      </p:sp>
      <p:sp>
        <p:nvSpPr>
          <p:cNvPr id="5" name="フッター プレースホルダー 4">
            <a:extLst>
              <a:ext uri="{FF2B5EF4-FFF2-40B4-BE49-F238E27FC236}">
                <a16:creationId xmlns:a16="http://schemas.microsoft.com/office/drawing/2014/main" id="{3CEA4058-EFDE-B846-A0FD-30C79CE202F9}"/>
              </a:ext>
            </a:extLst>
          </p:cNvPr>
          <p:cNvSpPr>
            <a:spLocks noGrp="1"/>
          </p:cNvSpPr>
          <p:nvPr>
            <p:ph type="ftr" idx="11"/>
          </p:nvPr>
        </p:nvSpPr>
        <p:spPr/>
        <p:txBody>
          <a:bodyPr/>
          <a:lstStyle/>
          <a:p>
            <a:r>
              <a:rPr lang="en-GB"/>
              <a:t>Hitoshi Morioka, SRC Software</a:t>
            </a:r>
            <a:endParaRPr lang="en-GB" dirty="0"/>
          </a:p>
        </p:txBody>
      </p:sp>
      <p:sp>
        <p:nvSpPr>
          <p:cNvPr id="4" name="スライド番号プレースホルダー 3">
            <a:extLst>
              <a:ext uri="{FF2B5EF4-FFF2-40B4-BE49-F238E27FC236}">
                <a16:creationId xmlns:a16="http://schemas.microsoft.com/office/drawing/2014/main" id="{FB2847EC-9549-EF47-8063-A67A9019D52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cxnSp>
        <p:nvCxnSpPr>
          <p:cNvPr id="8" name="直線矢印コネクタ 7">
            <a:extLst>
              <a:ext uri="{FF2B5EF4-FFF2-40B4-BE49-F238E27FC236}">
                <a16:creationId xmlns:a16="http://schemas.microsoft.com/office/drawing/2014/main" id="{EF8C0FBE-A0CC-894D-81BF-E75B90723075}"/>
              </a:ext>
            </a:extLst>
          </p:cNvPr>
          <p:cNvCxnSpPr/>
          <p:nvPr/>
        </p:nvCxnSpPr>
        <p:spPr bwMode="auto">
          <a:xfrm>
            <a:off x="1021981" y="5517232"/>
            <a:ext cx="10148037" cy="0"/>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9" name="正方形/長方形 8">
            <a:extLst>
              <a:ext uri="{FF2B5EF4-FFF2-40B4-BE49-F238E27FC236}">
                <a16:creationId xmlns:a16="http://schemas.microsoft.com/office/drawing/2014/main" id="{E72CE666-CFD3-A442-B367-7EF7906A7E02}"/>
              </a:ext>
            </a:extLst>
          </p:cNvPr>
          <p:cNvSpPr/>
          <p:nvPr/>
        </p:nvSpPr>
        <p:spPr bwMode="auto">
          <a:xfrm>
            <a:off x="1343472" y="4221088"/>
            <a:ext cx="288032" cy="129614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正方形/長方形 16">
            <a:extLst>
              <a:ext uri="{FF2B5EF4-FFF2-40B4-BE49-F238E27FC236}">
                <a16:creationId xmlns:a16="http://schemas.microsoft.com/office/drawing/2014/main" id="{C6175E32-0603-3F40-953A-214ABD0DC86F}"/>
              </a:ext>
            </a:extLst>
          </p:cNvPr>
          <p:cNvSpPr/>
          <p:nvPr/>
        </p:nvSpPr>
        <p:spPr bwMode="auto">
          <a:xfrm>
            <a:off x="6970404" y="4224748"/>
            <a:ext cx="288032" cy="129614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正方形/長方形 21">
            <a:extLst>
              <a:ext uri="{FF2B5EF4-FFF2-40B4-BE49-F238E27FC236}">
                <a16:creationId xmlns:a16="http://schemas.microsoft.com/office/drawing/2014/main" id="{70BA7019-4D19-4244-B840-AD5CCB11DF29}"/>
              </a:ext>
            </a:extLst>
          </p:cNvPr>
          <p:cNvSpPr/>
          <p:nvPr/>
        </p:nvSpPr>
        <p:spPr bwMode="auto">
          <a:xfrm>
            <a:off x="8457194" y="467521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正方形/長方形 22">
            <a:extLst>
              <a:ext uri="{FF2B5EF4-FFF2-40B4-BE49-F238E27FC236}">
                <a16:creationId xmlns:a16="http://schemas.microsoft.com/office/drawing/2014/main" id="{BC8B5FAD-76A5-8E4A-B3B8-D3E1CB6BAD23}"/>
              </a:ext>
            </a:extLst>
          </p:cNvPr>
          <p:cNvSpPr/>
          <p:nvPr/>
        </p:nvSpPr>
        <p:spPr bwMode="auto">
          <a:xfrm>
            <a:off x="8889242" y="4678112"/>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正方形/長方形 23">
            <a:extLst>
              <a:ext uri="{FF2B5EF4-FFF2-40B4-BE49-F238E27FC236}">
                <a16:creationId xmlns:a16="http://schemas.microsoft.com/office/drawing/2014/main" id="{DB6B657E-735B-9A4A-97DB-2D4A97A291BD}"/>
              </a:ext>
            </a:extLst>
          </p:cNvPr>
          <p:cNvSpPr/>
          <p:nvPr/>
        </p:nvSpPr>
        <p:spPr bwMode="auto">
          <a:xfrm>
            <a:off x="9393298" y="4678112"/>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正方形/長方形 24">
            <a:extLst>
              <a:ext uri="{FF2B5EF4-FFF2-40B4-BE49-F238E27FC236}">
                <a16:creationId xmlns:a16="http://schemas.microsoft.com/office/drawing/2014/main" id="{E747B430-6389-E041-A4AA-21CCA2DFAFBF}"/>
              </a:ext>
            </a:extLst>
          </p:cNvPr>
          <p:cNvSpPr/>
          <p:nvPr/>
        </p:nvSpPr>
        <p:spPr bwMode="auto">
          <a:xfrm>
            <a:off x="9753338" y="467521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正方形/長方形 25">
            <a:extLst>
              <a:ext uri="{FF2B5EF4-FFF2-40B4-BE49-F238E27FC236}">
                <a16:creationId xmlns:a16="http://schemas.microsoft.com/office/drawing/2014/main" id="{19AE85BD-EF46-8140-936C-91DD0AD95B5B}"/>
              </a:ext>
            </a:extLst>
          </p:cNvPr>
          <p:cNvSpPr/>
          <p:nvPr/>
        </p:nvSpPr>
        <p:spPr bwMode="auto">
          <a:xfrm>
            <a:off x="10386340" y="467521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0" name="直線コネクタ 29">
            <a:extLst>
              <a:ext uri="{FF2B5EF4-FFF2-40B4-BE49-F238E27FC236}">
                <a16:creationId xmlns:a16="http://schemas.microsoft.com/office/drawing/2014/main" id="{A4C2FA6F-B36C-2A43-A634-C81334BF5436}"/>
              </a:ext>
            </a:extLst>
          </p:cNvPr>
          <p:cNvCxnSpPr/>
          <p:nvPr/>
        </p:nvCxnSpPr>
        <p:spPr bwMode="auto">
          <a:xfrm>
            <a:off x="1343472" y="5527695"/>
            <a:ext cx="0" cy="63760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4" name="直線コネクタ 33">
            <a:extLst>
              <a:ext uri="{FF2B5EF4-FFF2-40B4-BE49-F238E27FC236}">
                <a16:creationId xmlns:a16="http://schemas.microsoft.com/office/drawing/2014/main" id="{A9797B86-E41D-8847-9A2D-B28BA23B507F}"/>
              </a:ext>
            </a:extLst>
          </p:cNvPr>
          <p:cNvCxnSpPr/>
          <p:nvPr/>
        </p:nvCxnSpPr>
        <p:spPr bwMode="auto">
          <a:xfrm>
            <a:off x="1343472"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6" name="直線コネクタ 45">
            <a:extLst>
              <a:ext uri="{FF2B5EF4-FFF2-40B4-BE49-F238E27FC236}">
                <a16:creationId xmlns:a16="http://schemas.microsoft.com/office/drawing/2014/main" id="{0AE80E2D-8855-CA49-BB51-02724A3FBC15}"/>
              </a:ext>
            </a:extLst>
          </p:cNvPr>
          <p:cNvCxnSpPr/>
          <p:nvPr/>
        </p:nvCxnSpPr>
        <p:spPr bwMode="auto">
          <a:xfrm>
            <a:off x="2279576"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7" name="直線コネクタ 46">
            <a:extLst>
              <a:ext uri="{FF2B5EF4-FFF2-40B4-BE49-F238E27FC236}">
                <a16:creationId xmlns:a16="http://schemas.microsoft.com/office/drawing/2014/main" id="{9DDBEB24-FAC9-EE48-932E-9FF05D74AA53}"/>
              </a:ext>
            </a:extLst>
          </p:cNvPr>
          <p:cNvCxnSpPr/>
          <p:nvPr/>
        </p:nvCxnSpPr>
        <p:spPr bwMode="auto">
          <a:xfrm>
            <a:off x="2279576"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直線コネクタ 47">
            <a:extLst>
              <a:ext uri="{FF2B5EF4-FFF2-40B4-BE49-F238E27FC236}">
                <a16:creationId xmlns:a16="http://schemas.microsoft.com/office/drawing/2014/main" id="{E6F77830-B5BD-5940-A447-280CF3936FCE}"/>
              </a:ext>
            </a:extLst>
          </p:cNvPr>
          <p:cNvCxnSpPr/>
          <p:nvPr/>
        </p:nvCxnSpPr>
        <p:spPr bwMode="auto">
          <a:xfrm>
            <a:off x="3215680"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9" name="直線コネクタ 48">
            <a:extLst>
              <a:ext uri="{FF2B5EF4-FFF2-40B4-BE49-F238E27FC236}">
                <a16:creationId xmlns:a16="http://schemas.microsoft.com/office/drawing/2014/main" id="{44922997-4DA4-954F-9E9A-D1AA733C6927}"/>
              </a:ext>
            </a:extLst>
          </p:cNvPr>
          <p:cNvCxnSpPr/>
          <p:nvPr/>
        </p:nvCxnSpPr>
        <p:spPr bwMode="auto">
          <a:xfrm>
            <a:off x="3215680"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直線コネクタ 49">
            <a:extLst>
              <a:ext uri="{FF2B5EF4-FFF2-40B4-BE49-F238E27FC236}">
                <a16:creationId xmlns:a16="http://schemas.microsoft.com/office/drawing/2014/main" id="{CFB8236A-4932-C049-B77E-FE9FE45CB464}"/>
              </a:ext>
            </a:extLst>
          </p:cNvPr>
          <p:cNvCxnSpPr/>
          <p:nvPr/>
        </p:nvCxnSpPr>
        <p:spPr bwMode="auto">
          <a:xfrm>
            <a:off x="4151784"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1" name="直線コネクタ 50">
            <a:extLst>
              <a:ext uri="{FF2B5EF4-FFF2-40B4-BE49-F238E27FC236}">
                <a16:creationId xmlns:a16="http://schemas.microsoft.com/office/drawing/2014/main" id="{A46E5CD4-5694-A740-BCA7-793F962B8648}"/>
              </a:ext>
            </a:extLst>
          </p:cNvPr>
          <p:cNvCxnSpPr/>
          <p:nvPr/>
        </p:nvCxnSpPr>
        <p:spPr bwMode="auto">
          <a:xfrm>
            <a:off x="4151784"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2" name="直線コネクタ 51">
            <a:extLst>
              <a:ext uri="{FF2B5EF4-FFF2-40B4-BE49-F238E27FC236}">
                <a16:creationId xmlns:a16="http://schemas.microsoft.com/office/drawing/2014/main" id="{16C24EBD-3F37-C54D-B9D9-5D7D60AC2FD3}"/>
              </a:ext>
            </a:extLst>
          </p:cNvPr>
          <p:cNvCxnSpPr/>
          <p:nvPr/>
        </p:nvCxnSpPr>
        <p:spPr bwMode="auto">
          <a:xfrm>
            <a:off x="5087888"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3" name="直線コネクタ 52">
            <a:extLst>
              <a:ext uri="{FF2B5EF4-FFF2-40B4-BE49-F238E27FC236}">
                <a16:creationId xmlns:a16="http://schemas.microsoft.com/office/drawing/2014/main" id="{0765EC27-EF14-2443-A5FF-F3C5E1BF5E80}"/>
              </a:ext>
            </a:extLst>
          </p:cNvPr>
          <p:cNvCxnSpPr/>
          <p:nvPr/>
        </p:nvCxnSpPr>
        <p:spPr bwMode="auto">
          <a:xfrm>
            <a:off x="5087888" y="555646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4" name="直線コネクタ 53">
            <a:extLst>
              <a:ext uri="{FF2B5EF4-FFF2-40B4-BE49-F238E27FC236}">
                <a16:creationId xmlns:a16="http://schemas.microsoft.com/office/drawing/2014/main" id="{3DAA8C3C-F758-9042-8B7A-83AB75D81DDE}"/>
              </a:ext>
            </a:extLst>
          </p:cNvPr>
          <p:cNvCxnSpPr/>
          <p:nvPr/>
        </p:nvCxnSpPr>
        <p:spPr bwMode="auto">
          <a:xfrm>
            <a:off x="6023992" y="555646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5" name="直線コネクタ 54">
            <a:extLst>
              <a:ext uri="{FF2B5EF4-FFF2-40B4-BE49-F238E27FC236}">
                <a16:creationId xmlns:a16="http://schemas.microsoft.com/office/drawing/2014/main" id="{638DBF69-1E97-4A4E-82C5-C7F2C5F048BE}"/>
              </a:ext>
            </a:extLst>
          </p:cNvPr>
          <p:cNvCxnSpPr/>
          <p:nvPr/>
        </p:nvCxnSpPr>
        <p:spPr bwMode="auto">
          <a:xfrm>
            <a:off x="6023992" y="555154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6" name="直線コネクタ 55">
            <a:extLst>
              <a:ext uri="{FF2B5EF4-FFF2-40B4-BE49-F238E27FC236}">
                <a16:creationId xmlns:a16="http://schemas.microsoft.com/office/drawing/2014/main" id="{6A16F2EB-C29D-B04D-BD52-84C6D83DFAFA}"/>
              </a:ext>
            </a:extLst>
          </p:cNvPr>
          <p:cNvCxnSpPr/>
          <p:nvPr/>
        </p:nvCxnSpPr>
        <p:spPr bwMode="auto">
          <a:xfrm>
            <a:off x="6023992"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7" name="直線コネクタ 56">
            <a:extLst>
              <a:ext uri="{FF2B5EF4-FFF2-40B4-BE49-F238E27FC236}">
                <a16:creationId xmlns:a16="http://schemas.microsoft.com/office/drawing/2014/main" id="{1B9B311E-8912-BB45-8712-3303A366A4C7}"/>
              </a:ext>
            </a:extLst>
          </p:cNvPr>
          <p:cNvCxnSpPr>
            <a:cxnSpLocks/>
          </p:cNvCxnSpPr>
          <p:nvPr/>
        </p:nvCxnSpPr>
        <p:spPr bwMode="auto">
          <a:xfrm>
            <a:off x="6960096" y="5554009"/>
            <a:ext cx="0" cy="61129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9" name="正方形/長方形 58">
            <a:extLst>
              <a:ext uri="{FF2B5EF4-FFF2-40B4-BE49-F238E27FC236}">
                <a16:creationId xmlns:a16="http://schemas.microsoft.com/office/drawing/2014/main" id="{821491DE-430A-8D45-830A-4F83922351EC}"/>
              </a:ext>
            </a:extLst>
          </p:cNvPr>
          <p:cNvSpPr/>
          <p:nvPr/>
        </p:nvSpPr>
        <p:spPr bwMode="auto">
          <a:xfrm>
            <a:off x="8070411" y="4678112"/>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正方形/長方形 59">
            <a:extLst>
              <a:ext uri="{FF2B5EF4-FFF2-40B4-BE49-F238E27FC236}">
                <a16:creationId xmlns:a16="http://schemas.microsoft.com/office/drawing/2014/main" id="{48FB4EAB-E191-CB43-AFBB-C8F7B107EC2B}"/>
              </a:ext>
            </a:extLst>
          </p:cNvPr>
          <p:cNvSpPr/>
          <p:nvPr/>
        </p:nvSpPr>
        <p:spPr bwMode="auto">
          <a:xfrm>
            <a:off x="7566355" y="467079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正方形/長方形 60">
            <a:extLst>
              <a:ext uri="{FF2B5EF4-FFF2-40B4-BE49-F238E27FC236}">
                <a16:creationId xmlns:a16="http://schemas.microsoft.com/office/drawing/2014/main" id="{DBC73652-F663-D04C-9731-6E9B209A8799}"/>
              </a:ext>
            </a:extLst>
          </p:cNvPr>
          <p:cNvSpPr/>
          <p:nvPr/>
        </p:nvSpPr>
        <p:spPr bwMode="auto">
          <a:xfrm>
            <a:off x="2610180" y="467079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正方形/長方形 61">
            <a:extLst>
              <a:ext uri="{FF2B5EF4-FFF2-40B4-BE49-F238E27FC236}">
                <a16:creationId xmlns:a16="http://schemas.microsoft.com/office/drawing/2014/main" id="{795A4468-A8AF-4541-9EDB-61D5E7ED8F18}"/>
              </a:ext>
            </a:extLst>
          </p:cNvPr>
          <p:cNvSpPr/>
          <p:nvPr/>
        </p:nvSpPr>
        <p:spPr bwMode="auto">
          <a:xfrm>
            <a:off x="3042228" y="4673692"/>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3" name="正方形/長方形 62">
            <a:extLst>
              <a:ext uri="{FF2B5EF4-FFF2-40B4-BE49-F238E27FC236}">
                <a16:creationId xmlns:a16="http://schemas.microsoft.com/office/drawing/2014/main" id="{33B41A14-76A3-3A4F-86A7-EA2339996E35}"/>
              </a:ext>
            </a:extLst>
          </p:cNvPr>
          <p:cNvSpPr/>
          <p:nvPr/>
        </p:nvSpPr>
        <p:spPr bwMode="auto">
          <a:xfrm>
            <a:off x="3546284" y="4673692"/>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正方形/長方形 63">
            <a:extLst>
              <a:ext uri="{FF2B5EF4-FFF2-40B4-BE49-F238E27FC236}">
                <a16:creationId xmlns:a16="http://schemas.microsoft.com/office/drawing/2014/main" id="{D99A5405-807F-8343-80B8-C5E5D23D5335}"/>
              </a:ext>
            </a:extLst>
          </p:cNvPr>
          <p:cNvSpPr/>
          <p:nvPr/>
        </p:nvSpPr>
        <p:spPr bwMode="auto">
          <a:xfrm>
            <a:off x="3906324" y="467079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5" name="正方形/長方形 64">
            <a:extLst>
              <a:ext uri="{FF2B5EF4-FFF2-40B4-BE49-F238E27FC236}">
                <a16:creationId xmlns:a16="http://schemas.microsoft.com/office/drawing/2014/main" id="{956B350F-0189-2E4B-A05F-033DE8B1FFB8}"/>
              </a:ext>
            </a:extLst>
          </p:cNvPr>
          <p:cNvSpPr/>
          <p:nvPr/>
        </p:nvSpPr>
        <p:spPr bwMode="auto">
          <a:xfrm>
            <a:off x="4539326" y="467079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正方形/長方形 65">
            <a:extLst>
              <a:ext uri="{FF2B5EF4-FFF2-40B4-BE49-F238E27FC236}">
                <a16:creationId xmlns:a16="http://schemas.microsoft.com/office/drawing/2014/main" id="{2D99BD2A-8DE6-7F4F-93AC-6B853C1894AE}"/>
              </a:ext>
            </a:extLst>
          </p:cNvPr>
          <p:cNvSpPr/>
          <p:nvPr/>
        </p:nvSpPr>
        <p:spPr bwMode="auto">
          <a:xfrm>
            <a:off x="2223397" y="4673692"/>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7" name="正方形/長方形 66">
            <a:extLst>
              <a:ext uri="{FF2B5EF4-FFF2-40B4-BE49-F238E27FC236}">
                <a16:creationId xmlns:a16="http://schemas.microsoft.com/office/drawing/2014/main" id="{C9CE20A4-48A8-D74C-8AEB-5660005E4114}"/>
              </a:ext>
            </a:extLst>
          </p:cNvPr>
          <p:cNvSpPr/>
          <p:nvPr/>
        </p:nvSpPr>
        <p:spPr bwMode="auto">
          <a:xfrm>
            <a:off x="1719341" y="466637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8" name="正方形/長方形 67">
            <a:extLst>
              <a:ext uri="{FF2B5EF4-FFF2-40B4-BE49-F238E27FC236}">
                <a16:creationId xmlns:a16="http://schemas.microsoft.com/office/drawing/2014/main" id="{FBA0C18D-9F71-4C47-8904-51E7FAF0C921}"/>
              </a:ext>
            </a:extLst>
          </p:cNvPr>
          <p:cNvSpPr/>
          <p:nvPr/>
        </p:nvSpPr>
        <p:spPr bwMode="auto">
          <a:xfrm>
            <a:off x="4897242" y="4669272"/>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正方形/長方形 68">
            <a:extLst>
              <a:ext uri="{FF2B5EF4-FFF2-40B4-BE49-F238E27FC236}">
                <a16:creationId xmlns:a16="http://schemas.microsoft.com/office/drawing/2014/main" id="{528ACDC9-8169-DD42-9074-2017E0536309}"/>
              </a:ext>
            </a:extLst>
          </p:cNvPr>
          <p:cNvSpPr/>
          <p:nvPr/>
        </p:nvSpPr>
        <p:spPr bwMode="auto">
          <a:xfrm>
            <a:off x="5257282" y="466637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正方形/長方形 69">
            <a:extLst>
              <a:ext uri="{FF2B5EF4-FFF2-40B4-BE49-F238E27FC236}">
                <a16:creationId xmlns:a16="http://schemas.microsoft.com/office/drawing/2014/main" id="{3622C827-D771-5C48-A2D5-D6BEE3359E33}"/>
              </a:ext>
            </a:extLst>
          </p:cNvPr>
          <p:cNvSpPr/>
          <p:nvPr/>
        </p:nvSpPr>
        <p:spPr bwMode="auto">
          <a:xfrm>
            <a:off x="5890284" y="466637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正方形/長方形 70">
            <a:extLst>
              <a:ext uri="{FF2B5EF4-FFF2-40B4-BE49-F238E27FC236}">
                <a16:creationId xmlns:a16="http://schemas.microsoft.com/office/drawing/2014/main" id="{48198970-9E3E-7347-8569-030B74E098FB}"/>
              </a:ext>
            </a:extLst>
          </p:cNvPr>
          <p:cNvSpPr/>
          <p:nvPr/>
        </p:nvSpPr>
        <p:spPr bwMode="auto">
          <a:xfrm>
            <a:off x="6466348" y="467079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3" name="直線矢印コネクタ 72">
            <a:extLst>
              <a:ext uri="{FF2B5EF4-FFF2-40B4-BE49-F238E27FC236}">
                <a16:creationId xmlns:a16="http://schemas.microsoft.com/office/drawing/2014/main" id="{CE474BC5-3C75-544B-859A-B12116F6B9DD}"/>
              </a:ext>
            </a:extLst>
          </p:cNvPr>
          <p:cNvCxnSpPr>
            <a:cxnSpLocks/>
          </p:cNvCxnSpPr>
          <p:nvPr/>
        </p:nvCxnSpPr>
        <p:spPr bwMode="auto">
          <a:xfrm>
            <a:off x="1343472" y="5697794"/>
            <a:ext cx="936104"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76" name="直線矢印コネクタ 75">
            <a:extLst>
              <a:ext uri="{FF2B5EF4-FFF2-40B4-BE49-F238E27FC236}">
                <a16:creationId xmlns:a16="http://schemas.microsoft.com/office/drawing/2014/main" id="{C9C5A0D1-B047-DC43-A7EA-319ADBE21851}"/>
              </a:ext>
            </a:extLst>
          </p:cNvPr>
          <p:cNvCxnSpPr/>
          <p:nvPr/>
        </p:nvCxnSpPr>
        <p:spPr bwMode="auto">
          <a:xfrm>
            <a:off x="1343472" y="6021288"/>
            <a:ext cx="5616624"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77" name="テキスト ボックス 76">
            <a:extLst>
              <a:ext uri="{FF2B5EF4-FFF2-40B4-BE49-F238E27FC236}">
                <a16:creationId xmlns:a16="http://schemas.microsoft.com/office/drawing/2014/main" id="{731B7E00-CF77-EE4E-A2AC-D8B8C7B2928C}"/>
              </a:ext>
            </a:extLst>
          </p:cNvPr>
          <p:cNvSpPr txBox="1"/>
          <p:nvPr/>
        </p:nvSpPr>
        <p:spPr>
          <a:xfrm>
            <a:off x="1662020" y="5621178"/>
            <a:ext cx="441146" cy="400110"/>
          </a:xfrm>
          <a:prstGeom prst="rect">
            <a:avLst/>
          </a:prstGeom>
          <a:noFill/>
        </p:spPr>
        <p:txBody>
          <a:bodyPr wrap="none" rtlCol="0">
            <a:spAutoFit/>
          </a:bodyPr>
          <a:lstStyle/>
          <a:p>
            <a:r>
              <a:rPr kumimoji="1" lang="en-US" altLang="ja-JP" sz="2000" i="1" dirty="0">
                <a:solidFill>
                  <a:schemeClr val="tx1"/>
                </a:solidFill>
              </a:rPr>
              <a:t>T</a:t>
            </a:r>
            <a:r>
              <a:rPr kumimoji="1" lang="en-US" altLang="ja-JP" sz="2000" i="1" baseline="-25000" dirty="0">
                <a:solidFill>
                  <a:schemeClr val="tx1"/>
                </a:solidFill>
              </a:rPr>
              <a:t>K</a:t>
            </a:r>
            <a:endParaRPr kumimoji="1" lang="ja-JP" altLang="en-US" sz="2000" i="1" baseline="-25000">
              <a:solidFill>
                <a:schemeClr val="tx1"/>
              </a:solidFill>
            </a:endParaRPr>
          </a:p>
        </p:txBody>
      </p:sp>
      <p:sp>
        <p:nvSpPr>
          <p:cNvPr id="78" name="テキスト ボックス 77">
            <a:extLst>
              <a:ext uri="{FF2B5EF4-FFF2-40B4-BE49-F238E27FC236}">
                <a16:creationId xmlns:a16="http://schemas.microsoft.com/office/drawing/2014/main" id="{BE9B5676-D5CC-4C42-BB75-26AD5D23873D}"/>
              </a:ext>
            </a:extLst>
          </p:cNvPr>
          <p:cNvSpPr txBox="1"/>
          <p:nvPr/>
        </p:nvSpPr>
        <p:spPr>
          <a:xfrm>
            <a:off x="3589837" y="5972144"/>
            <a:ext cx="385042" cy="400110"/>
          </a:xfrm>
          <a:prstGeom prst="rect">
            <a:avLst/>
          </a:prstGeom>
          <a:noFill/>
        </p:spPr>
        <p:txBody>
          <a:bodyPr wrap="none" rtlCol="0">
            <a:spAutoFit/>
          </a:bodyPr>
          <a:lstStyle/>
          <a:p>
            <a:r>
              <a:rPr kumimoji="1" lang="en-US" altLang="ja-JP" sz="2000" i="1" dirty="0">
                <a:solidFill>
                  <a:schemeClr val="tx1"/>
                </a:solidFill>
              </a:rPr>
              <a:t>T</a:t>
            </a:r>
            <a:r>
              <a:rPr kumimoji="1" lang="en-US" altLang="ja-JP" sz="2000" i="1" baseline="-25000" dirty="0">
                <a:solidFill>
                  <a:schemeClr val="tx1"/>
                </a:solidFill>
              </a:rPr>
              <a:t>I</a:t>
            </a:r>
            <a:endParaRPr kumimoji="1" lang="ja-JP" altLang="en-US" sz="2000" i="1" baseline="-25000">
              <a:solidFill>
                <a:schemeClr val="tx1"/>
              </a:solidFill>
            </a:endParaRPr>
          </a:p>
        </p:txBody>
      </p:sp>
      <p:sp>
        <p:nvSpPr>
          <p:cNvPr id="10" name="テキスト ボックス 9">
            <a:extLst>
              <a:ext uri="{FF2B5EF4-FFF2-40B4-BE49-F238E27FC236}">
                <a16:creationId xmlns:a16="http://schemas.microsoft.com/office/drawing/2014/main" id="{5361A2CD-4A84-3047-8D5E-4D51E192EA14}"/>
              </a:ext>
            </a:extLst>
          </p:cNvPr>
          <p:cNvSpPr txBox="1"/>
          <p:nvPr/>
        </p:nvSpPr>
        <p:spPr>
          <a:xfrm>
            <a:off x="3237462" y="4059287"/>
            <a:ext cx="2005677" cy="369332"/>
          </a:xfrm>
          <a:prstGeom prst="rect">
            <a:avLst/>
          </a:prstGeom>
          <a:noFill/>
        </p:spPr>
        <p:txBody>
          <a:bodyPr wrap="none" rtlCol="0">
            <a:spAutoFit/>
          </a:bodyPr>
          <a:lstStyle/>
          <a:p>
            <a:r>
              <a:rPr kumimoji="1" lang="en-US" altLang="ja-JP" sz="1800" b="1" dirty="0" err="1">
                <a:solidFill>
                  <a:schemeClr val="tx1"/>
                </a:solidFill>
              </a:rPr>
              <a:t>eBCS</a:t>
            </a:r>
            <a:r>
              <a:rPr kumimoji="1" lang="en-US" altLang="ja-JP" sz="1800" b="1" dirty="0">
                <a:solidFill>
                  <a:schemeClr val="tx1"/>
                </a:solidFill>
              </a:rPr>
              <a:t> Data frames</a:t>
            </a:r>
            <a:endParaRPr kumimoji="1" lang="ja-JP" altLang="en-US" sz="1800" b="1">
              <a:solidFill>
                <a:schemeClr val="tx1"/>
              </a:solidFill>
            </a:endParaRPr>
          </a:p>
        </p:txBody>
      </p:sp>
      <p:cxnSp>
        <p:nvCxnSpPr>
          <p:cNvPr id="13" name="直線矢印コネクタ 12">
            <a:extLst>
              <a:ext uri="{FF2B5EF4-FFF2-40B4-BE49-F238E27FC236}">
                <a16:creationId xmlns:a16="http://schemas.microsoft.com/office/drawing/2014/main" id="{8A383F99-9EE6-E549-80C7-0918993A3889}"/>
              </a:ext>
            </a:extLst>
          </p:cNvPr>
          <p:cNvCxnSpPr>
            <a:cxnSpLocks/>
          </p:cNvCxnSpPr>
          <p:nvPr/>
        </p:nvCxnSpPr>
        <p:spPr bwMode="auto">
          <a:xfrm flipH="1">
            <a:off x="1719340" y="3758333"/>
            <a:ext cx="163253" cy="41299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直線矢印コネクタ 15">
            <a:extLst>
              <a:ext uri="{FF2B5EF4-FFF2-40B4-BE49-F238E27FC236}">
                <a16:creationId xmlns:a16="http://schemas.microsoft.com/office/drawing/2014/main" id="{F28A14FD-5E12-5446-A749-326EE14734CF}"/>
              </a:ext>
            </a:extLst>
          </p:cNvPr>
          <p:cNvCxnSpPr>
            <a:cxnSpLocks/>
          </p:cNvCxnSpPr>
          <p:nvPr/>
        </p:nvCxnSpPr>
        <p:spPr bwMode="auto">
          <a:xfrm>
            <a:off x="3428981" y="3758333"/>
            <a:ext cx="3531115" cy="5542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8" name="テキスト ボックス 17">
            <a:extLst>
              <a:ext uri="{FF2B5EF4-FFF2-40B4-BE49-F238E27FC236}">
                <a16:creationId xmlns:a16="http://schemas.microsoft.com/office/drawing/2014/main" id="{FD2313A2-00C8-1940-B180-FF39564835A8}"/>
              </a:ext>
            </a:extLst>
          </p:cNvPr>
          <p:cNvSpPr txBox="1"/>
          <p:nvPr/>
        </p:nvSpPr>
        <p:spPr>
          <a:xfrm>
            <a:off x="4273670" y="1560982"/>
            <a:ext cx="4084773" cy="2492990"/>
          </a:xfrm>
          <a:prstGeom prst="rect">
            <a:avLst/>
          </a:prstGeom>
          <a:noFill/>
        </p:spPr>
        <p:txBody>
          <a:bodyPr wrap="none" rtlCol="0">
            <a:spAutoFit/>
          </a:bodyPr>
          <a:lstStyle/>
          <a:p>
            <a:pPr marL="457200" lvl="1" indent="0"/>
            <a:r>
              <a:rPr lang="en-US" altLang="ja-JP" sz="1600" dirty="0" err="1">
                <a:solidFill>
                  <a:schemeClr val="tx1"/>
                </a:solidFill>
              </a:rPr>
              <a:t>eBCS</a:t>
            </a:r>
            <a:r>
              <a:rPr lang="en-US" altLang="ja-JP" sz="1600" dirty="0">
                <a:solidFill>
                  <a:schemeClr val="tx1"/>
                </a:solidFill>
              </a:rPr>
              <a:t> Info frame includes</a:t>
            </a:r>
          </a:p>
          <a:p>
            <a:pPr marL="800100" lvl="1" indent="-342900">
              <a:buFont typeface="Arial" panose="020B0604020202020204" pitchFamily="34" charset="0"/>
              <a:buChar char="•"/>
            </a:pPr>
            <a:r>
              <a:rPr lang="en-US" altLang="ja-JP" sz="1400" i="1" dirty="0" err="1">
                <a:solidFill>
                  <a:schemeClr val="tx1"/>
                </a:solidFill>
              </a:rPr>
              <a:t>K</a:t>
            </a:r>
            <a:r>
              <a:rPr lang="en-US" altLang="ja-JP" sz="1400" i="1" baseline="-25000" dirty="0" err="1">
                <a:solidFill>
                  <a:schemeClr val="tx1"/>
                </a:solidFill>
              </a:rPr>
              <a:t>s,N</a:t>
            </a:r>
            <a:r>
              <a:rPr lang="en-US" altLang="ja-JP" sz="1400" dirty="0">
                <a:solidFill>
                  <a:schemeClr val="tx1"/>
                </a:solidFill>
              </a:rPr>
              <a:t> (where </a:t>
            </a:r>
            <a:r>
              <a:rPr lang="en-US" altLang="ja-JP" sz="1400" i="1" dirty="0">
                <a:solidFill>
                  <a:schemeClr val="tx1"/>
                </a:solidFill>
              </a:rPr>
              <a:t>s</a:t>
            </a:r>
            <a:r>
              <a:rPr lang="en-US" altLang="ja-JP" sz="1400" dirty="0">
                <a:solidFill>
                  <a:schemeClr val="tx1"/>
                </a:solidFill>
              </a:rPr>
              <a:t> is the seq num of </a:t>
            </a:r>
            <a:r>
              <a:rPr lang="en-US" altLang="ja-JP" sz="1400" dirty="0" err="1">
                <a:solidFill>
                  <a:schemeClr val="tx1"/>
                </a:solidFill>
              </a:rPr>
              <a:t>eBCS</a:t>
            </a:r>
            <a:r>
              <a:rPr lang="en-US" altLang="ja-JP" sz="1400" dirty="0">
                <a:solidFill>
                  <a:schemeClr val="tx1"/>
                </a:solidFill>
              </a:rPr>
              <a:t> Info)</a:t>
            </a:r>
          </a:p>
          <a:p>
            <a:pPr marL="800100" lvl="1" indent="-342900">
              <a:buFont typeface="Arial" panose="020B0604020202020204" pitchFamily="34" charset="0"/>
              <a:buChar char="•"/>
            </a:pPr>
            <a:r>
              <a:rPr lang="en-US" altLang="ja-JP" sz="1400" i="1" dirty="0">
                <a:solidFill>
                  <a:schemeClr val="tx1"/>
                </a:solidFill>
              </a:rPr>
              <a:t>K</a:t>
            </a:r>
            <a:r>
              <a:rPr lang="en-US" altLang="ja-JP" sz="1400" i="1" baseline="-25000" dirty="0">
                <a:solidFill>
                  <a:schemeClr val="tx1"/>
                </a:solidFill>
              </a:rPr>
              <a:t>s-1,L</a:t>
            </a:r>
            <a:r>
              <a:rPr lang="en-US" altLang="ja-JP" sz="1400" dirty="0">
                <a:solidFill>
                  <a:schemeClr val="tx1"/>
                </a:solidFill>
              </a:rPr>
              <a:t> (where </a:t>
            </a:r>
            <a:r>
              <a:rPr lang="en-US" altLang="ja-JP" sz="1400" i="1" dirty="0">
                <a:solidFill>
                  <a:schemeClr val="tx1"/>
                </a:solidFill>
              </a:rPr>
              <a:t>L</a:t>
            </a:r>
            <a:r>
              <a:rPr lang="en-US" altLang="ja-JP" sz="1400" dirty="0">
                <a:solidFill>
                  <a:schemeClr val="tx1"/>
                </a:solidFill>
              </a:rPr>
              <a:t> is the last used key index)</a:t>
            </a:r>
          </a:p>
          <a:p>
            <a:pPr marL="800100" lvl="1" indent="-342900">
              <a:buFont typeface="Arial" panose="020B0604020202020204" pitchFamily="34" charset="0"/>
              <a:buChar char="•"/>
            </a:pPr>
            <a:r>
              <a:rPr lang="en-US" altLang="ja-JP" sz="1400" i="1" dirty="0">
                <a:solidFill>
                  <a:schemeClr val="tx1"/>
                </a:solidFill>
              </a:rPr>
              <a:t>K</a:t>
            </a:r>
            <a:r>
              <a:rPr lang="en-US" altLang="ja-JP" sz="1400" i="1" baseline="-25000" dirty="0">
                <a:solidFill>
                  <a:schemeClr val="tx1"/>
                </a:solidFill>
              </a:rPr>
              <a:t>s-1,L+1</a:t>
            </a:r>
            <a:r>
              <a:rPr lang="en-US" altLang="ja-JP" sz="1400" dirty="0">
                <a:solidFill>
                  <a:schemeClr val="tx1"/>
                </a:solidFill>
              </a:rPr>
              <a:t> (if </a:t>
            </a:r>
            <a:r>
              <a:rPr lang="en-US" altLang="ja-JP" sz="1400" i="1" dirty="0">
                <a:solidFill>
                  <a:schemeClr val="tx1"/>
                </a:solidFill>
              </a:rPr>
              <a:t>d</a:t>
            </a:r>
            <a:r>
              <a:rPr lang="en-US" altLang="ja-JP" sz="1400" dirty="0">
                <a:solidFill>
                  <a:schemeClr val="tx1"/>
                </a:solidFill>
              </a:rPr>
              <a:t> = 2)</a:t>
            </a:r>
          </a:p>
          <a:p>
            <a:pPr marL="800100" lvl="1" indent="-342900">
              <a:buFont typeface="Arial" panose="020B0604020202020204" pitchFamily="34" charset="0"/>
              <a:buChar char="•"/>
            </a:pPr>
            <a:r>
              <a:rPr lang="en-US" altLang="ja-JP" sz="1400" dirty="0">
                <a:solidFill>
                  <a:schemeClr val="tx1"/>
                </a:solidFill>
              </a:rPr>
              <a:t>Timestamp</a:t>
            </a:r>
          </a:p>
          <a:p>
            <a:pPr marL="800100" lvl="1" indent="-342900">
              <a:buFont typeface="Arial" panose="020B0604020202020204" pitchFamily="34" charset="0"/>
              <a:buChar char="•"/>
            </a:pPr>
            <a:r>
              <a:rPr lang="en-US" altLang="ja-JP" sz="1400" i="1" dirty="0">
                <a:solidFill>
                  <a:schemeClr val="tx1"/>
                </a:solidFill>
              </a:rPr>
              <a:t>T</a:t>
            </a:r>
            <a:r>
              <a:rPr lang="en-US" altLang="ja-JP" sz="1400" i="1" baseline="-25000" dirty="0">
                <a:solidFill>
                  <a:schemeClr val="tx1"/>
                </a:solidFill>
              </a:rPr>
              <a:t>I</a:t>
            </a:r>
          </a:p>
          <a:p>
            <a:pPr marL="800100" lvl="1" indent="-342900">
              <a:buFont typeface="Arial" panose="020B0604020202020204" pitchFamily="34" charset="0"/>
              <a:buChar char="•"/>
            </a:pPr>
            <a:r>
              <a:rPr lang="en-US" altLang="ja-JP" sz="1400" i="1" dirty="0">
                <a:solidFill>
                  <a:schemeClr val="tx1"/>
                </a:solidFill>
              </a:rPr>
              <a:t>T</a:t>
            </a:r>
            <a:r>
              <a:rPr lang="en-US" altLang="ja-JP" sz="1400" i="1" baseline="-25000" dirty="0">
                <a:solidFill>
                  <a:schemeClr val="tx1"/>
                </a:solidFill>
              </a:rPr>
              <a:t>K</a:t>
            </a:r>
          </a:p>
          <a:p>
            <a:pPr marL="800100" lvl="1" indent="-342900">
              <a:buFont typeface="Arial" panose="020B0604020202020204" pitchFamily="34" charset="0"/>
              <a:buChar char="•"/>
            </a:pPr>
            <a:r>
              <a:rPr kumimoji="1" lang="en-US" altLang="ja-JP" sz="1400" i="1" dirty="0">
                <a:solidFill>
                  <a:schemeClr val="tx1"/>
                </a:solidFill>
              </a:rPr>
              <a:t>d</a:t>
            </a:r>
          </a:p>
          <a:p>
            <a:pPr marL="800100" lvl="1" indent="-342900">
              <a:buFont typeface="Arial" panose="020B0604020202020204" pitchFamily="34" charset="0"/>
              <a:buChar char="•"/>
            </a:pPr>
            <a:r>
              <a:rPr kumimoji="1" lang="en-US" altLang="ja-JP" sz="1400" dirty="0" err="1">
                <a:solidFill>
                  <a:schemeClr val="tx1"/>
                </a:solidFill>
              </a:rPr>
              <a:t>eBCS</a:t>
            </a:r>
            <a:r>
              <a:rPr kumimoji="1" lang="en-US" altLang="ja-JP" sz="1400" dirty="0">
                <a:solidFill>
                  <a:schemeClr val="tx1"/>
                </a:solidFill>
              </a:rPr>
              <a:t> Info sequence number</a:t>
            </a:r>
          </a:p>
          <a:p>
            <a:pPr marL="800100" lvl="1" indent="-342900">
              <a:buFont typeface="Arial" panose="020B0604020202020204" pitchFamily="34" charset="0"/>
              <a:buChar char="•"/>
            </a:pPr>
            <a:r>
              <a:rPr lang="en-US" altLang="ja-JP" sz="1400" dirty="0">
                <a:solidFill>
                  <a:schemeClr val="tx1"/>
                </a:solidFill>
              </a:rPr>
              <a:t>Public key with CA signature</a:t>
            </a:r>
          </a:p>
          <a:p>
            <a:pPr marL="800100" lvl="1" indent="-342900">
              <a:buFont typeface="Arial" panose="020B0604020202020204" pitchFamily="34" charset="0"/>
              <a:buChar char="•"/>
            </a:pPr>
            <a:r>
              <a:rPr kumimoji="1" lang="en-US" altLang="ja-JP" sz="1400" dirty="0">
                <a:solidFill>
                  <a:schemeClr val="tx1"/>
                </a:solidFill>
              </a:rPr>
              <a:t>Signature by the sender’s </a:t>
            </a:r>
            <a:r>
              <a:rPr lang="en-US" altLang="ja-JP" sz="1400" dirty="0">
                <a:solidFill>
                  <a:schemeClr val="tx1"/>
                </a:solidFill>
              </a:rPr>
              <a:t>private key</a:t>
            </a:r>
            <a:endParaRPr kumimoji="1" lang="en-US" altLang="ja-JP" sz="1400" dirty="0">
              <a:solidFill>
                <a:schemeClr val="tx1"/>
              </a:solidFill>
            </a:endParaRPr>
          </a:p>
        </p:txBody>
      </p:sp>
      <p:sp>
        <p:nvSpPr>
          <p:cNvPr id="21" name="テキスト ボックス 20">
            <a:extLst>
              <a:ext uri="{FF2B5EF4-FFF2-40B4-BE49-F238E27FC236}">
                <a16:creationId xmlns:a16="http://schemas.microsoft.com/office/drawing/2014/main" id="{F83FAD7B-DA55-4045-93FF-9F785E63EB4C}"/>
              </a:ext>
            </a:extLst>
          </p:cNvPr>
          <p:cNvSpPr txBox="1"/>
          <p:nvPr/>
        </p:nvSpPr>
        <p:spPr>
          <a:xfrm>
            <a:off x="787095" y="1680403"/>
            <a:ext cx="3764172" cy="830997"/>
          </a:xfrm>
          <a:prstGeom prst="rect">
            <a:avLst/>
          </a:prstGeom>
          <a:noFill/>
        </p:spPr>
        <p:txBody>
          <a:bodyPr wrap="none" rtlCol="0">
            <a:spAutoFit/>
          </a:bodyPr>
          <a:lstStyle/>
          <a:p>
            <a:r>
              <a:rPr kumimoji="1" lang="en-US" altLang="ja-JP" sz="1600" dirty="0">
                <a:solidFill>
                  <a:schemeClr val="tx1"/>
                </a:solidFill>
              </a:rPr>
              <a:t>Sender generates one-way key chain before</a:t>
            </a:r>
          </a:p>
          <a:p>
            <a:r>
              <a:rPr kumimoji="1" lang="en-US" altLang="ja-JP" sz="1600" dirty="0">
                <a:solidFill>
                  <a:schemeClr val="tx1"/>
                </a:solidFill>
              </a:rPr>
              <a:t>generating each </a:t>
            </a:r>
            <a:r>
              <a:rPr kumimoji="1" lang="en-US" altLang="ja-JP" sz="1600" dirty="0" err="1">
                <a:solidFill>
                  <a:schemeClr val="tx1"/>
                </a:solidFill>
              </a:rPr>
              <a:t>eBCS</a:t>
            </a:r>
            <a:r>
              <a:rPr kumimoji="1" lang="en-US" altLang="ja-JP" sz="1600" dirty="0">
                <a:solidFill>
                  <a:schemeClr val="tx1"/>
                </a:solidFill>
              </a:rPr>
              <a:t> Info frame</a:t>
            </a:r>
          </a:p>
          <a:p>
            <a:r>
              <a:rPr kumimoji="1" lang="en-US" altLang="ja-JP" sz="1600" dirty="0">
                <a:solidFill>
                  <a:schemeClr val="tx1"/>
                </a:solidFill>
              </a:rPr>
              <a:t>(</a:t>
            </a:r>
            <a:r>
              <a:rPr kumimoji="1" lang="en-US" altLang="ja-JP" sz="1600" i="1" dirty="0" err="1">
                <a:solidFill>
                  <a:schemeClr val="tx1"/>
                </a:solidFill>
              </a:rPr>
              <a:t>K</a:t>
            </a:r>
            <a:r>
              <a:rPr kumimoji="1" lang="en-US" altLang="ja-JP" sz="1600" i="1" baseline="-25000" dirty="0" err="1">
                <a:solidFill>
                  <a:schemeClr val="tx1"/>
                </a:solidFill>
              </a:rPr>
              <a:t>s,N</a:t>
            </a:r>
            <a:r>
              <a:rPr kumimoji="1" lang="en-US" altLang="ja-JP" sz="1600" dirty="0">
                <a:solidFill>
                  <a:schemeClr val="tx1"/>
                </a:solidFill>
              </a:rPr>
              <a:t>, </a:t>
            </a:r>
            <a:r>
              <a:rPr kumimoji="1" lang="en-US" altLang="ja-JP" sz="1600" i="1" dirty="0">
                <a:solidFill>
                  <a:schemeClr val="tx1"/>
                </a:solidFill>
              </a:rPr>
              <a:t>K</a:t>
            </a:r>
            <a:r>
              <a:rPr kumimoji="1" lang="en-US" altLang="ja-JP" sz="1600" i="1" baseline="-25000" dirty="0">
                <a:solidFill>
                  <a:schemeClr val="tx1"/>
                </a:solidFill>
              </a:rPr>
              <a:t>s,N-1</a:t>
            </a:r>
            <a:r>
              <a:rPr kumimoji="1" lang="en-US" altLang="ja-JP" sz="1600" dirty="0">
                <a:solidFill>
                  <a:schemeClr val="tx1"/>
                </a:solidFill>
              </a:rPr>
              <a:t>, </a:t>
            </a:r>
            <a:r>
              <a:rPr kumimoji="1" lang="en-US" altLang="ja-JP" sz="1600" i="1" dirty="0">
                <a:solidFill>
                  <a:schemeClr val="tx1"/>
                </a:solidFill>
              </a:rPr>
              <a:t>K</a:t>
            </a:r>
            <a:r>
              <a:rPr kumimoji="1" lang="en-US" altLang="ja-JP" sz="1600" i="1" baseline="-25000" dirty="0">
                <a:solidFill>
                  <a:schemeClr val="tx1"/>
                </a:solidFill>
              </a:rPr>
              <a:t>s,N-2</a:t>
            </a:r>
            <a:r>
              <a:rPr kumimoji="1" lang="en-US" altLang="ja-JP" sz="1600" dirty="0">
                <a:solidFill>
                  <a:schemeClr val="tx1"/>
                </a:solidFill>
              </a:rPr>
              <a:t>, …, </a:t>
            </a:r>
            <a:r>
              <a:rPr kumimoji="1" lang="en-US" altLang="ja-JP" sz="1600" i="1" dirty="0">
                <a:solidFill>
                  <a:schemeClr val="tx1"/>
                </a:solidFill>
              </a:rPr>
              <a:t>K</a:t>
            </a:r>
            <a:r>
              <a:rPr kumimoji="1" lang="en-US" altLang="ja-JP" sz="1600" i="1" baseline="-25000" dirty="0">
                <a:solidFill>
                  <a:schemeClr val="tx1"/>
                </a:solidFill>
              </a:rPr>
              <a:t>s,0</a:t>
            </a:r>
            <a:r>
              <a:rPr kumimoji="1" lang="en-US" altLang="ja-JP" sz="1600" dirty="0">
                <a:solidFill>
                  <a:schemeClr val="tx1"/>
                </a:solidFill>
              </a:rPr>
              <a:t>)</a:t>
            </a:r>
            <a:endParaRPr kumimoji="1" lang="ja-JP" altLang="en-US" sz="1600">
              <a:solidFill>
                <a:schemeClr val="tx1"/>
              </a:solidFill>
            </a:endParaRPr>
          </a:p>
        </p:txBody>
      </p:sp>
      <p:sp>
        <p:nvSpPr>
          <p:cNvPr id="75" name="右中かっこ 74">
            <a:extLst>
              <a:ext uri="{FF2B5EF4-FFF2-40B4-BE49-F238E27FC236}">
                <a16:creationId xmlns:a16="http://schemas.microsoft.com/office/drawing/2014/main" id="{ACC98D35-A08F-4447-AA1A-C74C7C93DF66}"/>
              </a:ext>
            </a:extLst>
          </p:cNvPr>
          <p:cNvSpPr/>
          <p:nvPr/>
        </p:nvSpPr>
        <p:spPr bwMode="auto">
          <a:xfrm rot="16200000">
            <a:off x="4135830" y="1978021"/>
            <a:ext cx="202062" cy="5035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5" name="テキスト ボックス 84">
            <a:extLst>
              <a:ext uri="{FF2B5EF4-FFF2-40B4-BE49-F238E27FC236}">
                <a16:creationId xmlns:a16="http://schemas.microsoft.com/office/drawing/2014/main" id="{95B6DB74-66ED-2042-B7E2-407D68ED99BE}"/>
              </a:ext>
            </a:extLst>
          </p:cNvPr>
          <p:cNvSpPr txBox="1"/>
          <p:nvPr/>
        </p:nvSpPr>
        <p:spPr>
          <a:xfrm>
            <a:off x="7954361" y="1550246"/>
            <a:ext cx="4299575" cy="1415772"/>
          </a:xfrm>
          <a:prstGeom prst="rect">
            <a:avLst/>
          </a:prstGeom>
          <a:noFill/>
        </p:spPr>
        <p:txBody>
          <a:bodyPr wrap="none" rtlCol="0">
            <a:spAutoFit/>
          </a:bodyPr>
          <a:lstStyle/>
          <a:p>
            <a:pPr marL="457200" lvl="1" indent="0"/>
            <a:r>
              <a:rPr lang="en-US" altLang="ja-JP" sz="1600" dirty="0" err="1">
                <a:solidFill>
                  <a:schemeClr val="tx1"/>
                </a:solidFill>
              </a:rPr>
              <a:t>eBCS</a:t>
            </a:r>
            <a:r>
              <a:rPr lang="en-US" altLang="ja-JP" sz="1600" dirty="0">
                <a:solidFill>
                  <a:schemeClr val="tx1"/>
                </a:solidFill>
              </a:rPr>
              <a:t> Data frame includes</a:t>
            </a:r>
          </a:p>
          <a:p>
            <a:pPr marL="800100" lvl="1" indent="-342900">
              <a:buFont typeface="Arial" panose="020B0604020202020204" pitchFamily="34" charset="0"/>
              <a:buChar char="•"/>
            </a:pPr>
            <a:r>
              <a:rPr lang="en-US" altLang="ja-JP" sz="1400" i="1" dirty="0">
                <a:solidFill>
                  <a:schemeClr val="tx1"/>
                </a:solidFill>
              </a:rPr>
              <a:t>K</a:t>
            </a:r>
            <a:r>
              <a:rPr lang="en-US" altLang="ja-JP" sz="1400" i="1" baseline="-25000" dirty="0">
                <a:solidFill>
                  <a:schemeClr val="tx1"/>
                </a:solidFill>
              </a:rPr>
              <a:t>s,i+2</a:t>
            </a:r>
            <a:r>
              <a:rPr lang="en-US" altLang="ja-JP" sz="1400" dirty="0">
                <a:solidFill>
                  <a:schemeClr val="tx1"/>
                </a:solidFill>
              </a:rPr>
              <a:t> (where </a:t>
            </a:r>
            <a:r>
              <a:rPr lang="en-US" altLang="ja-JP" sz="1400" i="1" dirty="0">
                <a:solidFill>
                  <a:schemeClr val="tx1"/>
                </a:solidFill>
              </a:rPr>
              <a:t>s</a:t>
            </a:r>
            <a:r>
              <a:rPr lang="en-US" altLang="ja-JP" sz="1400" dirty="0">
                <a:solidFill>
                  <a:schemeClr val="tx1"/>
                </a:solidFill>
              </a:rPr>
              <a:t> is the seq num of </a:t>
            </a:r>
            <a:r>
              <a:rPr lang="en-US" altLang="ja-JP" sz="1400" dirty="0" err="1">
                <a:solidFill>
                  <a:schemeClr val="tx1"/>
                </a:solidFill>
              </a:rPr>
              <a:t>eBCS</a:t>
            </a:r>
            <a:r>
              <a:rPr lang="en-US" altLang="ja-JP" sz="1400" dirty="0">
                <a:solidFill>
                  <a:schemeClr val="tx1"/>
                </a:solidFill>
              </a:rPr>
              <a:t> Info,</a:t>
            </a:r>
            <a:br>
              <a:rPr lang="en-US" altLang="ja-JP" sz="1400" dirty="0">
                <a:solidFill>
                  <a:schemeClr val="tx1"/>
                </a:solidFill>
              </a:rPr>
            </a:br>
            <a:r>
              <a:rPr lang="en-US" altLang="ja-JP" sz="1400" dirty="0">
                <a:solidFill>
                  <a:schemeClr val="tx1"/>
                </a:solidFill>
              </a:rPr>
              <a:t>            </a:t>
            </a:r>
            <a:r>
              <a:rPr lang="en-US" altLang="ja-JP" sz="1400" i="1" dirty="0">
                <a:solidFill>
                  <a:schemeClr val="tx1"/>
                </a:solidFill>
              </a:rPr>
              <a:t>d</a:t>
            </a:r>
            <a:r>
              <a:rPr lang="en-US" altLang="ja-JP" sz="1400" dirty="0">
                <a:solidFill>
                  <a:schemeClr val="tx1"/>
                </a:solidFill>
              </a:rPr>
              <a:t>=2)</a:t>
            </a:r>
          </a:p>
          <a:p>
            <a:pPr marL="800100" lvl="1" indent="-342900">
              <a:buFont typeface="Arial" panose="020B0604020202020204" pitchFamily="34" charset="0"/>
              <a:buChar char="•"/>
            </a:pPr>
            <a:r>
              <a:rPr lang="en-US" altLang="ja-JP" sz="1400" i="1" dirty="0" err="1">
                <a:solidFill>
                  <a:schemeClr val="tx1"/>
                </a:solidFill>
              </a:rPr>
              <a:t>A</a:t>
            </a:r>
            <a:r>
              <a:rPr lang="en-US" altLang="ja-JP" sz="1400" i="1" baseline="-25000" dirty="0" err="1">
                <a:solidFill>
                  <a:schemeClr val="tx1"/>
                </a:solidFill>
              </a:rPr>
              <a:t>s,i</a:t>
            </a:r>
            <a:r>
              <a:rPr lang="en-US" altLang="ja-JP" sz="1400" dirty="0">
                <a:solidFill>
                  <a:schemeClr val="tx1"/>
                </a:solidFill>
              </a:rPr>
              <a:t> (Authenticator generated by the key </a:t>
            </a:r>
            <a:r>
              <a:rPr lang="en-US" altLang="ja-JP" sz="1400" i="1" dirty="0" err="1">
                <a:solidFill>
                  <a:schemeClr val="tx1"/>
                </a:solidFill>
              </a:rPr>
              <a:t>K’</a:t>
            </a:r>
            <a:r>
              <a:rPr lang="en-US" altLang="ja-JP" sz="1400" i="1" baseline="-25000" dirty="0" err="1">
                <a:solidFill>
                  <a:schemeClr val="tx1"/>
                </a:solidFill>
              </a:rPr>
              <a:t>s,i</a:t>
            </a:r>
            <a:r>
              <a:rPr lang="en-US" altLang="ja-JP" sz="1400" dirty="0">
                <a:solidFill>
                  <a:schemeClr val="tx1"/>
                </a:solidFill>
              </a:rPr>
              <a:t>)</a:t>
            </a:r>
          </a:p>
          <a:p>
            <a:pPr marL="800100" lvl="1" indent="-342900">
              <a:buFont typeface="Arial" panose="020B0604020202020204" pitchFamily="34" charset="0"/>
              <a:buChar char="•"/>
            </a:pPr>
            <a:r>
              <a:rPr lang="en-US" altLang="ja-JP" sz="1400" dirty="0">
                <a:solidFill>
                  <a:schemeClr val="tx1"/>
                </a:solidFill>
              </a:rPr>
              <a:t>Key index: </a:t>
            </a:r>
            <a:r>
              <a:rPr lang="en-US" altLang="ja-JP" sz="1400" i="1" dirty="0">
                <a:solidFill>
                  <a:schemeClr val="tx1"/>
                </a:solidFill>
              </a:rPr>
              <a:t>i</a:t>
            </a:r>
          </a:p>
          <a:p>
            <a:pPr marL="800100" lvl="1" indent="-342900">
              <a:buFont typeface="Arial" panose="020B0604020202020204" pitchFamily="34" charset="0"/>
              <a:buChar char="•"/>
            </a:pPr>
            <a:r>
              <a:rPr kumimoji="1" lang="en-US" altLang="ja-JP" sz="1400" dirty="0" err="1">
                <a:solidFill>
                  <a:schemeClr val="tx1"/>
                </a:solidFill>
              </a:rPr>
              <a:t>eBCS</a:t>
            </a:r>
            <a:r>
              <a:rPr kumimoji="1" lang="en-US" altLang="ja-JP" sz="1400" dirty="0">
                <a:solidFill>
                  <a:schemeClr val="tx1"/>
                </a:solidFill>
              </a:rPr>
              <a:t> Info seq num:</a:t>
            </a:r>
            <a:r>
              <a:rPr kumimoji="1" lang="en-US" altLang="ja-JP" sz="1400" i="1" dirty="0">
                <a:solidFill>
                  <a:schemeClr val="tx1"/>
                </a:solidFill>
              </a:rPr>
              <a:t> s</a:t>
            </a:r>
          </a:p>
        </p:txBody>
      </p:sp>
    </p:spTree>
    <p:extLst>
      <p:ext uri="{BB962C8B-B14F-4D97-AF65-F5344CB8AC3E}">
        <p14:creationId xmlns:p14="http://schemas.microsoft.com/office/powerpoint/2010/main" val="1272992573"/>
      </p:ext>
    </p:extLst>
  </p:cSld>
  <p:clrMapOvr>
    <a:masterClrMapping/>
  </p:clrMapOvr>
</p:sld>
</file>

<file path=ppt/theme/theme1.xml><?xml version="1.0" encoding="utf-8"?>
<a:theme xmlns:a="http://schemas.openxmlformats.org/drawingml/2006/main" name="Office テーマ">
  <a:themeElements>
    <a:clrScheme name="ユーザー定義 6">
      <a:dk1>
        <a:srgbClr val="000000"/>
      </a:dk1>
      <a:lt1>
        <a:srgbClr val="FFFFFF"/>
      </a:lt1>
      <a:dk2>
        <a:srgbClr val="4C4C4C"/>
      </a:dk2>
      <a:lt2>
        <a:srgbClr val="808080"/>
      </a:lt2>
      <a:accent1>
        <a:srgbClr val="FF3B30"/>
      </a:accent1>
      <a:accent2>
        <a:srgbClr val="4CD964"/>
      </a:accent2>
      <a:accent3>
        <a:srgbClr val="0079FF"/>
      </a:accent3>
      <a:accent4>
        <a:srgbClr val="FF9500"/>
      </a:accent4>
      <a:accent5>
        <a:srgbClr val="5856D6"/>
      </a:accent5>
      <a:accent6>
        <a:srgbClr val="59C8FA"/>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Template>
  <TotalTime>14226</TotalTime>
  <Words>1262</Words>
  <Application>Microsoft Macintosh PowerPoint</Application>
  <PresentationFormat>ワイド画面</PresentationFormat>
  <Paragraphs>243</Paragraphs>
  <Slides>14</Slides>
  <Notes>3</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18" baseType="lpstr">
      <vt:lpstr>Arial</vt:lpstr>
      <vt:lpstr>Times New Roman</vt:lpstr>
      <vt:lpstr>Office テーマ</vt:lpstr>
      <vt:lpstr>文書</vt:lpstr>
      <vt:lpstr>Broadcast Demonstration</vt:lpstr>
      <vt:lpstr>Abstract</vt:lpstr>
      <vt:lpstr>Notes</vt:lpstr>
      <vt:lpstr>Introduction of TGbc</vt:lpstr>
      <vt:lpstr>TGbc Use Case 1:  Stadium Video Distribution (11-19/268r5)</vt:lpstr>
      <vt:lpstr>A Part of Requirements of TGbc (11-19/151r5)</vt:lpstr>
      <vt:lpstr>Expected Functions of eBCS AP (11-19/850r0)</vt:lpstr>
      <vt:lpstr>Existing 802.11 vs This Implementation</vt:lpstr>
      <vt:lpstr>Frame Sequence (11-19/451r5)</vt:lpstr>
      <vt:lpstr>Demonstration System</vt:lpstr>
      <vt:lpstr>Parameters</vt:lpstr>
      <vt:lpstr>Demonstration Video</vt:lpstr>
      <vt:lpstr>Brief Evaluations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森岡仁志</dc:creator>
  <cp:lastModifiedBy>森岡仁志</cp:lastModifiedBy>
  <cp:revision>160</cp:revision>
  <cp:lastPrinted>1601-01-01T00:00:00Z</cp:lastPrinted>
  <dcterms:created xsi:type="dcterms:W3CDTF">2019-03-11T15:18:40Z</dcterms:created>
  <dcterms:modified xsi:type="dcterms:W3CDTF">2019-11-12T18:31:45Z</dcterms:modified>
</cp:coreProperties>
</file>