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16" r:id="rId4"/>
    <p:sldId id="317" r:id="rId5"/>
    <p:sldId id="318" r:id="rId6"/>
    <p:sldId id="325" r:id="rId7"/>
    <p:sldId id="326" r:id="rId8"/>
    <p:sldId id="327" r:id="rId9"/>
    <p:sldId id="328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4" autoAdjust="0"/>
    <p:restoredTop sz="94660"/>
  </p:normalViewPr>
  <p:slideViewPr>
    <p:cSldViewPr>
      <p:cViewPr varScale="1">
        <p:scale>
          <a:sx n="128" d="100"/>
          <a:sy n="128" d="100"/>
        </p:scale>
        <p:origin x="336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eBCS</a:t>
            </a:r>
            <a:r>
              <a:rPr lang="en-GB" dirty="0"/>
              <a:t> Demonstration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632869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文書" r:id="rId4" imgW="10439400" imgH="2400300" progId="Word.Document.8">
                  <p:embed/>
                </p:oleObj>
              </mc:Choice>
              <mc:Fallback>
                <p:oleObj name="文書" r:id="rId4" imgW="104394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introduces an implementation and demonstration of the concept of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857E7C-9619-E94A-A544-3E2C41A4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System Architecture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96147A9-3CF5-824E-9BE9-F46CE13D95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7FDCED-F190-1348-A015-43784AFF02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EE3DA43-5741-8849-8AF6-0D57EA45C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円柱 6">
            <a:extLst>
              <a:ext uri="{FF2B5EF4-FFF2-40B4-BE49-F238E27FC236}">
                <a16:creationId xmlns:a16="http://schemas.microsoft.com/office/drawing/2014/main" id="{1B497364-44C7-514A-947F-C41A5838B85E}"/>
              </a:ext>
            </a:extLst>
          </p:cNvPr>
          <p:cNvSpPr/>
          <p:nvPr/>
        </p:nvSpPr>
        <p:spPr bwMode="auto">
          <a:xfrm>
            <a:off x="1487488" y="2204864"/>
            <a:ext cx="1296144" cy="720080"/>
          </a:xfrm>
          <a:prstGeom prst="ca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Web server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円柱 7">
            <a:extLst>
              <a:ext uri="{FF2B5EF4-FFF2-40B4-BE49-F238E27FC236}">
                <a16:creationId xmlns:a16="http://schemas.microsoft.com/office/drawing/2014/main" id="{593DFCAB-8B28-7C41-B211-77BD30337DE8}"/>
              </a:ext>
            </a:extLst>
          </p:cNvPr>
          <p:cNvSpPr/>
          <p:nvPr/>
        </p:nvSpPr>
        <p:spPr bwMode="auto">
          <a:xfrm>
            <a:off x="1487488" y="3212977"/>
            <a:ext cx="1296144" cy="720080"/>
          </a:xfrm>
          <a:prstGeom prst="ca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Web server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円柱 8">
            <a:extLst>
              <a:ext uri="{FF2B5EF4-FFF2-40B4-BE49-F238E27FC236}">
                <a16:creationId xmlns:a16="http://schemas.microsoft.com/office/drawing/2014/main" id="{D66EAB3D-98A5-F84D-9B5B-802B3424CBD1}"/>
              </a:ext>
            </a:extLst>
          </p:cNvPr>
          <p:cNvSpPr/>
          <p:nvPr/>
        </p:nvSpPr>
        <p:spPr bwMode="auto">
          <a:xfrm>
            <a:off x="1487488" y="4221090"/>
            <a:ext cx="1296144" cy="720080"/>
          </a:xfrm>
          <a:prstGeom prst="ca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Web server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AEB4C6-5980-5546-99F8-99D30CBCEA9A}"/>
              </a:ext>
            </a:extLst>
          </p:cNvPr>
          <p:cNvSpPr txBox="1"/>
          <p:nvPr/>
        </p:nvSpPr>
        <p:spPr>
          <a:xfrm>
            <a:off x="4943872" y="2334071"/>
            <a:ext cx="135710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bg1"/>
                </a:solidFill>
              </a:rPr>
              <a:t>eBCS</a:t>
            </a:r>
            <a:r>
              <a:rPr kumimoji="1" lang="en-US" altLang="ja-JP" dirty="0">
                <a:solidFill>
                  <a:schemeClr val="bg1"/>
                </a:solidFill>
              </a:rPr>
              <a:t> 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1D6C8F-6C82-AC4F-A49B-B86EF6496492}"/>
              </a:ext>
            </a:extLst>
          </p:cNvPr>
          <p:cNvSpPr txBox="1"/>
          <p:nvPr/>
        </p:nvSpPr>
        <p:spPr>
          <a:xfrm>
            <a:off x="4943872" y="3342184"/>
            <a:ext cx="135710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bg1"/>
                </a:solidFill>
              </a:rPr>
              <a:t>eBCS</a:t>
            </a:r>
            <a:r>
              <a:rPr kumimoji="1" lang="en-US" altLang="ja-JP" dirty="0">
                <a:solidFill>
                  <a:schemeClr val="bg1"/>
                </a:solidFill>
              </a:rPr>
              <a:t> 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631C1D-398F-A241-8E86-9E7A9CF904FE}"/>
              </a:ext>
            </a:extLst>
          </p:cNvPr>
          <p:cNvSpPr txBox="1"/>
          <p:nvPr/>
        </p:nvSpPr>
        <p:spPr>
          <a:xfrm>
            <a:off x="4943872" y="4350297"/>
            <a:ext cx="135710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bg1"/>
                </a:solidFill>
              </a:rPr>
              <a:t>eBCS</a:t>
            </a:r>
            <a:r>
              <a:rPr kumimoji="1" lang="en-US" altLang="ja-JP" dirty="0">
                <a:solidFill>
                  <a:schemeClr val="bg1"/>
                </a:solidFill>
              </a:rPr>
              <a:t> AP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010757-573B-BB4D-9D8D-6082B0685BF0}"/>
              </a:ext>
            </a:extLst>
          </p:cNvPr>
          <p:cNvSpPr txBox="1"/>
          <p:nvPr/>
        </p:nvSpPr>
        <p:spPr>
          <a:xfrm>
            <a:off x="8461215" y="2334070"/>
            <a:ext cx="153702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bg1"/>
                </a:solidFill>
              </a:rPr>
              <a:t>eBCS</a:t>
            </a:r>
            <a:r>
              <a:rPr kumimoji="1" lang="en-US" altLang="ja-JP" dirty="0">
                <a:solidFill>
                  <a:schemeClr val="bg1"/>
                </a:solidFill>
              </a:rPr>
              <a:t> 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BD2A36-E1D7-6948-804E-8B6EFDEF5BF2}"/>
              </a:ext>
            </a:extLst>
          </p:cNvPr>
          <p:cNvSpPr txBox="1"/>
          <p:nvPr/>
        </p:nvSpPr>
        <p:spPr>
          <a:xfrm>
            <a:off x="8461215" y="3342183"/>
            <a:ext cx="153702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bg1"/>
                </a:solidFill>
              </a:rPr>
              <a:t>eBCS</a:t>
            </a:r>
            <a:r>
              <a:rPr kumimoji="1" lang="en-US" altLang="ja-JP" dirty="0">
                <a:solidFill>
                  <a:schemeClr val="bg1"/>
                </a:solidFill>
              </a:rPr>
              <a:t> 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B51C6BE-78A4-4D44-8FD4-589AAD55AA98}"/>
              </a:ext>
            </a:extLst>
          </p:cNvPr>
          <p:cNvSpPr txBox="1"/>
          <p:nvPr/>
        </p:nvSpPr>
        <p:spPr>
          <a:xfrm>
            <a:off x="8461215" y="4335494"/>
            <a:ext cx="153702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bg1"/>
                </a:solidFill>
              </a:rPr>
              <a:t>eBCS</a:t>
            </a:r>
            <a:r>
              <a:rPr kumimoji="1" lang="en-US" altLang="ja-JP" dirty="0">
                <a:solidFill>
                  <a:schemeClr val="bg1"/>
                </a:solidFill>
              </a:rPr>
              <a:t> STA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42BF99C-C86A-FA42-BDB9-52B508ADDABC}"/>
              </a:ext>
            </a:extLst>
          </p:cNvPr>
          <p:cNvCxnSpPr>
            <a:stCxn id="7" idx="4"/>
            <a:endCxn id="10" idx="1"/>
          </p:cNvCxnSpPr>
          <p:nvPr/>
        </p:nvCxnSpPr>
        <p:spPr bwMode="auto">
          <a:xfrm>
            <a:off x="2783632" y="2564904"/>
            <a:ext cx="2160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7DFA2E3-C67D-7945-B2D6-D7CCB8D27937}"/>
              </a:ext>
            </a:extLst>
          </p:cNvPr>
          <p:cNvCxnSpPr>
            <a:stCxn id="7" idx="4"/>
            <a:endCxn id="11" idx="1"/>
          </p:cNvCxnSpPr>
          <p:nvPr/>
        </p:nvCxnSpPr>
        <p:spPr bwMode="auto">
          <a:xfrm>
            <a:off x="2783632" y="2564904"/>
            <a:ext cx="2160240" cy="10081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5A0ED48-DAD5-C344-B0C8-4E82B3014AD5}"/>
              </a:ext>
            </a:extLst>
          </p:cNvPr>
          <p:cNvCxnSpPr>
            <a:stCxn id="7" idx="4"/>
            <a:endCxn id="12" idx="1"/>
          </p:cNvCxnSpPr>
          <p:nvPr/>
        </p:nvCxnSpPr>
        <p:spPr bwMode="auto">
          <a:xfrm>
            <a:off x="2783632" y="2564904"/>
            <a:ext cx="2160240" cy="20162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17CE824-A5B3-F14B-917B-71214D2077A6}"/>
              </a:ext>
            </a:extLst>
          </p:cNvPr>
          <p:cNvCxnSpPr>
            <a:stCxn id="8" idx="4"/>
            <a:endCxn id="10" idx="1"/>
          </p:cNvCxnSpPr>
          <p:nvPr/>
        </p:nvCxnSpPr>
        <p:spPr bwMode="auto">
          <a:xfrm flipV="1">
            <a:off x="2783632" y="2564904"/>
            <a:ext cx="2160240" cy="10081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AAD617B-155A-8E40-87F6-DA6BBC1071DC}"/>
              </a:ext>
            </a:extLst>
          </p:cNvPr>
          <p:cNvCxnSpPr>
            <a:stCxn id="8" idx="4"/>
            <a:endCxn id="11" idx="1"/>
          </p:cNvCxnSpPr>
          <p:nvPr/>
        </p:nvCxnSpPr>
        <p:spPr bwMode="auto">
          <a:xfrm>
            <a:off x="2783632" y="3573017"/>
            <a:ext cx="2160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AE4E034-F929-9646-B859-4B132EC6E998}"/>
              </a:ext>
            </a:extLst>
          </p:cNvPr>
          <p:cNvCxnSpPr>
            <a:stCxn id="8" idx="4"/>
            <a:endCxn id="12" idx="1"/>
          </p:cNvCxnSpPr>
          <p:nvPr/>
        </p:nvCxnSpPr>
        <p:spPr bwMode="auto">
          <a:xfrm>
            <a:off x="2783632" y="3573017"/>
            <a:ext cx="2160240" cy="10081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6B3B061-5EED-D442-A7B7-C619968A506F}"/>
              </a:ext>
            </a:extLst>
          </p:cNvPr>
          <p:cNvCxnSpPr>
            <a:stCxn id="9" idx="4"/>
            <a:endCxn id="10" idx="1"/>
          </p:cNvCxnSpPr>
          <p:nvPr/>
        </p:nvCxnSpPr>
        <p:spPr bwMode="auto">
          <a:xfrm flipV="1">
            <a:off x="2783632" y="2564904"/>
            <a:ext cx="2160240" cy="20162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E545AD1-2A1B-624A-A88E-702B33F7411F}"/>
              </a:ext>
            </a:extLst>
          </p:cNvPr>
          <p:cNvCxnSpPr>
            <a:stCxn id="9" idx="4"/>
            <a:endCxn id="11" idx="1"/>
          </p:cNvCxnSpPr>
          <p:nvPr/>
        </p:nvCxnSpPr>
        <p:spPr bwMode="auto">
          <a:xfrm flipV="1">
            <a:off x="2783632" y="3573017"/>
            <a:ext cx="2160240" cy="10081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FADAC0EF-F522-424C-BA74-892727E20FDF}"/>
              </a:ext>
            </a:extLst>
          </p:cNvPr>
          <p:cNvCxnSpPr>
            <a:stCxn id="9" idx="4"/>
            <a:endCxn id="12" idx="1"/>
          </p:cNvCxnSpPr>
          <p:nvPr/>
        </p:nvCxnSpPr>
        <p:spPr bwMode="auto">
          <a:xfrm>
            <a:off x="2783632" y="4581130"/>
            <a:ext cx="2160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71F99518-8D31-FB48-B84F-97D75217C5F7}"/>
              </a:ext>
            </a:extLst>
          </p:cNvPr>
          <p:cNvCxnSpPr>
            <a:stCxn id="10" idx="3"/>
            <a:endCxn id="13" idx="1"/>
          </p:cNvCxnSpPr>
          <p:nvPr/>
        </p:nvCxnSpPr>
        <p:spPr bwMode="auto">
          <a:xfrm flipV="1">
            <a:off x="6300975" y="2564903"/>
            <a:ext cx="216024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38DF2F7B-D94C-2048-899A-7DEC6BA9505C}"/>
              </a:ext>
            </a:extLst>
          </p:cNvPr>
          <p:cNvCxnSpPr>
            <a:stCxn id="10" idx="3"/>
            <a:endCxn id="14" idx="1"/>
          </p:cNvCxnSpPr>
          <p:nvPr/>
        </p:nvCxnSpPr>
        <p:spPr bwMode="auto">
          <a:xfrm>
            <a:off x="6300975" y="2564904"/>
            <a:ext cx="2160240" cy="1008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FD902B4C-AA54-7241-9A05-20C7AE17BE93}"/>
              </a:ext>
            </a:extLst>
          </p:cNvPr>
          <p:cNvCxnSpPr>
            <a:stCxn id="10" idx="3"/>
            <a:endCxn id="15" idx="1"/>
          </p:cNvCxnSpPr>
          <p:nvPr/>
        </p:nvCxnSpPr>
        <p:spPr bwMode="auto">
          <a:xfrm>
            <a:off x="6300975" y="2564904"/>
            <a:ext cx="2160240" cy="200142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4247F9C-3636-374A-98AB-7EB8087A25C8}"/>
              </a:ext>
            </a:extLst>
          </p:cNvPr>
          <p:cNvCxnSpPr>
            <a:stCxn id="11" idx="3"/>
            <a:endCxn id="13" idx="1"/>
          </p:cNvCxnSpPr>
          <p:nvPr/>
        </p:nvCxnSpPr>
        <p:spPr bwMode="auto">
          <a:xfrm flipV="1">
            <a:off x="6300975" y="2564903"/>
            <a:ext cx="2160240" cy="10081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2D350194-883E-F544-86D6-80A20D2379B5}"/>
              </a:ext>
            </a:extLst>
          </p:cNvPr>
          <p:cNvCxnSpPr>
            <a:stCxn id="11" idx="3"/>
            <a:endCxn id="14" idx="1"/>
          </p:cNvCxnSpPr>
          <p:nvPr/>
        </p:nvCxnSpPr>
        <p:spPr bwMode="auto">
          <a:xfrm flipV="1">
            <a:off x="6300975" y="3573016"/>
            <a:ext cx="2160240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1BD8D29A-D5E9-3541-98DE-47E741E9EF33}"/>
              </a:ext>
            </a:extLst>
          </p:cNvPr>
          <p:cNvCxnSpPr>
            <a:stCxn id="11" idx="3"/>
            <a:endCxn id="15" idx="1"/>
          </p:cNvCxnSpPr>
          <p:nvPr/>
        </p:nvCxnSpPr>
        <p:spPr bwMode="auto">
          <a:xfrm>
            <a:off x="6300975" y="3573017"/>
            <a:ext cx="2160240" cy="9933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DF05F1F2-4009-A74B-899E-14B90023B6FC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 bwMode="auto">
          <a:xfrm flipV="1">
            <a:off x="6300975" y="2564903"/>
            <a:ext cx="2160240" cy="20162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838C031D-F60E-7D45-814C-640F5C4C5944}"/>
              </a:ext>
            </a:extLst>
          </p:cNvPr>
          <p:cNvCxnSpPr>
            <a:stCxn id="12" idx="3"/>
            <a:endCxn id="14" idx="1"/>
          </p:cNvCxnSpPr>
          <p:nvPr/>
        </p:nvCxnSpPr>
        <p:spPr bwMode="auto">
          <a:xfrm flipV="1">
            <a:off x="6300975" y="3573016"/>
            <a:ext cx="2160240" cy="10081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0038E46-48B2-E64B-8148-1FDE69E25A6C}"/>
              </a:ext>
            </a:extLst>
          </p:cNvPr>
          <p:cNvCxnSpPr>
            <a:stCxn id="12" idx="3"/>
            <a:endCxn id="15" idx="1"/>
          </p:cNvCxnSpPr>
          <p:nvPr/>
        </p:nvCxnSpPr>
        <p:spPr bwMode="auto">
          <a:xfrm flipV="1">
            <a:off x="6300975" y="4566327"/>
            <a:ext cx="2160240" cy="148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34AA2D3-0BDA-5346-8B1E-978A6D69501C}"/>
              </a:ext>
            </a:extLst>
          </p:cNvPr>
          <p:cNvSpPr txBox="1"/>
          <p:nvPr/>
        </p:nvSpPr>
        <p:spPr>
          <a:xfrm>
            <a:off x="2848618" y="4811962"/>
            <a:ext cx="2095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HTTP (unicast)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FDAEDA1-B428-F648-A808-28DA22633749}"/>
              </a:ext>
            </a:extLst>
          </p:cNvPr>
          <p:cNvSpPr txBox="1"/>
          <p:nvPr/>
        </p:nvSpPr>
        <p:spPr>
          <a:xfrm>
            <a:off x="6323596" y="4807669"/>
            <a:ext cx="2363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>
                <a:solidFill>
                  <a:schemeClr val="tx1"/>
                </a:solidFill>
              </a:rPr>
              <a:t>eBCS</a:t>
            </a:r>
            <a:r>
              <a:rPr kumimoji="1" lang="en-US" altLang="ja-JP" dirty="0">
                <a:solidFill>
                  <a:schemeClr val="tx1"/>
                </a:solidFill>
              </a:rPr>
              <a:t> (broadcast)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2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A2120-BDD4-B043-A824-7CD833DD6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Web Server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C34E22-FEF7-C242-A733-80770B57D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540364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Usual Web server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Nginx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No modifications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Provide contents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Web pages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Live video streaming (HLS)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Provide contents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Title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File 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Hash value of each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Destination multicast IP address </a:t>
            </a:r>
            <a:r>
              <a:rPr lang="en-US" altLang="ja-JP" dirty="0"/>
              <a:t>/ UDP port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FB3957-3C20-6848-92BA-64BCC4907F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0AB66A-FC3A-BF40-A72B-7EB25F776A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CD8CDBF-44CB-204D-9DAC-8D728CC320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EB2B3F22-8314-BE4D-A36E-3B47E4C799B1}"/>
              </a:ext>
            </a:extLst>
          </p:cNvPr>
          <p:cNvSpPr/>
          <p:nvPr/>
        </p:nvSpPr>
        <p:spPr bwMode="auto">
          <a:xfrm>
            <a:off x="7968741" y="3475439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Storage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4D3E48-4192-FE49-AA0E-D2993B7DE6CD}"/>
              </a:ext>
            </a:extLst>
          </p:cNvPr>
          <p:cNvSpPr txBox="1"/>
          <p:nvPr/>
        </p:nvSpPr>
        <p:spPr>
          <a:xfrm>
            <a:off x="7127379" y="4699575"/>
            <a:ext cx="1080745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bcsgenci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C019F0B-68E4-0E43-8F73-4BB7126AA334}"/>
              </a:ext>
            </a:extLst>
          </p:cNvPr>
          <p:cNvCxnSpPr/>
          <p:nvPr/>
        </p:nvCxnSpPr>
        <p:spPr bwMode="auto">
          <a:xfrm flipH="1">
            <a:off x="7487419" y="4088087"/>
            <a:ext cx="576064" cy="611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1795613-047F-3040-BEA6-020A869A4E9E}"/>
              </a:ext>
            </a:extLst>
          </p:cNvPr>
          <p:cNvCxnSpPr>
            <a:stCxn id="8" idx="0"/>
          </p:cNvCxnSpPr>
          <p:nvPr/>
        </p:nvCxnSpPr>
        <p:spPr bwMode="auto">
          <a:xfrm flipV="1">
            <a:off x="7667752" y="4088087"/>
            <a:ext cx="540372" cy="611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3DC2E8-CB76-934C-A627-0B815D4B824C}"/>
              </a:ext>
            </a:extLst>
          </p:cNvPr>
          <p:cNvSpPr txBox="1"/>
          <p:nvPr/>
        </p:nvSpPr>
        <p:spPr>
          <a:xfrm>
            <a:off x="8707601" y="4699575"/>
            <a:ext cx="768159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nginx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CCBA4597-09D6-894B-B916-6C6DE492DC5C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>
            <a:off x="8568164" y="4088087"/>
            <a:ext cx="523517" cy="611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7C84A46-1783-664B-BCF4-E5061E7855E8}"/>
              </a:ext>
            </a:extLst>
          </p:cNvPr>
          <p:cNvCxnSpPr>
            <a:stCxn id="14" idx="0"/>
          </p:cNvCxnSpPr>
          <p:nvPr/>
        </p:nvCxnSpPr>
        <p:spPr bwMode="auto">
          <a:xfrm flipV="1">
            <a:off x="9091681" y="3789040"/>
            <a:ext cx="892751" cy="9105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175B78F-A56D-5B4F-AFD7-86B51E391E03}"/>
              </a:ext>
            </a:extLst>
          </p:cNvPr>
          <p:cNvSpPr txBox="1"/>
          <p:nvPr/>
        </p:nvSpPr>
        <p:spPr>
          <a:xfrm>
            <a:off x="7728345" y="4360258"/>
            <a:ext cx="1343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Read contents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5C9D71F-8A3D-BD43-8E00-2523D41ED8FC}"/>
              </a:ext>
            </a:extLst>
          </p:cNvPr>
          <p:cNvSpPr txBox="1"/>
          <p:nvPr/>
        </p:nvSpPr>
        <p:spPr>
          <a:xfrm>
            <a:off x="6526590" y="4021705"/>
            <a:ext cx="1383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Write contents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information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33E3FD-2DBF-B349-A316-760E17ED16CE}"/>
              </a:ext>
            </a:extLst>
          </p:cNvPr>
          <p:cNvSpPr txBox="1"/>
          <p:nvPr/>
        </p:nvSpPr>
        <p:spPr>
          <a:xfrm>
            <a:off x="9538056" y="414481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HTTP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1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94FDE-5CDF-AE4F-9FD4-4AE54FD2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eBCS</a:t>
            </a:r>
            <a:r>
              <a:rPr kumimoji="1" lang="en-US" altLang="ja-JP" dirty="0"/>
              <a:t> AP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6B706C-18BD-114A-89B1-CA460230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17703" cy="42561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err="1"/>
              <a:t>bcstx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Get contents from web servers by HTTP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Serialize, compress, separate into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Apply LDPC-Staircase/Triangle (RFC5170)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Transmit the packets to loopback interface as IP multicast</a:t>
            </a:r>
            <a:endParaRPr kumimoji="1"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err="1"/>
              <a:t>bcsap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Receive IP multicast packets from loopback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Generate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Transmit </a:t>
            </a:r>
            <a:r>
              <a:rPr kumimoji="1" lang="en-US" altLang="ja-JP" sz="1400" dirty="0" err="1"/>
              <a:t>eBCS</a:t>
            </a:r>
            <a:r>
              <a:rPr kumimoji="1" lang="en-US" altLang="ja-JP" sz="1400" dirty="0"/>
              <a:t> Info frames and </a:t>
            </a:r>
            <a:r>
              <a:rPr kumimoji="1" lang="en-US" altLang="ja-JP" sz="1400" dirty="0" err="1"/>
              <a:t>eBCS</a:t>
            </a:r>
            <a:r>
              <a:rPr kumimoji="1" lang="en-US" altLang="ja-JP" sz="1400" dirty="0"/>
              <a:t> Data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Use digital signature and TESLA</a:t>
            </a:r>
            <a:endParaRPr kumimoji="1" lang="en-US" altLang="ja-JP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Please refer 11-19/451r5 for the frame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Both </a:t>
            </a:r>
            <a:r>
              <a:rPr kumimoji="1" lang="en-US" altLang="ja-JP" sz="1400" dirty="0" err="1"/>
              <a:t>eBCS</a:t>
            </a:r>
            <a:r>
              <a:rPr kumimoji="1" lang="en-US" altLang="ja-JP" sz="1400" dirty="0"/>
              <a:t> Info frames and </a:t>
            </a:r>
            <a:r>
              <a:rPr kumimoji="1" lang="en-US" altLang="ja-JP" sz="1400" dirty="0" err="1"/>
              <a:t>eBCS</a:t>
            </a:r>
            <a:r>
              <a:rPr kumimoji="1" lang="en-US" altLang="ja-JP" sz="1400" dirty="0"/>
              <a:t> Data frames are Action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Kernel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Modify to enable configuring transmission rate</a:t>
            </a:r>
            <a:endParaRPr kumimoji="1" lang="ja-JP" altLang="en-US" sz="14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0480B8-839F-974F-99F9-C0D76A5DAF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F77CD-3C19-1440-B8EB-47805C58A7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C0DBE5A-4DB1-0046-A77F-2ECCF70E40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E55017-8CF0-3747-9EDC-EE3943EC87B0}"/>
              </a:ext>
            </a:extLst>
          </p:cNvPr>
          <p:cNvSpPr txBox="1"/>
          <p:nvPr/>
        </p:nvSpPr>
        <p:spPr>
          <a:xfrm>
            <a:off x="8117898" y="2486040"/>
            <a:ext cx="724878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bcstx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5B1FD8-D65F-674C-9991-38EDAD512337}"/>
              </a:ext>
            </a:extLst>
          </p:cNvPr>
          <p:cNvSpPr txBox="1"/>
          <p:nvPr/>
        </p:nvSpPr>
        <p:spPr>
          <a:xfrm>
            <a:off x="7693904" y="3637697"/>
            <a:ext cx="1572866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</a:rPr>
              <a:t>Loopback I/F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0C2197-033C-AF44-B427-A7F0A2FFE9B4}"/>
              </a:ext>
            </a:extLst>
          </p:cNvPr>
          <p:cNvSpPr txBox="1"/>
          <p:nvPr/>
        </p:nvSpPr>
        <p:spPr>
          <a:xfrm>
            <a:off x="8117898" y="4800892"/>
            <a:ext cx="768159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bcsap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3151A90-8494-FC48-B5A0-55D6DB6A2BA5}"/>
              </a:ext>
            </a:extLst>
          </p:cNvPr>
          <p:cNvCxnSpPr>
            <a:stCxn id="7" idx="2"/>
            <a:endCxn id="8" idx="0"/>
          </p:cNvCxnSpPr>
          <p:nvPr/>
        </p:nvCxnSpPr>
        <p:spPr bwMode="auto">
          <a:xfrm>
            <a:off x="8480337" y="2886150"/>
            <a:ext cx="0" cy="7515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06F844D8-3B74-FD4B-B635-310614A9806D}"/>
              </a:ext>
            </a:extLst>
          </p:cNvPr>
          <p:cNvCxnSpPr/>
          <p:nvPr/>
        </p:nvCxnSpPr>
        <p:spPr bwMode="auto">
          <a:xfrm>
            <a:off x="8480337" y="4049345"/>
            <a:ext cx="0" cy="7515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5E9E66D1-ED22-EC4F-8066-12F0419E6293}"/>
              </a:ext>
            </a:extLst>
          </p:cNvPr>
          <p:cNvCxnSpPr/>
          <p:nvPr/>
        </p:nvCxnSpPr>
        <p:spPr bwMode="auto">
          <a:xfrm>
            <a:off x="8480337" y="1734493"/>
            <a:ext cx="0" cy="7515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4FB4766-F5F3-7C4F-9511-2DF2AC436BC2}"/>
              </a:ext>
            </a:extLst>
          </p:cNvPr>
          <p:cNvCxnSpPr/>
          <p:nvPr/>
        </p:nvCxnSpPr>
        <p:spPr bwMode="auto">
          <a:xfrm>
            <a:off x="8469890" y="5201002"/>
            <a:ext cx="0" cy="7515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89A7B3-A1A3-EA43-A8F1-2A6DDE68E926}"/>
              </a:ext>
            </a:extLst>
          </p:cNvPr>
          <p:cNvSpPr txBox="1"/>
          <p:nvPr/>
        </p:nvSpPr>
        <p:spPr>
          <a:xfrm>
            <a:off x="7283374" y="1817878"/>
            <a:ext cx="1218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Get contents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By HTTP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D9B47A-8E5E-5848-A75E-6821FD090B22}"/>
              </a:ext>
            </a:extLst>
          </p:cNvPr>
          <p:cNvSpPr txBox="1"/>
          <p:nvPr/>
        </p:nvSpPr>
        <p:spPr>
          <a:xfrm>
            <a:off x="7347339" y="3104560"/>
            <a:ext cx="1167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IP multicast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CB572E1-4AFC-784B-848A-13BBCABE51D4}"/>
              </a:ext>
            </a:extLst>
          </p:cNvPr>
          <p:cNvSpPr txBox="1"/>
          <p:nvPr/>
        </p:nvSpPr>
        <p:spPr>
          <a:xfrm>
            <a:off x="7347339" y="4255841"/>
            <a:ext cx="1167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IP multicast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C05B41-9AC0-514A-8880-4B2AC30DAF39}"/>
              </a:ext>
            </a:extLst>
          </p:cNvPr>
          <p:cNvSpPr txBox="1"/>
          <p:nvPr/>
        </p:nvSpPr>
        <p:spPr>
          <a:xfrm>
            <a:off x="7341883" y="5342107"/>
            <a:ext cx="110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600" dirty="0">
                <a:solidFill>
                  <a:schemeClr val="tx1"/>
                </a:solidFill>
              </a:rPr>
              <a:t> Info</a:t>
            </a:r>
          </a:p>
          <a:p>
            <a:r>
              <a:rPr kumimoji="1" lang="en-US" altLang="ja-JP" sz="16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600" dirty="0">
                <a:solidFill>
                  <a:schemeClr val="tx1"/>
                </a:solidFill>
              </a:rPr>
              <a:t> Data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91AA918-B8AB-DD4A-A0B5-903934D77AB8}"/>
              </a:ext>
            </a:extLst>
          </p:cNvPr>
          <p:cNvSpPr txBox="1"/>
          <p:nvPr/>
        </p:nvSpPr>
        <p:spPr>
          <a:xfrm>
            <a:off x="8842776" y="2402653"/>
            <a:ext cx="2762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Serialize/compress/separate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LDPC-</a:t>
            </a:r>
            <a:r>
              <a:rPr kumimoji="1" lang="en-US" altLang="ja-JP" sz="1600" dirty="0" err="1">
                <a:solidFill>
                  <a:schemeClr val="tx1"/>
                </a:solidFill>
              </a:rPr>
              <a:t>Starcase</a:t>
            </a:r>
            <a:r>
              <a:rPr kumimoji="1" lang="en-US" altLang="ja-JP" sz="1600" dirty="0">
                <a:solidFill>
                  <a:schemeClr val="tx1"/>
                </a:solidFill>
              </a:rPr>
              <a:t>/Triangle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62F7B4F-4C38-6C4E-A6A1-CD707EAFEF2D}"/>
              </a:ext>
            </a:extLst>
          </p:cNvPr>
          <p:cNvSpPr txBox="1"/>
          <p:nvPr/>
        </p:nvSpPr>
        <p:spPr>
          <a:xfrm>
            <a:off x="8900175" y="4688076"/>
            <a:ext cx="3196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Generate keys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Generate </a:t>
            </a:r>
            <a:r>
              <a:rPr kumimoji="1" lang="en-US" altLang="ja-JP" sz="16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600" dirty="0">
                <a:solidFill>
                  <a:schemeClr val="tx1"/>
                </a:solidFill>
              </a:rPr>
              <a:t> Info/Data frames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12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94FDE-5CDF-AE4F-9FD4-4AE54FD2E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eBCS</a:t>
            </a:r>
            <a:r>
              <a:rPr kumimoji="1" lang="en-US" altLang="ja-JP" dirty="0"/>
              <a:t> STA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6B706C-18BD-114A-89B1-CA460230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5181598" cy="42561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err="1"/>
              <a:t>bcssta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Receive </a:t>
            </a:r>
            <a:r>
              <a:rPr kumimoji="1" lang="en-US" altLang="ja-JP" sz="1400" dirty="0" err="1"/>
              <a:t>eBCS</a:t>
            </a:r>
            <a:r>
              <a:rPr kumimoji="1" lang="en-US" altLang="ja-JP" sz="1400" dirty="0"/>
              <a:t> frames via PCAP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Authenticate </a:t>
            </a:r>
            <a:r>
              <a:rPr lang="en-US" altLang="ja-JP" sz="1400" dirty="0" err="1"/>
              <a:t>eBCS</a:t>
            </a:r>
            <a:r>
              <a:rPr lang="en-US" altLang="ja-JP" sz="1400" dirty="0"/>
              <a:t>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Transmit the packets to loopback interface as IP multicast</a:t>
            </a:r>
            <a:endParaRPr kumimoji="1"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err="1"/>
              <a:t>bcsrx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Receive IP multicast packets from loopback interface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Reconstruct contents with LDPC-Staircase/Triangle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Write contents to the storage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 err="1"/>
              <a:t>nginx</a:t>
            </a:r>
            <a:endParaRPr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Provide contents to </a:t>
            </a:r>
            <a:r>
              <a:rPr lang="en-US" altLang="ja-JP" sz="1400" dirty="0" err="1"/>
              <a:t>bcsplay</a:t>
            </a:r>
            <a:endParaRPr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err="1"/>
              <a:t>bcsplay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Poll contents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Display contents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Kernel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Modify the driver to enable monitor mode</a:t>
            </a:r>
            <a:endParaRPr kumimoji="1" lang="ja-JP" altLang="en-US" sz="14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0480B8-839F-974F-99F9-C0D76A5DAF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F77CD-3C19-1440-B8EB-47805C58A7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C0DBE5A-4DB1-0046-A77F-2ECCF70E40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E55017-8CF0-3747-9EDC-EE3943EC87B0}"/>
              </a:ext>
            </a:extLst>
          </p:cNvPr>
          <p:cNvSpPr txBox="1"/>
          <p:nvPr/>
        </p:nvSpPr>
        <p:spPr>
          <a:xfrm>
            <a:off x="6828619" y="2204127"/>
            <a:ext cx="809837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bcssta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5B1FD8-D65F-674C-9991-38EDAD512337}"/>
              </a:ext>
            </a:extLst>
          </p:cNvPr>
          <p:cNvSpPr txBox="1"/>
          <p:nvPr/>
        </p:nvSpPr>
        <p:spPr>
          <a:xfrm>
            <a:off x="6447105" y="3364561"/>
            <a:ext cx="1572866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</a:rPr>
              <a:t>Loopback I/F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0C2197-033C-AF44-B427-A7F0A2FFE9B4}"/>
              </a:ext>
            </a:extLst>
          </p:cNvPr>
          <p:cNvSpPr txBox="1"/>
          <p:nvPr/>
        </p:nvSpPr>
        <p:spPr>
          <a:xfrm>
            <a:off x="6871099" y="4527756"/>
            <a:ext cx="739305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bcsrx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89A7B3-A1A3-EA43-A8F1-2A6DDE68E926}"/>
              </a:ext>
            </a:extLst>
          </p:cNvPr>
          <p:cNvSpPr txBox="1"/>
          <p:nvPr/>
        </p:nvSpPr>
        <p:spPr>
          <a:xfrm>
            <a:off x="5773683" y="1748854"/>
            <a:ext cx="1502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600" dirty="0">
                <a:solidFill>
                  <a:schemeClr val="tx1"/>
                </a:solidFill>
              </a:rPr>
              <a:t> Info/Data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(PCAP)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D9B47A-8E5E-5848-A75E-6821FD090B22}"/>
              </a:ext>
            </a:extLst>
          </p:cNvPr>
          <p:cNvSpPr txBox="1"/>
          <p:nvPr/>
        </p:nvSpPr>
        <p:spPr>
          <a:xfrm>
            <a:off x="6100540" y="2831424"/>
            <a:ext cx="1167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IP multicast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CB572E1-4AFC-784B-848A-13BBCABE51D4}"/>
              </a:ext>
            </a:extLst>
          </p:cNvPr>
          <p:cNvSpPr txBox="1"/>
          <p:nvPr/>
        </p:nvSpPr>
        <p:spPr>
          <a:xfrm>
            <a:off x="6100540" y="3982705"/>
            <a:ext cx="11676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IP multicast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C05B41-9AC0-514A-8880-4B2AC30DAF39}"/>
              </a:ext>
            </a:extLst>
          </p:cNvPr>
          <p:cNvSpPr txBox="1"/>
          <p:nvPr/>
        </p:nvSpPr>
        <p:spPr>
          <a:xfrm>
            <a:off x="6989021" y="5140913"/>
            <a:ext cx="9156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Contents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91AA918-B8AB-DD4A-A0B5-903934D77AB8}"/>
              </a:ext>
            </a:extLst>
          </p:cNvPr>
          <p:cNvSpPr txBox="1"/>
          <p:nvPr/>
        </p:nvSpPr>
        <p:spPr>
          <a:xfrm>
            <a:off x="7680936" y="2208819"/>
            <a:ext cx="1524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Authenticate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62F7B4F-4C38-6C4E-A6A1-CD707EAFEF2D}"/>
              </a:ext>
            </a:extLst>
          </p:cNvPr>
          <p:cNvSpPr txBox="1"/>
          <p:nvPr/>
        </p:nvSpPr>
        <p:spPr>
          <a:xfrm>
            <a:off x="7610404" y="4589312"/>
            <a:ext cx="21932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Reconstruct contents</a:t>
            </a:r>
          </a:p>
        </p:txBody>
      </p:sp>
      <p:sp>
        <p:nvSpPr>
          <p:cNvPr id="21" name="フローチャート: 磁気ディスク 20">
            <a:extLst>
              <a:ext uri="{FF2B5EF4-FFF2-40B4-BE49-F238E27FC236}">
                <a16:creationId xmlns:a16="http://schemas.microsoft.com/office/drawing/2014/main" id="{6C611106-5B3E-3844-95E5-EE0A5D2C7601}"/>
              </a:ext>
            </a:extLst>
          </p:cNvPr>
          <p:cNvSpPr/>
          <p:nvPr/>
        </p:nvSpPr>
        <p:spPr bwMode="auto">
          <a:xfrm>
            <a:off x="8292510" y="5395316"/>
            <a:ext cx="914400" cy="612648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Storage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FA0408-E42C-7A47-8B5B-F120F1FC4E63}"/>
              </a:ext>
            </a:extLst>
          </p:cNvPr>
          <p:cNvSpPr txBox="1"/>
          <p:nvPr/>
        </p:nvSpPr>
        <p:spPr>
          <a:xfrm>
            <a:off x="10056440" y="4548401"/>
            <a:ext cx="768159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nginx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47686E3-06C5-5643-A1B8-CE6E4B0BA5A1}"/>
              </a:ext>
            </a:extLst>
          </p:cNvPr>
          <p:cNvSpPr txBox="1"/>
          <p:nvPr/>
        </p:nvSpPr>
        <p:spPr>
          <a:xfrm>
            <a:off x="9957053" y="3564111"/>
            <a:ext cx="966931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err="1">
                <a:solidFill>
                  <a:schemeClr val="bg1"/>
                </a:solidFill>
              </a:rPr>
              <a:t>bcsplay</a:t>
            </a:r>
            <a:endParaRPr kumimoji="1" lang="ja-JP" altLang="en-US" sz="2000">
              <a:solidFill>
                <a:schemeClr val="bg1"/>
              </a:solidFill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6928E17E-5948-C849-AE85-5222457C3FC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806" y="2523712"/>
            <a:ext cx="615424" cy="615424"/>
          </a:xfrm>
          <a:prstGeom prst="rect">
            <a:avLst/>
          </a:prstGeom>
          <a:ln>
            <a:noFill/>
          </a:ln>
        </p:spPr>
      </p:pic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FB383A2-5E52-F747-A767-F9DCDEC2CF6E}"/>
              </a:ext>
            </a:extLst>
          </p:cNvPr>
          <p:cNvCxnSpPr>
            <a:stCxn id="7" idx="2"/>
            <a:endCxn id="8" idx="0"/>
          </p:cNvCxnSpPr>
          <p:nvPr/>
        </p:nvCxnSpPr>
        <p:spPr bwMode="auto">
          <a:xfrm>
            <a:off x="7233538" y="2604237"/>
            <a:ext cx="0" cy="7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336703BF-4719-0F43-B28E-0DC619F61620}"/>
              </a:ext>
            </a:extLst>
          </p:cNvPr>
          <p:cNvCxnSpPr/>
          <p:nvPr/>
        </p:nvCxnSpPr>
        <p:spPr bwMode="auto">
          <a:xfrm flipV="1">
            <a:off x="7240751" y="1556792"/>
            <a:ext cx="0" cy="647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1DC6876-1C63-1A49-95E9-CACCCD6644B0}"/>
              </a:ext>
            </a:extLst>
          </p:cNvPr>
          <p:cNvCxnSpPr>
            <a:stCxn id="8" idx="2"/>
            <a:endCxn id="9" idx="0"/>
          </p:cNvCxnSpPr>
          <p:nvPr/>
        </p:nvCxnSpPr>
        <p:spPr bwMode="auto">
          <a:xfrm>
            <a:off x="7233538" y="3764671"/>
            <a:ext cx="7214" cy="7630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97E79CE-38CC-3049-B730-9F432E7DA6C2}"/>
              </a:ext>
            </a:extLst>
          </p:cNvPr>
          <p:cNvCxnSpPr>
            <a:stCxn id="9" idx="2"/>
          </p:cNvCxnSpPr>
          <p:nvPr/>
        </p:nvCxnSpPr>
        <p:spPr bwMode="auto">
          <a:xfrm>
            <a:off x="7240752" y="4927866"/>
            <a:ext cx="1120487" cy="5173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A13E4E3D-75C5-F04D-A5B2-D8363D34448F}"/>
              </a:ext>
            </a:extLst>
          </p:cNvPr>
          <p:cNvCxnSpPr>
            <a:cxnSpLocks/>
            <a:endCxn id="22" idx="2"/>
          </p:cNvCxnSpPr>
          <p:nvPr/>
        </p:nvCxnSpPr>
        <p:spPr bwMode="auto">
          <a:xfrm flipV="1">
            <a:off x="9120336" y="4948511"/>
            <a:ext cx="1320184" cy="506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41D7439B-E5BB-2A4A-ABAF-A06D70AD8997}"/>
              </a:ext>
            </a:extLst>
          </p:cNvPr>
          <p:cNvCxnSpPr>
            <a:stCxn id="22" idx="0"/>
            <a:endCxn id="23" idx="2"/>
          </p:cNvCxnSpPr>
          <p:nvPr/>
        </p:nvCxnSpPr>
        <p:spPr bwMode="auto">
          <a:xfrm flipH="1" flipV="1">
            <a:off x="10440519" y="3964221"/>
            <a:ext cx="1" cy="5841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4409011-07BA-2B47-AD5E-0AC2F1AFB7E5}"/>
              </a:ext>
            </a:extLst>
          </p:cNvPr>
          <p:cNvSpPr txBox="1"/>
          <p:nvPr/>
        </p:nvSpPr>
        <p:spPr>
          <a:xfrm>
            <a:off x="10440518" y="4090507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HTTP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7B6C266C-947E-6D46-81B0-D6250AB035BD}"/>
              </a:ext>
            </a:extLst>
          </p:cNvPr>
          <p:cNvCxnSpPr>
            <a:stCxn id="23" idx="0"/>
          </p:cNvCxnSpPr>
          <p:nvPr/>
        </p:nvCxnSpPr>
        <p:spPr bwMode="auto">
          <a:xfrm flipH="1" flipV="1">
            <a:off x="10440518" y="3000701"/>
            <a:ext cx="1" cy="5634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41F30F-4646-174D-99BA-EBDCEF3AE222}"/>
              </a:ext>
            </a:extLst>
          </p:cNvPr>
          <p:cNvSpPr txBox="1"/>
          <p:nvPr/>
        </p:nvSpPr>
        <p:spPr>
          <a:xfrm>
            <a:off x="10691639" y="2624317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Display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659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4FC265-7D32-1D40-A409-B10E5F3DD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Parameters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48ABC4-B8EA-0E43-B555-21F39C5030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2.4GHz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20MHz bandwidth (Ch11)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IEEE 802.11n (HT) MCS3</a:t>
            </a:r>
            <a:r>
              <a:rPr lang="en-US" altLang="ja-JP" sz="1800" dirty="0"/>
              <a:t> for </a:t>
            </a:r>
            <a:r>
              <a:rPr lang="en-US" altLang="ja-JP" sz="1800" dirty="0" err="1"/>
              <a:t>eBCS</a:t>
            </a:r>
            <a:r>
              <a:rPr lang="en-US" altLang="ja-JP" sz="1800" dirty="0"/>
              <a:t>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IEEE 802.11n (HT) MCS1 for </a:t>
            </a:r>
            <a:r>
              <a:rPr lang="en-US" altLang="ja-JP" sz="1800" dirty="0" err="1"/>
              <a:t>eBCS</a:t>
            </a:r>
            <a:r>
              <a:rPr lang="en-US" altLang="ja-JP" sz="1800" dirty="0"/>
              <a:t> Info</a:t>
            </a: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err="1"/>
              <a:t>eBCS</a:t>
            </a:r>
            <a:endParaRPr lang="en-US" altLang="ja-JP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Digital signature: RSA2048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Hash for TESLA: SHA256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 err="1"/>
              <a:t>eBCS</a:t>
            </a:r>
            <a:r>
              <a:rPr kumimoji="1" lang="en-US" altLang="ja-JP" sz="1800" dirty="0"/>
              <a:t> Info inter</a:t>
            </a:r>
            <a:r>
              <a:rPr lang="en-US" altLang="ja-JP" sz="1800" dirty="0"/>
              <a:t>val: 1s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TESLA Key Change Interval: 100ms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800" dirty="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C506715C-ABEF-E343-9613-DF41426A66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Application Layer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LDPC-Triangle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Code rate: 2/3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Packet transmission interval: 1ms</a:t>
            </a:r>
          </a:p>
          <a:p>
            <a:endParaRPr kumimoji="1" lang="ja-JP" altLang="en-US" sz="32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87E185-47D1-0043-8A89-C1496306CF1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51FDE3-79A5-A847-942D-31CEB37714D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7AC615-3676-124F-A807-3B02FF2B89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11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B0B6B9A-8F74-2642-A465-492CA1F0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Demonstration Video</a:t>
            </a:r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4200FE-4DC6-B74F-A0B9-EE7163099F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9A63D8-EAF2-B740-A26B-EDC22DEFCB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B3553E-654F-3745-BF29-11A9B057B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55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492AF1D9-3EA2-C643-B7CB-D39A1B377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2B8E4A0E-AAEB-3C48-A6B9-17354E64D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11-19/451r5 </a:t>
            </a:r>
            <a:r>
              <a:rPr lang="en-US" altLang="ja-JP" dirty="0" err="1"/>
              <a:t>eBCS</a:t>
            </a:r>
            <a:r>
              <a:rPr lang="en-US" altLang="ja-JP" dirty="0"/>
              <a:t> Frame Authentication Proposal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11-19/850r0 </a:t>
            </a:r>
            <a:r>
              <a:rPr lang="en-US" altLang="ja-JP" dirty="0"/>
              <a:t>Expected Total System Architecture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71BBB1-03EB-6C47-AFFB-5C061738E1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EF782A-47B0-E148-8D3A-959899CAAB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6CD66D-2594-CE48-8221-E0F5AD411E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31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13279</TotalTime>
  <Words>475</Words>
  <Application>Microsoft Macintosh PowerPoint</Application>
  <PresentationFormat>ワイド画面</PresentationFormat>
  <Paragraphs>149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テーマ</vt:lpstr>
      <vt:lpstr>文書</vt:lpstr>
      <vt:lpstr>eBCS Demonstration</vt:lpstr>
      <vt:lpstr>Abstract</vt:lpstr>
      <vt:lpstr>System Architecture</vt:lpstr>
      <vt:lpstr>Web Server</vt:lpstr>
      <vt:lpstr>eBCS AP</vt:lpstr>
      <vt:lpstr>eBCS STA</vt:lpstr>
      <vt:lpstr>Parameters</vt:lpstr>
      <vt:lpstr>Demonstration Video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120</cp:revision>
  <cp:lastPrinted>1601-01-01T00:00:00Z</cp:lastPrinted>
  <dcterms:created xsi:type="dcterms:W3CDTF">2019-03-11T15:18:40Z</dcterms:created>
  <dcterms:modified xsi:type="dcterms:W3CDTF">2019-11-11T09:06:46Z</dcterms:modified>
</cp:coreProperties>
</file>