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331" r:id="rId2"/>
    <p:sldId id="910" r:id="rId3"/>
    <p:sldId id="942" r:id="rId4"/>
    <p:sldId id="943" r:id="rId5"/>
    <p:sldId id="911" r:id="rId6"/>
    <p:sldId id="939" r:id="rId7"/>
    <p:sldId id="944" r:id="rId8"/>
    <p:sldId id="945" r:id="rId9"/>
    <p:sldId id="941" r:id="rId10"/>
    <p:sldId id="938" r:id="rId11"/>
    <p:sldId id="919" r:id="rId12"/>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339AA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0746" autoAdjust="0"/>
    <p:restoredTop sz="75183" autoAdjust="0"/>
  </p:normalViewPr>
  <p:slideViewPr>
    <p:cSldViewPr>
      <p:cViewPr varScale="1">
        <p:scale>
          <a:sx n="87" d="100"/>
          <a:sy n="87" d="100"/>
        </p:scale>
        <p:origin x="3012" y="90"/>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2850" y="-594"/>
      </p:cViewPr>
      <p:guideLst>
        <p:guide orient="horz" pos="2312"/>
        <p:guide pos="28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xmlns=""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802.11-19/xxxxr0</a:t>
            </a:r>
          </a:p>
        </p:txBody>
      </p:sp>
      <p:sp>
        <p:nvSpPr>
          <p:cNvPr id="3075" name="Rectangle 3">
            <a:extLst>
              <a:ext uri="{FF2B5EF4-FFF2-40B4-BE49-F238E27FC236}">
                <a16:creationId xmlns:a16="http://schemas.microsoft.com/office/drawing/2014/main" xmlns=""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xmlns=""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Alice Chen (Qualcomm)</a:t>
            </a:r>
          </a:p>
        </p:txBody>
      </p:sp>
      <p:sp>
        <p:nvSpPr>
          <p:cNvPr id="3077" name="Rectangle 5">
            <a:extLst>
              <a:ext uri="{FF2B5EF4-FFF2-40B4-BE49-F238E27FC236}">
                <a16:creationId xmlns:a16="http://schemas.microsoft.com/office/drawing/2014/main" xmlns=""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xmlns=""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xmlns=""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xmlns=""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1555974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xmlns=""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dirty="0"/>
              <a:t>doc.: IEEE 802.11-19/xxxxr0</a:t>
            </a:r>
          </a:p>
        </p:txBody>
      </p:sp>
      <p:sp>
        <p:nvSpPr>
          <p:cNvPr id="2051" name="Rectangle 3">
            <a:extLst>
              <a:ext uri="{FF2B5EF4-FFF2-40B4-BE49-F238E27FC236}">
                <a16:creationId xmlns:a16="http://schemas.microsoft.com/office/drawing/2014/main" xmlns=""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xmlns=""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xmlns=""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xmlns="" id="{E2EF01C8-FB3D-4155-B52F-C120FD4754F2}"/>
              </a:ext>
            </a:extLst>
          </p:cNvPr>
          <p:cNvSpPr>
            <a:spLocks noGrp="1" noChangeArrowheads="1"/>
          </p:cNvSpPr>
          <p:nvPr>
            <p:ph type="ftr" sz="quarter" idx="4"/>
          </p:nvPr>
        </p:nvSpPr>
        <p:spPr bwMode="auto">
          <a:xfrm>
            <a:off x="5109259" y="9615488"/>
            <a:ext cx="10454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dirty="0" smtClean="0"/>
              <a:t>(Huawei)</a:t>
            </a:r>
            <a:endParaRPr lang="en-GB" dirty="0"/>
          </a:p>
        </p:txBody>
      </p:sp>
      <p:sp>
        <p:nvSpPr>
          <p:cNvPr id="2055" name="Rectangle 7">
            <a:extLst>
              <a:ext uri="{FF2B5EF4-FFF2-40B4-BE49-F238E27FC236}">
                <a16:creationId xmlns:a16="http://schemas.microsoft.com/office/drawing/2014/main" xmlns=""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xmlns=""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xmlns=""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xmlns=""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367050680"/>
      </p:ext>
    </p:extLst>
  </p:cSld>
  <p:clrMap bg1="lt1" tx1="dk1" bg2="lt2" tx2="dk2" accent1="accent1" accent2="accent2" accent3="accent3" accent4="accent4" accent5="accent5" accent6="accent6" hlink="hlink" folHlink="folHlink"/>
  <p:hf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a:extLst>
              <a:ext uri="{FF2B5EF4-FFF2-40B4-BE49-F238E27FC236}">
                <a16:creationId xmlns:a16="http://schemas.microsoft.com/office/drawing/2014/main" xmlns=""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802.11-19/xxxxr0</a:t>
            </a:r>
          </a:p>
        </p:txBody>
      </p:sp>
      <p:sp>
        <p:nvSpPr>
          <p:cNvPr id="16388" name="Rectangle 3">
            <a:extLst>
              <a:ext uri="{FF2B5EF4-FFF2-40B4-BE49-F238E27FC236}">
                <a16:creationId xmlns:a16="http://schemas.microsoft.com/office/drawing/2014/main" xmlns=""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xmlns=""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Alice Chen (Qualcomm)</a:t>
            </a:r>
          </a:p>
        </p:txBody>
      </p:sp>
      <p:sp>
        <p:nvSpPr>
          <p:cNvPr id="16390" name="Rectangle 7">
            <a:extLst>
              <a:ext uri="{FF2B5EF4-FFF2-40B4-BE49-F238E27FC236}">
                <a16:creationId xmlns:a16="http://schemas.microsoft.com/office/drawing/2014/main" xmlns=""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xmlns=""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xmlns=""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644547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页眉占位符 3"/>
          <p:cNvSpPr>
            <a:spLocks noGrp="1"/>
          </p:cNvSpPr>
          <p:nvPr>
            <p:ph type="hdr" sz="quarter" idx="10"/>
          </p:nvPr>
        </p:nvSpPr>
        <p:spPr/>
        <p:txBody>
          <a:bodyPr/>
          <a:lstStyle/>
          <a:p>
            <a:pPr>
              <a:defRPr/>
            </a:pPr>
            <a:r>
              <a:rPr lang="en-GB" smtClean="0"/>
              <a:t>doc.: IEEE 802.11-19/xxxxr0</a:t>
            </a:r>
            <a:endParaRPr lang="en-GB" dirty="0"/>
          </a:p>
        </p:txBody>
      </p:sp>
      <p:sp>
        <p:nvSpPr>
          <p:cNvPr id="5" name="页脚占位符 4"/>
          <p:cNvSpPr>
            <a:spLocks noGrp="1"/>
          </p:cNvSpPr>
          <p:nvPr>
            <p:ph type="ftr" sz="quarter" idx="11"/>
          </p:nvPr>
        </p:nvSpPr>
        <p:spPr/>
        <p:txBody>
          <a:bodyPr/>
          <a:lstStyle/>
          <a:p>
            <a:pPr lvl="4">
              <a:defRPr/>
            </a:pPr>
            <a:r>
              <a:rPr lang="en-GB" smtClean="0"/>
              <a:t>(Huawei)</a:t>
            </a:r>
            <a:endParaRPr lang="en-GB" dirty="0"/>
          </a:p>
        </p:txBody>
      </p:sp>
      <p:sp>
        <p:nvSpPr>
          <p:cNvPr id="6" name="灯片编号占位符 5"/>
          <p:cNvSpPr>
            <a:spLocks noGrp="1"/>
          </p:cNvSpPr>
          <p:nvPr>
            <p:ph type="sldNum" sz="quarter" idx="12"/>
          </p:nvPr>
        </p:nvSpPr>
        <p:spPr/>
        <p:txBody>
          <a:bodyPr/>
          <a:lstStyle/>
          <a:p>
            <a:pPr>
              <a:defRPr/>
            </a:pPr>
            <a:r>
              <a:rPr lang="en-GB" altLang="en-US" smtClean="0"/>
              <a:t>Page </a:t>
            </a:r>
            <a:fld id="{6D97498F-4D25-4339-A505-6DFAF1C539A8}" type="slidenum">
              <a:rPr lang="en-GB" altLang="en-US" smtClean="0"/>
              <a:pPr>
                <a:defRPr/>
              </a:pPr>
              <a:t>2</a:t>
            </a:fld>
            <a:endParaRPr lang="en-GB" altLang="en-US"/>
          </a:p>
        </p:txBody>
      </p:sp>
    </p:spTree>
    <p:extLst>
      <p:ext uri="{BB962C8B-B14F-4D97-AF65-F5344CB8AC3E}">
        <p14:creationId xmlns:p14="http://schemas.microsoft.com/office/powerpoint/2010/main" val="19645628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页眉占位符 3"/>
          <p:cNvSpPr>
            <a:spLocks noGrp="1"/>
          </p:cNvSpPr>
          <p:nvPr>
            <p:ph type="hdr" sz="quarter" idx="10"/>
          </p:nvPr>
        </p:nvSpPr>
        <p:spPr/>
        <p:txBody>
          <a:bodyPr/>
          <a:lstStyle/>
          <a:p>
            <a:pPr>
              <a:defRPr/>
            </a:pPr>
            <a:r>
              <a:rPr lang="en-GB" smtClean="0"/>
              <a:t>doc.: IEEE 802.11-19/xxxxr0</a:t>
            </a:r>
            <a:endParaRPr lang="en-GB" dirty="0"/>
          </a:p>
        </p:txBody>
      </p:sp>
      <p:sp>
        <p:nvSpPr>
          <p:cNvPr id="5" name="页脚占位符 4"/>
          <p:cNvSpPr>
            <a:spLocks noGrp="1"/>
          </p:cNvSpPr>
          <p:nvPr>
            <p:ph type="ftr" sz="quarter" idx="11"/>
          </p:nvPr>
        </p:nvSpPr>
        <p:spPr/>
        <p:txBody>
          <a:bodyPr/>
          <a:lstStyle/>
          <a:p>
            <a:pPr lvl="4">
              <a:defRPr/>
            </a:pPr>
            <a:r>
              <a:rPr lang="en-GB" smtClean="0"/>
              <a:t>(Huawei)</a:t>
            </a:r>
            <a:endParaRPr lang="en-GB" dirty="0"/>
          </a:p>
        </p:txBody>
      </p:sp>
      <p:sp>
        <p:nvSpPr>
          <p:cNvPr id="6" name="灯片编号占位符 5"/>
          <p:cNvSpPr>
            <a:spLocks noGrp="1"/>
          </p:cNvSpPr>
          <p:nvPr>
            <p:ph type="sldNum" sz="quarter" idx="12"/>
          </p:nvPr>
        </p:nvSpPr>
        <p:spPr/>
        <p:txBody>
          <a:bodyPr/>
          <a:lstStyle/>
          <a:p>
            <a:pPr>
              <a:defRPr/>
            </a:pPr>
            <a:r>
              <a:rPr lang="en-GB" altLang="en-US" smtClean="0"/>
              <a:t>Page </a:t>
            </a:r>
            <a:fld id="{6D97498F-4D25-4339-A505-6DFAF1C539A8}" type="slidenum">
              <a:rPr lang="en-GB" altLang="en-US" smtClean="0"/>
              <a:pPr>
                <a:defRPr/>
              </a:pPr>
              <a:t>3</a:t>
            </a:fld>
            <a:endParaRPr lang="en-GB" altLang="en-US"/>
          </a:p>
        </p:txBody>
      </p:sp>
    </p:spTree>
    <p:extLst>
      <p:ext uri="{BB962C8B-B14F-4D97-AF65-F5344CB8AC3E}">
        <p14:creationId xmlns:p14="http://schemas.microsoft.com/office/powerpoint/2010/main" val="20402906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页眉占位符 3"/>
          <p:cNvSpPr>
            <a:spLocks noGrp="1"/>
          </p:cNvSpPr>
          <p:nvPr>
            <p:ph type="hdr" sz="quarter" idx="10"/>
          </p:nvPr>
        </p:nvSpPr>
        <p:spPr/>
        <p:txBody>
          <a:bodyPr/>
          <a:lstStyle/>
          <a:p>
            <a:pPr>
              <a:defRPr/>
            </a:pPr>
            <a:r>
              <a:rPr lang="en-GB" smtClean="0"/>
              <a:t>doc.: IEEE 802.11-19/xxxxr0</a:t>
            </a:r>
            <a:endParaRPr lang="en-GB" dirty="0"/>
          </a:p>
        </p:txBody>
      </p:sp>
      <p:sp>
        <p:nvSpPr>
          <p:cNvPr id="5" name="页脚占位符 4"/>
          <p:cNvSpPr>
            <a:spLocks noGrp="1"/>
          </p:cNvSpPr>
          <p:nvPr>
            <p:ph type="ftr" sz="quarter" idx="11"/>
          </p:nvPr>
        </p:nvSpPr>
        <p:spPr/>
        <p:txBody>
          <a:bodyPr/>
          <a:lstStyle/>
          <a:p>
            <a:pPr lvl="4">
              <a:defRPr/>
            </a:pPr>
            <a:r>
              <a:rPr lang="en-GB" smtClean="0"/>
              <a:t>(Huawei)</a:t>
            </a:r>
            <a:endParaRPr lang="en-GB" dirty="0"/>
          </a:p>
        </p:txBody>
      </p:sp>
      <p:sp>
        <p:nvSpPr>
          <p:cNvPr id="6" name="灯片编号占位符 5"/>
          <p:cNvSpPr>
            <a:spLocks noGrp="1"/>
          </p:cNvSpPr>
          <p:nvPr>
            <p:ph type="sldNum" sz="quarter" idx="12"/>
          </p:nvPr>
        </p:nvSpPr>
        <p:spPr/>
        <p:txBody>
          <a:bodyPr/>
          <a:lstStyle/>
          <a:p>
            <a:pPr>
              <a:defRPr/>
            </a:pPr>
            <a:r>
              <a:rPr lang="en-GB" altLang="en-US" smtClean="0"/>
              <a:t>Page </a:t>
            </a:r>
            <a:fld id="{6D97498F-4D25-4339-A505-6DFAF1C539A8}" type="slidenum">
              <a:rPr lang="en-GB" altLang="en-US" smtClean="0"/>
              <a:pPr>
                <a:defRPr/>
              </a:pPr>
              <a:t>4</a:t>
            </a:fld>
            <a:endParaRPr lang="en-GB" altLang="en-US"/>
          </a:p>
        </p:txBody>
      </p:sp>
    </p:spTree>
    <p:extLst>
      <p:ext uri="{BB962C8B-B14F-4D97-AF65-F5344CB8AC3E}">
        <p14:creationId xmlns:p14="http://schemas.microsoft.com/office/powerpoint/2010/main" val="8811874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xmlns="" id="{06CFF25A-AE5D-4878-BC4A-E0F2E0863D11}"/>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5" name="Rectangle 5">
            <a:extLst>
              <a:ext uri="{FF2B5EF4-FFF2-40B4-BE49-F238E27FC236}">
                <a16:creationId xmlns:a16="http://schemas.microsoft.com/office/drawing/2014/main" xmlns="" id="{23CA8882-3F16-471A-B8DB-2643B3170DFB}"/>
              </a:ext>
            </a:extLst>
          </p:cNvPr>
          <p:cNvSpPr>
            <a:spLocks noGrp="1" noChangeArrowheads="1"/>
          </p:cNvSpPr>
          <p:nvPr>
            <p:ph type="ftr" sz="quarter" idx="11"/>
          </p:nvPr>
        </p:nvSpPr>
        <p:spPr/>
        <p:txBody>
          <a:bodyPr/>
          <a:lstStyle>
            <a:lvl1pPr>
              <a:defRPr/>
            </a:lvl1pPr>
          </a:lstStyle>
          <a:p>
            <a:pPr>
              <a:defRPr/>
            </a:pPr>
            <a:r>
              <a:rPr lang="en-GB"/>
              <a:t>Alice Chen (Qualcomm)</a:t>
            </a:r>
          </a:p>
        </p:txBody>
      </p:sp>
      <p:sp>
        <p:nvSpPr>
          <p:cNvPr id="6" name="Rectangle 6">
            <a:extLst>
              <a:ext uri="{FF2B5EF4-FFF2-40B4-BE49-F238E27FC236}">
                <a16:creationId xmlns:a16="http://schemas.microsoft.com/office/drawing/2014/main" xmlns=""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xmlns="" id="{F62F9BB0-1D78-4E92-8AB5-CCA6C81C81B4}"/>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Rectangle 6">
            <a:extLst>
              <a:ext uri="{FF2B5EF4-FFF2-40B4-BE49-F238E27FC236}">
                <a16:creationId xmlns:a16="http://schemas.microsoft.com/office/drawing/2014/main" xmlns=""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xmlns="" id="{ADC25286-F119-41CC-B936-A99D615BEBF4}"/>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Rectangle 6">
            <a:extLst>
              <a:ext uri="{FF2B5EF4-FFF2-40B4-BE49-F238E27FC236}">
                <a16:creationId xmlns:a16="http://schemas.microsoft.com/office/drawing/2014/main" xmlns=""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1/11/2020</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xmlns="" id="{1346AB4A-F2D2-4CAE-A247-7BBB1DA6E2BC}"/>
              </a:ext>
            </a:extLst>
          </p:cNvPr>
          <p:cNvSpPr>
            <a:spLocks noGrp="1" noChangeArrowheads="1"/>
          </p:cNvSpPr>
          <p:nvPr>
            <p:ph type="dt" sz="half" idx="10"/>
          </p:nvPr>
        </p:nvSpPr>
        <p:spPr>
          <a:xfrm>
            <a:off x="696913" y="332601"/>
            <a:ext cx="916918" cy="276999"/>
          </a:xfrm>
        </p:spPr>
        <p:txBody>
          <a:bodyPr/>
          <a:lstStyle>
            <a:lvl1pPr>
              <a:defRPr/>
            </a:lvl1pPr>
          </a:lstStyle>
          <a:p>
            <a:pPr>
              <a:defRPr/>
            </a:pPr>
            <a:r>
              <a:rPr lang="en-US" altLang="en-US" dirty="0" smtClean="0"/>
              <a:t>Nov 2019</a:t>
            </a:r>
            <a:endParaRPr lang="en-GB" altLang="en-US" dirty="0"/>
          </a:p>
        </p:txBody>
      </p:sp>
      <p:sp>
        <p:nvSpPr>
          <p:cNvPr id="5" name="Rectangle 5">
            <a:extLst>
              <a:ext uri="{FF2B5EF4-FFF2-40B4-BE49-F238E27FC236}">
                <a16:creationId xmlns:a16="http://schemas.microsoft.com/office/drawing/2014/main" xmlns="" id="{2FBBCEAB-3AB2-4B43-892C-9CC9AB0F9960}"/>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6" name="Rectangle 6">
            <a:extLst>
              <a:ext uri="{FF2B5EF4-FFF2-40B4-BE49-F238E27FC236}">
                <a16:creationId xmlns:a16="http://schemas.microsoft.com/office/drawing/2014/main" xmlns="" id="{BE2C725E-CEC6-4239-BAB5-230F69D89404}"/>
              </a:ext>
            </a:extLst>
          </p:cNvPr>
          <p:cNvSpPr>
            <a:spLocks noGrp="1" noChangeArrowheads="1"/>
          </p:cNvSpPr>
          <p:nvPr>
            <p:ph type="sldNum" sz="quarter" idx="12"/>
          </p:nvPr>
        </p:nvSpPr>
        <p:spPr/>
        <p:txBody>
          <a:bodyPr/>
          <a:lstStyle>
            <a:lvl1pPr>
              <a:defRPr/>
            </a:lvl1pPr>
          </a:lstStyle>
          <a:p>
            <a:pPr>
              <a:defRPr/>
            </a:pPr>
            <a:r>
              <a:rPr lang="en-GB" altLang="en-US" dirty="0"/>
              <a:t>Slide </a:t>
            </a:r>
            <a:fld id="{6D24465E-2B0A-4D96-BA39-EC98956D452B}" type="slidenum">
              <a:rPr lang="en-GB" altLang="en-US"/>
              <a:pPr>
                <a:defRPr/>
              </a:pPr>
              <a:t>‹#›</a:t>
            </a:fld>
            <a:endParaRPr lang="en-GB" altLang="en-US" dirty="0"/>
          </a:p>
        </p:txBody>
      </p:sp>
      <p:sp>
        <p:nvSpPr>
          <p:cNvPr id="7" name="Title 6">
            <a:extLst>
              <a:ext uri="{FF2B5EF4-FFF2-40B4-BE49-F238E27FC236}">
                <a16:creationId xmlns:a16="http://schemas.microsoft.com/office/drawing/2014/main" xmlns="" id="{0F0DBE41-23D8-4A5A-BF78-102A9350C2E3}"/>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26052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xmlns="" id="{42C5AA8A-721E-4701-979E-BF5C4138F95E}"/>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5" name="Rectangle 5">
            <a:extLst>
              <a:ext uri="{FF2B5EF4-FFF2-40B4-BE49-F238E27FC236}">
                <a16:creationId xmlns:a16="http://schemas.microsoft.com/office/drawing/2014/main" xmlns="" id="{FB6A99CE-AF1B-49DE-AF80-A702BAA04D64}"/>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6" name="Rectangle 6">
            <a:extLst>
              <a:ext uri="{FF2B5EF4-FFF2-40B4-BE49-F238E27FC236}">
                <a16:creationId xmlns:a16="http://schemas.microsoft.com/office/drawing/2014/main" xmlns=""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347B849B-93E3-4CC8-9DB0-6FACE6085CC5}"/>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Footer Placeholder 5">
            <a:extLst>
              <a:ext uri="{FF2B5EF4-FFF2-40B4-BE49-F238E27FC236}">
                <a16:creationId xmlns:a16="http://schemas.microsoft.com/office/drawing/2014/main" xmlns="" id="{C09D8205-394C-426D-8FC1-81C9ED9A72FF}"/>
              </a:ext>
            </a:extLst>
          </p:cNvPr>
          <p:cNvSpPr>
            <a:spLocks noGrp="1" noChangeArrowheads="1"/>
          </p:cNvSpPr>
          <p:nvPr>
            <p:ph type="ftr" sz="quarter" idx="11"/>
          </p:nvPr>
        </p:nvSpPr>
        <p:spPr>
          <a:xfrm>
            <a:off x="7962034" y="6475413"/>
            <a:ext cx="581891"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7" name="Slide Number Placeholder 6">
            <a:extLst>
              <a:ext uri="{FF2B5EF4-FFF2-40B4-BE49-F238E27FC236}">
                <a16:creationId xmlns:a16="http://schemas.microsoft.com/office/drawing/2014/main" xmlns=""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xmlns="" id="{07747953-910E-41D0-B426-832112577580}"/>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9" name="Rectangle 6">
            <a:extLst>
              <a:ext uri="{FF2B5EF4-FFF2-40B4-BE49-F238E27FC236}">
                <a16:creationId xmlns:a16="http://schemas.microsoft.com/office/drawing/2014/main" xmlns=""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
        <p:nvSpPr>
          <p:cNvPr id="11" name="Rectangle 5">
            <a:extLst>
              <a:ext uri="{FF2B5EF4-FFF2-40B4-BE49-F238E27FC236}">
                <a16:creationId xmlns:a16="http://schemas.microsoft.com/office/drawing/2014/main" xmlns="" id="{FB6A99CE-AF1B-49DE-AF80-A702BAA04D64}"/>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xmlns="" id="{14D0DD47-63E1-499C-8731-3DDE6710EC43}"/>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5" name="Rectangle 6">
            <a:extLst>
              <a:ext uri="{FF2B5EF4-FFF2-40B4-BE49-F238E27FC236}">
                <a16:creationId xmlns:a16="http://schemas.microsoft.com/office/drawing/2014/main" xmlns=""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xmlns="" id="{E3C34B0A-1C2A-4887-9294-5C1D0A38A828}"/>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4" name="Rectangle 6">
            <a:extLst>
              <a:ext uri="{FF2B5EF4-FFF2-40B4-BE49-F238E27FC236}">
                <a16:creationId xmlns:a16="http://schemas.microsoft.com/office/drawing/2014/main" xmlns=""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xmlns="" id="{32FA0C2D-5E95-4491-9BC6-02C2914C9032}"/>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7" name="Slide Number Placeholder 6">
            <a:extLst>
              <a:ext uri="{FF2B5EF4-FFF2-40B4-BE49-F238E27FC236}">
                <a16:creationId xmlns:a16="http://schemas.microsoft.com/office/drawing/2014/main" xmlns=""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xmlns="" id="{24EF4FFA-7CBB-4BED-8002-05D415428EDB}"/>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7" name="Slide Number Placeholder 6">
            <a:extLst>
              <a:ext uri="{FF2B5EF4-FFF2-40B4-BE49-F238E27FC236}">
                <a16:creationId xmlns:a16="http://schemas.microsoft.com/office/drawing/2014/main" xmlns=""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xmlns=""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xmlns=""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xmlns="" id="{1CADB04A-8BC5-4077-AD64-B68ADEED3033}"/>
              </a:ext>
            </a:extLst>
          </p:cNvPr>
          <p:cNvSpPr>
            <a:spLocks noGrp="1" noChangeArrowheads="1"/>
          </p:cNvSpPr>
          <p:nvPr>
            <p:ph type="dt" sz="half" idx="2"/>
          </p:nvPr>
        </p:nvSpPr>
        <p:spPr bwMode="auto">
          <a:xfrm>
            <a:off x="696913" y="333375"/>
            <a:ext cx="1182687"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a:t>January 2019</a:t>
            </a:r>
            <a:endParaRPr lang="en-GB" altLang="en-US"/>
          </a:p>
        </p:txBody>
      </p:sp>
      <p:sp>
        <p:nvSpPr>
          <p:cNvPr id="1029" name="Rectangle 5">
            <a:extLst>
              <a:ext uri="{FF2B5EF4-FFF2-40B4-BE49-F238E27FC236}">
                <a16:creationId xmlns:a16="http://schemas.microsoft.com/office/drawing/2014/main" xmlns="" id="{38AB3E98-49DA-464A-B03C-7E5902DC0D58}"/>
              </a:ext>
            </a:extLst>
          </p:cNvPr>
          <p:cNvSpPr>
            <a:spLocks noGrp="1" noChangeArrowheads="1"/>
          </p:cNvSpPr>
          <p:nvPr>
            <p:ph type="ftr" sz="quarter" idx="3"/>
          </p:nvPr>
        </p:nvSpPr>
        <p:spPr bwMode="auto">
          <a:xfrm>
            <a:off x="7447471" y="6475413"/>
            <a:ext cx="10964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Alice Chen (Qualcomm)</a:t>
            </a:r>
            <a:endParaRPr lang="en-GB" dirty="0"/>
          </a:p>
        </p:txBody>
      </p:sp>
      <p:sp>
        <p:nvSpPr>
          <p:cNvPr id="1030" name="Rectangle 6">
            <a:extLst>
              <a:ext uri="{FF2B5EF4-FFF2-40B4-BE49-F238E27FC236}">
                <a16:creationId xmlns:a16="http://schemas.microsoft.com/office/drawing/2014/main" xmlns=""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xmlns=""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a:t>
            </a:r>
            <a:r>
              <a:rPr lang="en-GB" altLang="en-US" sz="1800" b="1" dirty="0" smtClean="0"/>
              <a:t>802.11-19/1993r0</a:t>
            </a:r>
            <a:endParaRPr lang="en-GB" altLang="en-US" sz="1800" b="1" dirty="0"/>
          </a:p>
        </p:txBody>
      </p:sp>
      <p:sp>
        <p:nvSpPr>
          <p:cNvPr id="1032" name="Line 8">
            <a:extLst>
              <a:ext uri="{FF2B5EF4-FFF2-40B4-BE49-F238E27FC236}">
                <a16:creationId xmlns:a16="http://schemas.microsoft.com/office/drawing/2014/main" xmlns=""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xmlns=""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xmlns=""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xmlns=""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xmlns="" id="{5EB80220-6DDA-46D8-A532-4F8294B75F35}"/>
              </a:ext>
            </a:extLst>
          </p:cNvPr>
          <p:cNvSpPr>
            <a:spLocks noGrp="1" noChangeArrowheads="1"/>
          </p:cNvSpPr>
          <p:nvPr>
            <p:ph type="title"/>
          </p:nvPr>
        </p:nvSpPr>
        <p:spPr>
          <a:xfrm>
            <a:off x="685800" y="685800"/>
            <a:ext cx="7772400" cy="1066800"/>
          </a:xfrm>
          <a:noFill/>
        </p:spPr>
        <p:txBody>
          <a:bodyPr/>
          <a:lstStyle/>
          <a:p>
            <a:r>
              <a:rPr lang="en-US" dirty="0" smtClean="0"/>
              <a:t>Discussion </a:t>
            </a:r>
            <a:r>
              <a:rPr lang="en-US" dirty="0"/>
              <a:t>about single and multiple primary </a:t>
            </a:r>
            <a:r>
              <a:rPr lang="en-US" dirty="0" smtClean="0"/>
              <a:t>links </a:t>
            </a:r>
            <a:r>
              <a:rPr lang="en-US" dirty="0"/>
              <a:t>in synchronous multi-link </a:t>
            </a:r>
            <a:endParaRPr lang="en-GB" altLang="en-US" dirty="0"/>
          </a:p>
        </p:txBody>
      </p:sp>
      <p:sp>
        <p:nvSpPr>
          <p:cNvPr id="15366" name="Rectangle 4">
            <a:extLst>
              <a:ext uri="{FF2B5EF4-FFF2-40B4-BE49-F238E27FC236}">
                <a16:creationId xmlns:a16="http://schemas.microsoft.com/office/drawing/2014/main" xmlns=""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a:t>
            </a:r>
            <a:r>
              <a:rPr lang="en-GB" altLang="en-US" sz="2000" b="0" dirty="0" smtClean="0"/>
              <a:t>2019-11-06</a:t>
            </a:r>
            <a:endParaRPr lang="en-GB" altLang="en-US" sz="2000" b="0" dirty="0"/>
          </a:p>
        </p:txBody>
      </p:sp>
      <p:sp>
        <p:nvSpPr>
          <p:cNvPr id="15368" name="Rectangle 6">
            <a:extLst>
              <a:ext uri="{FF2B5EF4-FFF2-40B4-BE49-F238E27FC236}">
                <a16:creationId xmlns:a16="http://schemas.microsoft.com/office/drawing/2014/main" xmlns=""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graphicFrame>
        <p:nvGraphicFramePr>
          <p:cNvPr id="9" name="Table 8">
            <a:extLst>
              <a:ext uri="{FF2B5EF4-FFF2-40B4-BE49-F238E27FC236}">
                <a16:creationId xmlns:a16="http://schemas.microsoft.com/office/drawing/2014/main" xmlns="" id="{1EEAD0EE-0DFD-4F81-B0C3-618EF9CBFB8C}"/>
              </a:ext>
            </a:extLst>
          </p:cNvPr>
          <p:cNvGraphicFramePr>
            <a:graphicFrameLocks noGrp="1"/>
          </p:cNvGraphicFramePr>
          <p:nvPr>
            <p:extLst>
              <p:ext uri="{D42A27DB-BD31-4B8C-83A1-F6EECF244321}">
                <p14:modId xmlns:p14="http://schemas.microsoft.com/office/powerpoint/2010/main" val="3473409265"/>
              </p:ext>
            </p:extLst>
          </p:nvPr>
        </p:nvGraphicFramePr>
        <p:xfrm>
          <a:off x="1152525" y="2998720"/>
          <a:ext cx="7391400" cy="2021339"/>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xmlns="" val="20000"/>
                    </a:ext>
                  </a:extLst>
                </a:gridCol>
                <a:gridCol w="990600">
                  <a:extLst>
                    <a:ext uri="{9D8B030D-6E8A-4147-A177-3AD203B41FA5}">
                      <a16:colId xmlns:a16="http://schemas.microsoft.com/office/drawing/2014/main" xmlns="" val="20001"/>
                    </a:ext>
                  </a:extLst>
                </a:gridCol>
                <a:gridCol w="2057400">
                  <a:extLst>
                    <a:ext uri="{9D8B030D-6E8A-4147-A177-3AD203B41FA5}">
                      <a16:colId xmlns:a16="http://schemas.microsoft.com/office/drawing/2014/main" xmlns="" val="20002"/>
                    </a:ext>
                  </a:extLst>
                </a:gridCol>
                <a:gridCol w="685800">
                  <a:extLst>
                    <a:ext uri="{9D8B030D-6E8A-4147-A177-3AD203B41FA5}">
                      <a16:colId xmlns:a16="http://schemas.microsoft.com/office/drawing/2014/main" xmlns="" val="20003"/>
                    </a:ext>
                  </a:extLst>
                </a:gridCol>
                <a:gridCol w="2209800">
                  <a:extLst>
                    <a:ext uri="{9D8B030D-6E8A-4147-A177-3AD203B41FA5}">
                      <a16:colId xmlns:a16="http://schemas.microsoft.com/office/drawing/2014/main" xmlns=""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0"/>
                  </a:ext>
                </a:extLst>
              </a:tr>
              <a:tr h="199884">
                <a:tc>
                  <a:txBody>
                    <a:bodyPr/>
                    <a:lstStyle/>
                    <a:p>
                      <a:pPr algn="ctr"/>
                      <a:r>
                        <a:rPr lang="en-US" sz="1100" dirty="0" smtClean="0"/>
                        <a:t>Yunbo Li</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6">
                  <a:txBody>
                    <a:bodyPr/>
                    <a:lstStyle/>
                    <a:p>
                      <a:pPr algn="ctr"/>
                      <a:r>
                        <a:rPr lang="en-US" sz="1100" dirty="0" smtClean="0"/>
                        <a:t>Huawei</a:t>
                      </a: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t>Shenzhen, China</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t>liyunbo@Huawei.com</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1"/>
                  </a:ext>
                </a:extLst>
              </a:tr>
              <a:tr h="281376">
                <a:tc>
                  <a:txBody>
                    <a:bodyPr/>
                    <a:lstStyle/>
                    <a:p>
                      <a:pPr algn="ctr"/>
                      <a:r>
                        <a:rPr lang="en-US" sz="1100" dirty="0" err="1" smtClean="0"/>
                        <a:t>Yiqing</a:t>
                      </a:r>
                      <a:r>
                        <a:rPr lang="en-US" sz="1100" baseline="0" dirty="0" smtClean="0"/>
                        <a:t> Li</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196283733"/>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smtClean="0"/>
                        <a:t>Yuchen</a:t>
                      </a:r>
                      <a:r>
                        <a:rPr lang="en-US" sz="1100" baseline="0" dirty="0" smtClean="0"/>
                        <a:t> Guo</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2"/>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smtClean="0"/>
                        <a:t>Ming </a:t>
                      </a:r>
                      <a:r>
                        <a:rPr lang="en-US" sz="1100" dirty="0" err="1" smtClean="0"/>
                        <a:t>Gan</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754585805"/>
                  </a:ext>
                </a:extLst>
              </a:tr>
              <a:tr h="1295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err="1" smtClean="0"/>
                        <a:t>Guogang</a:t>
                      </a:r>
                      <a:r>
                        <a:rPr lang="en-US" sz="1100" dirty="0" smtClean="0"/>
                        <a:t> Huang</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451102127"/>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err="1" smtClean="0"/>
                        <a:t>Yifan</a:t>
                      </a:r>
                      <a:r>
                        <a:rPr lang="en-US" sz="1100" dirty="0" smtClean="0"/>
                        <a:t> Zhou</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4020843879"/>
                  </a:ext>
                </a:extLst>
              </a:tr>
            </a:tbl>
          </a:graphicData>
        </a:graphic>
      </p:graphicFrame>
      <p:sp>
        <p:nvSpPr>
          <p:cNvPr id="2"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16918" cy="276999"/>
          </a:xfrm>
        </p:spPr>
        <p:txBody>
          <a:bodyPr/>
          <a:lstStyle/>
          <a:p>
            <a:pPr>
              <a:defRPr/>
            </a:pPr>
            <a:r>
              <a:rPr lang="en-US" altLang="en-US" dirty="0" smtClean="0"/>
              <a:t>Nov </a:t>
            </a:r>
            <a:r>
              <a:rPr lang="en-US" altLang="en-US" dirty="0"/>
              <a:t>2019</a:t>
            </a:r>
            <a:endParaRPr lang="en-GB" altLang="en-US" dirty="0"/>
          </a:p>
        </p:txBody>
      </p:sp>
      <p:sp>
        <p:nvSpPr>
          <p:cNvPr id="10" name="Footer Placeholder 3"/>
          <p:cNvSpPr>
            <a:spLocks noGrp="1"/>
          </p:cNvSpPr>
          <p:nvPr>
            <p:ph type="ftr" sz="quarter" idx="11"/>
          </p:nvPr>
        </p:nvSpPr>
        <p:spPr>
          <a:xfrm>
            <a:off x="7345905" y="6475413"/>
            <a:ext cx="1198020" cy="184666"/>
          </a:xfrm>
        </p:spPr>
        <p:txBody>
          <a:bodyPr/>
          <a:lstStyle/>
          <a:p>
            <a:pPr>
              <a:defRPr/>
            </a:pPr>
            <a:r>
              <a:rPr lang="en-GB" dirty="0" smtClean="0"/>
              <a:t>Yunbo Li (</a:t>
            </a:r>
            <a:r>
              <a:rPr lang="en-US" altLang="zh-CN" dirty="0" smtClean="0"/>
              <a:t>Huawei</a:t>
            </a:r>
            <a:r>
              <a:rPr lang="en-GB" dirty="0" smtClean="0"/>
              <a:t>)</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n-US" sz="1800" dirty="0" smtClean="0"/>
              <a:t>The protocol design for single primary link is very simple, same to or similar as that of the 80+80MHz;</a:t>
            </a:r>
          </a:p>
          <a:p>
            <a:pPr algn="just"/>
            <a:r>
              <a:rPr lang="en-US" sz="1800" dirty="0" smtClean="0"/>
              <a:t>Legacy STAs and single link STAs only associate on primary link, it will not bring issues that are discussed in previous slides;</a:t>
            </a:r>
          </a:p>
          <a:p>
            <a:pPr algn="just"/>
            <a:r>
              <a:rPr lang="en-US" sz="1800" dirty="0" smtClean="0"/>
              <a:t>Does not introduce fairness issues between legacy STAs.</a:t>
            </a:r>
          </a:p>
          <a:p>
            <a:pPr lvl="1" algn="just"/>
            <a:r>
              <a:rPr lang="en-US" sz="1600" dirty="0" smtClean="0"/>
              <a:t>Multiple primary links, and also allow one link to aggregate with another link will introduce fairness issues.</a:t>
            </a:r>
          </a:p>
          <a:p>
            <a:pPr algn="just"/>
            <a:r>
              <a:rPr lang="en-US" sz="1800" dirty="0" smtClean="0"/>
              <a:t>Some simulations show the single primary link has low throughput gain compare with multiple primary links</a:t>
            </a:r>
            <a:r>
              <a:rPr lang="en-US" sz="1800" dirty="0"/>
              <a:t>. </a:t>
            </a:r>
            <a:r>
              <a:rPr lang="en-US" sz="1800" dirty="0" smtClean="0"/>
              <a:t>But it is still has significant through gain compare with single link, especially at low load environment</a:t>
            </a:r>
          </a:p>
          <a:p>
            <a:pPr lvl="1" algn="just"/>
            <a:r>
              <a:rPr lang="en-US" sz="1400" dirty="0" smtClean="0"/>
              <a:t>The gain is similar as when we compare with a BSS works on 80+80MHz and another BSS works on 80MHz</a:t>
            </a:r>
            <a:endParaRPr lang="en-US" sz="1400" dirty="0"/>
          </a:p>
          <a:p>
            <a:r>
              <a:rPr lang="en-US" sz="1800" dirty="0" smtClean="0">
                <a:solidFill>
                  <a:srgbClr val="FF3300"/>
                </a:solidFill>
              </a:rPr>
              <a:t>Single primary link is a good candidate solution for non-STR MLD.</a:t>
            </a:r>
            <a:endParaRPr lang="en-US" sz="1800" dirty="0">
              <a:solidFill>
                <a:srgbClr val="FF3300"/>
              </a:solidFill>
            </a:endParaRPr>
          </a:p>
          <a:p>
            <a:endParaRPr lang="en-US"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10</a:t>
            </a:fld>
            <a:endParaRPr lang="en-GB" altLang="en-US" dirty="0"/>
          </a:p>
        </p:txBody>
      </p:sp>
      <p:sp>
        <p:nvSpPr>
          <p:cNvPr id="6" name="Title 5"/>
          <p:cNvSpPr>
            <a:spLocks noGrp="1"/>
          </p:cNvSpPr>
          <p:nvPr>
            <p:ph type="title"/>
          </p:nvPr>
        </p:nvSpPr>
        <p:spPr/>
        <p:txBody>
          <a:bodyPr/>
          <a:lstStyle/>
          <a:p>
            <a:r>
              <a:rPr lang="en-US" dirty="0" smtClean="0">
                <a:solidFill>
                  <a:schemeClr val="tx1"/>
                </a:solidFill>
              </a:rPr>
              <a:t>Single </a:t>
            </a:r>
            <a:r>
              <a:rPr lang="en-US" dirty="0">
                <a:solidFill>
                  <a:schemeClr val="tx1"/>
                </a:solidFill>
              </a:rPr>
              <a:t>P</a:t>
            </a:r>
            <a:r>
              <a:rPr lang="en-US" dirty="0" smtClean="0">
                <a:solidFill>
                  <a:schemeClr val="tx1"/>
                </a:solidFill>
              </a:rPr>
              <a:t>rimary Link</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16918" cy="276999"/>
          </a:xfrm>
        </p:spPr>
        <p:txBody>
          <a:bodyPr/>
          <a:lstStyle/>
          <a:p>
            <a:pPr>
              <a:defRPr/>
            </a:pPr>
            <a:r>
              <a:rPr lang="en-US" altLang="en-US" dirty="0" smtClean="0"/>
              <a:t>Nov </a:t>
            </a:r>
            <a:r>
              <a:rPr lang="en-US" altLang="en-US" dirty="0"/>
              <a:t>2019</a:t>
            </a:r>
            <a:endParaRPr lang="en-GB" altLang="en-US" dirty="0"/>
          </a:p>
        </p:txBody>
      </p:sp>
    </p:spTree>
    <p:extLst>
      <p:ext uri="{BB962C8B-B14F-4D97-AF65-F5344CB8AC3E}">
        <p14:creationId xmlns:p14="http://schemas.microsoft.com/office/powerpoint/2010/main" val="27711604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pPr algn="just"/>
            <a:r>
              <a:rPr lang="en-US" sz="2000" dirty="0" smtClean="0"/>
              <a:t>There are a lot of scenarios that an AP MLD need to work on non-STR mode, so it is very important to consider both STR and non-STR modes in the EHT specification;</a:t>
            </a:r>
          </a:p>
          <a:p>
            <a:pPr algn="just"/>
            <a:r>
              <a:rPr lang="en-US" sz="2000" dirty="0" smtClean="0"/>
              <a:t>For a non-STR MLD, it needs to introduce complex procedure to support multiple primary links, but still have some remain issues need further investigate;</a:t>
            </a:r>
          </a:p>
          <a:p>
            <a:pPr algn="just"/>
            <a:r>
              <a:rPr lang="en-US" sz="2000" dirty="0" smtClean="0"/>
              <a:t>For non-STR AP MLD, single primary link mode is needed;</a:t>
            </a:r>
          </a:p>
          <a:p>
            <a:pPr algn="just"/>
            <a:r>
              <a:rPr lang="en-US" sz="2000" dirty="0" smtClean="0"/>
              <a:t>For non-STR non-AP MLD, single primary link is a good candidate.</a:t>
            </a:r>
          </a:p>
          <a:p>
            <a:pPr marL="457200" lvl="1" indent="0">
              <a:buNone/>
            </a:pPr>
            <a:endParaRPr lang="en-US" sz="1600" dirty="0" smtClean="0"/>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11</a:t>
            </a:fld>
            <a:endParaRPr lang="en-GB" altLang="en-US" dirty="0"/>
          </a:p>
        </p:txBody>
      </p:sp>
      <p:sp>
        <p:nvSpPr>
          <p:cNvPr id="6" name="标题 5"/>
          <p:cNvSpPr>
            <a:spLocks noGrp="1"/>
          </p:cNvSpPr>
          <p:nvPr>
            <p:ph type="title"/>
          </p:nvPr>
        </p:nvSpPr>
        <p:spPr/>
        <p:txBody>
          <a:bodyPr/>
          <a:lstStyle/>
          <a:p>
            <a:r>
              <a:rPr lang="en-US" dirty="0" smtClean="0"/>
              <a:t>Conclusion</a:t>
            </a:r>
            <a:endParaRPr lang="en-US"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7"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16918" cy="276999"/>
          </a:xfrm>
        </p:spPr>
        <p:txBody>
          <a:bodyPr/>
          <a:lstStyle/>
          <a:p>
            <a:pPr>
              <a:defRPr/>
            </a:pPr>
            <a:r>
              <a:rPr lang="en-US" altLang="en-US" dirty="0" smtClean="0"/>
              <a:t>Nov </a:t>
            </a:r>
            <a:r>
              <a:rPr lang="en-US" altLang="en-US" dirty="0"/>
              <a:t>2019</a:t>
            </a:r>
            <a:endParaRPr lang="en-GB" altLang="en-US" dirty="0"/>
          </a:p>
        </p:txBody>
      </p:sp>
    </p:spTree>
    <p:extLst>
      <p:ext uri="{BB962C8B-B14F-4D97-AF65-F5344CB8AC3E}">
        <p14:creationId xmlns:p14="http://schemas.microsoft.com/office/powerpoint/2010/main" val="12066864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75290" y="1747345"/>
            <a:ext cx="7772400" cy="4728068"/>
          </a:xfrm>
        </p:spPr>
        <p:txBody>
          <a:bodyPr/>
          <a:lstStyle/>
          <a:p>
            <a:pPr algn="just"/>
            <a:r>
              <a:rPr lang="en-US" sz="1800" dirty="0" smtClean="0"/>
              <a:t>Base on STR capability, an AP Multi-link </a:t>
            </a:r>
            <a:r>
              <a:rPr lang="en-US" altLang="zh-CN" sz="1800" dirty="0" smtClean="0"/>
              <a:t>Device</a:t>
            </a:r>
            <a:r>
              <a:rPr lang="zh-CN" altLang="en-US" sz="1800" dirty="0" smtClean="0"/>
              <a:t>（</a:t>
            </a:r>
            <a:r>
              <a:rPr lang="en-US" altLang="zh-CN" sz="1800" dirty="0" smtClean="0"/>
              <a:t>MLD</a:t>
            </a:r>
            <a:r>
              <a:rPr lang="zh-CN" altLang="en-US" sz="1800" dirty="0" smtClean="0"/>
              <a:t>）</a:t>
            </a:r>
            <a:r>
              <a:rPr lang="en-US" sz="1800" dirty="0" smtClean="0"/>
              <a:t>or a non-AP MLD can be either STR or non-STR</a:t>
            </a:r>
          </a:p>
          <a:p>
            <a:pPr lvl="1" algn="just"/>
            <a:r>
              <a:rPr lang="en-US" sz="1600" dirty="0" smtClean="0"/>
              <a:t>STR means TX on one link and RX on another </a:t>
            </a:r>
            <a:r>
              <a:rPr lang="en-US" sz="1600" dirty="0"/>
              <a:t>link </a:t>
            </a:r>
            <a:r>
              <a:rPr lang="en-US" sz="1600" dirty="0" smtClean="0"/>
              <a:t>concurrently</a:t>
            </a:r>
          </a:p>
          <a:p>
            <a:pPr lvl="1" algn="just"/>
            <a:r>
              <a:rPr lang="en-US" sz="1600" dirty="0" smtClean="0"/>
              <a:t>Non-STR means TX </a:t>
            </a:r>
            <a:r>
              <a:rPr lang="en-US" sz="1600" dirty="0"/>
              <a:t>on one link and RX on another </a:t>
            </a:r>
            <a:r>
              <a:rPr lang="en-US" sz="1600" dirty="0" smtClean="0"/>
              <a:t>link cannot be happened concurrently</a:t>
            </a:r>
          </a:p>
          <a:p>
            <a:pPr algn="just"/>
            <a:r>
              <a:rPr lang="en-US" sz="1800" dirty="0" smtClean="0"/>
              <a:t>Base on the observations from Multi-link related </a:t>
            </a:r>
            <a:r>
              <a:rPr lang="en-US" sz="1800" dirty="0"/>
              <a:t>presentations</a:t>
            </a:r>
            <a:r>
              <a:rPr lang="en-US" sz="1800" dirty="0" smtClean="0"/>
              <a:t>, there is no strong argument against</a:t>
            </a:r>
          </a:p>
          <a:p>
            <a:pPr lvl="1" algn="just"/>
            <a:r>
              <a:rPr lang="en-US" sz="1600" dirty="0" smtClean="0"/>
              <a:t>STR for AP MLD</a:t>
            </a:r>
          </a:p>
          <a:p>
            <a:pPr lvl="1" algn="just"/>
            <a:r>
              <a:rPr lang="en-US" sz="1600" dirty="0" smtClean="0"/>
              <a:t>STR or non-STR for non-AP </a:t>
            </a:r>
            <a:r>
              <a:rPr lang="en-US" sz="1600" dirty="0" smtClean="0"/>
              <a:t>MLD</a:t>
            </a:r>
            <a:endParaRPr lang="en-US" sz="1600" dirty="0" smtClean="0"/>
          </a:p>
          <a:p>
            <a:pPr algn="just"/>
            <a:r>
              <a:rPr lang="en-US" sz="1800" dirty="0" smtClean="0"/>
              <a:t>Divergences still exist for the following</a:t>
            </a:r>
          </a:p>
          <a:p>
            <a:pPr lvl="1" algn="just"/>
            <a:r>
              <a:rPr lang="en-US" sz="1600" dirty="0" smtClean="0"/>
              <a:t>Support of non-STR for AP MLD;</a:t>
            </a:r>
          </a:p>
          <a:p>
            <a:pPr lvl="1" algn="just"/>
            <a:r>
              <a:rPr lang="en-US" sz="1600" dirty="0" smtClean="0"/>
              <a:t>Single primary link or multiple primary links for non-STR MLD</a:t>
            </a:r>
          </a:p>
          <a:p>
            <a:r>
              <a:rPr lang="en-US" sz="1800" dirty="0"/>
              <a:t>Primary </a:t>
            </a:r>
            <a:r>
              <a:rPr lang="en-US" sz="1800" dirty="0" smtClean="0"/>
              <a:t>link means the MLD will do </a:t>
            </a:r>
            <a:r>
              <a:rPr lang="en-US" sz="1800" dirty="0" err="1" smtClean="0"/>
              <a:t>backoff</a:t>
            </a:r>
            <a:r>
              <a:rPr lang="en-US" sz="1800" dirty="0" smtClean="0"/>
              <a:t> on that link.</a:t>
            </a:r>
          </a:p>
          <a:p>
            <a:pPr lvl="1"/>
            <a:r>
              <a:rPr lang="en-US" sz="1600" dirty="0" smtClean="0"/>
              <a:t>The terminology primary channel is also be used in many contributions. Because for the link that doesn’t </a:t>
            </a:r>
            <a:r>
              <a:rPr lang="en-US" sz="1600" dirty="0" err="1" smtClean="0"/>
              <a:t>backoff</a:t>
            </a:r>
            <a:r>
              <a:rPr lang="en-US" sz="1600" dirty="0" smtClean="0"/>
              <a:t> may also has a primary 20MHz channel to support dynamic bandwidth, here we use terminology primary link to make it more clear.</a:t>
            </a:r>
            <a:endParaRPr lang="en-US" sz="1600" dirty="0"/>
          </a:p>
          <a:p>
            <a:endParaRPr lang="en-US" dirty="0" smtClean="0"/>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a:t>
            </a:fld>
            <a:endParaRPr lang="en-GB" altLang="en-US" dirty="0"/>
          </a:p>
        </p:txBody>
      </p:sp>
      <p:sp>
        <p:nvSpPr>
          <p:cNvPr id="6" name="Title 5"/>
          <p:cNvSpPr>
            <a:spLocks noGrp="1"/>
          </p:cNvSpPr>
          <p:nvPr>
            <p:ph type="title"/>
          </p:nvPr>
        </p:nvSpPr>
        <p:spPr/>
        <p:txBody>
          <a:bodyPr/>
          <a:lstStyle/>
          <a:p>
            <a:r>
              <a:rPr lang="en-US" dirty="0" smtClean="0"/>
              <a:t>Introduction</a:t>
            </a:r>
            <a:endParaRPr lang="en-US" dirty="0"/>
          </a:p>
        </p:txBody>
      </p:sp>
      <p:sp>
        <p:nvSpPr>
          <p:cNvPr id="7"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16918" cy="276999"/>
          </a:xfrm>
        </p:spPr>
        <p:txBody>
          <a:bodyPr/>
          <a:lstStyle/>
          <a:p>
            <a:pPr>
              <a:defRPr/>
            </a:pPr>
            <a:r>
              <a:rPr lang="en-US" altLang="en-US" dirty="0" smtClean="0"/>
              <a:t>Nov </a:t>
            </a:r>
            <a:r>
              <a:rPr lang="en-US" altLang="en-US" dirty="0"/>
              <a:t>2019</a:t>
            </a:r>
            <a:endParaRPr lang="en-GB" altLang="en-US" dirty="0"/>
          </a:p>
        </p:txBody>
      </p:sp>
    </p:spTree>
    <p:extLst>
      <p:ext uri="{BB962C8B-B14F-4D97-AF65-F5344CB8AC3E}">
        <p14:creationId xmlns:p14="http://schemas.microsoft.com/office/powerpoint/2010/main" val="12206938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75290" y="1747345"/>
            <a:ext cx="7772400" cy="4728068"/>
          </a:xfrm>
        </p:spPr>
        <p:txBody>
          <a:bodyPr/>
          <a:lstStyle/>
          <a:p>
            <a:pPr algn="just"/>
            <a:r>
              <a:rPr lang="en-US" sz="1800" dirty="0" smtClean="0"/>
              <a:t>Below two topics will be discussed in this document;</a:t>
            </a:r>
          </a:p>
          <a:p>
            <a:pPr algn="just"/>
            <a:endParaRPr lang="en-US" sz="1800" dirty="0" smtClean="0"/>
          </a:p>
          <a:p>
            <a:pPr algn="just"/>
            <a:r>
              <a:rPr lang="en-US" sz="1800" dirty="0"/>
              <a:t>Topic 1: Why non-STR AP MLD need be supported? i.e. the scenarios for non-STR AP </a:t>
            </a:r>
            <a:r>
              <a:rPr lang="en-US" sz="1800" dirty="0" smtClean="0"/>
              <a:t>MLD</a:t>
            </a:r>
          </a:p>
          <a:p>
            <a:pPr algn="just"/>
            <a:endParaRPr lang="en-US" sz="1800" dirty="0"/>
          </a:p>
          <a:p>
            <a:pPr algn="just"/>
            <a:r>
              <a:rPr lang="en-US" sz="1800" dirty="0"/>
              <a:t>Topic 2: Single and multiple </a:t>
            </a:r>
            <a:r>
              <a:rPr lang="en-US" sz="1800" dirty="0" smtClean="0"/>
              <a:t>primary links </a:t>
            </a:r>
            <a:r>
              <a:rPr lang="en-US" sz="1800" dirty="0"/>
              <a:t>for different types of AP MLD and non-AP MLD</a:t>
            </a:r>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3</a:t>
            </a:fld>
            <a:endParaRPr lang="en-GB" altLang="en-US" dirty="0"/>
          </a:p>
        </p:txBody>
      </p:sp>
      <p:sp>
        <p:nvSpPr>
          <p:cNvPr id="6" name="Title 5"/>
          <p:cNvSpPr>
            <a:spLocks noGrp="1"/>
          </p:cNvSpPr>
          <p:nvPr>
            <p:ph type="title"/>
          </p:nvPr>
        </p:nvSpPr>
        <p:spPr/>
        <p:txBody>
          <a:bodyPr/>
          <a:lstStyle/>
          <a:p>
            <a:r>
              <a:rPr lang="en-US" dirty="0" smtClean="0"/>
              <a:t>Introduction</a:t>
            </a:r>
            <a:endParaRPr lang="en-US" dirty="0"/>
          </a:p>
        </p:txBody>
      </p:sp>
      <p:sp>
        <p:nvSpPr>
          <p:cNvPr id="7"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16918" cy="276999"/>
          </a:xfrm>
        </p:spPr>
        <p:txBody>
          <a:bodyPr/>
          <a:lstStyle/>
          <a:p>
            <a:pPr>
              <a:defRPr/>
            </a:pPr>
            <a:r>
              <a:rPr lang="en-US" altLang="en-US" dirty="0" smtClean="0"/>
              <a:t>Nov </a:t>
            </a:r>
            <a:r>
              <a:rPr lang="en-US" altLang="en-US" dirty="0"/>
              <a:t>2019</a:t>
            </a:r>
            <a:endParaRPr lang="en-GB" altLang="en-US" dirty="0"/>
          </a:p>
        </p:txBody>
      </p:sp>
    </p:spTree>
    <p:extLst>
      <p:ext uri="{BB962C8B-B14F-4D97-AF65-F5344CB8AC3E}">
        <p14:creationId xmlns:p14="http://schemas.microsoft.com/office/powerpoint/2010/main" val="11544738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447799"/>
            <a:ext cx="7772400" cy="5027613"/>
          </a:xfrm>
        </p:spPr>
        <p:txBody>
          <a:bodyPr/>
          <a:lstStyle/>
          <a:p>
            <a:pPr marL="0" indent="0" algn="just">
              <a:buNone/>
            </a:pPr>
            <a:r>
              <a:rPr lang="en-US" sz="1800" dirty="0" smtClean="0"/>
              <a:t>Scenario 1: 5GHz + 6GHz</a:t>
            </a:r>
            <a:endParaRPr lang="en-US" sz="1800" dirty="0"/>
          </a:p>
          <a:p>
            <a:pPr algn="just"/>
            <a:r>
              <a:rPr lang="en-US" sz="1800" dirty="0" smtClean="0"/>
              <a:t>One important factor that affects the cross link interference leakage is the frequency gap between two links. Even with cross link interference cancellation (e.g. separate filters for 5GHz and 6GHz), the two links may be non-STR when the two links are close</a:t>
            </a:r>
          </a:p>
          <a:p>
            <a:pPr lvl="1" algn="just"/>
            <a:r>
              <a:rPr lang="en-US" sz="1400" dirty="0" smtClean="0"/>
              <a:t>The frequency gap between 5GHz and 6GHz spectrum is very narrow, less than 100MHz.</a:t>
            </a:r>
          </a:p>
          <a:p>
            <a:pPr algn="just"/>
            <a:r>
              <a:rPr lang="en-US" sz="1800" dirty="0" smtClean="0"/>
              <a:t>Mandatory STR will limit the flexibility of channel selection for each link;</a:t>
            </a:r>
          </a:p>
          <a:p>
            <a:pPr algn="just"/>
            <a:r>
              <a:rPr lang="en-US" sz="1800" dirty="0" smtClean="0"/>
              <a:t>Depends on the spectrum in different countries, as well as the existing uses (</a:t>
            </a:r>
            <a:r>
              <a:rPr lang="en-US" altLang="zh-CN" sz="1800" dirty="0"/>
              <a:t>include satellite communications, fixed wireless links,…) </a:t>
            </a:r>
            <a:r>
              <a:rPr lang="en-US" altLang="zh-CN" sz="1800" dirty="0" smtClean="0"/>
              <a:t>at 6GHz, it may be hard to find two far away links.</a:t>
            </a:r>
            <a:endParaRPr lang="en-US" sz="1800" dirty="0" smtClean="0"/>
          </a:p>
          <a:p>
            <a:pPr algn="just"/>
            <a:endParaRPr lang="en-US" sz="1800" dirty="0" smtClean="0"/>
          </a:p>
          <a:p>
            <a:pPr marL="0" indent="0" algn="just">
              <a:buNone/>
            </a:pPr>
            <a:r>
              <a:rPr lang="en-US" sz="1800" dirty="0" smtClean="0"/>
              <a:t>Scenario 2</a:t>
            </a:r>
            <a:r>
              <a:rPr lang="en-US" sz="1800" dirty="0"/>
              <a:t>: </a:t>
            </a:r>
            <a:r>
              <a:rPr lang="en-US" sz="1800" dirty="0" smtClean="0"/>
              <a:t>6GHz </a:t>
            </a:r>
            <a:r>
              <a:rPr lang="en-US" sz="1800" dirty="0"/>
              <a:t>+ 6GHz</a:t>
            </a:r>
            <a:endParaRPr lang="en-US" sz="1800" dirty="0" smtClean="0"/>
          </a:p>
          <a:p>
            <a:pPr algn="just"/>
            <a:r>
              <a:rPr lang="en-US" sz="1800" dirty="0" smtClean="0"/>
              <a:t>There are much more legacy BSSs on 5GHz than on 6GHz, so it is very possible that the whole 6GHz is in very low traffic load, and has enough available bandwidth for two 6GHz links.</a:t>
            </a:r>
          </a:p>
          <a:p>
            <a:pPr algn="just"/>
            <a:r>
              <a:rPr lang="en-US" sz="1800" dirty="0" smtClean="0"/>
              <a:t>Without </a:t>
            </a:r>
            <a:r>
              <a:rPr lang="en-US" sz="1800" dirty="0"/>
              <a:t>two separate filters at </a:t>
            </a:r>
            <a:r>
              <a:rPr lang="en-US" sz="1800" dirty="0" smtClean="0"/>
              <a:t>6GHz, it may not so realistic to support two STR 6GHz links, but it is possible to support two non-STR links.</a:t>
            </a:r>
            <a:endParaRPr lang="en-US" sz="1800" dirty="0"/>
          </a:p>
          <a:p>
            <a:endParaRPr lang="en-US" dirty="0" smtClean="0"/>
          </a:p>
          <a:p>
            <a:endParaRPr lang="en-US"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4</a:t>
            </a:fld>
            <a:endParaRPr lang="en-GB" altLang="en-US" dirty="0"/>
          </a:p>
        </p:txBody>
      </p:sp>
      <p:sp>
        <p:nvSpPr>
          <p:cNvPr id="6" name="Title 5"/>
          <p:cNvSpPr>
            <a:spLocks noGrp="1"/>
          </p:cNvSpPr>
          <p:nvPr>
            <p:ph type="title"/>
          </p:nvPr>
        </p:nvSpPr>
        <p:spPr/>
        <p:txBody>
          <a:bodyPr/>
          <a:lstStyle/>
          <a:p>
            <a:r>
              <a:rPr lang="en-US" dirty="0" smtClean="0">
                <a:solidFill>
                  <a:schemeClr val="tx1"/>
                </a:solidFill>
              </a:rPr>
              <a:t>Scenarios for non-STR AP MLD(1/2)</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9"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16918" cy="276999"/>
          </a:xfrm>
        </p:spPr>
        <p:txBody>
          <a:bodyPr/>
          <a:lstStyle/>
          <a:p>
            <a:pPr>
              <a:defRPr/>
            </a:pPr>
            <a:r>
              <a:rPr lang="en-US" altLang="en-US" dirty="0" smtClean="0"/>
              <a:t>Nov </a:t>
            </a:r>
            <a:r>
              <a:rPr lang="en-US" altLang="en-US" dirty="0"/>
              <a:t>2019</a:t>
            </a:r>
            <a:endParaRPr lang="en-GB" altLang="en-US" dirty="0"/>
          </a:p>
        </p:txBody>
      </p:sp>
    </p:spTree>
    <p:extLst>
      <p:ext uri="{BB962C8B-B14F-4D97-AF65-F5344CB8AC3E}">
        <p14:creationId xmlns:p14="http://schemas.microsoft.com/office/powerpoint/2010/main" val="10610719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762125"/>
            <a:ext cx="7772400" cy="4713288"/>
          </a:xfrm>
        </p:spPr>
        <p:txBody>
          <a:bodyPr/>
          <a:lstStyle/>
          <a:p>
            <a:pPr marL="0" indent="0" algn="just">
              <a:buNone/>
            </a:pPr>
            <a:r>
              <a:rPr lang="en-US" sz="1800" dirty="0" smtClean="0"/>
              <a:t>Scenario 3: non-STR hot spot</a:t>
            </a:r>
          </a:p>
          <a:p>
            <a:pPr algn="just"/>
            <a:r>
              <a:rPr lang="en-US" altLang="zh-CN" sz="1800" dirty="0"/>
              <a:t>When a non-STR </a:t>
            </a:r>
            <a:r>
              <a:rPr lang="en-US" altLang="zh-CN" sz="1800" dirty="0" smtClean="0"/>
              <a:t>non-AP MLD setups </a:t>
            </a:r>
            <a:r>
              <a:rPr lang="en-US" altLang="zh-CN" sz="1800" dirty="0"/>
              <a:t>an hot spot, it </a:t>
            </a:r>
            <a:r>
              <a:rPr lang="en-US" altLang="zh-CN" sz="1800" dirty="0" smtClean="0"/>
              <a:t>becomes </a:t>
            </a:r>
            <a:r>
              <a:rPr lang="en-US" altLang="zh-CN" sz="1800" dirty="0"/>
              <a:t>an non-STR </a:t>
            </a:r>
            <a:r>
              <a:rPr lang="en-US" altLang="zh-CN" sz="1800" dirty="0" smtClean="0"/>
              <a:t>AP MLD;</a:t>
            </a:r>
          </a:p>
          <a:p>
            <a:pPr algn="just"/>
            <a:r>
              <a:rPr lang="en-US" sz="1800" dirty="0" smtClean="0"/>
              <a:t>It is a very popular use case for a non-AP ST</a:t>
            </a:r>
            <a:r>
              <a:rPr lang="en-US" altLang="zh-CN" sz="1800" dirty="0" smtClean="0"/>
              <a:t>A to setup an hot spot;</a:t>
            </a:r>
          </a:p>
          <a:p>
            <a:pPr algn="just"/>
            <a:r>
              <a:rPr lang="en-US" altLang="zh-CN" sz="1800" dirty="0"/>
              <a:t>Mandatory </a:t>
            </a:r>
            <a:r>
              <a:rPr lang="en-US" altLang="zh-CN" sz="1800" dirty="0" smtClean="0"/>
              <a:t>STR </a:t>
            </a:r>
            <a:r>
              <a:rPr lang="en-US" altLang="zh-CN" sz="1800" dirty="0"/>
              <a:t>at AP </a:t>
            </a:r>
            <a:r>
              <a:rPr lang="en-US" altLang="zh-CN" sz="1800" dirty="0" smtClean="0"/>
              <a:t>MLD side</a:t>
            </a:r>
            <a:r>
              <a:rPr lang="en-US" altLang="zh-CN" sz="1800" dirty="0"/>
              <a:t>, will waste one of the two links which already equipped both hardware and software</a:t>
            </a:r>
          </a:p>
          <a:p>
            <a:pPr algn="just"/>
            <a:endParaRPr lang="en-US" sz="1800" dirty="0" smtClean="0"/>
          </a:p>
          <a:p>
            <a:pPr marL="0" indent="0" algn="just">
              <a:buNone/>
            </a:pPr>
            <a:r>
              <a:rPr lang="en-US" sz="1800" dirty="0" smtClean="0"/>
              <a:t>Scenario 4: …</a:t>
            </a:r>
          </a:p>
          <a:p>
            <a:pPr marL="0" indent="0">
              <a:buNone/>
            </a:pPr>
            <a:endParaRPr lang="en-US" sz="1800" dirty="0" smtClean="0"/>
          </a:p>
          <a:p>
            <a:r>
              <a:rPr lang="en-US" sz="1800" dirty="0" smtClean="0"/>
              <a:t>So </a:t>
            </a:r>
            <a:r>
              <a:rPr lang="en-US" sz="1800" dirty="0"/>
              <a:t>it </a:t>
            </a:r>
            <a:r>
              <a:rPr lang="en-US" sz="1800" dirty="0" smtClean="0"/>
              <a:t>is very important to keep </a:t>
            </a:r>
            <a:r>
              <a:rPr lang="en-US" sz="1800" dirty="0" smtClean="0"/>
              <a:t>non-STR </a:t>
            </a:r>
            <a:r>
              <a:rPr lang="en-US" sz="1800" dirty="0" smtClean="0"/>
              <a:t>mode for AP MLD when developing EHT specification.</a:t>
            </a:r>
            <a:endParaRPr lang="en-US" sz="1800" dirty="0"/>
          </a:p>
          <a:p>
            <a:endParaRPr lang="en-US" dirty="0" smtClean="0"/>
          </a:p>
          <a:p>
            <a:endParaRPr lang="en-US"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5</a:t>
            </a:fld>
            <a:endParaRPr lang="en-GB" altLang="en-US" dirty="0"/>
          </a:p>
        </p:txBody>
      </p:sp>
      <p:sp>
        <p:nvSpPr>
          <p:cNvPr id="6" name="Title 5"/>
          <p:cNvSpPr>
            <a:spLocks noGrp="1"/>
          </p:cNvSpPr>
          <p:nvPr>
            <p:ph type="title"/>
          </p:nvPr>
        </p:nvSpPr>
        <p:spPr/>
        <p:txBody>
          <a:bodyPr/>
          <a:lstStyle/>
          <a:p>
            <a:r>
              <a:rPr lang="en-US" dirty="0" smtClean="0">
                <a:solidFill>
                  <a:schemeClr val="tx1"/>
                </a:solidFill>
              </a:rPr>
              <a:t>Scenarios for non-STR AP MLD(2/2)</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9"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16918" cy="276999"/>
          </a:xfrm>
        </p:spPr>
        <p:txBody>
          <a:bodyPr/>
          <a:lstStyle/>
          <a:p>
            <a:pPr>
              <a:defRPr/>
            </a:pPr>
            <a:r>
              <a:rPr lang="en-US" altLang="en-US" dirty="0" smtClean="0"/>
              <a:t>Nov </a:t>
            </a:r>
            <a:r>
              <a:rPr lang="en-US" altLang="en-US" dirty="0"/>
              <a:t>2019</a:t>
            </a:r>
            <a:endParaRPr lang="en-GB" altLang="en-US" dirty="0"/>
          </a:p>
        </p:txBody>
      </p:sp>
    </p:spTree>
    <p:extLst>
      <p:ext uri="{BB962C8B-B14F-4D97-AF65-F5344CB8AC3E}">
        <p14:creationId xmlns:p14="http://schemas.microsoft.com/office/powerpoint/2010/main" val="35686313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762125"/>
            <a:ext cx="7772400" cy="2504413"/>
          </a:xfrm>
        </p:spPr>
        <p:txBody>
          <a:bodyPr/>
          <a:lstStyle/>
          <a:p>
            <a:pPr algn="just"/>
            <a:r>
              <a:rPr lang="en-US" sz="1800" dirty="0" smtClean="0"/>
              <a:t>For a non-STR AP MLD, multiple primary channels will have issues to support legacy STA and single link EHT STA;</a:t>
            </a:r>
          </a:p>
          <a:p>
            <a:pPr algn="just"/>
            <a:r>
              <a:rPr lang="en-US" sz="1800" dirty="0" smtClean="0"/>
              <a:t>When a non-STR AP MLD transmit on link 1, the legacy STAs or single link STAs on link 2 can not know what happens on link 1, and may start UL transmission on link 1;</a:t>
            </a:r>
          </a:p>
          <a:p>
            <a:pPr algn="just"/>
            <a:r>
              <a:rPr lang="en-US" sz="1800" dirty="0" smtClean="0"/>
              <a:t>Similar issue exists </a:t>
            </a:r>
            <a:r>
              <a:rPr lang="en-US" sz="1800" dirty="0"/>
              <a:t>when </a:t>
            </a:r>
            <a:r>
              <a:rPr lang="en-US" sz="1800" dirty="0" smtClean="0"/>
              <a:t>a non-STR </a:t>
            </a:r>
            <a:r>
              <a:rPr lang="en-US" sz="1800" dirty="0"/>
              <a:t>ML AP device transmit on link </a:t>
            </a:r>
            <a:r>
              <a:rPr lang="en-US" sz="1800" dirty="0" smtClean="0"/>
              <a:t>2</a:t>
            </a:r>
            <a:r>
              <a:rPr lang="en-US" sz="1800" dirty="0"/>
              <a:t>;</a:t>
            </a:r>
            <a:endParaRPr lang="en-US" sz="1800" dirty="0" smtClean="0"/>
          </a:p>
          <a:p>
            <a:pPr algn="just"/>
            <a:r>
              <a:rPr lang="en-US" sz="1800" dirty="0" smtClean="0"/>
              <a:t>So suggest to use </a:t>
            </a:r>
            <a:r>
              <a:rPr lang="en-US" sz="1800" dirty="0" smtClean="0">
                <a:solidFill>
                  <a:srgbClr val="FF3300"/>
                </a:solidFill>
              </a:rPr>
              <a:t>single primary link for a non-STR AP MLD</a:t>
            </a:r>
            <a:r>
              <a:rPr lang="en-US" sz="1800" dirty="0" smtClean="0"/>
              <a:t>.</a:t>
            </a:r>
          </a:p>
          <a:p>
            <a:pPr marL="457200" lvl="1" indent="0">
              <a:buNone/>
            </a:pPr>
            <a:endParaRPr lang="en-US" dirty="0" smtClean="0"/>
          </a:p>
          <a:p>
            <a:pPr lvl="1"/>
            <a:endParaRPr lang="en-US" dirty="0" smtClean="0"/>
          </a:p>
          <a:p>
            <a:endParaRPr lang="en-US" dirty="0" smtClean="0"/>
          </a:p>
          <a:p>
            <a:endParaRPr lang="en-US"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6</a:t>
            </a:fld>
            <a:endParaRPr lang="en-GB" altLang="en-US" dirty="0"/>
          </a:p>
        </p:txBody>
      </p:sp>
      <p:sp>
        <p:nvSpPr>
          <p:cNvPr id="6" name="Title 5"/>
          <p:cNvSpPr>
            <a:spLocks noGrp="1"/>
          </p:cNvSpPr>
          <p:nvPr>
            <p:ph type="title"/>
          </p:nvPr>
        </p:nvSpPr>
        <p:spPr>
          <a:xfrm>
            <a:off x="533400" y="685800"/>
            <a:ext cx="8382000" cy="1066800"/>
          </a:xfrm>
        </p:spPr>
        <p:txBody>
          <a:bodyPr/>
          <a:lstStyle/>
          <a:p>
            <a:r>
              <a:rPr lang="en-US" dirty="0" smtClean="0">
                <a:solidFill>
                  <a:schemeClr val="tx1"/>
                </a:solidFill>
              </a:rPr>
              <a:t>Multiple P</a:t>
            </a:r>
            <a:r>
              <a:rPr lang="en-US" altLang="zh-CN" dirty="0" smtClean="0">
                <a:solidFill>
                  <a:schemeClr val="tx1"/>
                </a:solidFill>
              </a:rPr>
              <a:t>rimary Links</a:t>
            </a:r>
            <a:r>
              <a:rPr lang="en-US" dirty="0" smtClean="0">
                <a:solidFill>
                  <a:schemeClr val="tx1"/>
                </a:solidFill>
              </a:rPr>
              <a:t> </a:t>
            </a:r>
            <a:r>
              <a:rPr lang="en-US" altLang="zh-CN" dirty="0" smtClean="0">
                <a:solidFill>
                  <a:schemeClr val="tx1"/>
                </a:solidFill>
              </a:rPr>
              <a:t>for non-STR AP MLD</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9"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16918" cy="276999"/>
          </a:xfrm>
        </p:spPr>
        <p:txBody>
          <a:bodyPr/>
          <a:lstStyle/>
          <a:p>
            <a:pPr>
              <a:defRPr/>
            </a:pPr>
            <a:r>
              <a:rPr lang="en-US" altLang="en-US" dirty="0" smtClean="0"/>
              <a:t>Nov </a:t>
            </a:r>
            <a:r>
              <a:rPr lang="en-US" altLang="en-US" dirty="0"/>
              <a:t>2019</a:t>
            </a:r>
            <a:endParaRPr lang="en-GB" altLang="en-US" dirty="0"/>
          </a:p>
        </p:txBody>
      </p:sp>
      <p:cxnSp>
        <p:nvCxnSpPr>
          <p:cNvPr id="4" name="直接连接符 3"/>
          <p:cNvCxnSpPr/>
          <p:nvPr/>
        </p:nvCxnSpPr>
        <p:spPr bwMode="auto">
          <a:xfrm>
            <a:off x="2147231" y="5156177"/>
            <a:ext cx="3872569"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 name="直接连接符 9"/>
          <p:cNvCxnSpPr/>
          <p:nvPr/>
        </p:nvCxnSpPr>
        <p:spPr bwMode="auto">
          <a:xfrm>
            <a:off x="2147231" y="5613377"/>
            <a:ext cx="3872569"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8" name="文本框 7"/>
          <p:cNvSpPr txBox="1"/>
          <p:nvPr/>
        </p:nvSpPr>
        <p:spPr>
          <a:xfrm>
            <a:off x="1447800" y="4927577"/>
            <a:ext cx="591829" cy="276999"/>
          </a:xfrm>
          <a:prstGeom prst="rect">
            <a:avLst/>
          </a:prstGeom>
          <a:noFill/>
        </p:spPr>
        <p:txBody>
          <a:bodyPr wrap="none" rtlCol="0">
            <a:spAutoFit/>
          </a:bodyPr>
          <a:lstStyle/>
          <a:p>
            <a:r>
              <a:rPr lang="en-US" dirty="0" smtClean="0"/>
              <a:t>Link 1</a:t>
            </a:r>
            <a:endParaRPr lang="en-US" dirty="0"/>
          </a:p>
        </p:txBody>
      </p:sp>
      <p:sp>
        <p:nvSpPr>
          <p:cNvPr id="11" name="文本框 10"/>
          <p:cNvSpPr txBox="1"/>
          <p:nvPr/>
        </p:nvSpPr>
        <p:spPr>
          <a:xfrm>
            <a:off x="1448422" y="5336378"/>
            <a:ext cx="591829" cy="276999"/>
          </a:xfrm>
          <a:prstGeom prst="rect">
            <a:avLst/>
          </a:prstGeom>
          <a:noFill/>
        </p:spPr>
        <p:txBody>
          <a:bodyPr wrap="none" rtlCol="0">
            <a:spAutoFit/>
          </a:bodyPr>
          <a:lstStyle/>
          <a:p>
            <a:r>
              <a:rPr lang="en-US" dirty="0" smtClean="0"/>
              <a:t>Link 2</a:t>
            </a:r>
            <a:endParaRPr lang="en-US" dirty="0"/>
          </a:p>
        </p:txBody>
      </p:sp>
      <p:sp>
        <p:nvSpPr>
          <p:cNvPr id="12" name="矩形 11"/>
          <p:cNvSpPr/>
          <p:nvPr/>
        </p:nvSpPr>
        <p:spPr bwMode="auto">
          <a:xfrm>
            <a:off x="2667000" y="4741839"/>
            <a:ext cx="1733240" cy="41433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PPDU1</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TA=AP1,</a:t>
            </a:r>
            <a:r>
              <a:rPr kumimoji="0" lang="en-US" sz="1200" b="0" i="0" u="none" strike="noStrike" cap="none" normalizeH="0" dirty="0" smtClean="0">
                <a:ln>
                  <a:noFill/>
                </a:ln>
                <a:solidFill>
                  <a:schemeClr val="tx1"/>
                </a:solidFill>
                <a:effectLst/>
                <a:latin typeface="Times New Roman" pitchFamily="18" charset="0"/>
              </a:rPr>
              <a:t> RA=STA1</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6" name="矩形 15"/>
          <p:cNvSpPr/>
          <p:nvPr/>
        </p:nvSpPr>
        <p:spPr bwMode="auto">
          <a:xfrm>
            <a:off x="4797528" y="4744205"/>
            <a:ext cx="917370" cy="41433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BA1</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dirty="0" smtClean="0">
                <a:ln>
                  <a:noFill/>
                </a:ln>
                <a:solidFill>
                  <a:schemeClr val="tx1"/>
                </a:solidFill>
                <a:effectLst/>
                <a:latin typeface="Times New Roman" pitchFamily="18" charset="0"/>
              </a:rPr>
              <a:t>TA=STA1</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7" name="矩形 16"/>
          <p:cNvSpPr/>
          <p:nvPr/>
        </p:nvSpPr>
        <p:spPr bwMode="auto">
          <a:xfrm>
            <a:off x="3267282" y="5191875"/>
            <a:ext cx="1733240" cy="41433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PPDU2</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TA=STA</a:t>
            </a:r>
            <a:r>
              <a:rPr kumimoji="0" lang="en-US" sz="1200" b="0" i="0" u="none" strike="noStrike" cap="none" normalizeH="0" dirty="0" smtClean="0">
                <a:ln>
                  <a:noFill/>
                </a:ln>
                <a:solidFill>
                  <a:schemeClr val="tx1"/>
                </a:solidFill>
                <a:effectLst/>
                <a:latin typeface="Times New Roman" pitchFamily="18" charset="0"/>
              </a:rPr>
              <a:t> x</a:t>
            </a:r>
            <a:r>
              <a:rPr kumimoji="0" lang="en-US" sz="1200" b="0" i="0" u="none" strike="noStrike" cap="none" normalizeH="0" baseline="0" dirty="0" smtClean="0">
                <a:ln>
                  <a:noFill/>
                </a:ln>
                <a:solidFill>
                  <a:schemeClr val="tx1"/>
                </a:solidFill>
                <a:effectLst/>
                <a:latin typeface="Times New Roman" pitchFamily="18" charset="0"/>
              </a:rPr>
              <a:t>,</a:t>
            </a:r>
            <a:r>
              <a:rPr kumimoji="0" lang="en-US" sz="1200" b="0" i="0" u="none" strike="noStrike" cap="none" normalizeH="0" dirty="0" smtClean="0">
                <a:ln>
                  <a:noFill/>
                </a:ln>
                <a:solidFill>
                  <a:schemeClr val="tx1"/>
                </a:solidFill>
                <a:effectLst/>
                <a:latin typeface="Times New Roman" pitchFamily="18" charset="0"/>
              </a:rPr>
              <a:t> RA=AP2</a:t>
            </a:r>
            <a:endParaRPr kumimoji="0" lang="en-US" sz="1200" b="0" i="0" u="none" strike="noStrike" cap="none" normalizeH="0" baseline="0" dirty="0" smtClean="0">
              <a:ln>
                <a:noFill/>
              </a:ln>
              <a:solidFill>
                <a:schemeClr val="tx1"/>
              </a:solidFill>
              <a:effectLst/>
              <a:latin typeface="Times New Roman" pitchFamily="18" charset="0"/>
            </a:endParaRPr>
          </a:p>
        </p:txBody>
      </p:sp>
      <p:cxnSp>
        <p:nvCxnSpPr>
          <p:cNvPr id="18" name="直接连接符 17"/>
          <p:cNvCxnSpPr/>
          <p:nvPr/>
        </p:nvCxnSpPr>
        <p:spPr bwMode="auto">
          <a:xfrm flipH="1" flipV="1">
            <a:off x="3266660" y="4741839"/>
            <a:ext cx="622" cy="1100139"/>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19" name="直接连接符 18"/>
          <p:cNvCxnSpPr/>
          <p:nvPr/>
        </p:nvCxnSpPr>
        <p:spPr bwMode="auto">
          <a:xfrm flipV="1">
            <a:off x="4398267" y="4741839"/>
            <a:ext cx="1973" cy="1105676"/>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20" name="文本框 19"/>
          <p:cNvSpPr txBox="1"/>
          <p:nvPr/>
        </p:nvSpPr>
        <p:spPr>
          <a:xfrm>
            <a:off x="3249839" y="5755775"/>
            <a:ext cx="1192368" cy="461665"/>
          </a:xfrm>
          <a:prstGeom prst="rect">
            <a:avLst/>
          </a:prstGeom>
          <a:noFill/>
        </p:spPr>
        <p:txBody>
          <a:bodyPr wrap="square" rtlCol="0">
            <a:spAutoFit/>
          </a:bodyPr>
          <a:lstStyle/>
          <a:p>
            <a:r>
              <a:rPr lang="en-US" dirty="0" smtClean="0"/>
              <a:t>Collision period for AP MLD</a:t>
            </a:r>
            <a:endParaRPr lang="en-US" dirty="0"/>
          </a:p>
        </p:txBody>
      </p:sp>
      <p:sp>
        <p:nvSpPr>
          <p:cNvPr id="21" name="矩形 20"/>
          <p:cNvSpPr/>
          <p:nvPr/>
        </p:nvSpPr>
        <p:spPr bwMode="auto">
          <a:xfrm>
            <a:off x="6953399" y="4648200"/>
            <a:ext cx="1257712" cy="22069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AP MLD1</a:t>
            </a:r>
          </a:p>
        </p:txBody>
      </p:sp>
      <p:sp>
        <p:nvSpPr>
          <p:cNvPr id="22" name="矩形 21"/>
          <p:cNvSpPr/>
          <p:nvPr/>
        </p:nvSpPr>
        <p:spPr bwMode="auto">
          <a:xfrm>
            <a:off x="6953399" y="4871467"/>
            <a:ext cx="628856" cy="22069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AP1</a:t>
            </a:r>
          </a:p>
        </p:txBody>
      </p:sp>
      <p:sp>
        <p:nvSpPr>
          <p:cNvPr id="23" name="矩形 22"/>
          <p:cNvSpPr/>
          <p:nvPr/>
        </p:nvSpPr>
        <p:spPr bwMode="auto">
          <a:xfrm>
            <a:off x="7582255" y="4866775"/>
            <a:ext cx="628856" cy="22069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AP2</a:t>
            </a:r>
          </a:p>
        </p:txBody>
      </p:sp>
      <p:sp>
        <p:nvSpPr>
          <p:cNvPr id="24" name="矩形 23"/>
          <p:cNvSpPr/>
          <p:nvPr/>
        </p:nvSpPr>
        <p:spPr bwMode="auto">
          <a:xfrm>
            <a:off x="6938065" y="5198377"/>
            <a:ext cx="1257712" cy="22069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Non-AP MLD2</a:t>
            </a:r>
          </a:p>
        </p:txBody>
      </p:sp>
      <p:sp>
        <p:nvSpPr>
          <p:cNvPr id="25" name="矩形 24"/>
          <p:cNvSpPr/>
          <p:nvPr/>
        </p:nvSpPr>
        <p:spPr bwMode="auto">
          <a:xfrm>
            <a:off x="6938065" y="5421644"/>
            <a:ext cx="628856" cy="22069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STA1</a:t>
            </a:r>
          </a:p>
        </p:txBody>
      </p:sp>
      <p:sp>
        <p:nvSpPr>
          <p:cNvPr id="26" name="矩形 25"/>
          <p:cNvSpPr/>
          <p:nvPr/>
        </p:nvSpPr>
        <p:spPr bwMode="auto">
          <a:xfrm>
            <a:off x="7566921" y="5427462"/>
            <a:ext cx="628856" cy="22069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STA2</a:t>
            </a:r>
          </a:p>
        </p:txBody>
      </p:sp>
      <p:sp>
        <p:nvSpPr>
          <p:cNvPr id="27" name="矩形 26"/>
          <p:cNvSpPr/>
          <p:nvPr/>
        </p:nvSpPr>
        <p:spPr bwMode="auto">
          <a:xfrm>
            <a:off x="6953399" y="5726520"/>
            <a:ext cx="1257712" cy="22069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Legacy STA</a:t>
            </a:r>
          </a:p>
        </p:txBody>
      </p:sp>
      <p:sp>
        <p:nvSpPr>
          <p:cNvPr id="28" name="矩形 27"/>
          <p:cNvSpPr/>
          <p:nvPr/>
        </p:nvSpPr>
        <p:spPr bwMode="auto">
          <a:xfrm>
            <a:off x="6953399" y="5949787"/>
            <a:ext cx="1257712" cy="22069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err="1" smtClean="0"/>
              <a:t>STAx</a:t>
            </a:r>
            <a:endParaRPr lang="en-US" dirty="0" smtClean="0"/>
          </a:p>
        </p:txBody>
      </p:sp>
      <p:cxnSp>
        <p:nvCxnSpPr>
          <p:cNvPr id="35" name="直接箭头连接符 34"/>
          <p:cNvCxnSpPr/>
          <p:nvPr/>
        </p:nvCxnSpPr>
        <p:spPr bwMode="auto">
          <a:xfrm>
            <a:off x="3266660" y="5722724"/>
            <a:ext cx="1131607"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Tree>
    <p:extLst>
      <p:ext uri="{BB962C8B-B14F-4D97-AF65-F5344CB8AC3E}">
        <p14:creationId xmlns:p14="http://schemas.microsoft.com/office/powerpoint/2010/main" val="3001221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762125"/>
            <a:ext cx="7772400" cy="2504413"/>
          </a:xfrm>
        </p:spPr>
        <p:txBody>
          <a:bodyPr/>
          <a:lstStyle/>
          <a:p>
            <a:pPr algn="just"/>
            <a:r>
              <a:rPr lang="en-US" sz="1800" dirty="0" smtClean="0"/>
              <a:t>When a non-STR AP use single primary link (e.g. link 1), both non-STR and STR non-AP MLD need to use single primary link, because</a:t>
            </a:r>
          </a:p>
          <a:p>
            <a:pPr lvl="1" algn="just"/>
            <a:r>
              <a:rPr lang="en-US" sz="1400" dirty="0" smtClean="0"/>
              <a:t>When non-AP MLD use multiple primary link, when it use link 2 to communicate with AP MLD, the AP MLD will miss the packet in link 1 during its TX period on link 2. </a:t>
            </a:r>
          </a:p>
          <a:p>
            <a:pPr lvl="1" algn="just"/>
            <a:r>
              <a:rPr lang="en-US" sz="1400" dirty="0" smtClean="0"/>
              <a:t>When a hidden STA (hidden from STA1) transmit to AP1, non-AP MLD2 can not know it, and may start UL transmission to AP MLD on link2. (see below figure)</a:t>
            </a:r>
          </a:p>
          <a:p>
            <a:pPr algn="just"/>
            <a:r>
              <a:rPr lang="en-US" sz="1800" dirty="0" smtClean="0"/>
              <a:t>So </a:t>
            </a:r>
            <a:r>
              <a:rPr lang="en-US" sz="1800" dirty="0" smtClean="0">
                <a:solidFill>
                  <a:srgbClr val="FF3300"/>
                </a:solidFill>
              </a:rPr>
              <a:t>when an AP MLD using single primary link, a non-AP MLD also uses single primary link.</a:t>
            </a:r>
          </a:p>
          <a:p>
            <a:endParaRPr lang="en-US"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7</a:t>
            </a:fld>
            <a:endParaRPr lang="en-GB" altLang="en-US" dirty="0"/>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9"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16918" cy="276999"/>
          </a:xfrm>
        </p:spPr>
        <p:txBody>
          <a:bodyPr/>
          <a:lstStyle/>
          <a:p>
            <a:pPr>
              <a:defRPr/>
            </a:pPr>
            <a:r>
              <a:rPr lang="en-US" altLang="en-US" dirty="0" smtClean="0"/>
              <a:t>Nov </a:t>
            </a:r>
            <a:r>
              <a:rPr lang="en-US" altLang="en-US" dirty="0"/>
              <a:t>2019</a:t>
            </a:r>
            <a:endParaRPr lang="en-GB" altLang="en-US" dirty="0"/>
          </a:p>
        </p:txBody>
      </p:sp>
      <p:cxnSp>
        <p:nvCxnSpPr>
          <p:cNvPr id="4" name="直接连接符 3"/>
          <p:cNvCxnSpPr/>
          <p:nvPr/>
        </p:nvCxnSpPr>
        <p:spPr bwMode="auto">
          <a:xfrm>
            <a:off x="1537631" y="5339537"/>
            <a:ext cx="3872569"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 name="直接连接符 9"/>
          <p:cNvCxnSpPr/>
          <p:nvPr/>
        </p:nvCxnSpPr>
        <p:spPr bwMode="auto">
          <a:xfrm>
            <a:off x="1537631" y="5796737"/>
            <a:ext cx="3872569"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8" name="文本框 7"/>
          <p:cNvSpPr txBox="1"/>
          <p:nvPr/>
        </p:nvSpPr>
        <p:spPr>
          <a:xfrm>
            <a:off x="838200" y="5110937"/>
            <a:ext cx="591829" cy="276999"/>
          </a:xfrm>
          <a:prstGeom prst="rect">
            <a:avLst/>
          </a:prstGeom>
          <a:noFill/>
        </p:spPr>
        <p:txBody>
          <a:bodyPr wrap="none" rtlCol="0">
            <a:spAutoFit/>
          </a:bodyPr>
          <a:lstStyle/>
          <a:p>
            <a:r>
              <a:rPr lang="en-US" dirty="0" smtClean="0"/>
              <a:t>Link 1</a:t>
            </a:r>
            <a:endParaRPr lang="en-US" dirty="0"/>
          </a:p>
        </p:txBody>
      </p:sp>
      <p:sp>
        <p:nvSpPr>
          <p:cNvPr id="11" name="文本框 10"/>
          <p:cNvSpPr txBox="1"/>
          <p:nvPr/>
        </p:nvSpPr>
        <p:spPr>
          <a:xfrm>
            <a:off x="838822" y="5519738"/>
            <a:ext cx="591829" cy="276999"/>
          </a:xfrm>
          <a:prstGeom prst="rect">
            <a:avLst/>
          </a:prstGeom>
          <a:noFill/>
        </p:spPr>
        <p:txBody>
          <a:bodyPr wrap="none" rtlCol="0">
            <a:spAutoFit/>
          </a:bodyPr>
          <a:lstStyle/>
          <a:p>
            <a:r>
              <a:rPr lang="en-US" dirty="0" smtClean="0"/>
              <a:t>Link 2</a:t>
            </a:r>
            <a:endParaRPr lang="en-US" dirty="0"/>
          </a:p>
        </p:txBody>
      </p:sp>
      <p:sp>
        <p:nvSpPr>
          <p:cNvPr id="12" name="矩形 11"/>
          <p:cNvSpPr/>
          <p:nvPr/>
        </p:nvSpPr>
        <p:spPr bwMode="auto">
          <a:xfrm>
            <a:off x="1924360" y="4925199"/>
            <a:ext cx="1733240" cy="41433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PPDU1</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TA=</a:t>
            </a:r>
            <a:r>
              <a:rPr kumimoji="0" lang="en-US" sz="1200" b="0" i="0" u="none" strike="noStrike" cap="none" normalizeH="0" baseline="0" dirty="0" err="1" smtClean="0">
                <a:ln>
                  <a:noFill/>
                </a:ln>
                <a:solidFill>
                  <a:schemeClr val="tx1"/>
                </a:solidFill>
                <a:effectLst/>
                <a:latin typeface="Times New Roman" pitchFamily="18" charset="0"/>
              </a:rPr>
              <a:t>STA</a:t>
            </a:r>
            <a:r>
              <a:rPr lang="en-US" dirty="0" err="1"/>
              <a:t>x</a:t>
            </a:r>
            <a:r>
              <a:rPr kumimoji="0" lang="en-US" sz="1200" b="0" i="0" u="none" strike="noStrike" cap="none" normalizeH="0" baseline="0" dirty="0" smtClean="0">
                <a:ln>
                  <a:noFill/>
                </a:ln>
                <a:solidFill>
                  <a:schemeClr val="tx1"/>
                </a:solidFill>
                <a:effectLst/>
                <a:latin typeface="Times New Roman" pitchFamily="18" charset="0"/>
              </a:rPr>
              <a:t>,</a:t>
            </a:r>
            <a:r>
              <a:rPr kumimoji="0" lang="en-US" sz="1200" b="0" i="0" u="none" strike="noStrike" cap="none" normalizeH="0" dirty="0" smtClean="0">
                <a:ln>
                  <a:noFill/>
                </a:ln>
                <a:solidFill>
                  <a:schemeClr val="tx1"/>
                </a:solidFill>
                <a:effectLst/>
                <a:latin typeface="Times New Roman" pitchFamily="18" charset="0"/>
              </a:rPr>
              <a:t> RA=AP1</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6" name="矩形 15"/>
          <p:cNvSpPr/>
          <p:nvPr/>
        </p:nvSpPr>
        <p:spPr bwMode="auto">
          <a:xfrm>
            <a:off x="3979221" y="4927565"/>
            <a:ext cx="1126077" cy="41433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BA1</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dirty="0" smtClean="0">
                <a:ln>
                  <a:noFill/>
                </a:ln>
                <a:solidFill>
                  <a:schemeClr val="tx1"/>
                </a:solidFill>
                <a:effectLst/>
                <a:latin typeface="Times New Roman" pitchFamily="18" charset="0"/>
              </a:rPr>
              <a:t>TA=AP1</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7" name="矩形 16"/>
          <p:cNvSpPr/>
          <p:nvPr/>
        </p:nvSpPr>
        <p:spPr bwMode="auto">
          <a:xfrm>
            <a:off x="2657682" y="5375235"/>
            <a:ext cx="2548628" cy="41433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PPDU2</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TA=STA</a:t>
            </a:r>
            <a:r>
              <a:rPr kumimoji="0" lang="en-US" sz="1200" b="0" i="0" u="none" strike="noStrike" cap="none" normalizeH="0" dirty="0" smtClean="0">
                <a:ln>
                  <a:noFill/>
                </a:ln>
                <a:solidFill>
                  <a:schemeClr val="tx1"/>
                </a:solidFill>
                <a:effectLst/>
                <a:latin typeface="Times New Roman" pitchFamily="18" charset="0"/>
              </a:rPr>
              <a:t> 2</a:t>
            </a:r>
            <a:r>
              <a:rPr kumimoji="0" lang="en-US" sz="1200" b="0" i="0" u="none" strike="noStrike" cap="none" normalizeH="0" baseline="0" dirty="0" smtClean="0">
                <a:ln>
                  <a:noFill/>
                </a:ln>
                <a:solidFill>
                  <a:schemeClr val="tx1"/>
                </a:solidFill>
                <a:effectLst/>
                <a:latin typeface="Times New Roman" pitchFamily="18" charset="0"/>
              </a:rPr>
              <a:t>,</a:t>
            </a:r>
            <a:r>
              <a:rPr kumimoji="0" lang="en-US" sz="1200" b="0" i="0" u="none" strike="noStrike" cap="none" normalizeH="0" dirty="0" smtClean="0">
                <a:ln>
                  <a:noFill/>
                </a:ln>
                <a:solidFill>
                  <a:schemeClr val="tx1"/>
                </a:solidFill>
                <a:effectLst/>
                <a:latin typeface="Times New Roman" pitchFamily="18" charset="0"/>
              </a:rPr>
              <a:t> RA=AP2</a:t>
            </a:r>
            <a:endParaRPr kumimoji="0" lang="en-US" sz="1200" b="0" i="0" u="none" strike="noStrike" cap="none" normalizeH="0" baseline="0" dirty="0" smtClean="0">
              <a:ln>
                <a:noFill/>
              </a:ln>
              <a:solidFill>
                <a:schemeClr val="tx1"/>
              </a:solidFill>
              <a:effectLst/>
              <a:latin typeface="Times New Roman" pitchFamily="18" charset="0"/>
            </a:endParaRPr>
          </a:p>
        </p:txBody>
      </p:sp>
      <p:cxnSp>
        <p:nvCxnSpPr>
          <p:cNvPr id="18" name="直接连接符 17"/>
          <p:cNvCxnSpPr/>
          <p:nvPr/>
        </p:nvCxnSpPr>
        <p:spPr bwMode="auto">
          <a:xfrm flipH="1" flipV="1">
            <a:off x="3979221" y="4925199"/>
            <a:ext cx="622" cy="1100139"/>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19" name="直接连接符 18"/>
          <p:cNvCxnSpPr/>
          <p:nvPr/>
        </p:nvCxnSpPr>
        <p:spPr bwMode="auto">
          <a:xfrm flipV="1">
            <a:off x="5110828" y="4925199"/>
            <a:ext cx="1973" cy="1105676"/>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20" name="文本框 19"/>
          <p:cNvSpPr txBox="1"/>
          <p:nvPr/>
        </p:nvSpPr>
        <p:spPr>
          <a:xfrm>
            <a:off x="3962400" y="5939135"/>
            <a:ext cx="1192368" cy="461665"/>
          </a:xfrm>
          <a:prstGeom prst="rect">
            <a:avLst/>
          </a:prstGeom>
          <a:noFill/>
        </p:spPr>
        <p:txBody>
          <a:bodyPr wrap="square" rtlCol="0">
            <a:spAutoFit/>
          </a:bodyPr>
          <a:lstStyle/>
          <a:p>
            <a:r>
              <a:rPr lang="en-US" dirty="0" smtClean="0"/>
              <a:t>Collision period for AP MLD</a:t>
            </a:r>
            <a:endParaRPr lang="en-US" dirty="0"/>
          </a:p>
        </p:txBody>
      </p:sp>
      <p:sp>
        <p:nvSpPr>
          <p:cNvPr id="21" name="矩形 20"/>
          <p:cNvSpPr/>
          <p:nvPr/>
        </p:nvSpPr>
        <p:spPr bwMode="auto">
          <a:xfrm>
            <a:off x="6953399" y="4648200"/>
            <a:ext cx="1257712" cy="22069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AP MLD1</a:t>
            </a:r>
          </a:p>
        </p:txBody>
      </p:sp>
      <p:sp>
        <p:nvSpPr>
          <p:cNvPr id="22" name="矩形 21"/>
          <p:cNvSpPr/>
          <p:nvPr/>
        </p:nvSpPr>
        <p:spPr bwMode="auto">
          <a:xfrm>
            <a:off x="6953399" y="4871467"/>
            <a:ext cx="628856" cy="22069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AP1</a:t>
            </a:r>
          </a:p>
        </p:txBody>
      </p:sp>
      <p:sp>
        <p:nvSpPr>
          <p:cNvPr id="23" name="矩形 22"/>
          <p:cNvSpPr/>
          <p:nvPr/>
        </p:nvSpPr>
        <p:spPr bwMode="auto">
          <a:xfrm>
            <a:off x="7582255" y="4866775"/>
            <a:ext cx="628856" cy="22069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AP2</a:t>
            </a:r>
          </a:p>
        </p:txBody>
      </p:sp>
      <p:sp>
        <p:nvSpPr>
          <p:cNvPr id="24" name="矩形 23"/>
          <p:cNvSpPr/>
          <p:nvPr/>
        </p:nvSpPr>
        <p:spPr bwMode="auto">
          <a:xfrm>
            <a:off x="6938065" y="5198377"/>
            <a:ext cx="1257712" cy="22069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Non-AP MLD2</a:t>
            </a:r>
          </a:p>
        </p:txBody>
      </p:sp>
      <p:sp>
        <p:nvSpPr>
          <p:cNvPr id="25" name="矩形 24"/>
          <p:cNvSpPr/>
          <p:nvPr/>
        </p:nvSpPr>
        <p:spPr bwMode="auto">
          <a:xfrm>
            <a:off x="6938065" y="5421644"/>
            <a:ext cx="628856" cy="22069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STA1</a:t>
            </a:r>
          </a:p>
        </p:txBody>
      </p:sp>
      <p:sp>
        <p:nvSpPr>
          <p:cNvPr id="26" name="矩形 25"/>
          <p:cNvSpPr/>
          <p:nvPr/>
        </p:nvSpPr>
        <p:spPr bwMode="auto">
          <a:xfrm>
            <a:off x="7566921" y="5427462"/>
            <a:ext cx="628856" cy="22069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STA2</a:t>
            </a:r>
          </a:p>
        </p:txBody>
      </p:sp>
      <p:sp>
        <p:nvSpPr>
          <p:cNvPr id="27" name="矩形 26"/>
          <p:cNvSpPr/>
          <p:nvPr/>
        </p:nvSpPr>
        <p:spPr bwMode="auto">
          <a:xfrm>
            <a:off x="6953399" y="5726520"/>
            <a:ext cx="1257712" cy="22069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Legacy STA</a:t>
            </a:r>
          </a:p>
        </p:txBody>
      </p:sp>
      <p:sp>
        <p:nvSpPr>
          <p:cNvPr id="28" name="矩形 27"/>
          <p:cNvSpPr/>
          <p:nvPr/>
        </p:nvSpPr>
        <p:spPr bwMode="auto">
          <a:xfrm>
            <a:off x="6953399" y="5949787"/>
            <a:ext cx="1257712" cy="22069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err="1" smtClean="0"/>
              <a:t>STAx</a:t>
            </a:r>
            <a:endParaRPr lang="en-US" dirty="0" smtClean="0"/>
          </a:p>
        </p:txBody>
      </p:sp>
      <p:cxnSp>
        <p:nvCxnSpPr>
          <p:cNvPr id="35" name="直接箭头连接符 34"/>
          <p:cNvCxnSpPr/>
          <p:nvPr/>
        </p:nvCxnSpPr>
        <p:spPr bwMode="auto">
          <a:xfrm>
            <a:off x="3979221" y="5906084"/>
            <a:ext cx="1131607"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29" name="Title 5"/>
          <p:cNvSpPr>
            <a:spLocks noGrp="1"/>
          </p:cNvSpPr>
          <p:nvPr>
            <p:ph type="title"/>
          </p:nvPr>
        </p:nvSpPr>
        <p:spPr>
          <a:xfrm>
            <a:off x="533400" y="685800"/>
            <a:ext cx="8382000" cy="1066800"/>
          </a:xfrm>
        </p:spPr>
        <p:txBody>
          <a:bodyPr/>
          <a:lstStyle/>
          <a:p>
            <a:r>
              <a:rPr lang="en-US" dirty="0" smtClean="0">
                <a:solidFill>
                  <a:schemeClr val="tx1"/>
                </a:solidFill>
              </a:rPr>
              <a:t>Multiple P</a:t>
            </a:r>
            <a:r>
              <a:rPr lang="en-US" altLang="zh-CN" dirty="0" smtClean="0">
                <a:solidFill>
                  <a:schemeClr val="tx1"/>
                </a:solidFill>
              </a:rPr>
              <a:t>rimary Links</a:t>
            </a:r>
            <a:r>
              <a:rPr lang="en-US" dirty="0" smtClean="0">
                <a:solidFill>
                  <a:schemeClr val="tx1"/>
                </a:solidFill>
              </a:rPr>
              <a:t> </a:t>
            </a:r>
            <a:r>
              <a:rPr lang="en-US" altLang="zh-CN" dirty="0" smtClean="0">
                <a:solidFill>
                  <a:schemeClr val="tx1"/>
                </a:solidFill>
              </a:rPr>
              <a:t>for non-STR AP MLD</a:t>
            </a:r>
            <a:endParaRPr lang="en-US" dirty="0">
              <a:solidFill>
                <a:schemeClr val="tx1"/>
              </a:solidFill>
            </a:endParaRPr>
          </a:p>
        </p:txBody>
      </p:sp>
    </p:spTree>
    <p:extLst>
      <p:ext uri="{BB962C8B-B14F-4D97-AF65-F5344CB8AC3E}">
        <p14:creationId xmlns:p14="http://schemas.microsoft.com/office/powerpoint/2010/main" val="7399689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762125"/>
            <a:ext cx="7772400" cy="4562475"/>
          </a:xfrm>
        </p:spPr>
        <p:txBody>
          <a:bodyPr/>
          <a:lstStyle/>
          <a:p>
            <a:pPr algn="just"/>
            <a:r>
              <a:rPr lang="en-US" sz="1600" dirty="0" smtClean="0"/>
              <a:t>For a STR AP MLD and a non-STR non-AP MLD, the use of multiple primary links needs new rules for both sides;</a:t>
            </a:r>
          </a:p>
          <a:p>
            <a:pPr algn="just"/>
            <a:r>
              <a:rPr lang="en-US" sz="1600" dirty="0" smtClean="0"/>
              <a:t>For a non-STR non-AP MLD, once it transmits on link 1, it will lose the capability to monitor link 2, so it can not update the NAV, and also may lose the packet target to it on link 2;</a:t>
            </a:r>
          </a:p>
          <a:p>
            <a:pPr algn="just"/>
            <a:r>
              <a:rPr lang="en-US" sz="1600" dirty="0" smtClean="0"/>
              <a:t>Some presentation mentions the AP MLD can help to piggy back the information of link 2 through response frame in link 1, but it only partially solves the problem;</a:t>
            </a:r>
          </a:p>
          <a:p>
            <a:pPr algn="just"/>
            <a:r>
              <a:rPr lang="en-US" sz="1600" dirty="0" smtClean="0"/>
              <a:t>For example, when the transmitter of ongoing transmission in link 1 is an STA that hidden from the AP, the AP can not help at all. Additional, </a:t>
            </a:r>
            <a:r>
              <a:rPr lang="en-US" sz="1600" dirty="0"/>
              <a:t>i</a:t>
            </a:r>
            <a:r>
              <a:rPr lang="en-US" sz="1600" dirty="0" smtClean="0"/>
              <a:t>t still needs more research to check whether there are more other issues; </a:t>
            </a:r>
          </a:p>
          <a:p>
            <a:pPr algn="just"/>
            <a:r>
              <a:rPr lang="en-US" sz="1600" dirty="0" smtClean="0"/>
              <a:t>For a STR AP MLD, it can not operate a pure independent EDCA, because it needs to check the capabilities and status of non-STR non-AP MLD on each link;</a:t>
            </a:r>
          </a:p>
          <a:p>
            <a:pPr algn="just"/>
            <a:r>
              <a:rPr lang="en-US" sz="1600" dirty="0" smtClean="0">
                <a:solidFill>
                  <a:srgbClr val="FF3300"/>
                </a:solidFill>
              </a:rPr>
              <a:t>It has issues for non-STR non-AP MLD to support multiple primary links, we need very carefully to evaluate if all the issues could be solved, as well as how much complexity will be introduced in order to solve these issues;</a:t>
            </a:r>
          </a:p>
          <a:p>
            <a:pPr algn="just"/>
            <a:r>
              <a:rPr lang="en-US" sz="1600" dirty="0" smtClean="0">
                <a:solidFill>
                  <a:srgbClr val="FF3300"/>
                </a:solidFill>
              </a:rPr>
              <a:t>It needs to add constrains for EDCA at AP MLD side when non-AP MLDs are non-STR.</a:t>
            </a:r>
          </a:p>
          <a:p>
            <a:endParaRPr lang="en-US"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8</a:t>
            </a:fld>
            <a:endParaRPr lang="en-GB" altLang="en-US" dirty="0"/>
          </a:p>
        </p:txBody>
      </p:sp>
      <p:sp>
        <p:nvSpPr>
          <p:cNvPr id="6" name="Title 5"/>
          <p:cNvSpPr>
            <a:spLocks noGrp="1"/>
          </p:cNvSpPr>
          <p:nvPr>
            <p:ph type="title"/>
          </p:nvPr>
        </p:nvSpPr>
        <p:spPr/>
        <p:txBody>
          <a:bodyPr/>
          <a:lstStyle/>
          <a:p>
            <a:r>
              <a:rPr lang="en-US" dirty="0" smtClean="0">
                <a:solidFill>
                  <a:schemeClr val="tx1"/>
                </a:solidFill>
              </a:rPr>
              <a:t>Effects of Multiple </a:t>
            </a:r>
            <a:r>
              <a:rPr lang="en-US" dirty="0">
                <a:solidFill>
                  <a:schemeClr val="tx1"/>
                </a:solidFill>
              </a:rPr>
              <a:t>P</a:t>
            </a:r>
            <a:r>
              <a:rPr lang="en-US" dirty="0" smtClean="0">
                <a:solidFill>
                  <a:schemeClr val="tx1"/>
                </a:solidFill>
              </a:rPr>
              <a:t>rimary </a:t>
            </a:r>
            <a:r>
              <a:rPr lang="en-US" dirty="0">
                <a:solidFill>
                  <a:schemeClr val="tx1"/>
                </a:solidFill>
              </a:rPr>
              <a:t>L</a:t>
            </a:r>
            <a:r>
              <a:rPr lang="en-US" dirty="0" smtClean="0">
                <a:solidFill>
                  <a:schemeClr val="tx1"/>
                </a:solidFill>
              </a:rPr>
              <a:t>inks</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9"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16918" cy="276999"/>
          </a:xfrm>
        </p:spPr>
        <p:txBody>
          <a:bodyPr/>
          <a:lstStyle/>
          <a:p>
            <a:pPr>
              <a:defRPr/>
            </a:pPr>
            <a:r>
              <a:rPr lang="en-US" altLang="en-US" dirty="0" smtClean="0"/>
              <a:t>Nov </a:t>
            </a:r>
            <a:r>
              <a:rPr lang="en-US" altLang="en-US" dirty="0"/>
              <a:t>2019</a:t>
            </a:r>
            <a:endParaRPr lang="en-GB" altLang="en-US" dirty="0"/>
          </a:p>
        </p:txBody>
      </p:sp>
    </p:spTree>
    <p:extLst>
      <p:ext uri="{BB962C8B-B14F-4D97-AF65-F5344CB8AC3E}">
        <p14:creationId xmlns:p14="http://schemas.microsoft.com/office/powerpoint/2010/main" val="18260461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762125"/>
            <a:ext cx="7772400" cy="2664165"/>
          </a:xfrm>
        </p:spPr>
        <p:txBody>
          <a:bodyPr/>
          <a:lstStyle/>
          <a:p>
            <a:pPr algn="just"/>
            <a:r>
              <a:rPr lang="en-US" sz="1800" dirty="0" smtClean="0"/>
              <a:t>For a non-STR non-AP MLD try to use multiple primary links, when it setups </a:t>
            </a:r>
            <a:r>
              <a:rPr lang="en-US" altLang="zh-CN" sz="1800" dirty="0" smtClean="0"/>
              <a:t>a D2D link </a:t>
            </a:r>
            <a:r>
              <a:rPr lang="en-US" altLang="zh-CN" sz="1800" dirty="0"/>
              <a:t>(</a:t>
            </a:r>
            <a:r>
              <a:rPr lang="en-US" altLang="zh-CN" sz="1800" dirty="0" smtClean="0"/>
              <a:t>e.g. through TDLS), more issues will occur</a:t>
            </a:r>
          </a:p>
          <a:p>
            <a:pPr lvl="1" algn="just"/>
            <a:r>
              <a:rPr lang="en-US" altLang="zh-CN" sz="1400" dirty="0" smtClean="0"/>
              <a:t>When the D2D peer is single link STA, the D2D peer can not communicate well with the non-STR non-AP MLD, because the D2D peer can not know what happens on another link;</a:t>
            </a:r>
          </a:p>
          <a:p>
            <a:pPr lvl="1" algn="just"/>
            <a:r>
              <a:rPr lang="en-US" altLang="zh-CN" sz="1400" dirty="0" smtClean="0"/>
              <a:t>Same issue exists for a MLD D2D peer, when links are not fully aligned between the two D2D peers;</a:t>
            </a:r>
          </a:p>
          <a:p>
            <a:pPr lvl="1" algn="just"/>
            <a:r>
              <a:rPr lang="en-US" sz="1400" dirty="0" smtClean="0"/>
              <a:t>Even the links of the two D2D peers align, when AP and D2D peer transmit on different link to this non-STR non-AP MLD on different links, the two transmission can not aligned, so collision will happens; (see below figure)</a:t>
            </a:r>
          </a:p>
          <a:p>
            <a:pPr lvl="1" algn="just"/>
            <a:r>
              <a:rPr lang="en-US" sz="1400" dirty="0" smtClean="0"/>
              <a:t>If we consider the D2D peer are hidden from the AP MLD, the situation will be more complex.</a:t>
            </a:r>
          </a:p>
          <a:p>
            <a:pPr marL="457200" lvl="1" indent="0">
              <a:buNone/>
            </a:pPr>
            <a:endParaRPr lang="en-US" dirty="0" smtClean="0"/>
          </a:p>
          <a:p>
            <a:pPr marL="0" indent="0">
              <a:buNone/>
            </a:pPr>
            <a:endParaRPr lang="en-US" dirty="0" smtClean="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9</a:t>
            </a:fld>
            <a:endParaRPr lang="en-GB" altLang="en-US" dirty="0"/>
          </a:p>
        </p:txBody>
      </p:sp>
      <p:sp>
        <p:nvSpPr>
          <p:cNvPr id="6" name="Title 5"/>
          <p:cNvSpPr>
            <a:spLocks noGrp="1"/>
          </p:cNvSpPr>
          <p:nvPr>
            <p:ph type="title"/>
          </p:nvPr>
        </p:nvSpPr>
        <p:spPr/>
        <p:txBody>
          <a:bodyPr/>
          <a:lstStyle/>
          <a:p>
            <a:r>
              <a:rPr lang="en-US" dirty="0" smtClean="0">
                <a:solidFill>
                  <a:schemeClr val="tx1"/>
                </a:solidFill>
              </a:rPr>
              <a:t>D2D issues for Multiple Primary </a:t>
            </a:r>
            <a:r>
              <a:rPr lang="en-US" dirty="0">
                <a:solidFill>
                  <a:schemeClr val="tx1"/>
                </a:solidFill>
              </a:rPr>
              <a:t>L</a:t>
            </a:r>
            <a:r>
              <a:rPr lang="en-US" dirty="0" smtClean="0">
                <a:solidFill>
                  <a:schemeClr val="tx1"/>
                </a:solidFill>
              </a:rPr>
              <a:t>inks</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9"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16918" cy="276999"/>
          </a:xfrm>
        </p:spPr>
        <p:txBody>
          <a:bodyPr/>
          <a:lstStyle/>
          <a:p>
            <a:pPr>
              <a:defRPr/>
            </a:pPr>
            <a:r>
              <a:rPr lang="en-US" altLang="en-US" dirty="0" smtClean="0"/>
              <a:t>Nov </a:t>
            </a:r>
            <a:r>
              <a:rPr lang="en-US" altLang="en-US" dirty="0"/>
              <a:t>2019</a:t>
            </a:r>
            <a:endParaRPr lang="en-GB" altLang="en-US" dirty="0"/>
          </a:p>
        </p:txBody>
      </p:sp>
      <p:cxnSp>
        <p:nvCxnSpPr>
          <p:cNvPr id="8" name="直接连接符 7"/>
          <p:cNvCxnSpPr/>
          <p:nvPr/>
        </p:nvCxnSpPr>
        <p:spPr bwMode="auto">
          <a:xfrm>
            <a:off x="1232831" y="5156177"/>
            <a:ext cx="5625169"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 name="直接连接符 9"/>
          <p:cNvCxnSpPr/>
          <p:nvPr/>
        </p:nvCxnSpPr>
        <p:spPr bwMode="auto">
          <a:xfrm>
            <a:off x="1232831" y="5613377"/>
            <a:ext cx="5625169"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1" name="文本框 10"/>
          <p:cNvSpPr txBox="1"/>
          <p:nvPr/>
        </p:nvSpPr>
        <p:spPr>
          <a:xfrm>
            <a:off x="533400" y="4927577"/>
            <a:ext cx="591829" cy="276999"/>
          </a:xfrm>
          <a:prstGeom prst="rect">
            <a:avLst/>
          </a:prstGeom>
          <a:noFill/>
        </p:spPr>
        <p:txBody>
          <a:bodyPr wrap="none" rtlCol="0">
            <a:spAutoFit/>
          </a:bodyPr>
          <a:lstStyle/>
          <a:p>
            <a:r>
              <a:rPr lang="en-US" dirty="0" smtClean="0"/>
              <a:t>Link 1</a:t>
            </a:r>
            <a:endParaRPr lang="en-US" dirty="0"/>
          </a:p>
        </p:txBody>
      </p:sp>
      <p:sp>
        <p:nvSpPr>
          <p:cNvPr id="12" name="文本框 11"/>
          <p:cNvSpPr txBox="1"/>
          <p:nvPr/>
        </p:nvSpPr>
        <p:spPr>
          <a:xfrm>
            <a:off x="534022" y="5336378"/>
            <a:ext cx="591829" cy="276999"/>
          </a:xfrm>
          <a:prstGeom prst="rect">
            <a:avLst/>
          </a:prstGeom>
          <a:noFill/>
        </p:spPr>
        <p:txBody>
          <a:bodyPr wrap="none" rtlCol="0">
            <a:spAutoFit/>
          </a:bodyPr>
          <a:lstStyle/>
          <a:p>
            <a:r>
              <a:rPr lang="en-US" dirty="0" smtClean="0"/>
              <a:t>Link 2</a:t>
            </a:r>
            <a:endParaRPr lang="en-US" dirty="0"/>
          </a:p>
        </p:txBody>
      </p:sp>
      <p:sp>
        <p:nvSpPr>
          <p:cNvPr id="13" name="矩形 12"/>
          <p:cNvSpPr/>
          <p:nvPr/>
        </p:nvSpPr>
        <p:spPr bwMode="auto">
          <a:xfrm>
            <a:off x="1371600" y="4741839"/>
            <a:ext cx="1733240" cy="41433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PPDU11</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TA=AP1,</a:t>
            </a:r>
            <a:r>
              <a:rPr kumimoji="0" lang="en-US" sz="1200" b="0" i="0" u="none" strike="noStrike" cap="none" normalizeH="0" dirty="0" smtClean="0">
                <a:ln>
                  <a:noFill/>
                </a:ln>
                <a:solidFill>
                  <a:schemeClr val="tx1"/>
                </a:solidFill>
                <a:effectLst/>
                <a:latin typeface="Times New Roman" pitchFamily="18" charset="0"/>
              </a:rPr>
              <a:t> RA=STA1</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4" name="矩形 13"/>
          <p:cNvSpPr/>
          <p:nvPr/>
        </p:nvSpPr>
        <p:spPr bwMode="auto">
          <a:xfrm>
            <a:off x="3276600" y="4744205"/>
            <a:ext cx="841272" cy="41433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BA11</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dirty="0" smtClean="0">
                <a:ln>
                  <a:noFill/>
                </a:ln>
                <a:solidFill>
                  <a:schemeClr val="tx1"/>
                </a:solidFill>
                <a:effectLst/>
                <a:latin typeface="Times New Roman" pitchFamily="18" charset="0"/>
              </a:rPr>
              <a:t>TA=STA1</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5" name="矩形 14"/>
          <p:cNvSpPr/>
          <p:nvPr/>
        </p:nvSpPr>
        <p:spPr bwMode="auto">
          <a:xfrm>
            <a:off x="1971882" y="5191875"/>
            <a:ext cx="2295318" cy="41433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PPDU21</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TA=STA</a:t>
            </a:r>
            <a:r>
              <a:rPr kumimoji="0" lang="en-US" sz="1200" b="0" i="0" u="none" strike="noStrike" cap="none" normalizeH="0" dirty="0" smtClean="0">
                <a:ln>
                  <a:noFill/>
                </a:ln>
                <a:solidFill>
                  <a:schemeClr val="tx1"/>
                </a:solidFill>
                <a:effectLst/>
                <a:latin typeface="Times New Roman" pitchFamily="18" charset="0"/>
              </a:rPr>
              <a:t> x</a:t>
            </a:r>
            <a:r>
              <a:rPr kumimoji="0" lang="en-US" sz="1200" b="0" i="0" u="none" strike="noStrike" cap="none" normalizeH="0" baseline="0" dirty="0" smtClean="0">
                <a:ln>
                  <a:noFill/>
                </a:ln>
                <a:solidFill>
                  <a:schemeClr val="tx1"/>
                </a:solidFill>
                <a:effectLst/>
                <a:latin typeface="Times New Roman" pitchFamily="18" charset="0"/>
              </a:rPr>
              <a:t>,</a:t>
            </a:r>
            <a:r>
              <a:rPr kumimoji="0" lang="en-US" sz="1200" b="0" i="0" u="none" strike="noStrike" cap="none" normalizeH="0" dirty="0" smtClean="0">
                <a:ln>
                  <a:noFill/>
                </a:ln>
                <a:solidFill>
                  <a:schemeClr val="tx1"/>
                </a:solidFill>
                <a:effectLst/>
                <a:latin typeface="Times New Roman" pitchFamily="18" charset="0"/>
              </a:rPr>
              <a:t> RA=AP2</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9" name="矩形 18"/>
          <p:cNvSpPr/>
          <p:nvPr/>
        </p:nvSpPr>
        <p:spPr bwMode="auto">
          <a:xfrm>
            <a:off x="7429088" y="4648200"/>
            <a:ext cx="1257712" cy="22069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AP MLD1</a:t>
            </a:r>
          </a:p>
        </p:txBody>
      </p:sp>
      <p:sp>
        <p:nvSpPr>
          <p:cNvPr id="20" name="矩形 19"/>
          <p:cNvSpPr/>
          <p:nvPr/>
        </p:nvSpPr>
        <p:spPr bwMode="auto">
          <a:xfrm>
            <a:off x="7429088" y="4871467"/>
            <a:ext cx="628856" cy="22069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AP1</a:t>
            </a:r>
          </a:p>
        </p:txBody>
      </p:sp>
      <p:sp>
        <p:nvSpPr>
          <p:cNvPr id="21" name="矩形 20"/>
          <p:cNvSpPr/>
          <p:nvPr/>
        </p:nvSpPr>
        <p:spPr bwMode="auto">
          <a:xfrm>
            <a:off x="8057944" y="4877285"/>
            <a:ext cx="628856" cy="22069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AP2</a:t>
            </a:r>
          </a:p>
        </p:txBody>
      </p:sp>
      <p:sp>
        <p:nvSpPr>
          <p:cNvPr id="22" name="矩形 21"/>
          <p:cNvSpPr/>
          <p:nvPr/>
        </p:nvSpPr>
        <p:spPr bwMode="auto">
          <a:xfrm>
            <a:off x="7413754" y="5198377"/>
            <a:ext cx="1257712" cy="22069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Non-AP MLD2</a:t>
            </a:r>
          </a:p>
        </p:txBody>
      </p:sp>
      <p:sp>
        <p:nvSpPr>
          <p:cNvPr id="23" name="矩形 22"/>
          <p:cNvSpPr/>
          <p:nvPr/>
        </p:nvSpPr>
        <p:spPr bwMode="auto">
          <a:xfrm>
            <a:off x="7413754" y="5421644"/>
            <a:ext cx="628856" cy="22069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STA1</a:t>
            </a:r>
          </a:p>
        </p:txBody>
      </p:sp>
      <p:sp>
        <p:nvSpPr>
          <p:cNvPr id="24" name="矩形 23"/>
          <p:cNvSpPr/>
          <p:nvPr/>
        </p:nvSpPr>
        <p:spPr bwMode="auto">
          <a:xfrm>
            <a:off x="8042610" y="5416952"/>
            <a:ext cx="628856" cy="22069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STA2</a:t>
            </a:r>
          </a:p>
        </p:txBody>
      </p:sp>
      <p:sp>
        <p:nvSpPr>
          <p:cNvPr id="25" name="矩形 24"/>
          <p:cNvSpPr/>
          <p:nvPr/>
        </p:nvSpPr>
        <p:spPr bwMode="auto">
          <a:xfrm>
            <a:off x="7429088" y="5726520"/>
            <a:ext cx="1257712" cy="22069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D2D STA</a:t>
            </a:r>
          </a:p>
        </p:txBody>
      </p:sp>
      <p:sp>
        <p:nvSpPr>
          <p:cNvPr id="26" name="矩形 25"/>
          <p:cNvSpPr/>
          <p:nvPr/>
        </p:nvSpPr>
        <p:spPr bwMode="auto">
          <a:xfrm>
            <a:off x="7429088" y="5949787"/>
            <a:ext cx="1257712" cy="22069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err="1" smtClean="0"/>
              <a:t>STAx</a:t>
            </a:r>
            <a:endParaRPr lang="en-US" dirty="0" smtClean="0"/>
          </a:p>
        </p:txBody>
      </p:sp>
      <p:sp>
        <p:nvSpPr>
          <p:cNvPr id="28" name="矩形 27"/>
          <p:cNvSpPr/>
          <p:nvPr/>
        </p:nvSpPr>
        <p:spPr bwMode="auto">
          <a:xfrm>
            <a:off x="4419600" y="5199039"/>
            <a:ext cx="917370" cy="41433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BA21</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dirty="0" smtClean="0">
                <a:ln>
                  <a:noFill/>
                </a:ln>
                <a:solidFill>
                  <a:schemeClr val="tx1"/>
                </a:solidFill>
                <a:effectLst/>
                <a:latin typeface="Times New Roman" pitchFamily="18" charset="0"/>
              </a:rPr>
              <a:t>TA=STA1</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29" name="矩形 28"/>
          <p:cNvSpPr/>
          <p:nvPr/>
        </p:nvSpPr>
        <p:spPr bwMode="auto">
          <a:xfrm>
            <a:off x="4344020" y="4741839"/>
            <a:ext cx="1523380" cy="41433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PPDU12</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TA=AP1,</a:t>
            </a:r>
            <a:r>
              <a:rPr kumimoji="0" lang="en-US" sz="1200" b="0" i="0" u="none" strike="noStrike" cap="none" normalizeH="0" dirty="0" smtClean="0">
                <a:ln>
                  <a:noFill/>
                </a:ln>
                <a:solidFill>
                  <a:schemeClr val="tx1"/>
                </a:solidFill>
                <a:effectLst/>
                <a:latin typeface="Times New Roman" pitchFamily="18" charset="0"/>
              </a:rPr>
              <a:t> RA=STA1</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30" name="矩形 29"/>
          <p:cNvSpPr/>
          <p:nvPr/>
        </p:nvSpPr>
        <p:spPr bwMode="auto">
          <a:xfrm>
            <a:off x="6030240" y="4739474"/>
            <a:ext cx="841272" cy="41433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BA12</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dirty="0" smtClean="0">
                <a:ln>
                  <a:noFill/>
                </a:ln>
                <a:solidFill>
                  <a:schemeClr val="tx1"/>
                </a:solidFill>
                <a:effectLst/>
                <a:latin typeface="Times New Roman" pitchFamily="18" charset="0"/>
              </a:rPr>
              <a:t>TA=STA1</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31" name="矩形 30"/>
          <p:cNvSpPr/>
          <p:nvPr/>
        </p:nvSpPr>
        <p:spPr bwMode="auto">
          <a:xfrm>
            <a:off x="5504675" y="5199273"/>
            <a:ext cx="1666462" cy="41433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PPDU22</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TA=STA</a:t>
            </a:r>
            <a:r>
              <a:rPr kumimoji="0" lang="en-US" sz="1200" b="0" i="0" u="none" strike="noStrike" cap="none" normalizeH="0" dirty="0" smtClean="0">
                <a:ln>
                  <a:noFill/>
                </a:ln>
                <a:solidFill>
                  <a:schemeClr val="tx1"/>
                </a:solidFill>
                <a:effectLst/>
                <a:latin typeface="Times New Roman" pitchFamily="18" charset="0"/>
              </a:rPr>
              <a:t> x</a:t>
            </a:r>
            <a:r>
              <a:rPr kumimoji="0" lang="en-US" sz="1200" b="0" i="0" u="none" strike="noStrike" cap="none" normalizeH="0" baseline="0" dirty="0" smtClean="0">
                <a:ln>
                  <a:noFill/>
                </a:ln>
                <a:solidFill>
                  <a:schemeClr val="tx1"/>
                </a:solidFill>
                <a:effectLst/>
                <a:latin typeface="Times New Roman" pitchFamily="18" charset="0"/>
              </a:rPr>
              <a:t>,</a:t>
            </a:r>
            <a:r>
              <a:rPr kumimoji="0" lang="en-US" sz="1200" b="0" i="0" u="none" strike="noStrike" cap="none" normalizeH="0" dirty="0" smtClean="0">
                <a:ln>
                  <a:noFill/>
                </a:ln>
                <a:solidFill>
                  <a:schemeClr val="tx1"/>
                </a:solidFill>
                <a:effectLst/>
                <a:latin typeface="Times New Roman" pitchFamily="18" charset="0"/>
              </a:rPr>
              <a:t> RA=AP2</a:t>
            </a:r>
            <a:endParaRPr kumimoji="0" lang="en-US" sz="1200" b="0" i="0" u="none" strike="noStrike" cap="none" normalizeH="0" baseline="0" dirty="0" smtClean="0">
              <a:ln>
                <a:noFill/>
              </a:ln>
              <a:solidFill>
                <a:schemeClr val="tx1"/>
              </a:solidFill>
              <a:effectLst/>
              <a:latin typeface="Times New Roman" pitchFamily="18" charset="0"/>
            </a:endParaRPr>
          </a:p>
        </p:txBody>
      </p:sp>
      <p:cxnSp>
        <p:nvCxnSpPr>
          <p:cNvPr id="32" name="直接连接符 31"/>
          <p:cNvCxnSpPr/>
          <p:nvPr/>
        </p:nvCxnSpPr>
        <p:spPr bwMode="auto">
          <a:xfrm flipH="1" flipV="1">
            <a:off x="3275978" y="4743879"/>
            <a:ext cx="622" cy="1100139"/>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3" name="直接连接符 32"/>
          <p:cNvCxnSpPr/>
          <p:nvPr/>
        </p:nvCxnSpPr>
        <p:spPr bwMode="auto">
          <a:xfrm flipV="1">
            <a:off x="4109692" y="4743879"/>
            <a:ext cx="1973" cy="1105676"/>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34" name="文本框 33"/>
          <p:cNvSpPr txBox="1"/>
          <p:nvPr/>
        </p:nvSpPr>
        <p:spPr>
          <a:xfrm>
            <a:off x="3351127" y="5727227"/>
            <a:ext cx="758565" cy="461665"/>
          </a:xfrm>
          <a:prstGeom prst="rect">
            <a:avLst/>
          </a:prstGeom>
          <a:noFill/>
        </p:spPr>
        <p:txBody>
          <a:bodyPr wrap="square" rtlCol="0">
            <a:spAutoFit/>
          </a:bodyPr>
          <a:lstStyle/>
          <a:p>
            <a:r>
              <a:rPr lang="en-US" dirty="0" smtClean="0"/>
              <a:t>Collision period</a:t>
            </a:r>
            <a:endParaRPr lang="en-US" dirty="0"/>
          </a:p>
        </p:txBody>
      </p:sp>
      <p:cxnSp>
        <p:nvCxnSpPr>
          <p:cNvPr id="35" name="直接箭头连接符 34"/>
          <p:cNvCxnSpPr/>
          <p:nvPr/>
        </p:nvCxnSpPr>
        <p:spPr bwMode="auto">
          <a:xfrm>
            <a:off x="3275978" y="5724764"/>
            <a:ext cx="833714"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Tree>
    <p:extLst>
      <p:ext uri="{BB962C8B-B14F-4D97-AF65-F5344CB8AC3E}">
        <p14:creationId xmlns:p14="http://schemas.microsoft.com/office/powerpoint/2010/main" val="1174210548"/>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92285</TotalTime>
  <Words>1611</Words>
  <Application>Microsoft Office PowerPoint</Application>
  <PresentationFormat>全屏显示(4:3)</PresentationFormat>
  <Paragraphs>199</Paragraphs>
  <Slides>11</Slides>
  <Notes>4</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11</vt:i4>
      </vt:variant>
    </vt:vector>
  </HeadingPairs>
  <TitlesOfParts>
    <vt:vector size="16" baseType="lpstr">
      <vt:lpstr>Qualcomm Office Regular</vt:lpstr>
      <vt:lpstr>Qualcomm Regular</vt:lpstr>
      <vt:lpstr>Arial</vt:lpstr>
      <vt:lpstr>Times New Roman</vt:lpstr>
      <vt:lpstr>802-11-Submission</vt:lpstr>
      <vt:lpstr>Discussion about single and multiple primary links in synchronous multi-link </vt:lpstr>
      <vt:lpstr>Introduction</vt:lpstr>
      <vt:lpstr>Introduction</vt:lpstr>
      <vt:lpstr>Scenarios for non-STR AP MLD(1/2)</vt:lpstr>
      <vt:lpstr>Scenarios for non-STR AP MLD(2/2)</vt:lpstr>
      <vt:lpstr>Multiple Primary Links for non-STR AP MLD</vt:lpstr>
      <vt:lpstr>Multiple Primary Links for non-STR AP MLD</vt:lpstr>
      <vt:lpstr>Effects of Multiple Primary Links</vt:lpstr>
      <vt:lpstr>D2D issues for Multiple Primary Links</vt:lpstr>
      <vt:lpstr>Single Primary Link</vt:lpstr>
      <vt:lpstr>Conclusion</vt:lpstr>
    </vt:vector>
  </TitlesOfParts>
  <Company>Qualcomm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alicel@qti.qualcomm.com</dc:creator>
  <cp:lastModifiedBy>Liyunbo</cp:lastModifiedBy>
  <cp:revision>1942</cp:revision>
  <cp:lastPrinted>1998-02-10T13:28:06Z</cp:lastPrinted>
  <dcterms:created xsi:type="dcterms:W3CDTF">2004-12-02T14:01:45Z</dcterms:created>
  <dcterms:modified xsi:type="dcterms:W3CDTF">2020-01-11T09:42:11Z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2015_ms_pID_725343">
    <vt:lpwstr>(3)1rEsVPWaFhfsadMROEtiAnzsvLPgEXQGrfl55RmNg4/06np3Mf7VXFqT6ocpMS+lSEIxq9qo
lYahPoiwm58uXW0DhjrEEV5kaUTezizNxlhuzVnahoMaoyHcKh1X7Pb9ioFhGopPFnMoPNIo
gKKIEPrMg6UBn+D3iFnA+n0Qtjz2PaI5+z0EF+g5Cc1Psi1IHuZ14M+qroBcaTXVZxepDzLH
3xwfIERxa02mBPyn2n</vt:lpwstr>
  </property>
  <property fmtid="{D5CDD505-2E9C-101B-9397-08002B2CF9AE}" pid="4" name="_2015_ms_pID_7253431">
    <vt:lpwstr>+RLOx38ZIkpUybItKs/0uoIi2aL+q9otcNojX3kH36GcAg8nN2/rFQ
kvVHbzZ6iMuCslHCpeblHdIWturbBxVOjcZblhO9J4M3BetN3XT7iKQZSxADInVgIxageLXw
oeSkDGS2qGSrgncJxNNKwVQqa8JpzSnzfr4Zug2jQxwhfCdaeUS7jYJCqHlSnMI6hHe3F46Q
tAOoPxvM23mktn07boKYwkDXMyBirK618f0w</vt:lpwstr>
  </property>
  <property fmtid="{D5CDD505-2E9C-101B-9397-08002B2CF9AE}" pid="5" name="_2015_ms_pID_7253432">
    <vt:lpwstr>sA==</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1576798763</vt:lpwstr>
  </property>
</Properties>
</file>