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27" r:id="rId3"/>
    <p:sldId id="328" r:id="rId4"/>
    <p:sldId id="329" r:id="rId5"/>
    <p:sldId id="330" r:id="rId6"/>
    <p:sldId id="332" r:id="rId7"/>
    <p:sldId id="331" r:id="rId8"/>
    <p:sldId id="335" r:id="rId9"/>
    <p:sldId id="312" r:id="rId10"/>
    <p:sldId id="343" r:id="rId11"/>
    <p:sldId id="344" r:id="rId12"/>
    <p:sldId id="340" r:id="rId13"/>
    <p:sldId id="341" r:id="rId14"/>
    <p:sldId id="333" r:id="rId15"/>
    <p:sldId id="337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Nov.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Nov.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802.11-19/1988-02-00be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Power Save for Multi-link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017"/>
              </p:ext>
            </p:extLst>
          </p:nvPr>
        </p:nvGraphicFramePr>
        <p:xfrm>
          <a:off x="1144587" y="2558324"/>
          <a:ext cx="70834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7" name="Document" r:id="rId4" imgW="8400542" imgH="4838273" progId="Word.Document.8">
                  <p:embed/>
                </p:oleObj>
              </mc:Choice>
              <mc:Fallback>
                <p:oleObj name="Document" r:id="rId4" imgW="8400542" imgH="4838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558324"/>
                        <a:ext cx="70834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not every STA operating in PS mode in a non-AP MLD is required to receive the beacon frames periodically</a:t>
            </a:r>
          </a:p>
          <a:p>
            <a:pPr lvl="1"/>
            <a:r>
              <a:rPr lang="en-US" altLang="zh-CN" sz="1600" dirty="0"/>
              <a:t>This is </a:t>
            </a:r>
            <a:r>
              <a:rPr lang="en-US" altLang="zh-CN" sz="1600" dirty="0" smtClean="0"/>
              <a:t>an exemption besides the </a:t>
            </a:r>
            <a:r>
              <a:rPr lang="en-US" altLang="zh-CN" sz="1600" dirty="0"/>
              <a:t>existing </a:t>
            </a:r>
            <a:r>
              <a:rPr lang="en-US" altLang="zh-CN" sz="1600" dirty="0" smtClean="0"/>
              <a:t>ones, such as individual TWT agreement, WNM sleep mode and </a:t>
            </a:r>
            <a:r>
              <a:rPr lang="en-US" altLang="zh-CN" sz="1600" dirty="0" err="1" smtClean="0"/>
              <a:t>NonTIM</a:t>
            </a:r>
            <a:r>
              <a:rPr lang="en-US" altLang="zh-CN" sz="1600" dirty="0" smtClean="0"/>
              <a:t> mode</a:t>
            </a:r>
            <a:endParaRPr lang="zh-CN" alt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6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an AP </a:t>
            </a:r>
            <a:r>
              <a:rPr lang="en-US" altLang="zh-CN" dirty="0"/>
              <a:t>in an AP MLD </a:t>
            </a:r>
            <a:r>
              <a:rPr lang="en-US" altLang="zh-CN" dirty="0" smtClean="0"/>
              <a:t>shall provide BSS </a:t>
            </a:r>
            <a:r>
              <a:rPr lang="en-US" altLang="zh-CN" dirty="0"/>
              <a:t>specific parameters update for </a:t>
            </a:r>
            <a:r>
              <a:rPr lang="en-US" altLang="zh-CN" dirty="0" smtClean="0"/>
              <a:t>another AP in the same AP MLD</a:t>
            </a:r>
          </a:p>
          <a:p>
            <a:pPr lvl="1"/>
            <a:r>
              <a:rPr lang="en-US" altLang="zh-CN" sz="1600" dirty="0"/>
              <a:t>The detail for </a:t>
            </a:r>
            <a:r>
              <a:rPr lang="en-US" altLang="zh-CN" sz="1600" dirty="0"/>
              <a:t>BSS specific parameters update </a:t>
            </a:r>
            <a:r>
              <a:rPr lang="en-US" altLang="zh-CN" sz="1600" dirty="0"/>
              <a:t>is </a:t>
            </a:r>
            <a:r>
              <a:rPr lang="en-US" altLang="zh-CN" sz="1600" dirty="0" smtClean="0"/>
              <a:t>TBD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8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3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you agree that an AP in an AP MLD shall provide </a:t>
            </a:r>
            <a:r>
              <a:rPr lang="en-US" altLang="zh-CN" dirty="0" smtClean="0"/>
              <a:t>DL traffic notification for </a:t>
            </a:r>
            <a:r>
              <a:rPr lang="en-US" altLang="zh-CN" dirty="0"/>
              <a:t>another AP in the same AP </a:t>
            </a:r>
            <a:r>
              <a:rPr lang="en-US" altLang="zh-CN" dirty="0" smtClean="0"/>
              <a:t>MLD</a:t>
            </a:r>
          </a:p>
          <a:p>
            <a:pPr lvl="1"/>
            <a:r>
              <a:rPr lang="en-US" altLang="zh-CN" sz="1600" dirty="0"/>
              <a:t>The detail </a:t>
            </a:r>
            <a:r>
              <a:rPr lang="en-US" altLang="zh-CN" sz="1600" dirty="0" smtClean="0"/>
              <a:t>for DL </a:t>
            </a:r>
            <a:r>
              <a:rPr lang="en-US" altLang="zh-CN" sz="1600" dirty="0"/>
              <a:t>traffic notification is TBD</a:t>
            </a:r>
            <a:endParaRPr lang="en-US" altLang="zh-CN" sz="1600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1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</a:t>
            </a:r>
            <a:r>
              <a:rPr lang="en-US" altLang="zh-CN" dirty="0" smtClean="0"/>
              <a:t>a TWT could </a:t>
            </a:r>
            <a:r>
              <a:rPr lang="en-US" altLang="zh-CN" dirty="0" smtClean="0"/>
              <a:t>be set up </a:t>
            </a:r>
            <a:r>
              <a:rPr lang="en-US" altLang="zh-CN" dirty="0" smtClean="0"/>
              <a:t>between a AP MLD and a non-AP MLD for more than one setup link?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0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5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each non-AP MLD </a:t>
            </a:r>
            <a:r>
              <a:rPr lang="en-US" altLang="zh-CN" dirty="0" smtClean="0"/>
              <a:t>should </a:t>
            </a:r>
            <a:r>
              <a:rPr lang="en-US" altLang="zh-CN" dirty="0" smtClean="0"/>
              <a:t>select </a:t>
            </a:r>
            <a:r>
              <a:rPr lang="en-US" altLang="zh-CN" dirty="0" smtClean="0"/>
              <a:t>one </a:t>
            </a:r>
            <a:r>
              <a:rPr lang="en-US" altLang="zh-CN" dirty="0" smtClean="0"/>
              <a:t>primary </a:t>
            </a:r>
            <a:r>
              <a:rPr lang="en-US" altLang="zh-CN" dirty="0"/>
              <a:t>link to </a:t>
            </a:r>
            <a:r>
              <a:rPr lang="en-US" altLang="zh-CN" dirty="0" smtClean="0"/>
              <a:t>monitor DL traffic indication and </a:t>
            </a:r>
            <a:r>
              <a:rPr lang="en-US" altLang="zh-CN" dirty="0"/>
              <a:t>BSS parameter </a:t>
            </a:r>
            <a:r>
              <a:rPr lang="en-US" altLang="zh-CN" dirty="0" smtClean="0"/>
              <a:t>update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6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6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AP MLD </a:t>
            </a:r>
            <a:r>
              <a:rPr lang="en-US" altLang="zh-CN" dirty="0"/>
              <a:t>assigns </a:t>
            </a:r>
            <a:r>
              <a:rPr lang="en-US" altLang="zh-CN" dirty="0" smtClean="0"/>
              <a:t>an AID to each STA of the </a:t>
            </a:r>
            <a:r>
              <a:rPr lang="en-US" altLang="zh-CN" dirty="0"/>
              <a:t>non-AP MLD </a:t>
            </a:r>
            <a:r>
              <a:rPr lang="en-US" altLang="zh-CN" dirty="0" smtClean="0"/>
              <a:t>in the phase of association?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7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752600"/>
            <a:ext cx="7934325" cy="4114800"/>
          </a:xfrm>
        </p:spPr>
        <p:txBody>
          <a:bodyPr/>
          <a:lstStyle/>
          <a:p>
            <a:r>
              <a:rPr lang="en-US" altLang="zh-CN" dirty="0" smtClean="0"/>
              <a:t>Multi-link feature not only increases the throughput[1], but also can improve latency performance by duplicate transmission[2]</a:t>
            </a:r>
          </a:p>
          <a:p>
            <a:r>
              <a:rPr lang="en-US" dirty="0" smtClean="0"/>
              <a:t>However, </a:t>
            </a:r>
            <a:r>
              <a:rPr lang="en-US" altLang="zh-CN" dirty="0" smtClean="0"/>
              <a:t>power consumption issue[3] becomes more serious when multi-link feature is implemented at the STA, especially for the battery powered non-AP STA</a:t>
            </a:r>
            <a:r>
              <a:rPr lang="en-US" dirty="0" smtClean="0"/>
              <a:t> </a:t>
            </a:r>
          </a:p>
          <a:p>
            <a:pPr lvl="1"/>
            <a:r>
              <a:rPr lang="en-US" altLang="zh-CN" sz="1400" dirty="0" smtClean="0"/>
              <a:t>More than one link  operate concurrently </a:t>
            </a:r>
          </a:p>
          <a:p>
            <a:pPr lvl="1"/>
            <a:r>
              <a:rPr lang="en-US" altLang="zh-CN" sz="1400" dirty="0" smtClean="0"/>
              <a:t>More than one link maintenance work, such as DL traffic delivery, BSS or link parameters update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</a:t>
            </a:r>
            <a:r>
              <a:rPr lang="en-US" altLang="zh-CN" sz="2400" b="1" dirty="0">
                <a:ea typeface="+mn-ea"/>
                <a:cs typeface="+mn-cs"/>
              </a:rPr>
              <a:t>this work, we </a:t>
            </a:r>
            <a:r>
              <a:rPr lang="en-US" altLang="zh-CN" sz="2400" b="1" dirty="0" smtClean="0">
                <a:ea typeface="+mn-ea"/>
                <a:cs typeface="+mn-cs"/>
              </a:rPr>
              <a:t>focus on power save mechanisms for multi-link, including</a:t>
            </a:r>
          </a:p>
          <a:p>
            <a:pPr lvl="1"/>
            <a:r>
              <a:rPr lang="en-US" altLang="zh-CN" sz="1400" dirty="0"/>
              <a:t>The necessity for primary </a:t>
            </a:r>
            <a:r>
              <a:rPr lang="en-US" altLang="zh-CN" sz="1400" dirty="0" smtClean="0"/>
              <a:t>link</a:t>
            </a:r>
          </a:p>
          <a:p>
            <a:pPr lvl="1"/>
            <a:r>
              <a:rPr lang="en-US" altLang="zh-CN" sz="1400" dirty="0" smtClean="0"/>
              <a:t>DL traffic delivery</a:t>
            </a:r>
          </a:p>
          <a:p>
            <a:pPr lvl="1"/>
            <a:r>
              <a:rPr lang="en-US" altLang="zh-CN" sz="1400" dirty="0" smtClean="0"/>
              <a:t>BSS or link specific </a:t>
            </a:r>
            <a:r>
              <a:rPr lang="en-US" altLang="zh-CN" sz="1400" dirty="0"/>
              <a:t>parameters update </a:t>
            </a:r>
            <a:r>
              <a:rPr lang="en-US" altLang="zh-CN" sz="1400" dirty="0" smtClean="0"/>
              <a:t>and TWT </a:t>
            </a:r>
            <a:r>
              <a:rPr lang="en-US" altLang="zh-CN" sz="1400" dirty="0" smtClean="0"/>
              <a:t>setup</a:t>
            </a:r>
            <a:endParaRPr lang="en-US" altLang="zh-CN" sz="14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Primary link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540564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802.11 ax, we have (D)TIM, (U)-APSD, WNM, TWT, intra-PPDU and so on.</a:t>
            </a:r>
          </a:p>
          <a:p>
            <a:r>
              <a:rPr lang="en-US" sz="2000" dirty="0" smtClean="0"/>
              <a:t>For the multi-link device (MLD), </a:t>
            </a:r>
            <a:r>
              <a:rPr lang="en-US" altLang="zh-CN" sz="2000" dirty="0" smtClean="0"/>
              <a:t>the above features could be implemented at each link</a:t>
            </a:r>
          </a:p>
          <a:p>
            <a:r>
              <a:rPr lang="en-US" altLang="zh-CN" sz="2000" dirty="0" smtClean="0"/>
              <a:t>However, the power consumption increases linearly with the number of links</a:t>
            </a:r>
          </a:p>
          <a:p>
            <a:pPr lvl="1"/>
            <a:r>
              <a:rPr lang="en-US" altLang="zh-CN" sz="1400" dirty="0" smtClean="0"/>
              <a:t>Take beacon reception shown in the following figure for an example, the power consumption is doubled</a:t>
            </a:r>
          </a:p>
          <a:p>
            <a:r>
              <a:rPr lang="en-US" sz="2000" dirty="0" smtClean="0"/>
              <a:t>STA based primary link is </a:t>
            </a:r>
            <a:r>
              <a:rPr lang="en-US" altLang="zh-CN" sz="2000" dirty="0" smtClean="0"/>
              <a:t>proposed to address the above issue</a:t>
            </a:r>
          </a:p>
          <a:p>
            <a:pPr lvl="1"/>
            <a:r>
              <a:rPr lang="en-US" altLang="zh-CN" sz="1400" dirty="0" smtClean="0"/>
              <a:t>The STA MLD does </a:t>
            </a:r>
            <a:r>
              <a:rPr lang="en-US" altLang="zh-CN" sz="1400" dirty="0"/>
              <a:t>not need to receive the beacon </a:t>
            </a:r>
            <a:r>
              <a:rPr lang="en-US" altLang="zh-CN" sz="1400" dirty="0" smtClean="0"/>
              <a:t>on </a:t>
            </a:r>
            <a:r>
              <a:rPr lang="en-US" altLang="zh-CN" sz="1400" dirty="0" smtClean="0"/>
              <a:t>a non-primary link with </a:t>
            </a:r>
            <a:r>
              <a:rPr lang="en-US" altLang="zh-CN" sz="1400" dirty="0"/>
              <a:t>the aid of primary link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1" name="组合 70"/>
          <p:cNvGrpSpPr/>
          <p:nvPr/>
        </p:nvGrpSpPr>
        <p:grpSpPr>
          <a:xfrm>
            <a:off x="630701" y="4936216"/>
            <a:ext cx="7455339" cy="1595210"/>
            <a:chOff x="574051" y="4805590"/>
            <a:chExt cx="7455339" cy="1595210"/>
          </a:xfrm>
        </p:grpSpPr>
        <p:cxnSp>
          <p:nvCxnSpPr>
            <p:cNvPr id="7" name="직선 연결선 6"/>
            <p:cNvCxnSpPr/>
            <p:nvPr/>
          </p:nvCxnSpPr>
          <p:spPr bwMode="auto">
            <a:xfrm>
              <a:off x="1670472" y="5394875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1176870" y="5904217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90474" y="529307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127414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15" name="직선 연결선 28"/>
            <p:cNvCxnSpPr/>
            <p:nvPr/>
          </p:nvCxnSpPr>
          <p:spPr bwMode="auto">
            <a:xfrm>
              <a:off x="1670141" y="6011807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직선 연결선 31"/>
            <p:cNvCxnSpPr/>
            <p:nvPr/>
          </p:nvCxnSpPr>
          <p:spPr bwMode="auto">
            <a:xfrm>
              <a:off x="1670472" y="5043580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직사각형 32"/>
            <p:cNvSpPr/>
            <p:nvPr/>
          </p:nvSpPr>
          <p:spPr>
            <a:xfrm>
              <a:off x="1790976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18" name="TextBox 34"/>
            <p:cNvSpPr txBox="1"/>
            <p:nvPr/>
          </p:nvSpPr>
          <p:spPr>
            <a:xfrm>
              <a:off x="1190474" y="494352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TextBox 39"/>
            <p:cNvSpPr txBox="1"/>
            <p:nvPr/>
          </p:nvSpPr>
          <p:spPr>
            <a:xfrm>
              <a:off x="1176621" y="619719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1" name="직선 연결선 42"/>
            <p:cNvCxnSpPr/>
            <p:nvPr/>
          </p:nvCxnSpPr>
          <p:spPr bwMode="auto">
            <a:xfrm>
              <a:off x="1670223" y="6296339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TextBox 43"/>
            <p:cNvSpPr txBox="1"/>
            <p:nvPr/>
          </p:nvSpPr>
          <p:spPr>
            <a:xfrm>
              <a:off x="868439" y="5118299"/>
              <a:ext cx="319178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AP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3" name="TextBox 44"/>
            <p:cNvSpPr txBox="1"/>
            <p:nvPr/>
          </p:nvSpPr>
          <p:spPr>
            <a:xfrm>
              <a:off x="846827" y="6050704"/>
              <a:ext cx="378782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TextBox 45"/>
            <p:cNvSpPr txBox="1"/>
            <p:nvPr/>
          </p:nvSpPr>
          <p:spPr>
            <a:xfrm>
              <a:off x="574051" y="5516559"/>
              <a:ext cx="74971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PM =1 for Link 1&amp;2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25" name="직선 화살표 연결선 46"/>
            <p:cNvCxnSpPr>
              <a:stCxn id="24" idx="2"/>
              <a:endCxn id="23" idx="0"/>
            </p:cNvCxnSpPr>
            <p:nvPr/>
          </p:nvCxnSpPr>
          <p:spPr bwMode="auto">
            <a:xfrm>
              <a:off x="948910" y="5916669"/>
              <a:ext cx="87308" cy="1340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직선 화살표 연결선 53"/>
            <p:cNvCxnSpPr>
              <a:stCxn id="17" idx="2"/>
            </p:cNvCxnSpPr>
            <p:nvPr/>
          </p:nvCxnSpPr>
          <p:spPr bwMode="auto">
            <a:xfrm>
              <a:off x="2118680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직선 화살표 연결선 55"/>
            <p:cNvCxnSpPr>
              <a:stCxn id="11" idx="2"/>
            </p:cNvCxnSpPr>
            <p:nvPr/>
          </p:nvCxnSpPr>
          <p:spPr bwMode="auto">
            <a:xfrm>
              <a:off x="3443188" y="5394941"/>
              <a:ext cx="0" cy="47276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모서리가 둥근 직사각형 60"/>
            <p:cNvSpPr/>
            <p:nvPr/>
          </p:nvSpPr>
          <p:spPr>
            <a:xfrm>
              <a:off x="1626204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모서리가 둥근 직사각형 60"/>
            <p:cNvSpPr/>
            <p:nvPr/>
          </p:nvSpPr>
          <p:spPr>
            <a:xfrm>
              <a:off x="2957586" y="6040608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직사각형 10"/>
            <p:cNvSpPr/>
            <p:nvPr/>
          </p:nvSpPr>
          <p:spPr>
            <a:xfrm>
              <a:off x="6765801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64" name="직사각형 32"/>
            <p:cNvSpPr/>
            <p:nvPr/>
          </p:nvSpPr>
          <p:spPr>
            <a:xfrm>
              <a:off x="5429363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65" name="직선 화살표 연결선 53"/>
            <p:cNvCxnSpPr>
              <a:stCxn id="64" idx="2"/>
            </p:cNvCxnSpPr>
            <p:nvPr/>
          </p:nvCxnSpPr>
          <p:spPr bwMode="auto">
            <a:xfrm>
              <a:off x="5757067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6" name="직선 화살표 연결선 55"/>
            <p:cNvCxnSpPr>
              <a:stCxn id="63" idx="2"/>
            </p:cNvCxnSpPr>
            <p:nvPr/>
          </p:nvCxnSpPr>
          <p:spPr bwMode="auto">
            <a:xfrm>
              <a:off x="7081575" y="5394941"/>
              <a:ext cx="0" cy="47276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67" name="모서리가 둥근 직사각형 60"/>
            <p:cNvSpPr/>
            <p:nvPr/>
          </p:nvSpPr>
          <p:spPr>
            <a:xfrm>
              <a:off x="5264591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모서리가 둥근 직사각형 60"/>
            <p:cNvSpPr/>
            <p:nvPr/>
          </p:nvSpPr>
          <p:spPr>
            <a:xfrm>
              <a:off x="6595973" y="6040608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2" name="椭圆 71"/>
          <p:cNvSpPr/>
          <p:nvPr/>
        </p:nvSpPr>
        <p:spPr bwMode="auto">
          <a:xfrm>
            <a:off x="6489843" y="5870497"/>
            <a:ext cx="1371600" cy="71324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椭圆 73"/>
          <p:cNvSpPr/>
          <p:nvPr/>
        </p:nvSpPr>
        <p:spPr bwMode="auto">
          <a:xfrm>
            <a:off x="2864209" y="5870496"/>
            <a:ext cx="1371600" cy="71324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4029215" y="5820590"/>
            <a:ext cx="538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skip</a:t>
            </a:r>
            <a:endParaRPr lang="en-US" dirty="0"/>
          </a:p>
        </p:txBody>
      </p:sp>
      <p:sp>
        <p:nvSpPr>
          <p:cNvPr id="76" name="文本框 75"/>
          <p:cNvSpPr txBox="1"/>
          <p:nvPr/>
        </p:nvSpPr>
        <p:spPr>
          <a:xfrm>
            <a:off x="7559334" y="5757534"/>
            <a:ext cx="538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skip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Primary link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3252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Before the primary link selection, </a:t>
            </a:r>
            <a:r>
              <a:rPr lang="en-US" altLang="zh-CN" sz="2000" dirty="0" smtClean="0"/>
              <a:t>the AP MLD </a:t>
            </a:r>
            <a:r>
              <a:rPr lang="en-US" altLang="zh-CN" sz="2000" dirty="0" smtClean="0"/>
              <a:t>will broadcast the set of primary </a:t>
            </a:r>
            <a:r>
              <a:rPr lang="en-US" altLang="zh-CN" sz="2000" dirty="0" smtClean="0"/>
              <a:t>links candidates </a:t>
            </a:r>
            <a:r>
              <a:rPr lang="en-US" altLang="zh-CN" sz="2000" dirty="0" smtClean="0"/>
              <a:t>through the beacon frame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Based on the set of primary </a:t>
            </a:r>
            <a:r>
              <a:rPr lang="en-US" altLang="zh-CN" b="1" dirty="0">
                <a:ea typeface="+mn-ea"/>
                <a:cs typeface="+mn-cs"/>
              </a:rPr>
              <a:t>links candidates, </a:t>
            </a:r>
            <a:r>
              <a:rPr lang="en-US" altLang="zh-CN" b="1" dirty="0">
                <a:ea typeface="+mn-ea"/>
                <a:cs typeface="+mn-cs"/>
              </a:rPr>
              <a:t>each STA could choose its own primary link</a:t>
            </a:r>
          </a:p>
          <a:p>
            <a:pPr lvl="1"/>
            <a:r>
              <a:rPr lang="en-US" altLang="zh-CN" sz="1400" dirty="0" smtClean="0"/>
              <a:t>Primary link selection could be done in the phase of association or could be changed after the association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power consumption for the non-primary link could be reduced </a:t>
            </a:r>
            <a:r>
              <a:rPr lang="en-US" altLang="zh-CN" b="1" dirty="0" smtClean="0">
                <a:ea typeface="+mn-ea"/>
                <a:cs typeface="+mn-cs"/>
              </a:rPr>
              <a:t>if </a:t>
            </a:r>
            <a:r>
              <a:rPr lang="en-US" altLang="zh-CN" b="1" dirty="0">
                <a:ea typeface="+mn-ea"/>
                <a:cs typeface="+mn-cs"/>
              </a:rPr>
              <a:t>the following work could be done in the primary </a:t>
            </a:r>
            <a:r>
              <a:rPr lang="en-US" altLang="zh-CN" b="1" dirty="0" smtClean="0">
                <a:ea typeface="+mn-ea"/>
                <a:cs typeface="+mn-cs"/>
              </a:rPr>
              <a:t>link</a:t>
            </a:r>
          </a:p>
          <a:p>
            <a:pPr lvl="1"/>
            <a:r>
              <a:rPr lang="en-US" altLang="zh-CN" sz="1400" dirty="0"/>
              <a:t>DL traffic delivery notification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BSS or link specific parameters update </a:t>
            </a:r>
            <a:r>
              <a:rPr lang="en-US" altLang="zh-CN" sz="1400" dirty="0" smtClean="0"/>
              <a:t>notification</a:t>
            </a:r>
          </a:p>
          <a:p>
            <a:pPr lvl="1"/>
            <a:r>
              <a:rPr lang="en-US" altLang="zh-CN" sz="1400" dirty="0" smtClean="0"/>
              <a:t>Note: the above activities could be done without primary link</a:t>
            </a:r>
            <a:endParaRPr lang="en-US" altLang="zh-CN" sz="1400" dirty="0"/>
          </a:p>
          <a:p>
            <a:pPr marL="342900" lvl="1" indent="-342900">
              <a:buChar char="•"/>
            </a:pP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sz="2400" b="1" dirty="0"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5419003" y="4510444"/>
            <a:ext cx="3147089" cy="1964969"/>
            <a:chOff x="5419003" y="4510444"/>
            <a:chExt cx="3147089" cy="1964969"/>
          </a:xfrm>
        </p:grpSpPr>
        <p:sp>
          <p:nvSpPr>
            <p:cNvPr id="8" name="矩形 7"/>
            <p:cNvSpPr/>
            <p:nvPr/>
          </p:nvSpPr>
          <p:spPr bwMode="auto">
            <a:xfrm>
              <a:off x="5419003" y="4623201"/>
              <a:ext cx="1154511" cy="18522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5610578" y="5079692"/>
              <a:ext cx="705535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AP1/ 2.4G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5616883" y="5481196"/>
              <a:ext cx="705535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AP2/ 5G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5616883" y="5882700"/>
              <a:ext cx="705535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AP4/ 6G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58351" y="4827394"/>
              <a:ext cx="1037074" cy="767575"/>
              <a:chOff x="3911756" y="4405754"/>
              <a:chExt cx="1296144" cy="980369"/>
            </a:xfrm>
            <a:solidFill>
              <a:srgbClr val="FFFF00"/>
            </a:solidFill>
          </p:grpSpPr>
          <p:sp>
            <p:nvSpPr>
              <p:cNvPr id="24" name="矩形 23"/>
              <p:cNvSpPr/>
              <p:nvPr/>
            </p:nvSpPr>
            <p:spPr bwMode="auto">
              <a:xfrm>
                <a:off x="3911756" y="4405754"/>
                <a:ext cx="1296144" cy="98036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 bwMode="auto">
              <a:xfrm>
                <a:off x="4120702" y="4570842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STA1/ 2.4G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 bwMode="auto">
              <a:xfrm>
                <a:off x="4127780" y="4987059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STA2/ 5G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13" name="矩形 12"/>
            <p:cNvSpPr/>
            <p:nvPr/>
          </p:nvSpPr>
          <p:spPr bwMode="auto">
            <a:xfrm>
              <a:off x="7125533" y="4510444"/>
              <a:ext cx="633768" cy="22551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STA/ 2.4G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958351" y="5707838"/>
              <a:ext cx="1037074" cy="767575"/>
              <a:chOff x="3911756" y="4405754"/>
              <a:chExt cx="1296144" cy="980369"/>
            </a:xfrm>
            <a:solidFill>
              <a:srgbClr val="92D050"/>
            </a:solidFill>
          </p:grpSpPr>
          <p:sp>
            <p:nvSpPr>
              <p:cNvPr id="21" name="矩形 20"/>
              <p:cNvSpPr/>
              <p:nvPr/>
            </p:nvSpPr>
            <p:spPr bwMode="auto">
              <a:xfrm>
                <a:off x="3911756" y="4405754"/>
                <a:ext cx="1296144" cy="98036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 bwMode="auto">
              <a:xfrm>
                <a:off x="4120702" y="4570842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STA1/ 5G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 bwMode="auto">
              <a:xfrm>
                <a:off x="4127780" y="4987059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STA2/ 6G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cxnSp>
          <p:nvCxnSpPr>
            <p:cNvPr id="15" name="直接箭头连接符 14"/>
            <p:cNvCxnSpPr>
              <a:stCxn id="11" idx="3"/>
              <a:endCxn id="23" idx="1"/>
            </p:cNvCxnSpPr>
            <p:nvPr/>
          </p:nvCxnSpPr>
          <p:spPr bwMode="auto">
            <a:xfrm>
              <a:off x="6322417" y="6021624"/>
              <a:ext cx="808780" cy="254100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10" idx="3"/>
              <a:endCxn id="26" idx="1"/>
            </p:cNvCxnSpPr>
            <p:nvPr/>
          </p:nvCxnSpPr>
          <p:spPr bwMode="auto">
            <a:xfrm flipV="1">
              <a:off x="6322417" y="5395280"/>
              <a:ext cx="808780" cy="224841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9" idx="3"/>
            </p:cNvCxnSpPr>
            <p:nvPr/>
          </p:nvCxnSpPr>
          <p:spPr bwMode="auto">
            <a:xfrm flipV="1">
              <a:off x="6316113" y="4640072"/>
              <a:ext cx="809420" cy="578546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6255641" y="4678189"/>
              <a:ext cx="7201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link 1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962759" y="5107267"/>
              <a:ext cx="5131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MLCD </a:t>
              </a:r>
              <a:r>
                <a:rPr lang="en-US" altLang="zh-CN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 2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982577" y="5987711"/>
              <a:ext cx="5835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MLCD </a:t>
              </a:r>
              <a:r>
                <a:rPr lang="en-US" altLang="zh-CN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 3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324621" y="5271162"/>
              <a:ext cx="7201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link 2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277809" y="6163332"/>
              <a:ext cx="7201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link 3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235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DL traffic </a:t>
            </a:r>
            <a:r>
              <a:rPr lang="en-US" altLang="zh-CN" dirty="0" smtClean="0"/>
              <a:t>delivery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340" y="1770017"/>
            <a:ext cx="7877319" cy="4114800"/>
          </a:xfrm>
        </p:spPr>
        <p:txBody>
          <a:bodyPr/>
          <a:lstStyle/>
          <a:p>
            <a:r>
              <a:rPr lang="en-US" altLang="zh-CN" sz="2000" dirty="0"/>
              <a:t>DL traffic delivery notification </a:t>
            </a:r>
            <a:r>
              <a:rPr lang="en-US" altLang="zh-CN" sz="2000" dirty="0" smtClean="0"/>
              <a:t>for a non-primary link is proposed to be sent </a:t>
            </a:r>
            <a:r>
              <a:rPr lang="en-US" altLang="zh-CN" sz="2000" dirty="0" smtClean="0"/>
              <a:t>on </a:t>
            </a:r>
            <a:r>
              <a:rPr lang="en-US" altLang="zh-CN" sz="2000" dirty="0" smtClean="0"/>
              <a:t>the primary link</a:t>
            </a:r>
          </a:p>
          <a:p>
            <a:pPr lvl="1"/>
            <a:r>
              <a:rPr lang="en-US" altLang="zh-CN" sz="1400" dirty="0"/>
              <a:t>DL traffic includes group addressed MSDUs/MMPDUs </a:t>
            </a:r>
            <a:r>
              <a:rPr lang="en-US" altLang="zh-CN" sz="1400" dirty="0" smtClean="0"/>
              <a:t>and </a:t>
            </a:r>
            <a:r>
              <a:rPr lang="en-US" altLang="zh-CN" sz="1400" dirty="0"/>
              <a:t>individual addressed </a:t>
            </a:r>
            <a:r>
              <a:rPr lang="en-US" altLang="zh-CN" sz="1400" dirty="0" smtClean="0"/>
              <a:t>MSDUs/MMPDUs</a:t>
            </a:r>
          </a:p>
          <a:p>
            <a:r>
              <a:rPr lang="en-US" altLang="zh-CN" sz="2000" dirty="0"/>
              <a:t>To support the above DL traffic delivery notification for a non-primary link , we propose to reuse the existing TIM element</a:t>
            </a:r>
          </a:p>
          <a:p>
            <a:pPr lvl="1"/>
            <a:r>
              <a:rPr lang="en-US" altLang="zh-CN" sz="1400" dirty="0"/>
              <a:t>Use the same Partial Virtual Bitmap field in the TIM element to indicate whether there are buffered BUs for the primary link and non-primary link</a:t>
            </a:r>
          </a:p>
          <a:p>
            <a:pPr lvl="1" indent="285750"/>
            <a:r>
              <a:rPr lang="en-US" altLang="zh-CN" sz="1200" dirty="0"/>
              <a:t>Assign another AID to </a:t>
            </a:r>
            <a:r>
              <a:rPr lang="en-US" altLang="zh-CN" sz="1200" dirty="0" smtClean="0"/>
              <a:t>a STA in non-AP MLD on </a:t>
            </a:r>
            <a:r>
              <a:rPr lang="en-US" altLang="zh-CN" sz="1200" dirty="0"/>
              <a:t>non-primary </a:t>
            </a:r>
            <a:r>
              <a:rPr lang="en-US" altLang="zh-CN" sz="1200" dirty="0" smtClean="0"/>
              <a:t>link, corresponding to one </a:t>
            </a:r>
            <a:r>
              <a:rPr lang="en-US" altLang="zh-CN" sz="1200" dirty="0"/>
              <a:t>bit in Partial Virtual Bitmap field </a:t>
            </a:r>
          </a:p>
          <a:p>
            <a:pPr lvl="1" indent="285750"/>
            <a:r>
              <a:rPr lang="en-US" altLang="zh-CN" sz="1200" dirty="0"/>
              <a:t>For </a:t>
            </a:r>
            <a:r>
              <a:rPr lang="en-US" altLang="zh-CN" sz="1200" dirty="0"/>
              <a:t>a STA in Non-AP MLD on</a:t>
            </a:r>
            <a:r>
              <a:rPr lang="en-US" altLang="zh-CN" sz="1200" dirty="0" smtClean="0"/>
              <a:t> non </a:t>
            </a:r>
            <a:r>
              <a:rPr lang="en-US" altLang="zh-CN" sz="1200" dirty="0"/>
              <a:t>primary link</a:t>
            </a:r>
            <a:r>
              <a:rPr lang="zh-CN" altLang="en-US" sz="1200" dirty="0"/>
              <a:t>，</a:t>
            </a:r>
            <a:r>
              <a:rPr lang="en-US" altLang="zh-CN" sz="1200" dirty="0"/>
              <a:t>the buffered BUs could either be individual addressed BU or both two kinds buffered of  BU 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Moreover, there may exist two </a:t>
            </a:r>
            <a:r>
              <a:rPr lang="en-US" altLang="zh-CN" b="1" dirty="0">
                <a:ea typeface="+mn-ea"/>
                <a:cs typeface="+mn-cs"/>
              </a:rPr>
              <a:t>options to notify the DL traffic buffered at the AP for </a:t>
            </a:r>
            <a:r>
              <a:rPr lang="en-US" altLang="zh-CN" b="1" dirty="0">
                <a:ea typeface="+mn-ea"/>
                <a:cs typeface="+mn-cs"/>
              </a:rPr>
              <a:t>a STA in </a:t>
            </a:r>
            <a:r>
              <a:rPr lang="en-US" altLang="zh-CN" b="1" dirty="0" smtClean="0">
                <a:ea typeface="+mn-ea"/>
                <a:cs typeface="+mn-cs"/>
              </a:rPr>
              <a:t>non-AP </a:t>
            </a:r>
            <a:r>
              <a:rPr lang="en-US" altLang="zh-CN" b="1" dirty="0">
                <a:ea typeface="+mn-ea"/>
                <a:cs typeface="+mn-cs"/>
              </a:rPr>
              <a:t>MLD on non-primary link</a:t>
            </a:r>
          </a:p>
          <a:p>
            <a:pPr lvl="1"/>
            <a:r>
              <a:rPr lang="en-US" altLang="zh-CN" sz="1400" dirty="0"/>
              <a:t>A unified notification for both group addressed </a:t>
            </a:r>
            <a:r>
              <a:rPr lang="en-US" altLang="zh-CN" sz="1400" dirty="0" smtClean="0"/>
              <a:t>BUs </a:t>
            </a:r>
            <a:r>
              <a:rPr lang="en-US" altLang="zh-CN" sz="1400" dirty="0"/>
              <a:t>and individual addressed </a:t>
            </a:r>
            <a:r>
              <a:rPr lang="en-US" altLang="zh-CN" sz="1400" dirty="0" smtClean="0"/>
              <a:t>BUs, no necessity to separate them because of the same target-wake up the non-primary link</a:t>
            </a:r>
          </a:p>
          <a:p>
            <a:pPr lvl="1"/>
            <a:r>
              <a:rPr lang="en-US" altLang="zh-CN" sz="1400" dirty="0" smtClean="0"/>
              <a:t>Have two notifications for </a:t>
            </a:r>
            <a:r>
              <a:rPr lang="en-US" altLang="zh-CN" sz="1400" dirty="0"/>
              <a:t>group addressed </a:t>
            </a:r>
            <a:r>
              <a:rPr lang="en-US" altLang="zh-CN" sz="1400" dirty="0" smtClean="0"/>
              <a:t>BUs </a:t>
            </a:r>
            <a:r>
              <a:rPr lang="en-US" altLang="zh-CN" sz="1400" dirty="0"/>
              <a:t>and individual addressed </a:t>
            </a:r>
            <a:r>
              <a:rPr lang="en-US" altLang="zh-CN" sz="1400" dirty="0" smtClean="0"/>
              <a:t>BUs, respectively</a:t>
            </a:r>
            <a:endParaRPr lang="en-US" altLang="zh-CN" sz="1400" dirty="0"/>
          </a:p>
          <a:p>
            <a:pPr lvl="1"/>
            <a:endParaRPr lang="en-US" sz="1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DL traffic delivery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Regarding group addressed BU delivery, there may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exist divergence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Opt1</a:t>
            </a:r>
            <a:r>
              <a:rPr lang="en-US" altLang="zh-CN" b="1" dirty="0" smtClean="0">
                <a:ea typeface="+mn-ea"/>
                <a:cs typeface="+mn-cs"/>
              </a:rPr>
              <a:t>: </a:t>
            </a:r>
            <a:r>
              <a:rPr lang="en-US" altLang="zh-CN" b="1" dirty="0" smtClean="0">
                <a:ea typeface="+mn-ea"/>
                <a:cs typeface="+mn-cs"/>
              </a:rPr>
              <a:t>deliver </a:t>
            </a:r>
            <a:r>
              <a:rPr lang="en-US" altLang="zh-CN" b="1" dirty="0">
                <a:ea typeface="+mn-ea"/>
                <a:cs typeface="+mn-cs"/>
              </a:rPr>
              <a:t>the group addressed </a:t>
            </a:r>
            <a:r>
              <a:rPr lang="en-US" altLang="zh-CN" b="1" dirty="0" smtClean="0">
                <a:ea typeface="+mn-ea"/>
                <a:cs typeface="+mn-cs"/>
              </a:rPr>
              <a:t>BUs </a:t>
            </a:r>
            <a:r>
              <a:rPr lang="en-US" altLang="zh-CN" b="1" dirty="0" smtClean="0">
                <a:ea typeface="+mn-ea"/>
                <a:cs typeface="+mn-cs"/>
              </a:rPr>
              <a:t>on </a:t>
            </a:r>
            <a:r>
              <a:rPr lang="en-US" altLang="zh-CN" b="1" dirty="0">
                <a:ea typeface="+mn-ea"/>
                <a:cs typeface="+mn-cs"/>
              </a:rPr>
              <a:t>the related link, </a:t>
            </a:r>
            <a:r>
              <a:rPr lang="en-US" altLang="zh-CN" b="1" dirty="0" smtClean="0">
                <a:ea typeface="+mn-ea"/>
                <a:cs typeface="+mn-cs"/>
              </a:rPr>
              <a:t>no any change for the route of this kind of </a:t>
            </a:r>
            <a:r>
              <a:rPr lang="en-US" altLang="zh-CN" b="1" dirty="0" smtClean="0">
                <a:ea typeface="+mn-ea"/>
                <a:cs typeface="+mn-cs"/>
              </a:rPr>
              <a:t>traffic (prefer)</a:t>
            </a:r>
            <a:endParaRPr lang="en-US" altLang="zh-CN" b="1" dirty="0" smtClean="0">
              <a:ea typeface="+mn-ea"/>
              <a:cs typeface="+mn-cs"/>
            </a:endParaRPr>
          </a:p>
          <a:p>
            <a:pPr lvl="1"/>
            <a:r>
              <a:rPr lang="en-US" altLang="zh-CN" sz="1400" dirty="0" smtClean="0"/>
              <a:t>Leave it to implementation specific at AP side</a:t>
            </a:r>
          </a:p>
          <a:p>
            <a:pPr lvl="1"/>
            <a:r>
              <a:rPr lang="en-US" altLang="zh-CN" sz="1400" dirty="0" smtClean="0"/>
              <a:t>but need </a:t>
            </a:r>
            <a:r>
              <a:rPr lang="en-US" altLang="zh-CN" sz="1400" dirty="0"/>
              <a:t>provide group addressed BUs </a:t>
            </a:r>
            <a:r>
              <a:rPr lang="en-US" altLang="zh-CN" sz="1400" dirty="0" smtClean="0"/>
              <a:t>notification for one link through another link</a:t>
            </a:r>
          </a:p>
          <a:p>
            <a:pPr lvl="1"/>
            <a:r>
              <a:rPr lang="en-US" altLang="zh-CN" sz="1400" dirty="0" smtClean="0"/>
              <a:t>Note: this scheme </a:t>
            </a:r>
            <a:r>
              <a:rPr lang="en-US" altLang="zh-CN" sz="1400" dirty="0" smtClean="0"/>
              <a:t>does not require the non-AP MLD to have a primary link, but with overhead notification instead</a:t>
            </a: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Opt2: </a:t>
            </a:r>
            <a:r>
              <a:rPr lang="en-US" altLang="zh-CN" b="1" dirty="0" smtClean="0">
                <a:ea typeface="+mn-ea"/>
                <a:cs typeface="+mn-cs"/>
              </a:rPr>
              <a:t>AP duplicates the group addressed BUs on all the links [4] and sends them on a or some links </a:t>
            </a:r>
          </a:p>
          <a:p>
            <a:pPr lvl="1"/>
            <a:r>
              <a:rPr lang="en-US" altLang="zh-CN" sz="1400" dirty="0" smtClean="0"/>
              <a:t>The </a:t>
            </a:r>
            <a:r>
              <a:rPr lang="en-US" altLang="zh-CN" sz="1400" dirty="0"/>
              <a:t>non-AP MLD is required to have a </a:t>
            </a:r>
            <a:r>
              <a:rPr lang="en-US" altLang="zh-CN" sz="1400" dirty="0" smtClean="0"/>
              <a:t>primary </a:t>
            </a:r>
            <a:r>
              <a:rPr lang="en-US" altLang="zh-CN" sz="1400" dirty="0"/>
              <a:t>link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However, it will increase power consumption for </a:t>
            </a:r>
            <a:r>
              <a:rPr lang="en-US" altLang="zh-CN" sz="1400" dirty="0" smtClean="0"/>
              <a:t>some STAs on </a:t>
            </a:r>
            <a:r>
              <a:rPr lang="en-US" altLang="zh-CN" sz="1400" dirty="0" smtClean="0"/>
              <a:t>the primary </a:t>
            </a:r>
            <a:r>
              <a:rPr lang="en-US" altLang="zh-CN" sz="1400" dirty="0" smtClean="0"/>
              <a:t>link </a:t>
            </a:r>
          </a:p>
          <a:p>
            <a:pPr lvl="1" indent="285750"/>
            <a:r>
              <a:rPr lang="en-US" altLang="zh-CN" sz="1400" dirty="0" smtClean="0"/>
              <a:t>The transmission time for the group addressed BU </a:t>
            </a:r>
            <a:r>
              <a:rPr lang="en-US" altLang="zh-CN" sz="1400" dirty="0" smtClean="0"/>
              <a:t>on </a:t>
            </a:r>
            <a:r>
              <a:rPr lang="en-US" altLang="zh-CN" sz="1400" dirty="0" smtClean="0"/>
              <a:t>the primary link will increase significantly</a:t>
            </a:r>
          </a:p>
          <a:p>
            <a:pPr lvl="1" indent="285750"/>
            <a:r>
              <a:rPr lang="en-US" altLang="zh-CN" sz="1400" dirty="0" smtClean="0"/>
              <a:t>The duplicated group addressed BUs from the non-primary link may not be needed for some STAs </a:t>
            </a:r>
            <a:r>
              <a:rPr lang="en-US" altLang="zh-CN" sz="1400" dirty="0" smtClean="0"/>
              <a:t>on </a:t>
            </a:r>
            <a:r>
              <a:rPr lang="en-US" altLang="zh-CN" sz="1400" dirty="0" smtClean="0"/>
              <a:t>this primary </a:t>
            </a:r>
            <a:r>
              <a:rPr lang="en-US" altLang="zh-CN" sz="1400" dirty="0" smtClean="0"/>
              <a:t>channel, such as single link STA and legacy STA</a:t>
            </a:r>
            <a:endParaRPr lang="en-US" altLang="zh-CN" sz="1400" dirty="0"/>
          </a:p>
          <a:p>
            <a:pPr marL="342900" lvl="1" indent="-342900">
              <a:buChar char="•"/>
            </a:pP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specific </a:t>
            </a:r>
            <a:r>
              <a:rPr lang="en-US" altLang="zh-CN" dirty="0"/>
              <a:t>parameters update and TWT </a:t>
            </a:r>
            <a:r>
              <a:rPr lang="en-US" altLang="zh-CN" dirty="0" smtClean="0"/>
              <a:t>setup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66276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Besides the DL traffic delivery notification in the primary link, </a:t>
            </a:r>
            <a:r>
              <a:rPr lang="en-US" altLang="zh-CN" sz="1800" dirty="0" smtClean="0"/>
              <a:t>link/BSS </a:t>
            </a:r>
            <a:r>
              <a:rPr lang="en-US" altLang="zh-CN" sz="1800" dirty="0"/>
              <a:t>specific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parameters update </a:t>
            </a:r>
            <a:r>
              <a:rPr lang="en-US" altLang="zh-CN" sz="1800" dirty="0" smtClean="0"/>
              <a:t>for non-primary link could also be done in primary link</a:t>
            </a:r>
          </a:p>
          <a:p>
            <a:pPr lvl="1"/>
            <a:r>
              <a:rPr lang="en-US" altLang="zh-CN" sz="1400" dirty="0"/>
              <a:t>No need to wake up the non-primary link </a:t>
            </a:r>
            <a:r>
              <a:rPr lang="en-US" altLang="zh-CN" sz="1400" dirty="0" smtClean="0"/>
              <a:t>frequently to receive </a:t>
            </a:r>
            <a:r>
              <a:rPr lang="en-US" altLang="zh-CN" sz="1400" dirty="0"/>
              <a:t>the new link specific </a:t>
            </a:r>
            <a:r>
              <a:rPr lang="en-US" altLang="zh-CN" sz="1400" dirty="0" smtClean="0"/>
              <a:t>parameters</a:t>
            </a:r>
          </a:p>
          <a:p>
            <a:pPr lvl="1"/>
            <a:r>
              <a:rPr lang="en-US" altLang="zh-CN" sz="1400" dirty="0" smtClean="0"/>
              <a:t> BSS parameter update could be done by follows</a:t>
            </a:r>
          </a:p>
          <a:p>
            <a:pPr lvl="1" indent="285750"/>
            <a:r>
              <a:rPr lang="en-US" altLang="zh-CN" sz="1400" dirty="0"/>
              <a:t>Opt1: </a:t>
            </a:r>
            <a:r>
              <a:rPr lang="en-US" altLang="zh-CN" sz="1400" dirty="0" smtClean="0"/>
              <a:t>Provide the detailed updated </a:t>
            </a:r>
            <a:r>
              <a:rPr lang="en-US" altLang="zh-CN" sz="1400" dirty="0"/>
              <a:t>parameters</a:t>
            </a:r>
          </a:p>
          <a:p>
            <a:pPr lvl="1" indent="285750"/>
            <a:r>
              <a:rPr lang="en-US" altLang="zh-CN" sz="1400" dirty="0"/>
              <a:t>Opt2</a:t>
            </a:r>
            <a:r>
              <a:rPr lang="zh-CN" altLang="en-US" sz="1400" dirty="0" smtClean="0"/>
              <a:t>：</a:t>
            </a:r>
            <a:r>
              <a:rPr lang="en-US" altLang="zh-CN" sz="1400" dirty="0" smtClean="0"/>
              <a:t>Provide the</a:t>
            </a:r>
            <a:r>
              <a:rPr lang="zh-CN" altLang="en-US" sz="1400" dirty="0" smtClean="0"/>
              <a:t> </a:t>
            </a:r>
            <a:r>
              <a:rPr lang="en-US" altLang="zh-CN" sz="1400" dirty="0"/>
              <a:t>BSS </a:t>
            </a:r>
            <a:r>
              <a:rPr lang="en-US" altLang="zh-CN" sz="1400" dirty="0"/>
              <a:t>parameter update </a:t>
            </a:r>
            <a:r>
              <a:rPr lang="en-US" altLang="zh-CN" sz="1400" dirty="0"/>
              <a:t>notification </a:t>
            </a:r>
            <a:r>
              <a:rPr lang="en-US" altLang="zh-CN" sz="1400" dirty="0" smtClean="0"/>
              <a:t>like Check Beacon field in TIM Broadcast (prefer) </a:t>
            </a:r>
            <a:endParaRPr lang="en-US" altLang="zh-CN" sz="1400" dirty="0"/>
          </a:p>
          <a:p>
            <a:r>
              <a:rPr lang="en-US" altLang="zh-CN" sz="1800" dirty="0"/>
              <a:t>TWT setup could be </a:t>
            </a:r>
            <a:r>
              <a:rPr lang="en-US" altLang="zh-CN" sz="1800" dirty="0" smtClean="0"/>
              <a:t>done </a:t>
            </a:r>
            <a:r>
              <a:rPr lang="en-US" altLang="zh-CN" sz="1800" dirty="0"/>
              <a:t>in one link for another </a:t>
            </a:r>
            <a:r>
              <a:rPr lang="en-US" altLang="zh-CN" sz="1800" dirty="0" smtClean="0"/>
              <a:t>link [5]</a:t>
            </a:r>
            <a:endParaRPr lang="en-US" altLang="zh-CN" sz="1800" dirty="0"/>
          </a:p>
          <a:p>
            <a:r>
              <a:rPr lang="en-US" altLang="zh-CN" sz="1800" dirty="0"/>
              <a:t>To support both the peak throughput and power </a:t>
            </a:r>
            <a:r>
              <a:rPr lang="en-US" altLang="zh-CN" sz="1800" dirty="0" smtClean="0"/>
              <a:t>save, the </a:t>
            </a:r>
            <a:r>
              <a:rPr lang="en-US" altLang="zh-CN" sz="1800" dirty="0"/>
              <a:t>same TWT parameters could be applied for more than one </a:t>
            </a:r>
            <a:r>
              <a:rPr lang="en-US" altLang="zh-CN" sz="1800" dirty="0" smtClean="0"/>
              <a:t>link</a:t>
            </a:r>
          </a:p>
          <a:p>
            <a:pPr lvl="1"/>
            <a:r>
              <a:rPr lang="en-US" altLang="zh-CN" sz="1400" dirty="0"/>
              <a:t>Target Wake time </a:t>
            </a:r>
            <a:r>
              <a:rPr lang="en-US" altLang="zh-CN" sz="1400" dirty="0" smtClean="0"/>
              <a:t>(assume the same TSF for all the links, could have a further discussion on it)</a:t>
            </a:r>
            <a:endParaRPr lang="en-US" altLang="zh-CN" sz="1400" dirty="0"/>
          </a:p>
          <a:p>
            <a:pPr lvl="1"/>
            <a:r>
              <a:rPr lang="en-US" altLang="zh-CN" sz="1400" dirty="0"/>
              <a:t>Nominal Minimum TWT Wake </a:t>
            </a:r>
            <a:r>
              <a:rPr lang="en-US" altLang="zh-CN" sz="1400" dirty="0" smtClean="0"/>
              <a:t>Duration</a:t>
            </a:r>
          </a:p>
          <a:p>
            <a:pPr lvl="1"/>
            <a:r>
              <a:rPr lang="en-US" altLang="zh-CN" sz="1400" dirty="0"/>
              <a:t>TWT Wake Interval </a:t>
            </a:r>
            <a:r>
              <a:rPr lang="en-US" altLang="zh-CN" sz="1400" dirty="0" smtClean="0"/>
              <a:t>Exponent and TWT </a:t>
            </a:r>
            <a:r>
              <a:rPr lang="en-US" altLang="zh-CN" sz="1400" dirty="0"/>
              <a:t>Wake Interval </a:t>
            </a:r>
            <a:r>
              <a:rPr lang="en-US" altLang="zh-CN" sz="1400" dirty="0" smtClean="0"/>
              <a:t>Mantissa </a:t>
            </a:r>
            <a:endParaRPr lang="en-US" altLang="zh-CN" sz="1400" dirty="0"/>
          </a:p>
          <a:p>
            <a:endParaRPr 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3" name="组合 52"/>
          <p:cNvGrpSpPr/>
          <p:nvPr/>
        </p:nvGrpSpPr>
        <p:grpSpPr>
          <a:xfrm>
            <a:off x="787947" y="5665878"/>
            <a:ext cx="7568106" cy="809535"/>
            <a:chOff x="890094" y="5225524"/>
            <a:chExt cx="7568106" cy="809535"/>
          </a:xfrm>
        </p:grpSpPr>
        <p:sp>
          <p:nvSpPr>
            <p:cNvPr id="9" name="TextBox 7"/>
            <p:cNvSpPr txBox="1"/>
            <p:nvPr/>
          </p:nvSpPr>
          <p:spPr>
            <a:xfrm>
              <a:off x="1220137" y="553847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2" name="직선 연결선 28"/>
            <p:cNvCxnSpPr/>
            <p:nvPr/>
          </p:nvCxnSpPr>
          <p:spPr bwMode="auto">
            <a:xfrm>
              <a:off x="1713408" y="5646066"/>
              <a:ext cx="67447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39"/>
            <p:cNvSpPr txBox="1"/>
            <p:nvPr/>
          </p:nvSpPr>
          <p:spPr>
            <a:xfrm>
              <a:off x="1219888" y="5831450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7" name="직선 연결선 42"/>
            <p:cNvCxnSpPr/>
            <p:nvPr/>
          </p:nvCxnSpPr>
          <p:spPr bwMode="auto">
            <a:xfrm>
              <a:off x="1713490" y="5930598"/>
              <a:ext cx="674471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44"/>
            <p:cNvSpPr txBox="1"/>
            <p:nvPr/>
          </p:nvSpPr>
          <p:spPr>
            <a:xfrm>
              <a:off x="890094" y="5684963"/>
              <a:ext cx="378782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모서리가 둥근 직사각형 60"/>
            <p:cNvSpPr/>
            <p:nvPr/>
          </p:nvSpPr>
          <p:spPr>
            <a:xfrm>
              <a:off x="2009302" y="5400584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모서리가 둥근 직사각형 60"/>
            <p:cNvSpPr/>
            <p:nvPr/>
          </p:nvSpPr>
          <p:spPr>
            <a:xfrm>
              <a:off x="2011640" y="5674867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모서리가 둥근 직사각형 60"/>
            <p:cNvSpPr/>
            <p:nvPr/>
          </p:nvSpPr>
          <p:spPr>
            <a:xfrm>
              <a:off x="4592734" y="5416169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모서리가 둥근 직사각형 60"/>
            <p:cNvSpPr/>
            <p:nvPr/>
          </p:nvSpPr>
          <p:spPr>
            <a:xfrm>
              <a:off x="4581653" y="5674867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모서리가 둥근 직사각형 60"/>
            <p:cNvSpPr/>
            <p:nvPr/>
          </p:nvSpPr>
          <p:spPr>
            <a:xfrm>
              <a:off x="7162800" y="5399599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모서리가 둥근 직사각형 60"/>
            <p:cNvSpPr/>
            <p:nvPr/>
          </p:nvSpPr>
          <p:spPr>
            <a:xfrm>
              <a:off x="7172453" y="5674867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3082108" y="5225524"/>
              <a:ext cx="1499544" cy="359133"/>
              <a:chOff x="3082108" y="5225524"/>
              <a:chExt cx="792090" cy="359133"/>
            </a:xfrm>
          </p:grpSpPr>
          <p:cxnSp>
            <p:nvCxnSpPr>
              <p:cNvPr id="38" name="직선 연결선 101"/>
              <p:cNvCxnSpPr/>
              <p:nvPr/>
            </p:nvCxnSpPr>
            <p:spPr bwMode="auto">
              <a:xfrm>
                <a:off x="3082110" y="5351260"/>
                <a:ext cx="0" cy="23339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직선 연결선 102"/>
              <p:cNvCxnSpPr/>
              <p:nvPr/>
            </p:nvCxnSpPr>
            <p:spPr bwMode="auto">
              <a:xfrm>
                <a:off x="3874198" y="5356232"/>
                <a:ext cx="0" cy="22842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직선 화살표 연결선 103"/>
              <p:cNvCxnSpPr/>
              <p:nvPr/>
            </p:nvCxnSpPr>
            <p:spPr bwMode="auto">
              <a:xfrm>
                <a:off x="3082110" y="5459522"/>
                <a:ext cx="79208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41" name="TextBox 111"/>
              <p:cNvSpPr txBox="1"/>
              <p:nvPr/>
            </p:nvSpPr>
            <p:spPr>
              <a:xfrm>
                <a:off x="3082108" y="5225524"/>
                <a:ext cx="792089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Arial" pitchFamily="34" charset="0"/>
                    <a:ea typeface="돋움" pitchFamily="50" charset="-127"/>
                  </a:rPr>
                  <a:t>TWT SP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5654456" y="5237558"/>
              <a:ext cx="1499544" cy="359133"/>
              <a:chOff x="3082108" y="5225524"/>
              <a:chExt cx="792090" cy="359133"/>
            </a:xfrm>
          </p:grpSpPr>
          <p:cxnSp>
            <p:nvCxnSpPr>
              <p:cNvPr id="47" name="직선 연결선 101"/>
              <p:cNvCxnSpPr/>
              <p:nvPr/>
            </p:nvCxnSpPr>
            <p:spPr bwMode="auto">
              <a:xfrm>
                <a:off x="3082110" y="5351260"/>
                <a:ext cx="0" cy="23339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직선 연결선 102"/>
              <p:cNvCxnSpPr/>
              <p:nvPr/>
            </p:nvCxnSpPr>
            <p:spPr bwMode="auto">
              <a:xfrm>
                <a:off x="3874198" y="5356232"/>
                <a:ext cx="0" cy="22842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직선 화살표 연결선 103"/>
              <p:cNvCxnSpPr/>
              <p:nvPr/>
            </p:nvCxnSpPr>
            <p:spPr bwMode="auto">
              <a:xfrm>
                <a:off x="3082110" y="5459522"/>
                <a:ext cx="79208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50" name="TextBox 111"/>
              <p:cNvSpPr txBox="1"/>
              <p:nvPr/>
            </p:nvSpPr>
            <p:spPr>
              <a:xfrm>
                <a:off x="3082108" y="5225524"/>
                <a:ext cx="792089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smtClean="0">
                    <a:solidFill>
                      <a:srgbClr val="000000"/>
                    </a:solidFill>
                    <a:latin typeface="Arial" pitchFamily="34" charset="0"/>
                    <a:ea typeface="돋움" pitchFamily="50" charset="-127"/>
                  </a:rPr>
                  <a:t>TWT SP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708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Power save mechanism is proposed based on primary link</a:t>
            </a:r>
          </a:p>
          <a:p>
            <a:pPr lvl="1"/>
            <a:r>
              <a:rPr lang="en-US" altLang="zh-CN" sz="1600" dirty="0" smtClean="0"/>
              <a:t>Primary link is STA </a:t>
            </a:r>
            <a:r>
              <a:rPr lang="en-US" altLang="zh-CN" sz="1600" dirty="0" smtClean="0"/>
              <a:t>based</a:t>
            </a:r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DL traffic delivery </a:t>
            </a:r>
            <a:r>
              <a:rPr lang="en-US" altLang="zh-CN" b="1" dirty="0" smtClean="0">
                <a:ea typeface="+mn-ea"/>
                <a:cs typeface="+mn-cs"/>
              </a:rPr>
              <a:t>notification could be sent on one link for another link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STA on non-primary link in a </a:t>
            </a:r>
            <a:r>
              <a:rPr lang="en-US" altLang="zh-CN" sz="1600" dirty="0" smtClean="0"/>
              <a:t>Non-AP MLD </a:t>
            </a:r>
            <a:r>
              <a:rPr lang="en-US" altLang="zh-CN" sz="1600" dirty="0"/>
              <a:t>does not need to receive its beacon </a:t>
            </a:r>
            <a:r>
              <a:rPr lang="en-US" altLang="zh-CN" sz="1600" dirty="0"/>
              <a:t>frame if there is primary link</a:t>
            </a:r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An </a:t>
            </a:r>
            <a:r>
              <a:rPr lang="en-US" altLang="zh-CN" b="1" dirty="0">
                <a:ea typeface="+mn-ea"/>
                <a:cs typeface="+mn-cs"/>
              </a:rPr>
              <a:t>AP in an AP MLD shall provide BSS specific parameters update for another AP in the same AP MLD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TWT </a:t>
            </a:r>
            <a:r>
              <a:rPr lang="en-US" altLang="zh-CN" b="1" dirty="0">
                <a:ea typeface="+mn-ea"/>
                <a:cs typeface="+mn-cs"/>
              </a:rPr>
              <a:t>setup could be done in one link for another </a:t>
            </a:r>
            <a:r>
              <a:rPr lang="en-US" altLang="zh-CN" b="1" dirty="0" smtClean="0">
                <a:ea typeface="+mn-ea"/>
                <a:cs typeface="+mn-cs"/>
              </a:rPr>
              <a:t>link</a:t>
            </a:r>
            <a:r>
              <a:rPr lang="zh-CN" altLang="en-US" b="1" dirty="0" smtClean="0">
                <a:ea typeface="+mn-ea"/>
                <a:cs typeface="+mn-cs"/>
              </a:rPr>
              <a:t>，</a:t>
            </a:r>
            <a:r>
              <a:rPr lang="en-US" altLang="zh-CN" b="1" dirty="0" smtClean="0">
                <a:ea typeface="+mn-ea"/>
                <a:cs typeface="+mn-cs"/>
              </a:rPr>
              <a:t>and the same TWT parameters could also be applied for </a:t>
            </a:r>
            <a:r>
              <a:rPr lang="en-US" altLang="zh-CN" b="1" dirty="0" smtClean="0">
                <a:ea typeface="+mn-ea"/>
                <a:cs typeface="+mn-cs"/>
              </a:rPr>
              <a:t>more than one link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1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[1] IEEE 802.11-19/1291r3 Performance aspects of Multi-link operations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[2] IEEE 802.11-19/1101r1 Conditional Packet Duplication in Multiple Link System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[3] IEEE </a:t>
            </a:r>
            <a:r>
              <a:rPr lang="en-US" altLang="zh-CN" sz="2000" dirty="0" smtClean="0"/>
              <a:t>802.11-19/1231r3 Multiband and Multichannel Operation in IEEE 802.11be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4] IEEE </a:t>
            </a:r>
            <a:r>
              <a:rPr lang="en-US" altLang="zh-CN" sz="2000" dirty="0" smtClean="0"/>
              <a:t>802.11-19/1526r0 </a:t>
            </a:r>
            <a:r>
              <a:rPr lang="en-US" altLang="zh-CN" sz="2000" dirty="0"/>
              <a:t>multi-link </a:t>
            </a:r>
            <a:r>
              <a:rPr lang="en-US" altLang="zh-CN" sz="2000" dirty="0" smtClean="0"/>
              <a:t>power save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 smtClean="0"/>
              <a:t>[5]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802.11-19/1510r0 power saving considering multi-link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67131</TotalTime>
  <Words>1391</Words>
  <Application>Microsoft Office PowerPoint</Application>
  <PresentationFormat>全屏显示(4:3)</PresentationFormat>
  <Paragraphs>177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돋움</vt:lpstr>
      <vt:lpstr>Malgun Gothic</vt:lpstr>
      <vt:lpstr>MS Gothic</vt:lpstr>
      <vt:lpstr>MS PGothic</vt:lpstr>
      <vt:lpstr>宋体</vt:lpstr>
      <vt:lpstr>Arial</vt:lpstr>
      <vt:lpstr>Times New Roman</vt:lpstr>
      <vt:lpstr>Wingdings</vt:lpstr>
      <vt:lpstr>802-11-Submission</vt:lpstr>
      <vt:lpstr>Document</vt:lpstr>
      <vt:lpstr>Power Save for Multi-link</vt:lpstr>
      <vt:lpstr>Background</vt:lpstr>
      <vt:lpstr>Primary link</vt:lpstr>
      <vt:lpstr>Primary link</vt:lpstr>
      <vt:lpstr>DL traffic delivery</vt:lpstr>
      <vt:lpstr>DL traffic delivery</vt:lpstr>
      <vt:lpstr>Link specific parameters update and TWT setup</vt:lpstr>
      <vt:lpstr>Summary</vt:lpstr>
      <vt:lpstr>References</vt:lpstr>
      <vt:lpstr>SP 1</vt:lpstr>
      <vt:lpstr>SP 2</vt:lpstr>
      <vt:lpstr>SP 3</vt:lpstr>
      <vt:lpstr>SP 4</vt:lpstr>
      <vt:lpstr>SP 5</vt:lpstr>
      <vt:lpstr>SP 6 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507</cp:revision>
  <cp:lastPrinted>1998-02-10T13:28:06Z</cp:lastPrinted>
  <dcterms:created xsi:type="dcterms:W3CDTF">2013-11-12T18:41:50Z</dcterms:created>
  <dcterms:modified xsi:type="dcterms:W3CDTF">2020-05-21T12:32:42Z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(3)/SwjOQj7q1+EouYTqQNS3FT8k4EHoLc+F7xBiLN7SyiL9QsaudLisWHJ0Wv77tI7Etyit/vi
mz+dMsZvblSrh5BDn43moXp6HOQ7V7uS4jvzdYBVMUA739Ge7VVbtlC12BN/vW+1+fTTinQP
ES7wgsBYRLHJvhvlb7l40T4qLaNlPve7NGTfhtTICnJgB+Ajme5IS/X0KpOGDOsxN8/qy9C0
ZFv2k7kS6CyS5uEe6B</vt:lpwstr>
  </property>
  <property fmtid="{D5CDD505-2E9C-101B-9397-08002B2CF9AE}" pid="4" name="_2015_ms_pID_7253431">
    <vt:lpwstr>uR8i0iIWUtBFmE2CZ4DnH264yknh8GG7R6alWmxPUxlJB52cUYyxTE
b5mUAmCV/iBOdHJtdLG0BPWifI8XW+DbUkk4GHvIdQ0BwoSe2qqi4UFdqyh28KflYI0VycYB
U7Q9Mv+hxfwhC+sSgFGJ6ZvHffbwPNsPBR4gbEKOfpq3fG7gV8H8fqFD2XxYkCWYzMpeFXzP
hSStQwdyq9CBC8ERcIkCI4S8L8YPd77vh36U</vt:lpwstr>
  </property>
  <property fmtid="{D5CDD505-2E9C-101B-9397-08002B2CF9AE}" pid="5" name="_2015_ms_pID_7253432">
    <vt:lpwstr>RFQdL7YchjeQgKgocCgU7m8=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1578889784</vt:lpwstr>
  </property>
</Properties>
</file>