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9" r:id="rId2"/>
    <p:sldId id="327" r:id="rId3"/>
    <p:sldId id="328" r:id="rId4"/>
    <p:sldId id="329" r:id="rId5"/>
    <p:sldId id="330" r:id="rId6"/>
    <p:sldId id="332" r:id="rId7"/>
    <p:sldId id="331" r:id="rId8"/>
    <p:sldId id="338" r:id="rId9"/>
    <p:sldId id="339" r:id="rId10"/>
    <p:sldId id="335" r:id="rId11"/>
    <p:sldId id="312" r:id="rId12"/>
    <p:sldId id="336" r:id="rId13"/>
    <p:sldId id="333" r:id="rId14"/>
    <p:sldId id="334" r:id="rId15"/>
    <p:sldId id="340" r:id="rId16"/>
    <p:sldId id="337" r:id="rId17"/>
    <p:sldId id="341" r:id="rId18"/>
    <p:sldId id="342"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AE690"/>
    <a:srgbClr val="FD9491"/>
    <a:srgbClr val="DFB7D9"/>
    <a:srgbClr val="C2C2FE"/>
    <a:srgbClr val="1E1EFA"/>
    <a:srgbClr val="90FA93"/>
    <a:srgbClr val="F49088"/>
    <a:srgbClr val="FFABFF"/>
    <a:srgbClr val="FFCCFF"/>
    <a:srgbClr val="FFE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2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1" d="100"/>
          <a:sy n="91" d="100"/>
        </p:scale>
        <p:origin x="373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Philip Levis, Stanford University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smtClean="0"/>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Philip Levis, Stanford University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9</a:t>
            </a:fld>
            <a:endParaRPr lang="en-GB" altLang="en-US"/>
          </a:p>
        </p:txBody>
      </p:sp>
    </p:spTree>
    <p:extLst>
      <p:ext uri="{BB962C8B-B14F-4D97-AF65-F5344CB8AC3E}">
        <p14:creationId xmlns:p14="http://schemas.microsoft.com/office/powerpoint/2010/main" val="2053570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961866" cy="276999"/>
          </a:xfrm>
        </p:spPr>
        <p:txBody>
          <a:bodyPr/>
          <a:lstStyle>
            <a:lvl1pPr>
              <a:defRPr/>
            </a:lvl1pPr>
          </a:lstStyle>
          <a:p>
            <a:r>
              <a:rPr lang="en-US" altLang="zh-CN" dirty="0" smtClean="0"/>
              <a:t>Nov.</a:t>
            </a:r>
            <a:r>
              <a:rPr lang="en-US" dirty="0" smtClean="0"/>
              <a:t> 2019</a:t>
            </a:r>
            <a:endParaRPr lang="en-US" dirty="0"/>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July 2019</a:t>
            </a:r>
            <a:endParaRPr lang="en-US" dirty="0"/>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July 2019</a:t>
            </a:r>
            <a:endParaRPr lang="en-US" dirty="0"/>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961866" cy="276999"/>
          </a:xfrm>
        </p:spPr>
        <p:txBody>
          <a:bodyPr/>
          <a:lstStyle>
            <a:lvl1pPr>
              <a:defRPr/>
            </a:lvl1pPr>
          </a:lstStyle>
          <a:p>
            <a:r>
              <a:rPr lang="en-US" altLang="zh-CN" dirty="0" smtClean="0"/>
              <a:t>Nov.</a:t>
            </a:r>
            <a:r>
              <a:rPr lang="en-US" dirty="0" smtClean="0"/>
              <a:t> 2019</a:t>
            </a:r>
            <a:endParaRPr lang="en-US" dirty="0"/>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t>July 2019</a:t>
            </a:r>
            <a:endParaRPr lang="en-US" dirty="0"/>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dirty="0" smtClean="0"/>
              <a:t>July 2019</a:t>
            </a:r>
            <a:endParaRPr lang="en-US" dirty="0"/>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smtClean="0"/>
              <a:t>July 2019</a:t>
            </a:r>
            <a:endParaRPr lang="en-US" dirty="0"/>
          </a:p>
        </p:txBody>
      </p:sp>
      <p:sp>
        <p:nvSpPr>
          <p:cNvPr id="8" name="Footer Placeholder 7"/>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dirty="0" smtClean="0"/>
              <a:t>July 2019</a:t>
            </a:r>
            <a:endParaRPr lang="en-US" dirty="0"/>
          </a:p>
        </p:txBody>
      </p:sp>
      <p:sp>
        <p:nvSpPr>
          <p:cNvPr id="4" name="Footer Placeholder 3"/>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smtClean="0"/>
              <a:t>July 2019</a:t>
            </a:r>
            <a:endParaRPr lang="en-US" dirty="0"/>
          </a:p>
        </p:txBody>
      </p:sp>
      <p:sp>
        <p:nvSpPr>
          <p:cNvPr id="3" name="Footer Placeholder 2"/>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July 2019</a:t>
            </a:r>
            <a:endParaRPr lang="en-US" dirty="0"/>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July 2019</a:t>
            </a:r>
            <a:endParaRPr lang="en-US" dirty="0"/>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9618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Nov. 2019</a:t>
            </a:r>
            <a:endParaRPr lang="en-US" dirty="0"/>
          </a:p>
        </p:txBody>
      </p:sp>
      <p:sp>
        <p:nvSpPr>
          <p:cNvPr id="1029" name="Rectangle 5"/>
          <p:cNvSpPr>
            <a:spLocks noGrp="1" noChangeArrowheads="1"/>
          </p:cNvSpPr>
          <p:nvPr>
            <p:ph type="ftr" sz="quarter" idx="3"/>
          </p:nvPr>
        </p:nvSpPr>
        <p:spPr bwMode="auto">
          <a:xfrm>
            <a:off x="7359305" y="6475413"/>
            <a:ext cx="118462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Ming Gan,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4534108" y="332601"/>
            <a:ext cx="391139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a:t>
            </a:r>
            <a:r>
              <a:rPr lang="en-US" sz="1800" b="1" dirty="0" smtClean="0"/>
              <a:t>IEEE </a:t>
            </a:r>
            <a:r>
              <a:rPr lang="en-US" sz="1800" b="1" kern="1200" dirty="0" smtClean="0">
                <a:solidFill>
                  <a:schemeClr val="tx1"/>
                </a:solidFill>
                <a:latin typeface="Times New Roman" charset="0"/>
                <a:ea typeface="+mn-ea"/>
                <a:cs typeface="+mn-cs"/>
              </a:rPr>
              <a:t>802.11-19/1988-01-00be</a:t>
            </a:r>
            <a:endParaRPr lang="en-US" sz="1800" b="1" kern="1200" dirty="0">
              <a:solidFill>
                <a:schemeClr val="tx1"/>
              </a:solidFill>
              <a:latin typeface="Times New Roman"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a:xfrm>
            <a:off x="7359305" y="6475413"/>
            <a:ext cx="1184620" cy="184666"/>
          </a:xfrm>
        </p:spPr>
        <p:txBody>
          <a:bodyPr/>
          <a:lstStyle/>
          <a:p>
            <a:r>
              <a:rPr lang="en-US" dirty="0" smtClean="0"/>
              <a:t>Ming Gan, Huawei</a:t>
            </a:r>
            <a:endParaRPr lang="en-US" dirty="0"/>
          </a:p>
        </p:txBody>
      </p:sp>
      <p:sp>
        <p:nvSpPr>
          <p:cNvPr id="8" name="Slide Number Placeholder 5"/>
          <p:cNvSpPr>
            <a:spLocks noGrp="1"/>
          </p:cNvSpPr>
          <p:nvPr>
            <p:ph type="sldNum" sz="quarter" idx="12"/>
          </p:nvPr>
        </p:nvSpPr>
        <p:spPr/>
        <p:txBody>
          <a:bodyPr/>
          <a:lstStyle/>
          <a:p>
            <a:r>
              <a:rPr lang="en-US"/>
              <a:t>Slide </a:t>
            </a:r>
            <a:fld id="{A1DF4EA4-62C6-4747-AA37-39380629ED0A}" type="slidenum">
              <a:rPr lang="en-US"/>
              <a:pPr/>
              <a:t>1</a:t>
            </a:fld>
            <a:endParaRPr lang="en-US"/>
          </a:p>
        </p:txBody>
      </p:sp>
      <p:sp>
        <p:nvSpPr>
          <p:cNvPr id="30722" name="Rectangle 2"/>
          <p:cNvSpPr>
            <a:spLocks noGrp="1" noChangeArrowheads="1"/>
          </p:cNvSpPr>
          <p:nvPr>
            <p:ph type="title"/>
          </p:nvPr>
        </p:nvSpPr>
        <p:spPr>
          <a:xfrm>
            <a:off x="304800" y="685800"/>
            <a:ext cx="8763000" cy="762000"/>
          </a:xfrm>
          <a:noFill/>
          <a:ln/>
        </p:spPr>
        <p:txBody>
          <a:bodyPr/>
          <a:lstStyle/>
          <a:p>
            <a:pPr eaLnBrk="1" hangingPunct="1">
              <a:lnSpc>
                <a:spcPct val="120000"/>
              </a:lnSpc>
            </a:pPr>
            <a:r>
              <a:rPr lang="en-US" altLang="zh-CN" dirty="0" smtClean="0">
                <a:solidFill>
                  <a:schemeClr val="tx1"/>
                </a:solidFill>
              </a:rPr>
              <a:t>Power Save for Multi-link</a:t>
            </a:r>
            <a:endParaRPr lang="en-US" dirty="0">
              <a:solidFill>
                <a:schemeClr val="tx1"/>
              </a:solidFill>
            </a:endParaRPr>
          </a:p>
        </p:txBody>
      </p:sp>
      <p:sp>
        <p:nvSpPr>
          <p:cNvPr id="30726" name="Rectangle 6"/>
          <p:cNvSpPr>
            <a:spLocks noGrp="1" noChangeArrowheads="1"/>
          </p:cNvSpPr>
          <p:nvPr>
            <p:ph type="body" idx="1"/>
          </p:nvPr>
        </p:nvSpPr>
        <p:spPr>
          <a:xfrm>
            <a:off x="609600" y="1600200"/>
            <a:ext cx="7772400" cy="381000"/>
          </a:xfrm>
          <a:noFill/>
          <a:ln/>
        </p:spPr>
        <p:txBody>
          <a:bodyPr/>
          <a:lstStyle/>
          <a:p>
            <a:pPr algn="ctr">
              <a:buFontTx/>
              <a:buNone/>
            </a:pPr>
            <a:r>
              <a:rPr lang="en-US" sz="2000" dirty="0"/>
              <a:t>Date:</a:t>
            </a:r>
            <a:r>
              <a:rPr lang="en-US" sz="2000" b="0" dirty="0" smtClean="0"/>
              <a:t> 2019-</a:t>
            </a:r>
            <a:r>
              <a:rPr lang="en-US" altLang="zh-CN" sz="2000" b="0" dirty="0" smtClean="0"/>
              <a:t>11</a:t>
            </a:r>
            <a:r>
              <a:rPr lang="en-US" sz="2000" b="0" dirty="0" smtClean="0"/>
              <a:t>-11</a:t>
            </a:r>
            <a:endParaRPr lang="en-US" sz="2000" b="0" dirty="0"/>
          </a:p>
        </p:txBody>
      </p:sp>
      <p:sp>
        <p:nvSpPr>
          <p:cNvPr id="30732" name="Rectangle 12"/>
          <p:cNvSpPr>
            <a:spLocks noChangeArrowheads="1"/>
          </p:cNvSpPr>
          <p:nvPr/>
        </p:nvSpPr>
        <p:spPr bwMode="auto">
          <a:xfrm>
            <a:off x="762000"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9" name="Object 11"/>
          <p:cNvGraphicFramePr>
            <a:graphicFrameLocks noChangeAspect="1"/>
          </p:cNvGraphicFramePr>
          <p:nvPr>
            <p:extLst>
              <p:ext uri="{D42A27DB-BD31-4B8C-83A1-F6EECF244321}">
                <p14:modId xmlns:p14="http://schemas.microsoft.com/office/powerpoint/2010/main" val="1354363017"/>
              </p:ext>
            </p:extLst>
          </p:nvPr>
        </p:nvGraphicFramePr>
        <p:xfrm>
          <a:off x="1144587" y="2558324"/>
          <a:ext cx="7083425" cy="4073525"/>
        </p:xfrm>
        <a:graphic>
          <a:graphicData uri="http://schemas.openxmlformats.org/presentationml/2006/ole">
            <mc:AlternateContent xmlns:mc="http://schemas.openxmlformats.org/markup-compatibility/2006">
              <mc:Choice xmlns:v="urn:schemas-microsoft-com:vml" Requires="v">
                <p:oleObj spid="_x0000_s31112" name="Document" r:id="rId4" imgW="8400542" imgH="4838273" progId="Word.Document.8">
                  <p:embed/>
                </p:oleObj>
              </mc:Choice>
              <mc:Fallback>
                <p:oleObj name="Document" r:id="rId4" imgW="8400542" imgH="4838273" progId="Word.Document.8">
                  <p:embed/>
                  <p:pic>
                    <p:nvPicPr>
                      <p:cNvPr id="0" name=""/>
                      <p:cNvPicPr>
                        <a:picLocks noChangeAspect="1" noChangeArrowheads="1"/>
                      </p:cNvPicPr>
                      <p:nvPr/>
                    </p:nvPicPr>
                    <p:blipFill>
                      <a:blip r:embed="rId5"/>
                      <a:srcRect/>
                      <a:stretch>
                        <a:fillRect/>
                      </a:stretch>
                    </p:blipFill>
                    <p:spPr bwMode="auto">
                      <a:xfrm>
                        <a:off x="1144587" y="2558324"/>
                        <a:ext cx="7083425" cy="4073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日期占位符 3"/>
          <p:cNvSpPr>
            <a:spLocks noGrp="1"/>
          </p:cNvSpPr>
          <p:nvPr>
            <p:ph type="dt" sz="half" idx="10"/>
          </p:nvPr>
        </p:nvSpPr>
        <p:spPr>
          <a:xfrm>
            <a:off x="696913" y="332601"/>
            <a:ext cx="961866" cy="276999"/>
          </a:xfrm>
        </p:spPr>
        <p:txBody>
          <a:bodyPr/>
          <a:lstStyle/>
          <a:p>
            <a:r>
              <a:rPr lang="en-US" dirty="0" smtClean="0"/>
              <a:t>Nov. 2019</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Summary</a:t>
            </a:r>
            <a:endParaRPr lang="en-US" dirty="0"/>
          </a:p>
        </p:txBody>
      </p:sp>
      <p:sp>
        <p:nvSpPr>
          <p:cNvPr id="3" name="内容占位符 2"/>
          <p:cNvSpPr>
            <a:spLocks noGrp="1"/>
          </p:cNvSpPr>
          <p:nvPr>
            <p:ph idx="1"/>
          </p:nvPr>
        </p:nvSpPr>
        <p:spPr/>
        <p:txBody>
          <a:bodyPr/>
          <a:lstStyle/>
          <a:p>
            <a:r>
              <a:rPr lang="en-US" altLang="zh-CN" dirty="0" smtClean="0"/>
              <a:t>Power save mechanism is proposed based on primary link</a:t>
            </a:r>
          </a:p>
          <a:p>
            <a:pPr lvl="1"/>
            <a:r>
              <a:rPr lang="en-US" altLang="zh-CN" sz="1600" dirty="0" smtClean="0"/>
              <a:t>Primary link is STA based</a:t>
            </a:r>
          </a:p>
          <a:p>
            <a:pPr lvl="1"/>
            <a:r>
              <a:rPr lang="en-US" altLang="zh-CN" sz="1600" dirty="0" smtClean="0"/>
              <a:t>DL traffic delivery notification and link specific parameters notification for non-primary link are proposed to be sent in the primary link</a:t>
            </a:r>
          </a:p>
          <a:p>
            <a:pPr lvl="1"/>
            <a:r>
              <a:rPr lang="en-US" altLang="zh-CN" sz="1600" dirty="0" smtClean="0"/>
              <a:t>Non-primary link does not need to receive its beacon frame</a:t>
            </a:r>
          </a:p>
          <a:p>
            <a:pPr marL="342900" lvl="1" indent="-342900">
              <a:buChar char="•"/>
            </a:pPr>
            <a:r>
              <a:rPr lang="en-US" altLang="zh-CN" sz="2400" b="1" dirty="0">
                <a:ea typeface="+mn-ea"/>
                <a:cs typeface="+mn-cs"/>
              </a:rPr>
              <a:t>TWT setup could be done in one link for another </a:t>
            </a:r>
            <a:r>
              <a:rPr lang="en-US" altLang="zh-CN" sz="2400" b="1" dirty="0" smtClean="0">
                <a:ea typeface="+mn-ea"/>
                <a:cs typeface="+mn-cs"/>
              </a:rPr>
              <a:t>link</a:t>
            </a:r>
            <a:r>
              <a:rPr lang="zh-CN" altLang="en-US" sz="2400" b="1" dirty="0" smtClean="0">
                <a:ea typeface="+mn-ea"/>
                <a:cs typeface="+mn-cs"/>
              </a:rPr>
              <a:t>，</a:t>
            </a:r>
            <a:r>
              <a:rPr lang="en-US" altLang="zh-CN" sz="2400" b="1" dirty="0" smtClean="0">
                <a:ea typeface="+mn-ea"/>
                <a:cs typeface="+mn-cs"/>
              </a:rPr>
              <a:t>and the same TWT parameters could also be applied for all the links</a:t>
            </a:r>
            <a:endParaRPr lang="en-US" sz="2400" b="1" dirty="0">
              <a:ea typeface="+mn-ea"/>
              <a:cs typeface="+mn-cs"/>
            </a:endParaRPr>
          </a:p>
        </p:txBody>
      </p:sp>
      <p:sp>
        <p:nvSpPr>
          <p:cNvPr id="4" name="日期占位符 3"/>
          <p:cNvSpPr>
            <a:spLocks noGrp="1"/>
          </p:cNvSpPr>
          <p:nvPr>
            <p:ph type="dt" sz="half" idx="10"/>
          </p:nvPr>
        </p:nvSpPr>
        <p:spPr/>
        <p:txBody>
          <a:bodyPr/>
          <a:lstStyle/>
          <a:p>
            <a:r>
              <a:rPr lang="en-US" altLang="zh-CN" smtClean="0"/>
              <a:t>Nov.</a:t>
            </a:r>
            <a:r>
              <a:rPr lang="en-US" smtClean="0"/>
              <a:t> 2019</a:t>
            </a:r>
            <a:endParaRPr lang="en-US" dirty="0"/>
          </a:p>
        </p:txBody>
      </p:sp>
      <p:sp>
        <p:nvSpPr>
          <p:cNvPr id="5" name="页脚占位符 4"/>
          <p:cNvSpPr>
            <a:spLocks noGrp="1"/>
          </p:cNvSpPr>
          <p:nvPr>
            <p:ph type="ftr" sz="quarter" idx="11"/>
          </p:nvPr>
        </p:nvSpPr>
        <p:spPr/>
        <p:txBody>
          <a:bodyPr/>
          <a:lstStyle/>
          <a:p>
            <a:r>
              <a:rPr lang="en-US" smtClean="0"/>
              <a:t>Ming Gan, Huawei</a:t>
            </a:r>
            <a:endParaRPr lang="en-US" dirty="0"/>
          </a:p>
        </p:txBody>
      </p:sp>
      <p:sp>
        <p:nvSpPr>
          <p:cNvPr id="6" name="灯片编号占位符 5"/>
          <p:cNvSpPr>
            <a:spLocks noGrp="1"/>
          </p:cNvSpPr>
          <p:nvPr>
            <p:ph type="sldNum" sz="quarter" idx="12"/>
          </p:nvPr>
        </p:nvSpPr>
        <p:spPr/>
        <p:txBody>
          <a:bodyPr/>
          <a:lstStyle/>
          <a:p>
            <a:r>
              <a:rPr lang="en-US" smtClean="0"/>
              <a:t>Slide </a:t>
            </a:r>
            <a:fld id="{303B08C7-0CD1-8846-8502-BF7BB64F440C}" type="slidenum">
              <a:rPr lang="en-US" smtClean="0"/>
              <a:pPr/>
              <a:t>10</a:t>
            </a:fld>
            <a:endParaRPr lang="en-US"/>
          </a:p>
        </p:txBody>
      </p:sp>
    </p:spTree>
    <p:extLst>
      <p:ext uri="{BB962C8B-B14F-4D97-AF65-F5344CB8AC3E}">
        <p14:creationId xmlns:p14="http://schemas.microsoft.com/office/powerpoint/2010/main" val="26272134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References</a:t>
            </a:r>
            <a:endParaRPr lang="zh-CN" altLang="en-US" dirty="0"/>
          </a:p>
        </p:txBody>
      </p:sp>
      <p:sp>
        <p:nvSpPr>
          <p:cNvPr id="3" name="内容占位符 2"/>
          <p:cNvSpPr>
            <a:spLocks noGrp="1"/>
          </p:cNvSpPr>
          <p:nvPr>
            <p:ph idx="1"/>
          </p:nvPr>
        </p:nvSpPr>
        <p:spPr/>
        <p:txBody>
          <a:bodyPr/>
          <a:lstStyle/>
          <a:p>
            <a:pPr marL="0" indent="0">
              <a:spcBef>
                <a:spcPts val="600"/>
              </a:spcBef>
              <a:spcAft>
                <a:spcPts val="600"/>
              </a:spcAft>
              <a:buNone/>
            </a:pPr>
            <a:r>
              <a:rPr lang="en-US" altLang="zh-CN" sz="2000" dirty="0"/>
              <a:t>[1] IEEE 802.11-19/1291r3 Performance aspects of Multi-link operations</a:t>
            </a:r>
          </a:p>
          <a:p>
            <a:pPr marL="0" indent="0">
              <a:spcBef>
                <a:spcPts val="600"/>
              </a:spcBef>
              <a:spcAft>
                <a:spcPts val="600"/>
              </a:spcAft>
              <a:buNone/>
            </a:pPr>
            <a:r>
              <a:rPr lang="en-US" altLang="zh-CN" sz="2000" dirty="0"/>
              <a:t>[2] IEEE 802.11-19/1101r1 Conditional Packet Duplication in Multiple Link System</a:t>
            </a:r>
          </a:p>
          <a:p>
            <a:pPr marL="0" indent="0">
              <a:spcBef>
                <a:spcPts val="600"/>
              </a:spcBef>
              <a:spcAft>
                <a:spcPts val="600"/>
              </a:spcAft>
              <a:buNone/>
            </a:pPr>
            <a:r>
              <a:rPr lang="en-US" altLang="zh-CN" sz="2000" dirty="0"/>
              <a:t>[3] IEEE </a:t>
            </a:r>
            <a:r>
              <a:rPr lang="en-US" altLang="zh-CN" sz="2000" dirty="0" smtClean="0"/>
              <a:t>802.11-19/1231r3 Multiband and Multichannel Operation in IEEE 802.11be</a:t>
            </a:r>
          </a:p>
          <a:p>
            <a:pPr marL="0" indent="0">
              <a:spcBef>
                <a:spcPts val="600"/>
              </a:spcBef>
              <a:spcAft>
                <a:spcPts val="600"/>
              </a:spcAft>
              <a:buNone/>
            </a:pPr>
            <a:r>
              <a:rPr lang="en-US" altLang="zh-CN" sz="2000" dirty="0" smtClean="0"/>
              <a:t>[</a:t>
            </a:r>
            <a:r>
              <a:rPr lang="en-US" altLang="zh-CN" sz="2000" dirty="0"/>
              <a:t>4] IEEE </a:t>
            </a:r>
            <a:r>
              <a:rPr lang="en-US" altLang="zh-CN" sz="2000" dirty="0" smtClean="0"/>
              <a:t>802.11-19/1526r0 </a:t>
            </a:r>
            <a:r>
              <a:rPr lang="en-US" altLang="zh-CN" sz="2000" dirty="0"/>
              <a:t>multi-link </a:t>
            </a:r>
            <a:r>
              <a:rPr lang="en-US" altLang="zh-CN" sz="2000" dirty="0" smtClean="0"/>
              <a:t>power save</a:t>
            </a:r>
            <a:endParaRPr lang="en-US" altLang="zh-CN" sz="2000" dirty="0"/>
          </a:p>
          <a:p>
            <a:pPr marL="0" indent="0">
              <a:spcBef>
                <a:spcPts val="600"/>
              </a:spcBef>
              <a:spcAft>
                <a:spcPts val="600"/>
              </a:spcAft>
              <a:buNone/>
            </a:pPr>
            <a:r>
              <a:rPr lang="en-US" altLang="zh-CN" sz="2000" dirty="0" smtClean="0"/>
              <a:t>[5] </a:t>
            </a:r>
            <a:r>
              <a:rPr lang="en-US" altLang="zh-CN" sz="2000" dirty="0"/>
              <a:t>IEEE </a:t>
            </a:r>
            <a:r>
              <a:rPr lang="en-US" altLang="zh-CN" sz="2000" dirty="0" smtClean="0"/>
              <a:t>802.11-19/1510r0 power saving considering multi-link</a:t>
            </a:r>
            <a:endParaRPr lang="zh-CN" altLang="en-US" dirty="0"/>
          </a:p>
        </p:txBody>
      </p:sp>
      <p:sp>
        <p:nvSpPr>
          <p:cNvPr id="5" name="页脚占位符 4"/>
          <p:cNvSpPr>
            <a:spLocks noGrp="1"/>
          </p:cNvSpPr>
          <p:nvPr>
            <p:ph type="ftr" sz="quarter" idx="11"/>
          </p:nvPr>
        </p:nvSpPr>
        <p:spPr/>
        <p:txBody>
          <a:bodyPr/>
          <a:lstStyle/>
          <a:p>
            <a:r>
              <a:rPr lang="en-US" smtClean="0"/>
              <a:t>Ming Gan, Huawei</a:t>
            </a:r>
            <a:endParaRPr lang="en-US" dirty="0"/>
          </a:p>
        </p:txBody>
      </p:sp>
      <p:sp>
        <p:nvSpPr>
          <p:cNvPr id="6" name="灯片编号占位符 5"/>
          <p:cNvSpPr>
            <a:spLocks noGrp="1"/>
          </p:cNvSpPr>
          <p:nvPr>
            <p:ph type="sldNum" sz="quarter" idx="12"/>
          </p:nvPr>
        </p:nvSpPr>
        <p:spPr/>
        <p:txBody>
          <a:bodyPr/>
          <a:lstStyle/>
          <a:p>
            <a:r>
              <a:rPr lang="en-US" smtClean="0"/>
              <a:t>Slide </a:t>
            </a:r>
            <a:fld id="{303B08C7-0CD1-8846-8502-BF7BB64F440C}" type="slidenum">
              <a:rPr lang="en-US" smtClean="0"/>
              <a:pPr/>
              <a:t>11</a:t>
            </a:fld>
            <a:endParaRPr lang="en-US"/>
          </a:p>
        </p:txBody>
      </p:sp>
      <p:sp>
        <p:nvSpPr>
          <p:cNvPr id="7" name="日期占位符 3"/>
          <p:cNvSpPr>
            <a:spLocks noGrp="1"/>
          </p:cNvSpPr>
          <p:nvPr>
            <p:ph type="dt" sz="half" idx="10"/>
          </p:nvPr>
        </p:nvSpPr>
        <p:spPr>
          <a:xfrm>
            <a:off x="696913" y="332601"/>
            <a:ext cx="961866" cy="276999"/>
          </a:xfrm>
        </p:spPr>
        <p:txBody>
          <a:bodyPr/>
          <a:lstStyle/>
          <a:p>
            <a:r>
              <a:rPr lang="en-US" dirty="0" smtClean="0"/>
              <a:t>Nov. 2019</a:t>
            </a:r>
            <a:endParaRPr lang="en-US" dirty="0"/>
          </a:p>
        </p:txBody>
      </p:sp>
    </p:spTree>
    <p:extLst>
      <p:ext uri="{BB962C8B-B14F-4D97-AF65-F5344CB8AC3E}">
        <p14:creationId xmlns:p14="http://schemas.microsoft.com/office/powerpoint/2010/main" val="15659548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a:t>
            </a:r>
            <a:endParaRPr lang="zh-CN" altLang="en-US" dirty="0"/>
          </a:p>
        </p:txBody>
      </p:sp>
      <p:sp>
        <p:nvSpPr>
          <p:cNvPr id="3" name="内容占位符 2"/>
          <p:cNvSpPr>
            <a:spLocks noGrp="1"/>
          </p:cNvSpPr>
          <p:nvPr>
            <p:ph idx="1"/>
          </p:nvPr>
        </p:nvSpPr>
        <p:spPr/>
        <p:txBody>
          <a:bodyPr/>
          <a:lstStyle/>
          <a:p>
            <a:r>
              <a:rPr lang="en-US" altLang="zh-CN" dirty="0" smtClean="0"/>
              <a:t>Do you agree to have a primary link for </a:t>
            </a:r>
            <a:r>
              <a:rPr lang="en-US" altLang="zh-CN" dirty="0" smtClean="0"/>
              <a:t>the non-AP </a:t>
            </a:r>
            <a:r>
              <a:rPr lang="en-US" altLang="zh-CN" dirty="0" smtClean="0"/>
              <a:t>MLD?</a:t>
            </a:r>
            <a:endParaRPr lang="zh-CN" altLang="en-US" dirty="0"/>
          </a:p>
        </p:txBody>
      </p:sp>
      <p:sp>
        <p:nvSpPr>
          <p:cNvPr id="4" name="日期占位符 3"/>
          <p:cNvSpPr>
            <a:spLocks noGrp="1"/>
          </p:cNvSpPr>
          <p:nvPr>
            <p:ph type="dt" sz="half" idx="10"/>
          </p:nvPr>
        </p:nvSpPr>
        <p:spPr/>
        <p:txBody>
          <a:bodyPr/>
          <a:lstStyle/>
          <a:p>
            <a:r>
              <a:rPr lang="en-US" altLang="zh-CN" smtClean="0"/>
              <a:t>Nov.</a:t>
            </a:r>
            <a:r>
              <a:rPr lang="en-US" smtClean="0"/>
              <a:t> 2019</a:t>
            </a:r>
            <a:endParaRPr lang="en-US" dirty="0"/>
          </a:p>
        </p:txBody>
      </p:sp>
      <p:sp>
        <p:nvSpPr>
          <p:cNvPr id="5" name="页脚占位符 4"/>
          <p:cNvSpPr>
            <a:spLocks noGrp="1"/>
          </p:cNvSpPr>
          <p:nvPr>
            <p:ph type="ftr" sz="quarter" idx="11"/>
          </p:nvPr>
        </p:nvSpPr>
        <p:spPr/>
        <p:txBody>
          <a:bodyPr/>
          <a:lstStyle/>
          <a:p>
            <a:r>
              <a:rPr lang="en-US" smtClean="0"/>
              <a:t>Ming Gan, Huawei</a:t>
            </a:r>
            <a:endParaRPr lang="en-US" dirty="0"/>
          </a:p>
        </p:txBody>
      </p:sp>
      <p:sp>
        <p:nvSpPr>
          <p:cNvPr id="6" name="灯片编号占位符 5"/>
          <p:cNvSpPr>
            <a:spLocks noGrp="1"/>
          </p:cNvSpPr>
          <p:nvPr>
            <p:ph type="sldNum" sz="quarter" idx="12"/>
          </p:nvPr>
        </p:nvSpPr>
        <p:spPr/>
        <p:txBody>
          <a:bodyPr/>
          <a:lstStyle/>
          <a:p>
            <a:r>
              <a:rPr lang="en-US" smtClean="0"/>
              <a:t>Slide </a:t>
            </a:r>
            <a:fld id="{303B08C7-0CD1-8846-8502-BF7BB64F440C}" type="slidenum">
              <a:rPr lang="en-US" smtClean="0"/>
              <a:pPr/>
              <a:t>12</a:t>
            </a:fld>
            <a:endParaRPr lang="en-US"/>
          </a:p>
        </p:txBody>
      </p:sp>
    </p:spTree>
    <p:extLst>
      <p:ext uri="{BB962C8B-B14F-4D97-AF65-F5344CB8AC3E}">
        <p14:creationId xmlns:p14="http://schemas.microsoft.com/office/powerpoint/2010/main" val="4777295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a:t>
            </a:r>
            <a:endParaRPr lang="en-US" dirty="0"/>
          </a:p>
        </p:txBody>
      </p:sp>
      <p:sp>
        <p:nvSpPr>
          <p:cNvPr id="3" name="内容占位符 2"/>
          <p:cNvSpPr>
            <a:spLocks noGrp="1"/>
          </p:cNvSpPr>
          <p:nvPr>
            <p:ph idx="1"/>
          </p:nvPr>
        </p:nvSpPr>
        <p:spPr/>
        <p:txBody>
          <a:bodyPr/>
          <a:lstStyle/>
          <a:p>
            <a:r>
              <a:rPr lang="en-US" altLang="zh-CN" dirty="0" smtClean="0"/>
              <a:t>Do you agree that each non-AP MLD can select its own primary link </a:t>
            </a:r>
            <a:endParaRPr lang="en-US" dirty="0"/>
          </a:p>
        </p:txBody>
      </p:sp>
      <p:sp>
        <p:nvSpPr>
          <p:cNvPr id="4" name="日期占位符 3"/>
          <p:cNvSpPr>
            <a:spLocks noGrp="1"/>
          </p:cNvSpPr>
          <p:nvPr>
            <p:ph type="dt" sz="half" idx="10"/>
          </p:nvPr>
        </p:nvSpPr>
        <p:spPr/>
        <p:txBody>
          <a:bodyPr/>
          <a:lstStyle/>
          <a:p>
            <a:r>
              <a:rPr lang="en-US" altLang="zh-CN" smtClean="0"/>
              <a:t>Nov.</a:t>
            </a:r>
            <a:r>
              <a:rPr lang="en-US" smtClean="0"/>
              <a:t> 2019</a:t>
            </a:r>
            <a:endParaRPr lang="en-US" dirty="0"/>
          </a:p>
        </p:txBody>
      </p:sp>
      <p:sp>
        <p:nvSpPr>
          <p:cNvPr id="5" name="页脚占位符 4"/>
          <p:cNvSpPr>
            <a:spLocks noGrp="1"/>
          </p:cNvSpPr>
          <p:nvPr>
            <p:ph type="ftr" sz="quarter" idx="11"/>
          </p:nvPr>
        </p:nvSpPr>
        <p:spPr/>
        <p:txBody>
          <a:bodyPr/>
          <a:lstStyle/>
          <a:p>
            <a:r>
              <a:rPr lang="en-US" smtClean="0"/>
              <a:t>Ming Gan, Huawei</a:t>
            </a:r>
            <a:endParaRPr lang="en-US" dirty="0"/>
          </a:p>
        </p:txBody>
      </p:sp>
      <p:sp>
        <p:nvSpPr>
          <p:cNvPr id="6" name="灯片编号占位符 5"/>
          <p:cNvSpPr>
            <a:spLocks noGrp="1"/>
          </p:cNvSpPr>
          <p:nvPr>
            <p:ph type="sldNum" sz="quarter" idx="12"/>
          </p:nvPr>
        </p:nvSpPr>
        <p:spPr/>
        <p:txBody>
          <a:bodyPr/>
          <a:lstStyle/>
          <a:p>
            <a:r>
              <a:rPr lang="en-US" smtClean="0"/>
              <a:t>Slide </a:t>
            </a:r>
            <a:fld id="{303B08C7-0CD1-8846-8502-BF7BB64F440C}" type="slidenum">
              <a:rPr lang="en-US" smtClean="0"/>
              <a:pPr/>
              <a:t>13</a:t>
            </a:fld>
            <a:endParaRPr lang="en-US"/>
          </a:p>
        </p:txBody>
      </p:sp>
    </p:spTree>
    <p:extLst>
      <p:ext uri="{BB962C8B-B14F-4D97-AF65-F5344CB8AC3E}">
        <p14:creationId xmlns:p14="http://schemas.microsoft.com/office/powerpoint/2010/main" val="17823626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a:t>
            </a:r>
            <a:endParaRPr lang="en-US" dirty="0"/>
          </a:p>
        </p:txBody>
      </p:sp>
      <p:sp>
        <p:nvSpPr>
          <p:cNvPr id="3" name="内容占位符 2"/>
          <p:cNvSpPr>
            <a:spLocks noGrp="1"/>
          </p:cNvSpPr>
          <p:nvPr>
            <p:ph idx="1"/>
          </p:nvPr>
        </p:nvSpPr>
        <p:spPr/>
        <p:txBody>
          <a:bodyPr/>
          <a:lstStyle/>
          <a:p>
            <a:r>
              <a:rPr lang="en-US" altLang="zh-CN" dirty="0" smtClean="0"/>
              <a:t>Do you agree that the STA in the non-primary link of non-AP MLD does not need to receive the beacon frame</a:t>
            </a:r>
            <a:endParaRPr lang="en-US" dirty="0"/>
          </a:p>
        </p:txBody>
      </p:sp>
      <p:sp>
        <p:nvSpPr>
          <p:cNvPr id="4" name="日期占位符 3"/>
          <p:cNvSpPr>
            <a:spLocks noGrp="1"/>
          </p:cNvSpPr>
          <p:nvPr>
            <p:ph type="dt" sz="half" idx="10"/>
          </p:nvPr>
        </p:nvSpPr>
        <p:spPr/>
        <p:txBody>
          <a:bodyPr/>
          <a:lstStyle/>
          <a:p>
            <a:r>
              <a:rPr lang="en-US" altLang="zh-CN" smtClean="0"/>
              <a:t>Nov.</a:t>
            </a:r>
            <a:r>
              <a:rPr lang="en-US" smtClean="0"/>
              <a:t> 2019</a:t>
            </a:r>
            <a:endParaRPr lang="en-US" dirty="0"/>
          </a:p>
        </p:txBody>
      </p:sp>
      <p:sp>
        <p:nvSpPr>
          <p:cNvPr id="5" name="页脚占位符 4"/>
          <p:cNvSpPr>
            <a:spLocks noGrp="1"/>
          </p:cNvSpPr>
          <p:nvPr>
            <p:ph type="ftr" sz="quarter" idx="11"/>
          </p:nvPr>
        </p:nvSpPr>
        <p:spPr/>
        <p:txBody>
          <a:bodyPr/>
          <a:lstStyle/>
          <a:p>
            <a:r>
              <a:rPr lang="en-US" smtClean="0"/>
              <a:t>Ming Gan, Huawei</a:t>
            </a:r>
            <a:endParaRPr lang="en-US" dirty="0"/>
          </a:p>
        </p:txBody>
      </p:sp>
      <p:sp>
        <p:nvSpPr>
          <p:cNvPr id="6" name="灯片编号占位符 5"/>
          <p:cNvSpPr>
            <a:spLocks noGrp="1"/>
          </p:cNvSpPr>
          <p:nvPr>
            <p:ph type="sldNum" sz="quarter" idx="12"/>
          </p:nvPr>
        </p:nvSpPr>
        <p:spPr/>
        <p:txBody>
          <a:bodyPr/>
          <a:lstStyle/>
          <a:p>
            <a:r>
              <a:rPr lang="en-US" smtClean="0"/>
              <a:t>Slide </a:t>
            </a:r>
            <a:fld id="{303B08C7-0CD1-8846-8502-BF7BB64F440C}" type="slidenum">
              <a:rPr lang="en-US" smtClean="0"/>
              <a:pPr/>
              <a:t>14</a:t>
            </a:fld>
            <a:endParaRPr lang="en-US"/>
          </a:p>
        </p:txBody>
      </p:sp>
    </p:spTree>
    <p:extLst>
      <p:ext uri="{BB962C8B-B14F-4D97-AF65-F5344CB8AC3E}">
        <p14:creationId xmlns:p14="http://schemas.microsoft.com/office/powerpoint/2010/main" val="32559207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4</a:t>
            </a:r>
            <a:endParaRPr lang="en-US" dirty="0"/>
          </a:p>
        </p:txBody>
      </p:sp>
      <p:sp>
        <p:nvSpPr>
          <p:cNvPr id="3" name="内容占位符 2"/>
          <p:cNvSpPr>
            <a:spLocks noGrp="1"/>
          </p:cNvSpPr>
          <p:nvPr>
            <p:ph idx="1"/>
          </p:nvPr>
        </p:nvSpPr>
        <p:spPr/>
        <p:txBody>
          <a:bodyPr/>
          <a:lstStyle/>
          <a:p>
            <a:r>
              <a:rPr lang="en-US" altLang="zh-CN" dirty="0" smtClean="0"/>
              <a:t>Do you agree that </a:t>
            </a:r>
            <a:r>
              <a:rPr lang="en-US" altLang="zh-CN" dirty="0" smtClean="0"/>
              <a:t>the non-AP MLD is allowed to receive broadcast addressed BUs of the link A through the lin</a:t>
            </a:r>
            <a:r>
              <a:rPr lang="en-US" altLang="zh-CN" dirty="0" smtClean="0"/>
              <a:t>k A</a:t>
            </a:r>
            <a:r>
              <a:rPr lang="en-US" altLang="zh-CN" dirty="0"/>
              <a:t>?</a:t>
            </a:r>
            <a:r>
              <a:rPr lang="en-US" altLang="zh-CN" dirty="0" smtClean="0"/>
              <a:t> </a:t>
            </a:r>
            <a:endParaRPr lang="en-US" dirty="0"/>
          </a:p>
        </p:txBody>
      </p:sp>
      <p:sp>
        <p:nvSpPr>
          <p:cNvPr id="4" name="日期占位符 3"/>
          <p:cNvSpPr>
            <a:spLocks noGrp="1"/>
          </p:cNvSpPr>
          <p:nvPr>
            <p:ph type="dt" sz="half" idx="10"/>
          </p:nvPr>
        </p:nvSpPr>
        <p:spPr/>
        <p:txBody>
          <a:bodyPr/>
          <a:lstStyle/>
          <a:p>
            <a:r>
              <a:rPr lang="en-US" altLang="zh-CN" smtClean="0"/>
              <a:t>Nov.</a:t>
            </a:r>
            <a:r>
              <a:rPr lang="en-US" smtClean="0"/>
              <a:t> 2019</a:t>
            </a:r>
            <a:endParaRPr lang="en-US" dirty="0"/>
          </a:p>
        </p:txBody>
      </p:sp>
      <p:sp>
        <p:nvSpPr>
          <p:cNvPr id="5" name="页脚占位符 4"/>
          <p:cNvSpPr>
            <a:spLocks noGrp="1"/>
          </p:cNvSpPr>
          <p:nvPr>
            <p:ph type="ftr" sz="quarter" idx="11"/>
          </p:nvPr>
        </p:nvSpPr>
        <p:spPr/>
        <p:txBody>
          <a:bodyPr/>
          <a:lstStyle/>
          <a:p>
            <a:r>
              <a:rPr lang="en-US" smtClean="0"/>
              <a:t>Ming Gan, Huawei</a:t>
            </a:r>
            <a:endParaRPr lang="en-US" dirty="0"/>
          </a:p>
        </p:txBody>
      </p:sp>
      <p:sp>
        <p:nvSpPr>
          <p:cNvPr id="6" name="灯片编号占位符 5"/>
          <p:cNvSpPr>
            <a:spLocks noGrp="1"/>
          </p:cNvSpPr>
          <p:nvPr>
            <p:ph type="sldNum" sz="quarter" idx="12"/>
          </p:nvPr>
        </p:nvSpPr>
        <p:spPr/>
        <p:txBody>
          <a:bodyPr/>
          <a:lstStyle/>
          <a:p>
            <a:r>
              <a:rPr lang="en-US" smtClean="0"/>
              <a:t>Slide </a:t>
            </a:r>
            <a:fld id="{303B08C7-0CD1-8846-8502-BF7BB64F440C}" type="slidenum">
              <a:rPr lang="en-US" smtClean="0"/>
              <a:pPr/>
              <a:t>15</a:t>
            </a:fld>
            <a:endParaRPr lang="en-US"/>
          </a:p>
        </p:txBody>
      </p:sp>
    </p:spTree>
    <p:extLst>
      <p:ext uri="{BB962C8B-B14F-4D97-AF65-F5344CB8AC3E}">
        <p14:creationId xmlns:p14="http://schemas.microsoft.com/office/powerpoint/2010/main" val="26542192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5 </a:t>
            </a:r>
            <a:endParaRPr lang="zh-CN" altLang="en-US" dirty="0"/>
          </a:p>
        </p:txBody>
      </p:sp>
      <p:sp>
        <p:nvSpPr>
          <p:cNvPr id="3" name="内容占位符 2"/>
          <p:cNvSpPr>
            <a:spLocks noGrp="1"/>
          </p:cNvSpPr>
          <p:nvPr>
            <p:ph idx="1"/>
          </p:nvPr>
        </p:nvSpPr>
        <p:spPr/>
        <p:txBody>
          <a:bodyPr/>
          <a:lstStyle/>
          <a:p>
            <a:r>
              <a:rPr lang="en-US" altLang="zh-CN" dirty="0" smtClean="0"/>
              <a:t>Do you agree that the AP MLD </a:t>
            </a:r>
            <a:r>
              <a:rPr lang="en-US" altLang="zh-CN" dirty="0"/>
              <a:t>assigns </a:t>
            </a:r>
            <a:r>
              <a:rPr lang="en-US" altLang="zh-CN" dirty="0" smtClean="0"/>
              <a:t>an AID to each STA of the </a:t>
            </a:r>
            <a:r>
              <a:rPr lang="en-US" altLang="zh-CN" dirty="0"/>
              <a:t>non-AP MLD </a:t>
            </a:r>
            <a:r>
              <a:rPr lang="en-US" altLang="zh-CN" dirty="0" smtClean="0"/>
              <a:t>in the </a:t>
            </a:r>
            <a:r>
              <a:rPr lang="en-US" altLang="zh-CN" dirty="0" smtClean="0"/>
              <a:t>phase of association?</a:t>
            </a:r>
            <a:endParaRPr lang="zh-CN" altLang="en-US" dirty="0"/>
          </a:p>
        </p:txBody>
      </p:sp>
      <p:sp>
        <p:nvSpPr>
          <p:cNvPr id="4" name="日期占位符 3"/>
          <p:cNvSpPr>
            <a:spLocks noGrp="1"/>
          </p:cNvSpPr>
          <p:nvPr>
            <p:ph type="dt" sz="half" idx="10"/>
          </p:nvPr>
        </p:nvSpPr>
        <p:spPr/>
        <p:txBody>
          <a:bodyPr/>
          <a:lstStyle/>
          <a:p>
            <a:r>
              <a:rPr lang="en-US" altLang="zh-CN" smtClean="0"/>
              <a:t>Nov.</a:t>
            </a:r>
            <a:r>
              <a:rPr lang="en-US" smtClean="0"/>
              <a:t> 2019</a:t>
            </a:r>
            <a:endParaRPr lang="en-US" dirty="0"/>
          </a:p>
        </p:txBody>
      </p:sp>
      <p:sp>
        <p:nvSpPr>
          <p:cNvPr id="5" name="页脚占位符 4"/>
          <p:cNvSpPr>
            <a:spLocks noGrp="1"/>
          </p:cNvSpPr>
          <p:nvPr>
            <p:ph type="ftr" sz="quarter" idx="11"/>
          </p:nvPr>
        </p:nvSpPr>
        <p:spPr/>
        <p:txBody>
          <a:bodyPr/>
          <a:lstStyle/>
          <a:p>
            <a:r>
              <a:rPr lang="en-US" smtClean="0"/>
              <a:t>Ming Gan, Huawei</a:t>
            </a:r>
            <a:endParaRPr lang="en-US" dirty="0"/>
          </a:p>
        </p:txBody>
      </p:sp>
      <p:sp>
        <p:nvSpPr>
          <p:cNvPr id="6" name="灯片编号占位符 5"/>
          <p:cNvSpPr>
            <a:spLocks noGrp="1"/>
          </p:cNvSpPr>
          <p:nvPr>
            <p:ph type="sldNum" sz="quarter" idx="12"/>
          </p:nvPr>
        </p:nvSpPr>
        <p:spPr/>
        <p:txBody>
          <a:bodyPr/>
          <a:lstStyle/>
          <a:p>
            <a:r>
              <a:rPr lang="en-US" smtClean="0"/>
              <a:t>Slide </a:t>
            </a:r>
            <a:fld id="{303B08C7-0CD1-8846-8502-BF7BB64F440C}" type="slidenum">
              <a:rPr lang="en-US" smtClean="0"/>
              <a:pPr/>
              <a:t>16</a:t>
            </a:fld>
            <a:endParaRPr lang="en-US"/>
          </a:p>
        </p:txBody>
      </p:sp>
    </p:spTree>
    <p:extLst>
      <p:ext uri="{BB962C8B-B14F-4D97-AF65-F5344CB8AC3E}">
        <p14:creationId xmlns:p14="http://schemas.microsoft.com/office/powerpoint/2010/main" val="15626723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6</a:t>
            </a:r>
            <a:endParaRPr lang="zh-CN" altLang="en-US" dirty="0"/>
          </a:p>
        </p:txBody>
      </p:sp>
      <p:sp>
        <p:nvSpPr>
          <p:cNvPr id="3" name="内容占位符 2"/>
          <p:cNvSpPr>
            <a:spLocks noGrp="1"/>
          </p:cNvSpPr>
          <p:nvPr>
            <p:ph idx="1"/>
          </p:nvPr>
        </p:nvSpPr>
        <p:spPr/>
        <p:txBody>
          <a:bodyPr/>
          <a:lstStyle/>
          <a:p>
            <a:r>
              <a:rPr lang="en-US" altLang="zh-CN" dirty="0" smtClean="0"/>
              <a:t>Do you agree that the TWT with the same parameters could be set up for all the STAs in a MLD through one link?</a:t>
            </a:r>
            <a:endParaRPr lang="zh-CN" altLang="en-US" dirty="0"/>
          </a:p>
        </p:txBody>
      </p:sp>
      <p:sp>
        <p:nvSpPr>
          <p:cNvPr id="4" name="日期占位符 3"/>
          <p:cNvSpPr>
            <a:spLocks noGrp="1"/>
          </p:cNvSpPr>
          <p:nvPr>
            <p:ph type="dt" sz="half" idx="10"/>
          </p:nvPr>
        </p:nvSpPr>
        <p:spPr/>
        <p:txBody>
          <a:bodyPr/>
          <a:lstStyle/>
          <a:p>
            <a:r>
              <a:rPr lang="en-US" altLang="zh-CN" smtClean="0"/>
              <a:t>Nov.</a:t>
            </a:r>
            <a:r>
              <a:rPr lang="en-US" smtClean="0"/>
              <a:t> 2019</a:t>
            </a:r>
            <a:endParaRPr lang="en-US" dirty="0"/>
          </a:p>
        </p:txBody>
      </p:sp>
      <p:sp>
        <p:nvSpPr>
          <p:cNvPr id="5" name="页脚占位符 4"/>
          <p:cNvSpPr>
            <a:spLocks noGrp="1"/>
          </p:cNvSpPr>
          <p:nvPr>
            <p:ph type="ftr" sz="quarter" idx="11"/>
          </p:nvPr>
        </p:nvSpPr>
        <p:spPr/>
        <p:txBody>
          <a:bodyPr/>
          <a:lstStyle/>
          <a:p>
            <a:r>
              <a:rPr lang="en-US" smtClean="0"/>
              <a:t>Ming Gan, Huawei</a:t>
            </a:r>
            <a:endParaRPr lang="en-US" dirty="0"/>
          </a:p>
        </p:txBody>
      </p:sp>
      <p:sp>
        <p:nvSpPr>
          <p:cNvPr id="6" name="灯片编号占位符 5"/>
          <p:cNvSpPr>
            <a:spLocks noGrp="1"/>
          </p:cNvSpPr>
          <p:nvPr>
            <p:ph type="sldNum" sz="quarter" idx="12"/>
          </p:nvPr>
        </p:nvSpPr>
        <p:spPr/>
        <p:txBody>
          <a:bodyPr/>
          <a:lstStyle/>
          <a:p>
            <a:r>
              <a:rPr lang="en-US" smtClean="0"/>
              <a:t>Slide </a:t>
            </a:r>
            <a:fld id="{303B08C7-0CD1-8846-8502-BF7BB64F440C}" type="slidenum">
              <a:rPr lang="en-US" smtClean="0"/>
              <a:pPr/>
              <a:t>17</a:t>
            </a:fld>
            <a:endParaRPr lang="en-US"/>
          </a:p>
        </p:txBody>
      </p:sp>
    </p:spTree>
    <p:extLst>
      <p:ext uri="{BB962C8B-B14F-4D97-AF65-F5344CB8AC3E}">
        <p14:creationId xmlns:p14="http://schemas.microsoft.com/office/powerpoint/2010/main" val="26830027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7</a:t>
            </a:r>
            <a:endParaRPr lang="zh-CN" altLang="en-US" dirty="0"/>
          </a:p>
        </p:txBody>
      </p:sp>
      <p:sp>
        <p:nvSpPr>
          <p:cNvPr id="3" name="内容占位符 2"/>
          <p:cNvSpPr>
            <a:spLocks noGrp="1"/>
          </p:cNvSpPr>
          <p:nvPr>
            <p:ph idx="1"/>
          </p:nvPr>
        </p:nvSpPr>
        <p:spPr/>
        <p:txBody>
          <a:bodyPr/>
          <a:lstStyle/>
          <a:p>
            <a:r>
              <a:rPr lang="en-US" altLang="zh-CN" dirty="0"/>
              <a:t>Do you agree that </a:t>
            </a:r>
            <a:r>
              <a:rPr lang="en-US" altLang="zh-CN" dirty="0" smtClean="0"/>
              <a:t>all the STAs of non-AP </a:t>
            </a:r>
            <a:r>
              <a:rPr lang="en-US" altLang="zh-CN" dirty="0"/>
              <a:t>MLD is allowed to </a:t>
            </a:r>
            <a:r>
              <a:rPr lang="en-US" altLang="zh-CN" dirty="0" smtClean="0"/>
              <a:t>have the same power save mode.</a:t>
            </a:r>
            <a:endParaRPr lang="en-US" altLang="zh-CN" dirty="0"/>
          </a:p>
          <a:p>
            <a:r>
              <a:rPr lang="en-US" altLang="zh-CN" dirty="0" smtClean="0"/>
              <a:t> </a:t>
            </a:r>
            <a:endParaRPr lang="zh-CN" altLang="en-US" dirty="0"/>
          </a:p>
        </p:txBody>
      </p:sp>
      <p:sp>
        <p:nvSpPr>
          <p:cNvPr id="4" name="日期占位符 3"/>
          <p:cNvSpPr>
            <a:spLocks noGrp="1"/>
          </p:cNvSpPr>
          <p:nvPr>
            <p:ph type="dt" sz="half" idx="10"/>
          </p:nvPr>
        </p:nvSpPr>
        <p:spPr/>
        <p:txBody>
          <a:bodyPr/>
          <a:lstStyle/>
          <a:p>
            <a:r>
              <a:rPr lang="en-US" altLang="zh-CN" smtClean="0"/>
              <a:t>Nov.</a:t>
            </a:r>
            <a:r>
              <a:rPr lang="en-US" smtClean="0"/>
              <a:t> 2019</a:t>
            </a:r>
            <a:endParaRPr lang="en-US" dirty="0"/>
          </a:p>
        </p:txBody>
      </p:sp>
      <p:sp>
        <p:nvSpPr>
          <p:cNvPr id="5" name="页脚占位符 4"/>
          <p:cNvSpPr>
            <a:spLocks noGrp="1"/>
          </p:cNvSpPr>
          <p:nvPr>
            <p:ph type="ftr" sz="quarter" idx="11"/>
          </p:nvPr>
        </p:nvSpPr>
        <p:spPr/>
        <p:txBody>
          <a:bodyPr/>
          <a:lstStyle/>
          <a:p>
            <a:r>
              <a:rPr lang="en-US" smtClean="0"/>
              <a:t>Ming Gan, Huawei</a:t>
            </a:r>
            <a:endParaRPr lang="en-US" dirty="0"/>
          </a:p>
        </p:txBody>
      </p:sp>
      <p:sp>
        <p:nvSpPr>
          <p:cNvPr id="6" name="灯片编号占位符 5"/>
          <p:cNvSpPr>
            <a:spLocks noGrp="1"/>
          </p:cNvSpPr>
          <p:nvPr>
            <p:ph type="sldNum" sz="quarter" idx="12"/>
          </p:nvPr>
        </p:nvSpPr>
        <p:spPr/>
        <p:txBody>
          <a:bodyPr/>
          <a:lstStyle/>
          <a:p>
            <a:r>
              <a:rPr lang="en-US" smtClean="0"/>
              <a:t>Slide </a:t>
            </a:r>
            <a:fld id="{303B08C7-0CD1-8846-8502-BF7BB64F440C}" type="slidenum">
              <a:rPr lang="en-US" smtClean="0"/>
              <a:pPr/>
              <a:t>18</a:t>
            </a:fld>
            <a:endParaRPr lang="en-US"/>
          </a:p>
        </p:txBody>
      </p:sp>
    </p:spTree>
    <p:extLst>
      <p:ext uri="{BB962C8B-B14F-4D97-AF65-F5344CB8AC3E}">
        <p14:creationId xmlns:p14="http://schemas.microsoft.com/office/powerpoint/2010/main" val="3600068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a:t>
            </a:r>
            <a:endParaRPr lang="en-US" dirty="0"/>
          </a:p>
        </p:txBody>
      </p:sp>
      <p:sp>
        <p:nvSpPr>
          <p:cNvPr id="3" name="内容占位符 2"/>
          <p:cNvSpPr>
            <a:spLocks noGrp="1"/>
          </p:cNvSpPr>
          <p:nvPr>
            <p:ph idx="1"/>
          </p:nvPr>
        </p:nvSpPr>
        <p:spPr>
          <a:xfrm>
            <a:off x="609600" y="1752600"/>
            <a:ext cx="7934325" cy="4114800"/>
          </a:xfrm>
        </p:spPr>
        <p:txBody>
          <a:bodyPr/>
          <a:lstStyle/>
          <a:p>
            <a:r>
              <a:rPr lang="en-US" altLang="zh-CN" dirty="0" smtClean="0"/>
              <a:t>Multi-link feature not only increases the throughput[1], but also can improve latency performance by duplicate transmission[2]</a:t>
            </a:r>
          </a:p>
          <a:p>
            <a:r>
              <a:rPr lang="en-US" dirty="0" smtClean="0"/>
              <a:t>However, </a:t>
            </a:r>
            <a:r>
              <a:rPr lang="en-US" altLang="zh-CN" dirty="0" smtClean="0"/>
              <a:t>power consumption issue[3] becomes more serious when multi-link feature is implemented at the STA, especially for the battery powered non-AP STA</a:t>
            </a:r>
            <a:r>
              <a:rPr lang="en-US" dirty="0" smtClean="0"/>
              <a:t> </a:t>
            </a:r>
          </a:p>
          <a:p>
            <a:pPr lvl="1"/>
            <a:r>
              <a:rPr lang="en-US" altLang="zh-CN" sz="1400" dirty="0"/>
              <a:t>More than one link  operate concurrently </a:t>
            </a:r>
          </a:p>
          <a:p>
            <a:pPr lvl="1"/>
            <a:r>
              <a:rPr lang="en-US" altLang="zh-CN" sz="1400" dirty="0"/>
              <a:t>More than one link </a:t>
            </a:r>
            <a:r>
              <a:rPr lang="en-US" altLang="zh-CN" sz="1400" dirty="0" smtClean="0"/>
              <a:t>maintenance work, such as DL traffic delivery, BSS or link parameters update</a:t>
            </a:r>
          </a:p>
          <a:p>
            <a:pPr marL="342900" lvl="1" indent="-342900">
              <a:buChar char="•"/>
            </a:pPr>
            <a:r>
              <a:rPr lang="en-US" altLang="zh-CN" sz="2400" b="1" dirty="0" smtClean="0">
                <a:ea typeface="+mn-ea"/>
                <a:cs typeface="+mn-cs"/>
              </a:rPr>
              <a:t>In </a:t>
            </a:r>
            <a:r>
              <a:rPr lang="en-US" altLang="zh-CN" sz="2400" b="1" dirty="0">
                <a:ea typeface="+mn-ea"/>
                <a:cs typeface="+mn-cs"/>
              </a:rPr>
              <a:t>this work, we </a:t>
            </a:r>
            <a:r>
              <a:rPr lang="en-US" altLang="zh-CN" sz="2400" b="1" dirty="0" smtClean="0">
                <a:ea typeface="+mn-ea"/>
                <a:cs typeface="+mn-cs"/>
              </a:rPr>
              <a:t>focus on power save mechanisms for multi-link, including</a:t>
            </a:r>
          </a:p>
          <a:p>
            <a:pPr lvl="1"/>
            <a:r>
              <a:rPr lang="en-US" altLang="zh-CN" sz="1400" dirty="0"/>
              <a:t>The necessity for primary </a:t>
            </a:r>
            <a:r>
              <a:rPr lang="en-US" altLang="zh-CN" sz="1400" dirty="0" smtClean="0"/>
              <a:t>link</a:t>
            </a:r>
          </a:p>
          <a:p>
            <a:pPr lvl="1"/>
            <a:r>
              <a:rPr lang="en-US" altLang="zh-CN" sz="1400" dirty="0" smtClean="0"/>
              <a:t>DL traffic delivery</a:t>
            </a:r>
          </a:p>
          <a:p>
            <a:pPr lvl="1"/>
            <a:r>
              <a:rPr lang="en-US" altLang="zh-CN" sz="1400" dirty="0" smtClean="0"/>
              <a:t>BSS or link specific </a:t>
            </a:r>
            <a:r>
              <a:rPr lang="en-US" altLang="zh-CN" sz="1400" dirty="0"/>
              <a:t>parameters update </a:t>
            </a:r>
            <a:r>
              <a:rPr lang="en-US" altLang="zh-CN" sz="1400" dirty="0" smtClean="0"/>
              <a:t>and TWT setup</a:t>
            </a:r>
          </a:p>
          <a:p>
            <a:pPr lvl="1"/>
            <a:r>
              <a:rPr lang="en-US" sz="1400" dirty="0" smtClean="0"/>
              <a:t>Power save mode</a:t>
            </a:r>
            <a:endParaRPr lang="en-US" sz="1400" dirty="0"/>
          </a:p>
        </p:txBody>
      </p:sp>
      <p:sp>
        <p:nvSpPr>
          <p:cNvPr id="4" name="日期占位符 3"/>
          <p:cNvSpPr>
            <a:spLocks noGrp="1"/>
          </p:cNvSpPr>
          <p:nvPr>
            <p:ph type="dt" sz="half" idx="10"/>
          </p:nvPr>
        </p:nvSpPr>
        <p:spPr/>
        <p:txBody>
          <a:bodyPr/>
          <a:lstStyle/>
          <a:p>
            <a:r>
              <a:rPr lang="en-US" altLang="zh-CN" smtClean="0"/>
              <a:t>Nov.</a:t>
            </a:r>
            <a:r>
              <a:rPr lang="en-US" smtClean="0"/>
              <a:t> 2019</a:t>
            </a:r>
            <a:endParaRPr lang="en-US" dirty="0"/>
          </a:p>
        </p:txBody>
      </p:sp>
      <p:sp>
        <p:nvSpPr>
          <p:cNvPr id="5" name="页脚占位符 4"/>
          <p:cNvSpPr>
            <a:spLocks noGrp="1"/>
          </p:cNvSpPr>
          <p:nvPr>
            <p:ph type="ftr" sz="quarter" idx="11"/>
          </p:nvPr>
        </p:nvSpPr>
        <p:spPr/>
        <p:txBody>
          <a:bodyPr/>
          <a:lstStyle/>
          <a:p>
            <a:r>
              <a:rPr lang="en-US" smtClean="0"/>
              <a:t>Ming Gan, Huawei</a:t>
            </a:r>
            <a:endParaRPr lang="en-US" dirty="0"/>
          </a:p>
        </p:txBody>
      </p:sp>
      <p:sp>
        <p:nvSpPr>
          <p:cNvPr id="6" name="灯片编号占位符 5"/>
          <p:cNvSpPr>
            <a:spLocks noGrp="1"/>
          </p:cNvSpPr>
          <p:nvPr>
            <p:ph type="sldNum" sz="quarter" idx="12"/>
          </p:nvPr>
        </p:nvSpPr>
        <p:spPr/>
        <p:txBody>
          <a:bodyPr/>
          <a:lstStyle/>
          <a:p>
            <a:r>
              <a:rPr lang="en-US" smtClean="0"/>
              <a:t>Slide </a:t>
            </a:r>
            <a:fld id="{303B08C7-0CD1-8846-8502-BF7BB64F440C}" type="slidenum">
              <a:rPr lang="en-US" smtClean="0"/>
              <a:pPr/>
              <a:t>2</a:t>
            </a:fld>
            <a:endParaRPr lang="en-US"/>
          </a:p>
        </p:txBody>
      </p:sp>
    </p:spTree>
    <p:extLst>
      <p:ext uri="{BB962C8B-B14F-4D97-AF65-F5344CB8AC3E}">
        <p14:creationId xmlns:p14="http://schemas.microsoft.com/office/powerpoint/2010/main" val="19966012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Primary link</a:t>
            </a:r>
            <a:endParaRPr lang="en-US" dirty="0"/>
          </a:p>
        </p:txBody>
      </p:sp>
      <p:sp>
        <p:nvSpPr>
          <p:cNvPr id="3" name="内容占位符 2"/>
          <p:cNvSpPr>
            <a:spLocks noGrp="1"/>
          </p:cNvSpPr>
          <p:nvPr>
            <p:ph idx="1"/>
          </p:nvPr>
        </p:nvSpPr>
        <p:spPr>
          <a:xfrm>
            <a:off x="696913" y="1540564"/>
            <a:ext cx="7772400" cy="4114800"/>
          </a:xfrm>
        </p:spPr>
        <p:txBody>
          <a:bodyPr/>
          <a:lstStyle/>
          <a:p>
            <a:r>
              <a:rPr lang="en-US" altLang="zh-CN" sz="2000" dirty="0" smtClean="0"/>
              <a:t>In 802.11 ax, we have (D)TIM, (U)-APSD, WNM, TWT, intra-PPDU and so on.</a:t>
            </a:r>
          </a:p>
          <a:p>
            <a:r>
              <a:rPr lang="en-US" sz="2000" dirty="0" smtClean="0"/>
              <a:t>For the multi-link </a:t>
            </a:r>
            <a:r>
              <a:rPr lang="en-US" sz="2000" dirty="0" smtClean="0"/>
              <a:t>device </a:t>
            </a:r>
            <a:r>
              <a:rPr lang="en-US" sz="2000" dirty="0" smtClean="0"/>
              <a:t>(</a:t>
            </a:r>
            <a:r>
              <a:rPr lang="en-US" sz="2000" dirty="0" smtClean="0"/>
              <a:t>MLD</a:t>
            </a:r>
            <a:r>
              <a:rPr lang="en-US" sz="2000" dirty="0" smtClean="0"/>
              <a:t>), </a:t>
            </a:r>
            <a:r>
              <a:rPr lang="en-US" altLang="zh-CN" sz="2000" dirty="0" smtClean="0"/>
              <a:t>the above features could be implemented at each link</a:t>
            </a:r>
          </a:p>
          <a:p>
            <a:r>
              <a:rPr lang="en-US" altLang="zh-CN" sz="2000" dirty="0" smtClean="0"/>
              <a:t>However, the power consumption increases linearly with the number of links</a:t>
            </a:r>
          </a:p>
          <a:p>
            <a:pPr lvl="1"/>
            <a:r>
              <a:rPr lang="en-US" altLang="zh-CN" sz="1400" dirty="0" smtClean="0"/>
              <a:t>Take beacon reception shown in the following figure for an example, the power consumption is doubled</a:t>
            </a:r>
          </a:p>
          <a:p>
            <a:r>
              <a:rPr lang="en-US" sz="2000" dirty="0" smtClean="0"/>
              <a:t>STA based primary link is </a:t>
            </a:r>
            <a:r>
              <a:rPr lang="en-US" altLang="zh-CN" sz="2000" dirty="0" smtClean="0"/>
              <a:t>proposed to address the above issue</a:t>
            </a:r>
          </a:p>
          <a:p>
            <a:pPr lvl="1"/>
            <a:r>
              <a:rPr lang="en-US" altLang="zh-CN" sz="1400" dirty="0" smtClean="0"/>
              <a:t>Multi-link capable </a:t>
            </a:r>
            <a:r>
              <a:rPr lang="en-US" altLang="zh-CN" sz="1400" dirty="0"/>
              <a:t>STA does not need to receive the beacon </a:t>
            </a:r>
            <a:r>
              <a:rPr lang="en-US" altLang="zh-CN" sz="1400" dirty="0" smtClean="0"/>
              <a:t>in a non-primary link with </a:t>
            </a:r>
            <a:r>
              <a:rPr lang="en-US" altLang="zh-CN" sz="1400" dirty="0"/>
              <a:t>the aid of primary link</a:t>
            </a:r>
            <a:endParaRPr lang="en-US" sz="1400" dirty="0"/>
          </a:p>
          <a:p>
            <a:endParaRPr lang="en-US" dirty="0"/>
          </a:p>
        </p:txBody>
      </p:sp>
      <p:sp>
        <p:nvSpPr>
          <p:cNvPr id="4" name="日期占位符 3"/>
          <p:cNvSpPr>
            <a:spLocks noGrp="1"/>
          </p:cNvSpPr>
          <p:nvPr>
            <p:ph type="dt" sz="half" idx="10"/>
          </p:nvPr>
        </p:nvSpPr>
        <p:spPr/>
        <p:txBody>
          <a:bodyPr/>
          <a:lstStyle/>
          <a:p>
            <a:r>
              <a:rPr lang="en-US" altLang="zh-CN" smtClean="0"/>
              <a:t>Nov.</a:t>
            </a:r>
            <a:r>
              <a:rPr lang="en-US" smtClean="0"/>
              <a:t> 2019</a:t>
            </a:r>
            <a:endParaRPr lang="en-US" dirty="0"/>
          </a:p>
        </p:txBody>
      </p:sp>
      <p:sp>
        <p:nvSpPr>
          <p:cNvPr id="5" name="页脚占位符 4"/>
          <p:cNvSpPr>
            <a:spLocks noGrp="1"/>
          </p:cNvSpPr>
          <p:nvPr>
            <p:ph type="ftr" sz="quarter" idx="11"/>
          </p:nvPr>
        </p:nvSpPr>
        <p:spPr/>
        <p:txBody>
          <a:bodyPr/>
          <a:lstStyle/>
          <a:p>
            <a:r>
              <a:rPr lang="en-US" dirty="0" smtClean="0"/>
              <a:t>Ming Gan, Huawei</a:t>
            </a:r>
            <a:endParaRPr lang="en-US" dirty="0"/>
          </a:p>
        </p:txBody>
      </p:sp>
      <p:sp>
        <p:nvSpPr>
          <p:cNvPr id="6" name="灯片编号占位符 5"/>
          <p:cNvSpPr>
            <a:spLocks noGrp="1"/>
          </p:cNvSpPr>
          <p:nvPr>
            <p:ph type="sldNum" sz="quarter" idx="12"/>
          </p:nvPr>
        </p:nvSpPr>
        <p:spPr/>
        <p:txBody>
          <a:bodyPr/>
          <a:lstStyle/>
          <a:p>
            <a:r>
              <a:rPr lang="en-US" smtClean="0"/>
              <a:t>Slide </a:t>
            </a:r>
            <a:fld id="{303B08C7-0CD1-8846-8502-BF7BB64F440C}" type="slidenum">
              <a:rPr lang="en-US" smtClean="0"/>
              <a:pPr/>
              <a:t>3</a:t>
            </a:fld>
            <a:endParaRPr lang="en-US"/>
          </a:p>
        </p:txBody>
      </p:sp>
      <p:grpSp>
        <p:nvGrpSpPr>
          <p:cNvPr id="71" name="组合 70"/>
          <p:cNvGrpSpPr/>
          <p:nvPr/>
        </p:nvGrpSpPr>
        <p:grpSpPr>
          <a:xfrm>
            <a:off x="630701" y="4936216"/>
            <a:ext cx="7455339" cy="1595210"/>
            <a:chOff x="574051" y="4805590"/>
            <a:chExt cx="7455339" cy="1595210"/>
          </a:xfrm>
        </p:grpSpPr>
        <p:cxnSp>
          <p:nvCxnSpPr>
            <p:cNvPr id="7" name="직선 연결선 6"/>
            <p:cNvCxnSpPr/>
            <p:nvPr/>
          </p:nvCxnSpPr>
          <p:spPr bwMode="auto">
            <a:xfrm>
              <a:off x="1670472" y="5394875"/>
              <a:ext cx="6358918"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 name="TextBox 7"/>
            <p:cNvSpPr txBox="1"/>
            <p:nvPr/>
          </p:nvSpPr>
          <p:spPr>
            <a:xfrm>
              <a:off x="1176870" y="5904217"/>
              <a:ext cx="493520" cy="203609"/>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9" name="TextBox 8"/>
            <p:cNvSpPr txBox="1"/>
            <p:nvPr/>
          </p:nvSpPr>
          <p:spPr>
            <a:xfrm>
              <a:off x="1190474" y="5293071"/>
              <a:ext cx="493520" cy="203609"/>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11" name="직사각형 10"/>
            <p:cNvSpPr/>
            <p:nvPr/>
          </p:nvSpPr>
          <p:spPr>
            <a:xfrm>
              <a:off x="3127414" y="5156757"/>
              <a:ext cx="631548" cy="238184"/>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00" b="0" i="0" u="none" strike="noStrike" cap="none" normalizeH="0" baseline="0" dirty="0" smtClean="0">
                  <a:ln>
                    <a:noFill/>
                  </a:ln>
                  <a:solidFill>
                    <a:schemeClr val="tx1"/>
                  </a:solidFill>
                  <a:effectLst/>
                  <a:latin typeface="+mj-lt"/>
                  <a:ea typeface="맑은 고딕" panose="020B0503020000020004" pitchFamily="50" charset="-127"/>
                </a:rPr>
                <a:t>Beacon</a:t>
              </a:r>
              <a:endParaRPr kumimoji="0" lang="ko-KR" altLang="en-US" sz="1000" b="0" i="0" u="none" strike="noStrike" cap="none" normalizeH="0" baseline="0" dirty="0" smtClean="0">
                <a:ln>
                  <a:noFill/>
                </a:ln>
                <a:solidFill>
                  <a:schemeClr val="tx1"/>
                </a:solidFill>
                <a:effectLst/>
                <a:latin typeface="+mj-lt"/>
                <a:ea typeface="맑은 고딕" panose="020B0503020000020004" pitchFamily="50" charset="-127"/>
              </a:endParaRPr>
            </a:p>
          </p:txBody>
        </p:sp>
        <p:cxnSp>
          <p:nvCxnSpPr>
            <p:cNvPr id="15" name="직선 연결선 28"/>
            <p:cNvCxnSpPr/>
            <p:nvPr/>
          </p:nvCxnSpPr>
          <p:spPr bwMode="auto">
            <a:xfrm>
              <a:off x="1670141" y="6011807"/>
              <a:ext cx="6358918"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6" name="직선 연결선 31"/>
            <p:cNvCxnSpPr/>
            <p:nvPr/>
          </p:nvCxnSpPr>
          <p:spPr bwMode="auto">
            <a:xfrm>
              <a:off x="1670472" y="5043580"/>
              <a:ext cx="6358918"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직사각형 32"/>
            <p:cNvSpPr/>
            <p:nvPr/>
          </p:nvSpPr>
          <p:spPr>
            <a:xfrm>
              <a:off x="1790976" y="4805590"/>
              <a:ext cx="655408" cy="238184"/>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00" b="0" i="0" u="none" strike="noStrike" cap="none" normalizeH="0" baseline="0" dirty="0" smtClean="0">
                  <a:ln>
                    <a:noFill/>
                  </a:ln>
                  <a:solidFill>
                    <a:schemeClr val="tx1"/>
                  </a:solidFill>
                  <a:effectLst/>
                  <a:latin typeface="+mj-lt"/>
                  <a:ea typeface="맑은 고딕" panose="020B0503020000020004" pitchFamily="50" charset="-127"/>
                </a:rPr>
                <a:t>Beacon</a:t>
              </a:r>
              <a:endParaRPr kumimoji="0" lang="ko-KR" altLang="en-US" sz="1000" b="0" i="0" u="none" strike="noStrike" cap="none" normalizeH="0" baseline="0" dirty="0" smtClean="0">
                <a:ln>
                  <a:noFill/>
                </a:ln>
                <a:solidFill>
                  <a:schemeClr val="tx1"/>
                </a:solidFill>
                <a:effectLst/>
                <a:latin typeface="+mj-lt"/>
                <a:ea typeface="맑은 고딕" panose="020B0503020000020004" pitchFamily="50" charset="-127"/>
              </a:endParaRPr>
            </a:p>
          </p:txBody>
        </p:sp>
        <p:sp>
          <p:nvSpPr>
            <p:cNvPr id="18" name="TextBox 34"/>
            <p:cNvSpPr txBox="1"/>
            <p:nvPr/>
          </p:nvSpPr>
          <p:spPr>
            <a:xfrm>
              <a:off x="1190474" y="4943526"/>
              <a:ext cx="493520" cy="203609"/>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19" name="TextBox 39"/>
            <p:cNvSpPr txBox="1"/>
            <p:nvPr/>
          </p:nvSpPr>
          <p:spPr>
            <a:xfrm>
              <a:off x="1176621" y="6197191"/>
              <a:ext cx="493520" cy="203609"/>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21" name="직선 연결선 42"/>
            <p:cNvCxnSpPr/>
            <p:nvPr/>
          </p:nvCxnSpPr>
          <p:spPr bwMode="auto">
            <a:xfrm>
              <a:off x="1670223" y="6296339"/>
              <a:ext cx="6358918"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2" name="TextBox 43"/>
            <p:cNvSpPr txBox="1"/>
            <p:nvPr/>
          </p:nvSpPr>
          <p:spPr>
            <a:xfrm>
              <a:off x="868439" y="5118299"/>
              <a:ext cx="319178" cy="203609"/>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23" name="TextBox 44"/>
            <p:cNvSpPr txBox="1"/>
            <p:nvPr/>
          </p:nvSpPr>
          <p:spPr>
            <a:xfrm>
              <a:off x="846827" y="6050704"/>
              <a:ext cx="378782" cy="203609"/>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24" name="TextBox 45"/>
            <p:cNvSpPr txBox="1"/>
            <p:nvPr/>
          </p:nvSpPr>
          <p:spPr>
            <a:xfrm>
              <a:off x="574051" y="5516559"/>
              <a:ext cx="749717" cy="400110"/>
            </a:xfrm>
            <a:prstGeom prst="rect">
              <a:avLst/>
            </a:prstGeom>
            <a:noFill/>
            <a:ln>
              <a:solidFill>
                <a:srgbClr val="92D050"/>
              </a:solidFill>
            </a:ln>
          </p:spPr>
          <p:txBody>
            <a:bodyPr wrap="square" rtlCol="0" anchor="t" anchorCtr="0">
              <a:spAutoFit/>
            </a:bodyPr>
            <a:lstStyle/>
            <a:p>
              <a:pPr algn="ctr" defTabSz="914400" eaLnBrk="1" latinLnBrk="1" hangingPunct="1">
                <a:buClrTx/>
                <a:buSzTx/>
                <a:buFontTx/>
                <a:buNone/>
              </a:pPr>
              <a:r>
                <a:rPr kumimoji="1" lang="en-US" altLang="zh-CN" sz="1000" dirty="0" smtClean="0">
                  <a:solidFill>
                    <a:srgbClr val="000000"/>
                  </a:solidFill>
                  <a:latin typeface="Arial" pitchFamily="34" charset="0"/>
                  <a:ea typeface="돋움" pitchFamily="50" charset="-127"/>
                </a:rPr>
                <a:t>PM =1 for Link 1&amp;2</a:t>
              </a:r>
              <a:endParaRPr kumimoji="1" lang="ko-KR" altLang="en-US" sz="1000" dirty="0" err="1" smtClean="0">
                <a:solidFill>
                  <a:srgbClr val="000000"/>
                </a:solidFill>
                <a:latin typeface="Arial" pitchFamily="34" charset="0"/>
                <a:ea typeface="돋움" pitchFamily="50" charset="-127"/>
              </a:endParaRPr>
            </a:p>
          </p:txBody>
        </p:sp>
        <p:cxnSp>
          <p:nvCxnSpPr>
            <p:cNvPr id="25" name="직선 화살표 연결선 46"/>
            <p:cNvCxnSpPr>
              <a:stCxn id="24" idx="2"/>
              <a:endCxn id="23" idx="0"/>
            </p:cNvCxnSpPr>
            <p:nvPr/>
          </p:nvCxnSpPr>
          <p:spPr bwMode="auto">
            <a:xfrm>
              <a:off x="948910" y="5916669"/>
              <a:ext cx="87308" cy="134035"/>
            </a:xfrm>
            <a:prstGeom prst="straightConnector1">
              <a:avLst/>
            </a:prstGeom>
            <a:solidFill>
              <a:srgbClr val="00B8FF"/>
            </a:solidFill>
            <a:ln w="9525" cap="flat" cmpd="sng" algn="ctr">
              <a:solidFill>
                <a:srgbClr val="92D050"/>
              </a:solidFill>
              <a:prstDash val="solid"/>
              <a:round/>
              <a:headEnd type="none" w="med" len="med"/>
              <a:tailEnd type="triangle"/>
            </a:ln>
            <a:effectLst/>
          </p:spPr>
        </p:cxnSp>
        <p:cxnSp>
          <p:nvCxnSpPr>
            <p:cNvPr id="28" name="직선 화살표 연결선 53"/>
            <p:cNvCxnSpPr>
              <a:stCxn id="17" idx="2"/>
            </p:cNvCxnSpPr>
            <p:nvPr/>
          </p:nvCxnSpPr>
          <p:spPr bwMode="auto">
            <a:xfrm>
              <a:off x="2118680" y="5043774"/>
              <a:ext cx="0" cy="56258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9" name="직선 화살표 연결선 55"/>
            <p:cNvCxnSpPr>
              <a:stCxn id="11" idx="2"/>
            </p:cNvCxnSpPr>
            <p:nvPr/>
          </p:nvCxnSpPr>
          <p:spPr bwMode="auto">
            <a:xfrm>
              <a:off x="3443188" y="5394941"/>
              <a:ext cx="0" cy="472760"/>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34" name="모서리가 둥근 직사각형 60"/>
            <p:cNvSpPr/>
            <p:nvPr/>
          </p:nvSpPr>
          <p:spPr>
            <a:xfrm>
              <a:off x="1626204" y="5765340"/>
              <a:ext cx="1072806" cy="244614"/>
            </a:xfrm>
            <a:prstGeom prst="roundRect">
              <a:avLst/>
            </a:prstGeom>
            <a:solidFill>
              <a:srgbClr val="92D050"/>
            </a:solid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000" dirty="0">
                  <a:latin typeface="Times New Roman" pitchFamily="16" charset="0"/>
                  <a:ea typeface="MS Gothic" charset="-128"/>
                </a:rPr>
                <a:t>awake</a:t>
              </a:r>
              <a:endParaRPr kumimoji="0" lang="ko-KR" alt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52" name="모서리가 둥근 직사각형 60"/>
            <p:cNvSpPr/>
            <p:nvPr/>
          </p:nvSpPr>
          <p:spPr>
            <a:xfrm>
              <a:off x="2957586" y="6040608"/>
              <a:ext cx="1072806" cy="244614"/>
            </a:xfrm>
            <a:prstGeom prst="roundRect">
              <a:avLst/>
            </a:prstGeom>
            <a:solidFill>
              <a:srgbClr val="92D050"/>
            </a:solid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000" dirty="0">
                  <a:latin typeface="Times New Roman" pitchFamily="16" charset="0"/>
                  <a:ea typeface="MS Gothic" charset="-128"/>
                </a:rPr>
                <a:t>awake</a:t>
              </a:r>
              <a:endParaRPr kumimoji="0" lang="ko-KR" alt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63" name="직사각형 10"/>
            <p:cNvSpPr/>
            <p:nvPr/>
          </p:nvSpPr>
          <p:spPr>
            <a:xfrm>
              <a:off x="6765801" y="5156757"/>
              <a:ext cx="631548" cy="238184"/>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00" b="0" i="0" u="none" strike="noStrike" cap="none" normalizeH="0" baseline="0" dirty="0" smtClean="0">
                  <a:ln>
                    <a:noFill/>
                  </a:ln>
                  <a:solidFill>
                    <a:schemeClr val="tx1"/>
                  </a:solidFill>
                  <a:effectLst/>
                  <a:latin typeface="+mj-lt"/>
                  <a:ea typeface="맑은 고딕" panose="020B0503020000020004" pitchFamily="50" charset="-127"/>
                </a:rPr>
                <a:t>Beacon</a:t>
              </a:r>
              <a:endParaRPr kumimoji="0" lang="ko-KR" altLang="en-US" sz="1000" b="0" i="0" u="none" strike="noStrike" cap="none" normalizeH="0" baseline="0" dirty="0" smtClean="0">
                <a:ln>
                  <a:noFill/>
                </a:ln>
                <a:solidFill>
                  <a:schemeClr val="tx1"/>
                </a:solidFill>
                <a:effectLst/>
                <a:latin typeface="+mj-lt"/>
                <a:ea typeface="맑은 고딕" panose="020B0503020000020004" pitchFamily="50" charset="-127"/>
              </a:endParaRPr>
            </a:p>
          </p:txBody>
        </p:sp>
        <p:sp>
          <p:nvSpPr>
            <p:cNvPr id="64" name="직사각형 32"/>
            <p:cNvSpPr/>
            <p:nvPr/>
          </p:nvSpPr>
          <p:spPr>
            <a:xfrm>
              <a:off x="5429363" y="4805590"/>
              <a:ext cx="655408" cy="238184"/>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00" b="0" i="0" u="none" strike="noStrike" cap="none" normalizeH="0" baseline="0" dirty="0" smtClean="0">
                  <a:ln>
                    <a:noFill/>
                  </a:ln>
                  <a:solidFill>
                    <a:schemeClr val="tx1"/>
                  </a:solidFill>
                  <a:effectLst/>
                  <a:latin typeface="+mj-lt"/>
                  <a:ea typeface="맑은 고딕" panose="020B0503020000020004" pitchFamily="50" charset="-127"/>
                </a:rPr>
                <a:t>Beacon</a:t>
              </a:r>
              <a:endParaRPr kumimoji="0" lang="ko-KR" altLang="en-US" sz="1000" b="0" i="0" u="none" strike="noStrike" cap="none" normalizeH="0" baseline="0" dirty="0" smtClean="0">
                <a:ln>
                  <a:noFill/>
                </a:ln>
                <a:solidFill>
                  <a:schemeClr val="tx1"/>
                </a:solidFill>
                <a:effectLst/>
                <a:latin typeface="+mj-lt"/>
                <a:ea typeface="맑은 고딕" panose="020B0503020000020004" pitchFamily="50" charset="-127"/>
              </a:endParaRPr>
            </a:p>
          </p:txBody>
        </p:sp>
        <p:cxnSp>
          <p:nvCxnSpPr>
            <p:cNvPr id="65" name="직선 화살표 연결선 53"/>
            <p:cNvCxnSpPr>
              <a:stCxn id="64" idx="2"/>
            </p:cNvCxnSpPr>
            <p:nvPr/>
          </p:nvCxnSpPr>
          <p:spPr bwMode="auto">
            <a:xfrm>
              <a:off x="5757067" y="5043774"/>
              <a:ext cx="0" cy="56258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6" name="직선 화살표 연결선 55"/>
            <p:cNvCxnSpPr>
              <a:stCxn id="63" idx="2"/>
            </p:cNvCxnSpPr>
            <p:nvPr/>
          </p:nvCxnSpPr>
          <p:spPr bwMode="auto">
            <a:xfrm>
              <a:off x="7081575" y="5394941"/>
              <a:ext cx="0" cy="472760"/>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67" name="모서리가 둥근 직사각형 60"/>
            <p:cNvSpPr/>
            <p:nvPr/>
          </p:nvSpPr>
          <p:spPr>
            <a:xfrm>
              <a:off x="5264591" y="5765340"/>
              <a:ext cx="1072806" cy="244614"/>
            </a:xfrm>
            <a:prstGeom prst="roundRect">
              <a:avLst/>
            </a:prstGeom>
            <a:solidFill>
              <a:srgbClr val="92D050"/>
            </a:solid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000" dirty="0">
                  <a:latin typeface="Times New Roman" pitchFamily="16" charset="0"/>
                  <a:ea typeface="MS Gothic" charset="-128"/>
                </a:rPr>
                <a:t>awake</a:t>
              </a:r>
              <a:endParaRPr kumimoji="0" lang="ko-KR" alt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68" name="모서리가 둥근 직사각형 60"/>
            <p:cNvSpPr/>
            <p:nvPr/>
          </p:nvSpPr>
          <p:spPr>
            <a:xfrm>
              <a:off x="6595973" y="6040608"/>
              <a:ext cx="1072806" cy="244614"/>
            </a:xfrm>
            <a:prstGeom prst="roundRect">
              <a:avLst/>
            </a:prstGeom>
            <a:solidFill>
              <a:srgbClr val="92D050"/>
            </a:solid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000" dirty="0">
                  <a:latin typeface="Times New Roman" pitchFamily="16" charset="0"/>
                  <a:ea typeface="MS Gothic" charset="-128"/>
                </a:rPr>
                <a:t>awake</a:t>
              </a:r>
              <a:endParaRPr kumimoji="0" lang="ko-KR" altLang="en-US" sz="1000" b="0" i="0" u="none" strike="noStrike" cap="none" normalizeH="0" baseline="0" dirty="0" smtClean="0">
                <a:ln>
                  <a:noFill/>
                </a:ln>
                <a:solidFill>
                  <a:schemeClr val="tx1"/>
                </a:solidFill>
                <a:effectLst/>
                <a:latin typeface="Times New Roman" pitchFamily="16" charset="0"/>
                <a:ea typeface="MS Gothic" charset="-128"/>
              </a:endParaRPr>
            </a:p>
          </p:txBody>
        </p:sp>
      </p:grpSp>
      <p:sp>
        <p:nvSpPr>
          <p:cNvPr id="72" name="椭圆 71"/>
          <p:cNvSpPr/>
          <p:nvPr/>
        </p:nvSpPr>
        <p:spPr bwMode="auto">
          <a:xfrm>
            <a:off x="6489843" y="5870497"/>
            <a:ext cx="1371600" cy="713247"/>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74" name="椭圆 73"/>
          <p:cNvSpPr/>
          <p:nvPr/>
        </p:nvSpPr>
        <p:spPr bwMode="auto">
          <a:xfrm>
            <a:off x="2864209" y="5870496"/>
            <a:ext cx="1371600" cy="713247"/>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75" name="文本框 74"/>
          <p:cNvSpPr txBox="1"/>
          <p:nvPr/>
        </p:nvSpPr>
        <p:spPr>
          <a:xfrm>
            <a:off x="4029215" y="5820590"/>
            <a:ext cx="538254" cy="276999"/>
          </a:xfrm>
          <a:prstGeom prst="rect">
            <a:avLst/>
          </a:prstGeom>
          <a:noFill/>
        </p:spPr>
        <p:txBody>
          <a:bodyPr wrap="square" rtlCol="0">
            <a:spAutoFit/>
          </a:bodyPr>
          <a:lstStyle/>
          <a:p>
            <a:r>
              <a:rPr lang="en-US" altLang="zh-CN" dirty="0" smtClean="0"/>
              <a:t>skip</a:t>
            </a:r>
            <a:endParaRPr lang="en-US" dirty="0"/>
          </a:p>
        </p:txBody>
      </p:sp>
      <p:sp>
        <p:nvSpPr>
          <p:cNvPr id="76" name="文本框 75"/>
          <p:cNvSpPr txBox="1"/>
          <p:nvPr/>
        </p:nvSpPr>
        <p:spPr>
          <a:xfrm>
            <a:off x="7559334" y="5757534"/>
            <a:ext cx="538254" cy="276999"/>
          </a:xfrm>
          <a:prstGeom prst="rect">
            <a:avLst/>
          </a:prstGeom>
          <a:noFill/>
        </p:spPr>
        <p:txBody>
          <a:bodyPr wrap="square" rtlCol="0">
            <a:spAutoFit/>
          </a:bodyPr>
          <a:lstStyle/>
          <a:p>
            <a:r>
              <a:rPr lang="en-US" altLang="zh-CN" dirty="0" smtClean="0"/>
              <a:t>skip</a:t>
            </a:r>
            <a:endParaRPr lang="en-US" dirty="0"/>
          </a:p>
        </p:txBody>
      </p:sp>
    </p:spTree>
    <p:extLst>
      <p:ext uri="{BB962C8B-B14F-4D97-AF65-F5344CB8AC3E}">
        <p14:creationId xmlns:p14="http://schemas.microsoft.com/office/powerpoint/2010/main" val="26915637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Primary link</a:t>
            </a:r>
            <a:endParaRPr lang="en-US" dirty="0"/>
          </a:p>
        </p:txBody>
      </p:sp>
      <p:sp>
        <p:nvSpPr>
          <p:cNvPr id="3" name="内容占位符 2"/>
          <p:cNvSpPr>
            <a:spLocks noGrp="1"/>
          </p:cNvSpPr>
          <p:nvPr>
            <p:ph idx="1"/>
          </p:nvPr>
        </p:nvSpPr>
        <p:spPr>
          <a:xfrm>
            <a:off x="685800" y="1932525"/>
            <a:ext cx="7772400" cy="4114800"/>
          </a:xfrm>
        </p:spPr>
        <p:txBody>
          <a:bodyPr/>
          <a:lstStyle/>
          <a:p>
            <a:r>
              <a:rPr lang="en-US" altLang="zh-CN" sz="2000" dirty="0" smtClean="0"/>
              <a:t>Before the primary link selection, multi-link </a:t>
            </a:r>
            <a:r>
              <a:rPr lang="en-US" altLang="zh-CN" sz="2000" dirty="0"/>
              <a:t>capable </a:t>
            </a:r>
            <a:r>
              <a:rPr lang="en-US" altLang="zh-CN" sz="2000" dirty="0" smtClean="0"/>
              <a:t>AP will broadcast the set of primary links through the beacon frame</a:t>
            </a:r>
          </a:p>
          <a:p>
            <a:pPr marL="342900" lvl="1" indent="-342900">
              <a:buChar char="•"/>
            </a:pPr>
            <a:r>
              <a:rPr lang="en-US" altLang="zh-CN" b="1" dirty="0">
                <a:ea typeface="+mn-ea"/>
                <a:cs typeface="+mn-cs"/>
              </a:rPr>
              <a:t>Based on the set of primary links, each STA could choose its own primary link</a:t>
            </a:r>
          </a:p>
          <a:p>
            <a:pPr lvl="1"/>
            <a:r>
              <a:rPr lang="en-US" altLang="zh-CN" sz="1400" dirty="0" smtClean="0"/>
              <a:t>Primary link selection could be done in the phase of association or could be changed after the association</a:t>
            </a:r>
          </a:p>
          <a:p>
            <a:pPr marL="342900" lvl="1" indent="-342900">
              <a:buChar char="•"/>
            </a:pPr>
            <a:r>
              <a:rPr lang="en-US" altLang="zh-CN" b="1" dirty="0" smtClean="0">
                <a:ea typeface="+mn-ea"/>
                <a:cs typeface="+mn-cs"/>
              </a:rPr>
              <a:t>The </a:t>
            </a:r>
            <a:r>
              <a:rPr lang="en-US" altLang="zh-CN" b="1" dirty="0">
                <a:ea typeface="+mn-ea"/>
                <a:cs typeface="+mn-cs"/>
              </a:rPr>
              <a:t>power consumption for the non-primary link could be reduced </a:t>
            </a:r>
            <a:r>
              <a:rPr lang="en-US" altLang="zh-CN" b="1" dirty="0" smtClean="0">
                <a:ea typeface="+mn-ea"/>
                <a:cs typeface="+mn-cs"/>
              </a:rPr>
              <a:t>if </a:t>
            </a:r>
            <a:r>
              <a:rPr lang="en-US" altLang="zh-CN" b="1" dirty="0">
                <a:ea typeface="+mn-ea"/>
                <a:cs typeface="+mn-cs"/>
              </a:rPr>
              <a:t>the following work could be done in the primary </a:t>
            </a:r>
            <a:r>
              <a:rPr lang="en-US" altLang="zh-CN" b="1" dirty="0" smtClean="0">
                <a:ea typeface="+mn-ea"/>
                <a:cs typeface="+mn-cs"/>
              </a:rPr>
              <a:t>link</a:t>
            </a:r>
          </a:p>
          <a:p>
            <a:pPr lvl="1"/>
            <a:r>
              <a:rPr lang="en-US" altLang="zh-CN" sz="1400" dirty="0"/>
              <a:t>DL traffic delivery notification </a:t>
            </a:r>
            <a:endParaRPr lang="en-US" altLang="zh-CN" sz="1400" dirty="0" smtClean="0"/>
          </a:p>
          <a:p>
            <a:pPr lvl="1"/>
            <a:r>
              <a:rPr lang="en-US" altLang="zh-CN" sz="1400" dirty="0" smtClean="0"/>
              <a:t>BSS or link specific parameters update notification</a:t>
            </a:r>
            <a:endParaRPr lang="en-US" altLang="zh-CN" sz="1400" dirty="0"/>
          </a:p>
          <a:p>
            <a:pPr marL="342900" lvl="1" indent="-342900">
              <a:buChar char="•"/>
            </a:pPr>
            <a:endParaRPr lang="en-US" altLang="zh-CN" sz="2400" b="1" dirty="0" smtClean="0">
              <a:ea typeface="+mn-ea"/>
              <a:cs typeface="+mn-cs"/>
            </a:endParaRPr>
          </a:p>
          <a:p>
            <a:pPr marL="342900" lvl="1" indent="-342900">
              <a:buChar char="•"/>
            </a:pPr>
            <a:endParaRPr lang="en-US" sz="2400" b="1" dirty="0">
              <a:ea typeface="+mn-ea"/>
              <a:cs typeface="+mn-cs"/>
            </a:endParaRPr>
          </a:p>
        </p:txBody>
      </p:sp>
      <p:sp>
        <p:nvSpPr>
          <p:cNvPr id="4" name="日期占位符 3"/>
          <p:cNvSpPr>
            <a:spLocks noGrp="1"/>
          </p:cNvSpPr>
          <p:nvPr>
            <p:ph type="dt" sz="half" idx="10"/>
          </p:nvPr>
        </p:nvSpPr>
        <p:spPr/>
        <p:txBody>
          <a:bodyPr/>
          <a:lstStyle/>
          <a:p>
            <a:r>
              <a:rPr lang="en-US" altLang="zh-CN" smtClean="0"/>
              <a:t>Nov.</a:t>
            </a:r>
            <a:r>
              <a:rPr lang="en-US" smtClean="0"/>
              <a:t> 2019</a:t>
            </a:r>
            <a:endParaRPr lang="en-US" dirty="0"/>
          </a:p>
        </p:txBody>
      </p:sp>
      <p:sp>
        <p:nvSpPr>
          <p:cNvPr id="5" name="页脚占位符 4"/>
          <p:cNvSpPr>
            <a:spLocks noGrp="1"/>
          </p:cNvSpPr>
          <p:nvPr>
            <p:ph type="ftr" sz="quarter" idx="11"/>
          </p:nvPr>
        </p:nvSpPr>
        <p:spPr/>
        <p:txBody>
          <a:bodyPr/>
          <a:lstStyle/>
          <a:p>
            <a:r>
              <a:rPr lang="en-US" smtClean="0"/>
              <a:t>Ming Gan, Huawei</a:t>
            </a:r>
            <a:endParaRPr lang="en-US" dirty="0"/>
          </a:p>
        </p:txBody>
      </p:sp>
      <p:sp>
        <p:nvSpPr>
          <p:cNvPr id="6" name="灯片编号占位符 5"/>
          <p:cNvSpPr>
            <a:spLocks noGrp="1"/>
          </p:cNvSpPr>
          <p:nvPr>
            <p:ph type="sldNum" sz="quarter" idx="12"/>
          </p:nvPr>
        </p:nvSpPr>
        <p:spPr/>
        <p:txBody>
          <a:bodyPr/>
          <a:lstStyle/>
          <a:p>
            <a:r>
              <a:rPr lang="en-US" smtClean="0"/>
              <a:t>Slide </a:t>
            </a:r>
            <a:fld id="{303B08C7-0CD1-8846-8502-BF7BB64F440C}" type="slidenum">
              <a:rPr lang="en-US" smtClean="0"/>
              <a:pPr/>
              <a:t>4</a:t>
            </a:fld>
            <a:endParaRPr lang="en-US"/>
          </a:p>
        </p:txBody>
      </p:sp>
      <p:grpSp>
        <p:nvGrpSpPr>
          <p:cNvPr id="29" name="组合 28"/>
          <p:cNvGrpSpPr/>
          <p:nvPr/>
        </p:nvGrpSpPr>
        <p:grpSpPr>
          <a:xfrm>
            <a:off x="5419003" y="4510444"/>
            <a:ext cx="3147089" cy="1964969"/>
            <a:chOff x="5419003" y="4510444"/>
            <a:chExt cx="3147089" cy="1964969"/>
          </a:xfrm>
        </p:grpSpPr>
        <p:sp>
          <p:nvSpPr>
            <p:cNvPr id="8" name="矩形 7"/>
            <p:cNvSpPr/>
            <p:nvPr/>
          </p:nvSpPr>
          <p:spPr bwMode="auto">
            <a:xfrm>
              <a:off x="5419003" y="4623201"/>
              <a:ext cx="1154511" cy="1852212"/>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600" b="0" i="0" u="none" strike="noStrike" cap="none" normalizeH="0" baseline="0" smtClean="0">
                <a:ln>
                  <a:noFill/>
                </a:ln>
                <a:solidFill>
                  <a:schemeClr val="tx1"/>
                </a:solidFill>
                <a:effectLst/>
                <a:latin typeface="Arial" charset="0"/>
                <a:ea typeface="宋体" charset="-122"/>
              </a:endParaRPr>
            </a:p>
          </p:txBody>
        </p:sp>
        <p:sp>
          <p:nvSpPr>
            <p:cNvPr id="9" name="矩形 8"/>
            <p:cNvSpPr/>
            <p:nvPr/>
          </p:nvSpPr>
          <p:spPr bwMode="auto">
            <a:xfrm>
              <a:off x="5610578" y="5079692"/>
              <a:ext cx="705535" cy="27785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kumimoji="0" lang="en-US" sz="700" b="0" i="0" u="none" strike="noStrike" cap="none" normalizeH="0" baseline="0" dirty="0" smtClean="0">
                  <a:ln>
                    <a:noFill/>
                  </a:ln>
                  <a:solidFill>
                    <a:schemeClr val="tx1"/>
                  </a:solidFill>
                  <a:effectLst/>
                  <a:latin typeface="Arial" charset="0"/>
                  <a:ea typeface="宋体" charset="-122"/>
                </a:rPr>
                <a:t>AP1/ 2.4G</a:t>
              </a:r>
            </a:p>
            <a:p>
              <a:pPr marL="0" marR="0" indent="0" algn="l" defTabSz="914400" rtl="0" eaLnBrk="1" fontAlgn="base" latinLnBrk="0" hangingPunct="1">
                <a:lnSpc>
                  <a:spcPct val="100000"/>
                </a:lnSpc>
                <a:spcBef>
                  <a:spcPct val="0"/>
                </a:spcBef>
                <a:spcAft>
                  <a:spcPct val="0"/>
                </a:spcAft>
                <a:buClr>
                  <a:srgbClr val="CC9900"/>
                </a:buClr>
                <a:buSzTx/>
                <a:tabLst/>
              </a:pPr>
              <a:endParaRPr kumimoji="0" lang="en-US" sz="1600" b="0" i="0" u="none" strike="noStrike" cap="none" normalizeH="0" baseline="0" dirty="0" smtClean="0">
                <a:ln>
                  <a:noFill/>
                </a:ln>
                <a:solidFill>
                  <a:schemeClr val="tx1"/>
                </a:solidFill>
                <a:effectLst/>
                <a:latin typeface="Arial" charset="0"/>
                <a:ea typeface="宋体" charset="-122"/>
              </a:endParaRPr>
            </a:p>
          </p:txBody>
        </p:sp>
        <p:sp>
          <p:nvSpPr>
            <p:cNvPr id="10" name="矩形 9"/>
            <p:cNvSpPr/>
            <p:nvPr/>
          </p:nvSpPr>
          <p:spPr bwMode="auto">
            <a:xfrm>
              <a:off x="5616883" y="5481196"/>
              <a:ext cx="705535" cy="27785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kumimoji="0" lang="en-US" sz="700" b="0" i="0" u="none" strike="noStrike" cap="none" normalizeH="0" baseline="0" dirty="0" smtClean="0">
                  <a:ln>
                    <a:noFill/>
                  </a:ln>
                  <a:solidFill>
                    <a:schemeClr val="tx1"/>
                  </a:solidFill>
                  <a:effectLst/>
                  <a:latin typeface="Arial" charset="0"/>
                  <a:ea typeface="宋体" charset="-122"/>
                </a:rPr>
                <a:t>AP2/ 5G</a:t>
              </a:r>
            </a:p>
            <a:p>
              <a:pPr marL="0" marR="0" indent="0" algn="l" defTabSz="914400" rtl="0" eaLnBrk="1" fontAlgn="base" latinLnBrk="0" hangingPunct="1">
                <a:lnSpc>
                  <a:spcPct val="100000"/>
                </a:lnSpc>
                <a:spcBef>
                  <a:spcPct val="0"/>
                </a:spcBef>
                <a:spcAft>
                  <a:spcPct val="0"/>
                </a:spcAft>
                <a:buClr>
                  <a:srgbClr val="CC9900"/>
                </a:buClr>
                <a:buSzTx/>
                <a:tabLst/>
              </a:pPr>
              <a:endParaRPr kumimoji="0" lang="en-US" sz="1600" b="0" i="0" u="none" strike="noStrike" cap="none" normalizeH="0" baseline="0" dirty="0" smtClean="0">
                <a:ln>
                  <a:noFill/>
                </a:ln>
                <a:solidFill>
                  <a:schemeClr val="tx1"/>
                </a:solidFill>
                <a:effectLst/>
                <a:latin typeface="Arial" charset="0"/>
                <a:ea typeface="宋体" charset="-122"/>
              </a:endParaRPr>
            </a:p>
          </p:txBody>
        </p:sp>
        <p:sp>
          <p:nvSpPr>
            <p:cNvPr id="11" name="矩形 10"/>
            <p:cNvSpPr/>
            <p:nvPr/>
          </p:nvSpPr>
          <p:spPr bwMode="auto">
            <a:xfrm>
              <a:off x="5616883" y="5882700"/>
              <a:ext cx="705535" cy="27785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kumimoji="0" lang="en-US" sz="700" b="0" i="0" u="none" strike="noStrike" cap="none" normalizeH="0" baseline="0" dirty="0" smtClean="0">
                  <a:ln>
                    <a:noFill/>
                  </a:ln>
                  <a:solidFill>
                    <a:schemeClr val="tx1"/>
                  </a:solidFill>
                  <a:effectLst/>
                  <a:latin typeface="Arial" charset="0"/>
                  <a:ea typeface="宋体" charset="-122"/>
                </a:rPr>
                <a:t>AP4/ 6G</a:t>
              </a:r>
            </a:p>
            <a:p>
              <a:pPr marL="0" marR="0" indent="0" algn="l" defTabSz="914400" rtl="0" eaLnBrk="1" fontAlgn="base" latinLnBrk="0" hangingPunct="1">
                <a:lnSpc>
                  <a:spcPct val="100000"/>
                </a:lnSpc>
                <a:spcBef>
                  <a:spcPct val="0"/>
                </a:spcBef>
                <a:spcAft>
                  <a:spcPct val="0"/>
                </a:spcAft>
                <a:buClr>
                  <a:srgbClr val="CC9900"/>
                </a:buClr>
                <a:buSzTx/>
                <a:tabLst/>
              </a:pPr>
              <a:endParaRPr kumimoji="0" lang="en-US" sz="1600" b="0" i="0" u="none" strike="noStrike" cap="none" normalizeH="0" baseline="0" dirty="0" smtClean="0">
                <a:ln>
                  <a:noFill/>
                </a:ln>
                <a:solidFill>
                  <a:schemeClr val="tx1"/>
                </a:solidFill>
                <a:effectLst/>
                <a:latin typeface="Arial" charset="0"/>
                <a:ea typeface="宋体" charset="-122"/>
              </a:endParaRPr>
            </a:p>
          </p:txBody>
        </p:sp>
        <p:grpSp>
          <p:nvGrpSpPr>
            <p:cNvPr id="12" name="组合 11"/>
            <p:cNvGrpSpPr/>
            <p:nvPr/>
          </p:nvGrpSpPr>
          <p:grpSpPr>
            <a:xfrm>
              <a:off x="6958351" y="4827394"/>
              <a:ext cx="1037074" cy="767575"/>
              <a:chOff x="3911756" y="4405754"/>
              <a:chExt cx="1296144" cy="980369"/>
            </a:xfrm>
            <a:solidFill>
              <a:srgbClr val="FFFF00"/>
            </a:solidFill>
          </p:grpSpPr>
          <p:sp>
            <p:nvSpPr>
              <p:cNvPr id="24" name="矩形 23"/>
              <p:cNvSpPr/>
              <p:nvPr/>
            </p:nvSpPr>
            <p:spPr bwMode="auto">
              <a:xfrm>
                <a:off x="3911756" y="4405754"/>
                <a:ext cx="1296144" cy="980369"/>
              </a:xfrm>
              <a:prstGeom prst="rect">
                <a:avLst/>
              </a:prstGeom>
              <a:grpFill/>
              <a:ln>
                <a:solidFill>
                  <a:schemeClr val="tx1"/>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400" b="0" i="0" u="none" strike="noStrike" cap="none" normalizeH="0" baseline="0" smtClean="0">
                  <a:ln>
                    <a:noFill/>
                  </a:ln>
                  <a:solidFill>
                    <a:schemeClr val="tx1"/>
                  </a:solidFill>
                  <a:effectLst/>
                  <a:latin typeface="Arial" charset="0"/>
                  <a:ea typeface="宋体" charset="-122"/>
                </a:endParaRPr>
              </a:p>
            </p:txBody>
          </p:sp>
          <p:sp>
            <p:nvSpPr>
              <p:cNvPr id="25" name="矩形 24"/>
              <p:cNvSpPr/>
              <p:nvPr/>
            </p:nvSpPr>
            <p:spPr bwMode="auto">
              <a:xfrm>
                <a:off x="4120702" y="4570842"/>
                <a:ext cx="792088" cy="288032"/>
              </a:xfrm>
              <a:prstGeom prst="rect">
                <a:avLst/>
              </a:prstGeom>
              <a:grpFill/>
              <a:ln>
                <a:solidFill>
                  <a:schemeClr val="tx1"/>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kumimoji="0" lang="en-US" sz="600" b="0" i="0" u="none" strike="noStrike" cap="none" normalizeH="0" baseline="0" dirty="0" smtClean="0">
                    <a:ln>
                      <a:noFill/>
                    </a:ln>
                    <a:solidFill>
                      <a:schemeClr val="tx1"/>
                    </a:solidFill>
                    <a:effectLst/>
                    <a:latin typeface="Arial" charset="0"/>
                    <a:ea typeface="宋体" charset="-122"/>
                  </a:rPr>
                  <a:t>STA1/ 2.4G</a:t>
                </a:r>
              </a:p>
              <a:p>
                <a:pPr marL="0" marR="0" indent="0" algn="l" defTabSz="914400" rtl="0" eaLnBrk="1" fontAlgn="base" latinLnBrk="0" hangingPunct="1">
                  <a:lnSpc>
                    <a:spcPct val="100000"/>
                  </a:lnSpc>
                  <a:spcBef>
                    <a:spcPct val="0"/>
                  </a:spcBef>
                  <a:spcAft>
                    <a:spcPct val="0"/>
                  </a:spcAft>
                  <a:buClr>
                    <a:srgbClr val="CC9900"/>
                  </a:buClr>
                  <a:buSzTx/>
                  <a:tabLst/>
                </a:pPr>
                <a:endParaRPr kumimoji="0" lang="en-US" sz="1400" b="0" i="0" u="none" strike="noStrike" cap="none" normalizeH="0" baseline="0" dirty="0" smtClean="0">
                  <a:ln>
                    <a:noFill/>
                  </a:ln>
                  <a:solidFill>
                    <a:schemeClr val="tx1"/>
                  </a:solidFill>
                  <a:effectLst/>
                  <a:latin typeface="Arial" charset="0"/>
                  <a:ea typeface="宋体" charset="-122"/>
                </a:endParaRPr>
              </a:p>
            </p:txBody>
          </p:sp>
          <p:sp>
            <p:nvSpPr>
              <p:cNvPr id="26" name="矩形 25"/>
              <p:cNvSpPr/>
              <p:nvPr/>
            </p:nvSpPr>
            <p:spPr bwMode="auto">
              <a:xfrm>
                <a:off x="4127780" y="4987059"/>
                <a:ext cx="792088" cy="288032"/>
              </a:xfrm>
              <a:prstGeom prst="rect">
                <a:avLst/>
              </a:prstGeom>
              <a:grpFill/>
              <a:ln>
                <a:solidFill>
                  <a:schemeClr val="tx1"/>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kumimoji="0" lang="en-US" sz="600" b="0" i="0" u="none" strike="noStrike" cap="none" normalizeH="0" baseline="0" dirty="0" smtClean="0">
                    <a:ln>
                      <a:noFill/>
                    </a:ln>
                    <a:solidFill>
                      <a:schemeClr val="tx1"/>
                    </a:solidFill>
                    <a:effectLst/>
                    <a:latin typeface="Arial" charset="0"/>
                    <a:ea typeface="宋体" charset="-122"/>
                  </a:rPr>
                  <a:t>STA2/ 5G</a:t>
                </a:r>
              </a:p>
              <a:p>
                <a:pPr marL="0" marR="0" indent="0" algn="l" defTabSz="914400" rtl="0" eaLnBrk="1" fontAlgn="base" latinLnBrk="0" hangingPunct="1">
                  <a:lnSpc>
                    <a:spcPct val="100000"/>
                  </a:lnSpc>
                  <a:spcBef>
                    <a:spcPct val="0"/>
                  </a:spcBef>
                  <a:spcAft>
                    <a:spcPct val="0"/>
                  </a:spcAft>
                  <a:buClr>
                    <a:srgbClr val="CC9900"/>
                  </a:buClr>
                  <a:buSzTx/>
                  <a:tabLst/>
                </a:pPr>
                <a:endParaRPr kumimoji="0" lang="en-US" sz="1400" b="0" i="0" u="none" strike="noStrike" cap="none" normalizeH="0" baseline="0" dirty="0" smtClean="0">
                  <a:ln>
                    <a:noFill/>
                  </a:ln>
                  <a:solidFill>
                    <a:schemeClr val="tx1"/>
                  </a:solidFill>
                  <a:effectLst/>
                  <a:latin typeface="Arial" charset="0"/>
                  <a:ea typeface="宋体" charset="-122"/>
                </a:endParaRPr>
              </a:p>
            </p:txBody>
          </p:sp>
        </p:grpSp>
        <p:sp>
          <p:nvSpPr>
            <p:cNvPr id="13" name="矩形 12"/>
            <p:cNvSpPr/>
            <p:nvPr/>
          </p:nvSpPr>
          <p:spPr bwMode="auto">
            <a:xfrm>
              <a:off x="7125533" y="4510444"/>
              <a:ext cx="633768" cy="225513"/>
            </a:xfrm>
            <a:prstGeom prst="rect">
              <a:avLst/>
            </a:prstGeom>
            <a:solidFill>
              <a:srgbClr val="FFC000"/>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kumimoji="0" lang="en-US" sz="600" b="0" i="0" u="none" strike="noStrike" cap="none" normalizeH="0" baseline="0" dirty="0" smtClean="0">
                  <a:ln>
                    <a:noFill/>
                  </a:ln>
                  <a:solidFill>
                    <a:schemeClr val="tx1"/>
                  </a:solidFill>
                  <a:effectLst/>
                  <a:latin typeface="Arial" charset="0"/>
                  <a:ea typeface="宋体" charset="-122"/>
                </a:rPr>
                <a:t>STA/ 2.4G</a:t>
              </a:r>
            </a:p>
            <a:p>
              <a:pPr marL="0" marR="0" indent="0" algn="l" defTabSz="914400" rtl="0" eaLnBrk="1" fontAlgn="base" latinLnBrk="0" hangingPunct="1">
                <a:lnSpc>
                  <a:spcPct val="100000"/>
                </a:lnSpc>
                <a:spcBef>
                  <a:spcPct val="0"/>
                </a:spcBef>
                <a:spcAft>
                  <a:spcPct val="0"/>
                </a:spcAft>
                <a:buClr>
                  <a:srgbClr val="CC9900"/>
                </a:buClr>
                <a:buSzTx/>
                <a:tabLst/>
              </a:pPr>
              <a:endParaRPr kumimoji="0" lang="en-US" sz="1400" b="0" i="0" u="none" strike="noStrike" cap="none" normalizeH="0" baseline="0" dirty="0" smtClean="0">
                <a:ln>
                  <a:noFill/>
                </a:ln>
                <a:solidFill>
                  <a:schemeClr val="tx1"/>
                </a:solidFill>
                <a:effectLst/>
                <a:latin typeface="Arial" charset="0"/>
                <a:ea typeface="宋体" charset="-122"/>
              </a:endParaRPr>
            </a:p>
          </p:txBody>
        </p:sp>
        <p:grpSp>
          <p:nvGrpSpPr>
            <p:cNvPr id="14" name="组合 13"/>
            <p:cNvGrpSpPr/>
            <p:nvPr/>
          </p:nvGrpSpPr>
          <p:grpSpPr>
            <a:xfrm>
              <a:off x="6958351" y="5707838"/>
              <a:ext cx="1037074" cy="767575"/>
              <a:chOff x="3911756" y="4405754"/>
              <a:chExt cx="1296144" cy="980369"/>
            </a:xfrm>
            <a:solidFill>
              <a:srgbClr val="92D050"/>
            </a:solidFill>
          </p:grpSpPr>
          <p:sp>
            <p:nvSpPr>
              <p:cNvPr id="21" name="矩形 20"/>
              <p:cNvSpPr/>
              <p:nvPr/>
            </p:nvSpPr>
            <p:spPr bwMode="auto">
              <a:xfrm>
                <a:off x="3911756" y="4405754"/>
                <a:ext cx="1296144" cy="980369"/>
              </a:xfrm>
              <a:prstGeom prst="rect">
                <a:avLst/>
              </a:prstGeom>
              <a:grpFill/>
              <a:ln>
                <a:solidFill>
                  <a:schemeClr val="tx1"/>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400" b="0" i="0" u="none" strike="noStrike" cap="none" normalizeH="0" baseline="0" smtClean="0">
                  <a:ln>
                    <a:noFill/>
                  </a:ln>
                  <a:solidFill>
                    <a:schemeClr val="tx1"/>
                  </a:solidFill>
                  <a:effectLst/>
                  <a:latin typeface="Arial" charset="0"/>
                  <a:ea typeface="宋体" charset="-122"/>
                </a:endParaRPr>
              </a:p>
            </p:txBody>
          </p:sp>
          <p:sp>
            <p:nvSpPr>
              <p:cNvPr id="22" name="矩形 21"/>
              <p:cNvSpPr/>
              <p:nvPr/>
            </p:nvSpPr>
            <p:spPr bwMode="auto">
              <a:xfrm>
                <a:off x="4120702" y="4570842"/>
                <a:ext cx="792088" cy="288032"/>
              </a:xfrm>
              <a:prstGeom prst="rect">
                <a:avLst/>
              </a:prstGeom>
              <a:grpFill/>
              <a:ln>
                <a:solidFill>
                  <a:schemeClr val="tx1"/>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kumimoji="0" lang="en-US" sz="600" b="0" i="0" u="none" strike="noStrike" cap="none" normalizeH="0" baseline="0" dirty="0" smtClean="0">
                    <a:ln>
                      <a:noFill/>
                    </a:ln>
                    <a:solidFill>
                      <a:schemeClr val="tx1"/>
                    </a:solidFill>
                    <a:effectLst/>
                    <a:latin typeface="Arial" charset="0"/>
                    <a:ea typeface="宋体" charset="-122"/>
                  </a:rPr>
                  <a:t>STA1/ 5G</a:t>
                </a:r>
              </a:p>
              <a:p>
                <a:pPr marL="0" marR="0" indent="0" algn="l" defTabSz="914400" rtl="0" eaLnBrk="1" fontAlgn="base" latinLnBrk="0" hangingPunct="1">
                  <a:lnSpc>
                    <a:spcPct val="100000"/>
                  </a:lnSpc>
                  <a:spcBef>
                    <a:spcPct val="0"/>
                  </a:spcBef>
                  <a:spcAft>
                    <a:spcPct val="0"/>
                  </a:spcAft>
                  <a:buClr>
                    <a:srgbClr val="CC9900"/>
                  </a:buClr>
                  <a:buSzTx/>
                  <a:tabLst/>
                </a:pPr>
                <a:endParaRPr kumimoji="0" lang="en-US" sz="1400" b="0" i="0" u="none" strike="noStrike" cap="none" normalizeH="0" baseline="0" dirty="0" smtClean="0">
                  <a:ln>
                    <a:noFill/>
                  </a:ln>
                  <a:solidFill>
                    <a:schemeClr val="tx1"/>
                  </a:solidFill>
                  <a:effectLst/>
                  <a:latin typeface="Arial" charset="0"/>
                  <a:ea typeface="宋体" charset="-122"/>
                </a:endParaRPr>
              </a:p>
            </p:txBody>
          </p:sp>
          <p:sp>
            <p:nvSpPr>
              <p:cNvPr id="23" name="矩形 22"/>
              <p:cNvSpPr/>
              <p:nvPr/>
            </p:nvSpPr>
            <p:spPr bwMode="auto">
              <a:xfrm>
                <a:off x="4127780" y="4987059"/>
                <a:ext cx="792088" cy="288032"/>
              </a:xfrm>
              <a:prstGeom prst="rect">
                <a:avLst/>
              </a:prstGeom>
              <a:grpFill/>
              <a:ln>
                <a:solidFill>
                  <a:schemeClr val="tx1"/>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kumimoji="0" lang="en-US" sz="600" b="0" i="0" u="none" strike="noStrike" cap="none" normalizeH="0" baseline="0" dirty="0" smtClean="0">
                    <a:ln>
                      <a:noFill/>
                    </a:ln>
                    <a:solidFill>
                      <a:schemeClr val="tx1"/>
                    </a:solidFill>
                    <a:effectLst/>
                    <a:latin typeface="Arial" charset="0"/>
                    <a:ea typeface="宋体" charset="-122"/>
                  </a:rPr>
                  <a:t>STA2/ 6G</a:t>
                </a:r>
              </a:p>
              <a:p>
                <a:pPr marL="0" marR="0" indent="0" algn="l" defTabSz="914400" rtl="0" eaLnBrk="1" fontAlgn="base" latinLnBrk="0" hangingPunct="1">
                  <a:lnSpc>
                    <a:spcPct val="100000"/>
                  </a:lnSpc>
                  <a:spcBef>
                    <a:spcPct val="0"/>
                  </a:spcBef>
                  <a:spcAft>
                    <a:spcPct val="0"/>
                  </a:spcAft>
                  <a:buClr>
                    <a:srgbClr val="CC9900"/>
                  </a:buClr>
                  <a:buSzTx/>
                  <a:tabLst/>
                </a:pPr>
                <a:endParaRPr kumimoji="0" lang="en-US" sz="1400" b="0" i="0" u="none" strike="noStrike" cap="none" normalizeH="0" baseline="0" dirty="0" smtClean="0">
                  <a:ln>
                    <a:noFill/>
                  </a:ln>
                  <a:solidFill>
                    <a:schemeClr val="tx1"/>
                  </a:solidFill>
                  <a:effectLst/>
                  <a:latin typeface="Arial" charset="0"/>
                  <a:ea typeface="宋体" charset="-122"/>
                </a:endParaRPr>
              </a:p>
            </p:txBody>
          </p:sp>
        </p:grpSp>
        <p:cxnSp>
          <p:nvCxnSpPr>
            <p:cNvPr id="15" name="直接箭头连接符 14"/>
            <p:cNvCxnSpPr>
              <a:stCxn id="11" idx="3"/>
              <a:endCxn id="23" idx="1"/>
            </p:cNvCxnSpPr>
            <p:nvPr/>
          </p:nvCxnSpPr>
          <p:spPr bwMode="auto">
            <a:xfrm>
              <a:off x="6322417" y="6021624"/>
              <a:ext cx="808780" cy="254100"/>
            </a:xfrm>
            <a:prstGeom prst="straightConnector1">
              <a:avLst/>
            </a:prstGeom>
            <a:ln>
              <a:tailEnd type="triangle"/>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6" name="直接箭头连接符 15"/>
            <p:cNvCxnSpPr>
              <a:stCxn id="10" idx="3"/>
              <a:endCxn id="26" idx="1"/>
            </p:cNvCxnSpPr>
            <p:nvPr/>
          </p:nvCxnSpPr>
          <p:spPr bwMode="auto">
            <a:xfrm flipV="1">
              <a:off x="6322417" y="5395280"/>
              <a:ext cx="808780" cy="224841"/>
            </a:xfrm>
            <a:prstGeom prst="straightConnector1">
              <a:avLst/>
            </a:prstGeom>
            <a:ln>
              <a:tailEnd type="triangle"/>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7" name="直接箭头连接符 16"/>
            <p:cNvCxnSpPr>
              <a:stCxn id="9" idx="3"/>
            </p:cNvCxnSpPr>
            <p:nvPr/>
          </p:nvCxnSpPr>
          <p:spPr bwMode="auto">
            <a:xfrm flipV="1">
              <a:off x="6316113" y="4640072"/>
              <a:ext cx="809420" cy="578546"/>
            </a:xfrm>
            <a:prstGeom prst="straightConnector1">
              <a:avLst/>
            </a:prstGeom>
            <a:ln>
              <a:tailEnd type="triangle"/>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18" name="文本框 17"/>
            <p:cNvSpPr txBox="1"/>
            <p:nvPr/>
          </p:nvSpPr>
          <p:spPr>
            <a:xfrm>
              <a:off x="6255641" y="4678189"/>
              <a:ext cx="720153" cy="200055"/>
            </a:xfrm>
            <a:prstGeom prst="rect">
              <a:avLst/>
            </a:prstGeom>
            <a:noFill/>
          </p:spPr>
          <p:txBody>
            <a:bodyPr wrap="square" rtlCol="0">
              <a:spAutoFit/>
            </a:bodyPr>
            <a:lstStyle/>
            <a:p>
              <a:r>
                <a:rPr lang="en-US" sz="700" dirty="0" smtClean="0">
                  <a:latin typeface="Times New Roman" panose="02020603050405020304" pitchFamily="18" charset="0"/>
                  <a:cs typeface="Times New Roman" panose="02020603050405020304" pitchFamily="18" charset="0"/>
                </a:rPr>
                <a:t>Primary link 1</a:t>
              </a:r>
              <a:endParaRPr lang="en-US" sz="700" dirty="0">
                <a:latin typeface="Times New Roman" panose="02020603050405020304" pitchFamily="18" charset="0"/>
                <a:cs typeface="Times New Roman" panose="02020603050405020304" pitchFamily="18" charset="0"/>
              </a:endParaRPr>
            </a:p>
          </p:txBody>
        </p:sp>
        <p:sp>
          <p:nvSpPr>
            <p:cNvPr id="19" name="文本框 18"/>
            <p:cNvSpPr txBox="1"/>
            <p:nvPr/>
          </p:nvSpPr>
          <p:spPr>
            <a:xfrm>
              <a:off x="7962759" y="5107267"/>
              <a:ext cx="513116" cy="307777"/>
            </a:xfrm>
            <a:prstGeom prst="rect">
              <a:avLst/>
            </a:prstGeom>
            <a:noFill/>
          </p:spPr>
          <p:txBody>
            <a:bodyPr wrap="square" rtlCol="0">
              <a:spAutoFit/>
            </a:bodyPr>
            <a:lstStyle/>
            <a:p>
              <a:r>
                <a:rPr lang="en-US" altLang="zh-CN" sz="700" dirty="0">
                  <a:latin typeface="Times New Roman" panose="02020603050405020304" pitchFamily="18" charset="0"/>
                  <a:cs typeface="Times New Roman" panose="02020603050405020304" pitchFamily="18" charset="0"/>
                </a:rPr>
                <a:t>MLCD </a:t>
              </a:r>
              <a:r>
                <a:rPr lang="en-US" altLang="zh-CN" sz="700" dirty="0" smtClean="0">
                  <a:latin typeface="Times New Roman" panose="02020603050405020304" pitchFamily="18" charset="0"/>
                  <a:cs typeface="Times New Roman" panose="02020603050405020304" pitchFamily="18" charset="0"/>
                </a:rPr>
                <a:t>STA 2</a:t>
              </a:r>
              <a:endParaRPr lang="en-US" sz="700" dirty="0">
                <a:latin typeface="Times New Roman" panose="02020603050405020304" pitchFamily="18" charset="0"/>
                <a:cs typeface="Times New Roman" panose="02020603050405020304" pitchFamily="18" charset="0"/>
              </a:endParaRPr>
            </a:p>
          </p:txBody>
        </p:sp>
        <p:sp>
          <p:nvSpPr>
            <p:cNvPr id="20" name="文本框 19"/>
            <p:cNvSpPr txBox="1"/>
            <p:nvPr/>
          </p:nvSpPr>
          <p:spPr>
            <a:xfrm>
              <a:off x="7982577" y="5987711"/>
              <a:ext cx="583515" cy="307777"/>
            </a:xfrm>
            <a:prstGeom prst="rect">
              <a:avLst/>
            </a:prstGeom>
            <a:noFill/>
          </p:spPr>
          <p:txBody>
            <a:bodyPr wrap="square" rtlCol="0">
              <a:spAutoFit/>
            </a:bodyPr>
            <a:lstStyle/>
            <a:p>
              <a:r>
                <a:rPr lang="en-US" altLang="zh-CN" sz="700" dirty="0">
                  <a:latin typeface="Times New Roman" panose="02020603050405020304" pitchFamily="18" charset="0"/>
                  <a:cs typeface="Times New Roman" panose="02020603050405020304" pitchFamily="18" charset="0"/>
                </a:rPr>
                <a:t>MLCD </a:t>
              </a:r>
              <a:r>
                <a:rPr lang="en-US" altLang="zh-CN" sz="700" dirty="0" smtClean="0">
                  <a:latin typeface="Times New Roman" panose="02020603050405020304" pitchFamily="18" charset="0"/>
                  <a:cs typeface="Times New Roman" panose="02020603050405020304" pitchFamily="18" charset="0"/>
                </a:rPr>
                <a:t>STA 3</a:t>
              </a:r>
              <a:endParaRPr lang="en-US" sz="700" dirty="0">
                <a:latin typeface="Times New Roman" panose="02020603050405020304" pitchFamily="18" charset="0"/>
                <a:cs typeface="Times New Roman" panose="02020603050405020304" pitchFamily="18" charset="0"/>
              </a:endParaRPr>
            </a:p>
          </p:txBody>
        </p:sp>
        <p:sp>
          <p:nvSpPr>
            <p:cNvPr id="27" name="文本框 26"/>
            <p:cNvSpPr txBox="1"/>
            <p:nvPr/>
          </p:nvSpPr>
          <p:spPr>
            <a:xfrm>
              <a:off x="6324621" y="5271162"/>
              <a:ext cx="720153" cy="200055"/>
            </a:xfrm>
            <a:prstGeom prst="rect">
              <a:avLst/>
            </a:prstGeom>
            <a:noFill/>
          </p:spPr>
          <p:txBody>
            <a:bodyPr wrap="square" rtlCol="0">
              <a:spAutoFit/>
            </a:bodyPr>
            <a:lstStyle/>
            <a:p>
              <a:r>
                <a:rPr lang="en-US" sz="700" dirty="0" smtClean="0">
                  <a:latin typeface="Times New Roman" panose="02020603050405020304" pitchFamily="18" charset="0"/>
                  <a:cs typeface="Times New Roman" panose="02020603050405020304" pitchFamily="18" charset="0"/>
                </a:rPr>
                <a:t>Primary link 2</a:t>
              </a:r>
              <a:endParaRPr lang="en-US" sz="700" dirty="0">
                <a:latin typeface="Times New Roman" panose="02020603050405020304" pitchFamily="18" charset="0"/>
                <a:cs typeface="Times New Roman" panose="02020603050405020304" pitchFamily="18" charset="0"/>
              </a:endParaRPr>
            </a:p>
          </p:txBody>
        </p:sp>
        <p:sp>
          <p:nvSpPr>
            <p:cNvPr id="28" name="文本框 27"/>
            <p:cNvSpPr txBox="1"/>
            <p:nvPr/>
          </p:nvSpPr>
          <p:spPr>
            <a:xfrm>
              <a:off x="6277809" y="6163332"/>
              <a:ext cx="720153" cy="200055"/>
            </a:xfrm>
            <a:prstGeom prst="rect">
              <a:avLst/>
            </a:prstGeom>
            <a:noFill/>
          </p:spPr>
          <p:txBody>
            <a:bodyPr wrap="square" rtlCol="0">
              <a:spAutoFit/>
            </a:bodyPr>
            <a:lstStyle/>
            <a:p>
              <a:r>
                <a:rPr lang="en-US" sz="700" dirty="0" smtClean="0">
                  <a:latin typeface="Times New Roman" panose="02020603050405020304" pitchFamily="18" charset="0"/>
                  <a:cs typeface="Times New Roman" panose="02020603050405020304" pitchFamily="18" charset="0"/>
                </a:rPr>
                <a:t>Primary link 3</a:t>
              </a:r>
              <a:endParaRPr lang="en-US" sz="700"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7023525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DL traffic </a:t>
            </a:r>
            <a:r>
              <a:rPr lang="en-US" altLang="zh-CN" dirty="0" smtClean="0"/>
              <a:t>delivery</a:t>
            </a:r>
            <a:endParaRPr lang="en-US" dirty="0"/>
          </a:p>
        </p:txBody>
      </p:sp>
      <p:sp>
        <p:nvSpPr>
          <p:cNvPr id="3" name="内容占位符 2"/>
          <p:cNvSpPr>
            <a:spLocks noGrp="1"/>
          </p:cNvSpPr>
          <p:nvPr>
            <p:ph idx="1"/>
          </p:nvPr>
        </p:nvSpPr>
        <p:spPr>
          <a:xfrm>
            <a:off x="666606" y="1828800"/>
            <a:ext cx="7772400" cy="4114800"/>
          </a:xfrm>
        </p:spPr>
        <p:txBody>
          <a:bodyPr/>
          <a:lstStyle/>
          <a:p>
            <a:r>
              <a:rPr lang="en-US" altLang="zh-CN" sz="2000" dirty="0"/>
              <a:t>DL traffic delivery notification </a:t>
            </a:r>
            <a:r>
              <a:rPr lang="en-US" altLang="zh-CN" sz="2000" dirty="0" smtClean="0"/>
              <a:t>for a non-primary link is proposed to be sent in the primary link</a:t>
            </a:r>
          </a:p>
          <a:p>
            <a:pPr lvl="1"/>
            <a:r>
              <a:rPr lang="en-US" altLang="zh-CN" sz="1400" dirty="0"/>
              <a:t>DL traffic includes group addressed MSDUs/MMPDUs </a:t>
            </a:r>
            <a:r>
              <a:rPr lang="en-US" altLang="zh-CN" sz="1400" dirty="0" smtClean="0"/>
              <a:t>and </a:t>
            </a:r>
            <a:r>
              <a:rPr lang="en-US" altLang="zh-CN" sz="1400" dirty="0"/>
              <a:t>individual addressed </a:t>
            </a:r>
            <a:r>
              <a:rPr lang="en-US" altLang="zh-CN" sz="1400" dirty="0" smtClean="0"/>
              <a:t>MSDUs/MMPDUs</a:t>
            </a:r>
          </a:p>
          <a:p>
            <a:r>
              <a:rPr lang="en-US" altLang="zh-CN" sz="2000" dirty="0"/>
              <a:t>To support the above DL traffic delivery notification for a non-primary link , we propose to reuse the existing TIM element</a:t>
            </a:r>
          </a:p>
          <a:p>
            <a:pPr lvl="1"/>
            <a:r>
              <a:rPr lang="en-US" altLang="zh-CN" sz="1400" dirty="0"/>
              <a:t>Use the same Partial Virtual Bitmap field in the TIM element to indicate whether there are buffered BUs for the primary link and non-primary link</a:t>
            </a:r>
          </a:p>
          <a:p>
            <a:pPr lvl="1" indent="285750"/>
            <a:r>
              <a:rPr lang="en-US" altLang="zh-CN" sz="1200" dirty="0"/>
              <a:t>Assign another AID to a non-primary link based on the meaning of each bit in Partial Virtual Bitmap field </a:t>
            </a:r>
          </a:p>
          <a:p>
            <a:pPr lvl="1" indent="285750"/>
            <a:r>
              <a:rPr lang="en-US" altLang="zh-CN" sz="1200" dirty="0"/>
              <a:t>For non primary link</a:t>
            </a:r>
            <a:r>
              <a:rPr lang="zh-CN" altLang="en-US" sz="1200" dirty="0"/>
              <a:t>，</a:t>
            </a:r>
            <a:r>
              <a:rPr lang="en-US" altLang="zh-CN" sz="1200" dirty="0"/>
              <a:t>the buffered BUs could either be individual addressed BU or both two kinds buffered of  BU </a:t>
            </a:r>
          </a:p>
          <a:p>
            <a:pPr marL="342900" lvl="1" indent="-342900">
              <a:buChar char="•"/>
            </a:pPr>
            <a:r>
              <a:rPr lang="en-US" altLang="zh-CN" b="1" dirty="0" smtClean="0">
                <a:ea typeface="+mn-ea"/>
                <a:cs typeface="+mn-cs"/>
              </a:rPr>
              <a:t>Moreover, there may exist two </a:t>
            </a:r>
            <a:r>
              <a:rPr lang="en-US" altLang="zh-CN" b="1" dirty="0">
                <a:ea typeface="+mn-ea"/>
                <a:cs typeface="+mn-cs"/>
              </a:rPr>
              <a:t>options to notify the DL traffic buffered at the AP for a non-primary link</a:t>
            </a:r>
          </a:p>
          <a:p>
            <a:pPr lvl="1"/>
            <a:r>
              <a:rPr lang="en-US" altLang="zh-CN" sz="1400" dirty="0"/>
              <a:t>A unified notification for both group addressed </a:t>
            </a:r>
            <a:r>
              <a:rPr lang="en-US" altLang="zh-CN" sz="1400" dirty="0" smtClean="0"/>
              <a:t>BUs </a:t>
            </a:r>
            <a:r>
              <a:rPr lang="en-US" altLang="zh-CN" sz="1400" dirty="0"/>
              <a:t>and individual addressed </a:t>
            </a:r>
            <a:r>
              <a:rPr lang="en-US" altLang="zh-CN" sz="1400" dirty="0" smtClean="0"/>
              <a:t>BUs, no necessity to separate them because of the same target-wake up the non-primary link</a:t>
            </a:r>
          </a:p>
          <a:p>
            <a:pPr lvl="1"/>
            <a:r>
              <a:rPr lang="en-US" altLang="zh-CN" sz="1400" dirty="0" smtClean="0"/>
              <a:t>Have two notifications for </a:t>
            </a:r>
            <a:r>
              <a:rPr lang="en-US" altLang="zh-CN" sz="1400" dirty="0"/>
              <a:t>group addressed </a:t>
            </a:r>
            <a:r>
              <a:rPr lang="en-US" altLang="zh-CN" sz="1400" dirty="0" smtClean="0"/>
              <a:t>BUs </a:t>
            </a:r>
            <a:r>
              <a:rPr lang="en-US" altLang="zh-CN" sz="1400" dirty="0"/>
              <a:t>and individual addressed </a:t>
            </a:r>
            <a:r>
              <a:rPr lang="en-US" altLang="zh-CN" sz="1400" dirty="0" smtClean="0"/>
              <a:t>BUs, respectively</a:t>
            </a:r>
            <a:endParaRPr lang="en-US" altLang="zh-CN" sz="1400" dirty="0"/>
          </a:p>
          <a:p>
            <a:pPr lvl="1"/>
            <a:endParaRPr lang="en-US" sz="1400" dirty="0"/>
          </a:p>
        </p:txBody>
      </p:sp>
      <p:sp>
        <p:nvSpPr>
          <p:cNvPr id="4" name="日期占位符 3"/>
          <p:cNvSpPr>
            <a:spLocks noGrp="1"/>
          </p:cNvSpPr>
          <p:nvPr>
            <p:ph type="dt" sz="half" idx="10"/>
          </p:nvPr>
        </p:nvSpPr>
        <p:spPr/>
        <p:txBody>
          <a:bodyPr/>
          <a:lstStyle/>
          <a:p>
            <a:r>
              <a:rPr lang="en-US" altLang="zh-CN" smtClean="0"/>
              <a:t>Nov.</a:t>
            </a:r>
            <a:r>
              <a:rPr lang="en-US" smtClean="0"/>
              <a:t> 2019</a:t>
            </a:r>
            <a:endParaRPr lang="en-US" dirty="0"/>
          </a:p>
        </p:txBody>
      </p:sp>
      <p:sp>
        <p:nvSpPr>
          <p:cNvPr id="5" name="页脚占位符 4"/>
          <p:cNvSpPr>
            <a:spLocks noGrp="1"/>
          </p:cNvSpPr>
          <p:nvPr>
            <p:ph type="ftr" sz="quarter" idx="11"/>
          </p:nvPr>
        </p:nvSpPr>
        <p:spPr/>
        <p:txBody>
          <a:bodyPr/>
          <a:lstStyle/>
          <a:p>
            <a:r>
              <a:rPr lang="en-US" smtClean="0"/>
              <a:t>Ming Gan, Huawei</a:t>
            </a:r>
            <a:endParaRPr lang="en-US" dirty="0"/>
          </a:p>
        </p:txBody>
      </p:sp>
      <p:sp>
        <p:nvSpPr>
          <p:cNvPr id="6" name="灯片编号占位符 5"/>
          <p:cNvSpPr>
            <a:spLocks noGrp="1"/>
          </p:cNvSpPr>
          <p:nvPr>
            <p:ph type="sldNum" sz="quarter" idx="12"/>
          </p:nvPr>
        </p:nvSpPr>
        <p:spPr/>
        <p:txBody>
          <a:bodyPr/>
          <a:lstStyle/>
          <a:p>
            <a:r>
              <a:rPr lang="en-US" smtClean="0"/>
              <a:t>Slide </a:t>
            </a:r>
            <a:fld id="{303B08C7-0CD1-8846-8502-BF7BB64F440C}" type="slidenum">
              <a:rPr lang="en-US" smtClean="0"/>
              <a:pPr/>
              <a:t>5</a:t>
            </a:fld>
            <a:endParaRPr lang="en-US"/>
          </a:p>
        </p:txBody>
      </p:sp>
    </p:spTree>
    <p:extLst>
      <p:ext uri="{BB962C8B-B14F-4D97-AF65-F5344CB8AC3E}">
        <p14:creationId xmlns:p14="http://schemas.microsoft.com/office/powerpoint/2010/main" val="31085131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DL traffic delivery</a:t>
            </a:r>
            <a:endParaRPr lang="en-US" dirty="0"/>
          </a:p>
        </p:txBody>
      </p:sp>
      <p:sp>
        <p:nvSpPr>
          <p:cNvPr id="3" name="内容占位符 2"/>
          <p:cNvSpPr>
            <a:spLocks noGrp="1"/>
          </p:cNvSpPr>
          <p:nvPr>
            <p:ph idx="1"/>
          </p:nvPr>
        </p:nvSpPr>
        <p:spPr/>
        <p:txBody>
          <a:bodyPr/>
          <a:lstStyle/>
          <a:p>
            <a:r>
              <a:rPr lang="en-US" altLang="zh-CN" sz="2000" dirty="0" smtClean="0"/>
              <a:t>Regarding group addressed BU delivery, there may</a:t>
            </a:r>
            <a:r>
              <a:rPr lang="en-US" altLang="zh-CN" sz="2000" dirty="0"/>
              <a:t> </a:t>
            </a:r>
            <a:r>
              <a:rPr lang="en-US" altLang="zh-CN" sz="2000" dirty="0" smtClean="0"/>
              <a:t>exist divergence</a:t>
            </a:r>
          </a:p>
          <a:p>
            <a:pPr marL="342900" lvl="1" indent="-342900">
              <a:buChar char="•"/>
            </a:pPr>
            <a:r>
              <a:rPr lang="en-US" altLang="zh-CN" b="1" dirty="0">
                <a:ea typeface="+mn-ea"/>
                <a:cs typeface="+mn-cs"/>
              </a:rPr>
              <a:t>The direct way is to deliver the group addressed </a:t>
            </a:r>
            <a:r>
              <a:rPr lang="en-US" altLang="zh-CN" b="1" dirty="0" smtClean="0">
                <a:ea typeface="+mn-ea"/>
                <a:cs typeface="+mn-cs"/>
              </a:rPr>
              <a:t>BUs </a:t>
            </a:r>
            <a:r>
              <a:rPr lang="en-US" altLang="zh-CN" b="1" dirty="0">
                <a:ea typeface="+mn-ea"/>
                <a:cs typeface="+mn-cs"/>
              </a:rPr>
              <a:t>in the related link, </a:t>
            </a:r>
            <a:r>
              <a:rPr lang="en-US" altLang="zh-CN" b="1" dirty="0" smtClean="0">
                <a:ea typeface="+mn-ea"/>
                <a:cs typeface="+mn-cs"/>
              </a:rPr>
              <a:t>no any change for the route of this kind of traffic</a:t>
            </a:r>
          </a:p>
          <a:p>
            <a:pPr lvl="1"/>
            <a:r>
              <a:rPr lang="en-US" altLang="zh-CN" sz="1400" dirty="0" smtClean="0"/>
              <a:t>Slightly </a:t>
            </a:r>
            <a:r>
              <a:rPr lang="en-US" altLang="zh-CN" sz="1400" dirty="0"/>
              <a:t>prefer this option</a:t>
            </a:r>
          </a:p>
          <a:p>
            <a:pPr marL="342900" lvl="1" indent="-342900">
              <a:buChar char="•"/>
            </a:pPr>
            <a:r>
              <a:rPr lang="en-US" altLang="zh-CN" b="1" dirty="0" smtClean="0">
                <a:ea typeface="+mn-ea"/>
                <a:cs typeface="+mn-cs"/>
              </a:rPr>
              <a:t>On the other hand, </a:t>
            </a:r>
            <a:r>
              <a:rPr lang="en-US" altLang="zh-CN" sz="1800" b="1" dirty="0"/>
              <a:t>the route </a:t>
            </a:r>
            <a:r>
              <a:rPr lang="en-US" altLang="zh-CN" sz="1800" b="1" dirty="0" smtClean="0"/>
              <a:t>of </a:t>
            </a:r>
            <a:r>
              <a:rPr lang="en-US" altLang="zh-CN" sz="1800" b="1" dirty="0"/>
              <a:t>the group addressed </a:t>
            </a:r>
            <a:r>
              <a:rPr lang="en-US" altLang="zh-CN" sz="1800" b="1" dirty="0" smtClean="0"/>
              <a:t>BUs could be changed as described in the first bullet </a:t>
            </a:r>
          </a:p>
          <a:p>
            <a:pPr lvl="1"/>
            <a:r>
              <a:rPr lang="en-US" altLang="zh-CN" sz="1400" dirty="0"/>
              <a:t>AP duplicates the group addressed BUs on all the primary links [4] and </a:t>
            </a:r>
            <a:r>
              <a:rPr lang="en-US" altLang="zh-CN" sz="1400" dirty="0" smtClean="0"/>
              <a:t>sends </a:t>
            </a:r>
            <a:r>
              <a:rPr lang="en-US" altLang="zh-CN" sz="1400" dirty="0"/>
              <a:t>them in each primary link such that the multi-link capable STA does not need to wake up its non-primary link in this case</a:t>
            </a:r>
          </a:p>
          <a:p>
            <a:pPr lvl="1"/>
            <a:r>
              <a:rPr lang="en-US" altLang="zh-CN" sz="1400" dirty="0" smtClean="0"/>
              <a:t>However, it will increase power consumption for the primary link </a:t>
            </a:r>
          </a:p>
          <a:p>
            <a:pPr lvl="1" indent="285750"/>
            <a:r>
              <a:rPr lang="en-US" altLang="zh-CN" sz="1400" dirty="0" smtClean="0"/>
              <a:t>The transmission time for the group addressed BU in the primary link will increase significantly</a:t>
            </a:r>
          </a:p>
          <a:p>
            <a:pPr lvl="1" indent="285750"/>
            <a:r>
              <a:rPr lang="en-US" altLang="zh-CN" sz="1400" dirty="0" smtClean="0"/>
              <a:t>The duplicated group addressed BUs from the non-primary link may not be needed for some STAs in this primary channel</a:t>
            </a:r>
            <a:endParaRPr lang="en-US" altLang="zh-CN" sz="1400" dirty="0"/>
          </a:p>
          <a:p>
            <a:pPr marL="342900" lvl="1" indent="-342900">
              <a:buChar char="•"/>
            </a:pPr>
            <a:endParaRPr lang="en-US" altLang="zh-CN" b="1" dirty="0">
              <a:ea typeface="+mn-ea"/>
              <a:cs typeface="+mn-cs"/>
            </a:endParaRPr>
          </a:p>
        </p:txBody>
      </p:sp>
      <p:sp>
        <p:nvSpPr>
          <p:cNvPr id="4" name="日期占位符 3"/>
          <p:cNvSpPr>
            <a:spLocks noGrp="1"/>
          </p:cNvSpPr>
          <p:nvPr>
            <p:ph type="dt" sz="half" idx="10"/>
          </p:nvPr>
        </p:nvSpPr>
        <p:spPr/>
        <p:txBody>
          <a:bodyPr/>
          <a:lstStyle/>
          <a:p>
            <a:r>
              <a:rPr lang="en-US" altLang="zh-CN" smtClean="0"/>
              <a:t>Nov.</a:t>
            </a:r>
            <a:r>
              <a:rPr lang="en-US" smtClean="0"/>
              <a:t> 2019</a:t>
            </a:r>
            <a:endParaRPr lang="en-US" dirty="0"/>
          </a:p>
        </p:txBody>
      </p:sp>
      <p:sp>
        <p:nvSpPr>
          <p:cNvPr id="5" name="页脚占位符 4"/>
          <p:cNvSpPr>
            <a:spLocks noGrp="1"/>
          </p:cNvSpPr>
          <p:nvPr>
            <p:ph type="ftr" sz="quarter" idx="11"/>
          </p:nvPr>
        </p:nvSpPr>
        <p:spPr/>
        <p:txBody>
          <a:bodyPr/>
          <a:lstStyle/>
          <a:p>
            <a:r>
              <a:rPr lang="en-US" smtClean="0"/>
              <a:t>Ming Gan, Huawei</a:t>
            </a:r>
            <a:endParaRPr lang="en-US" dirty="0"/>
          </a:p>
        </p:txBody>
      </p:sp>
      <p:sp>
        <p:nvSpPr>
          <p:cNvPr id="6" name="灯片编号占位符 5"/>
          <p:cNvSpPr>
            <a:spLocks noGrp="1"/>
          </p:cNvSpPr>
          <p:nvPr>
            <p:ph type="sldNum" sz="quarter" idx="12"/>
          </p:nvPr>
        </p:nvSpPr>
        <p:spPr/>
        <p:txBody>
          <a:bodyPr/>
          <a:lstStyle/>
          <a:p>
            <a:r>
              <a:rPr lang="en-US" smtClean="0"/>
              <a:t>Slide </a:t>
            </a:r>
            <a:fld id="{303B08C7-0CD1-8846-8502-BF7BB64F440C}" type="slidenum">
              <a:rPr lang="en-US" smtClean="0"/>
              <a:pPr/>
              <a:t>6</a:t>
            </a:fld>
            <a:endParaRPr lang="en-US"/>
          </a:p>
        </p:txBody>
      </p:sp>
    </p:spTree>
    <p:extLst>
      <p:ext uri="{BB962C8B-B14F-4D97-AF65-F5344CB8AC3E}">
        <p14:creationId xmlns:p14="http://schemas.microsoft.com/office/powerpoint/2010/main" val="5834129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Link specific </a:t>
            </a:r>
            <a:r>
              <a:rPr lang="en-US" altLang="zh-CN" dirty="0"/>
              <a:t>parameters update and TWT </a:t>
            </a:r>
            <a:r>
              <a:rPr lang="en-US" altLang="zh-CN" dirty="0" smtClean="0"/>
              <a:t>setup</a:t>
            </a:r>
            <a:endParaRPr lang="en-US" dirty="0"/>
          </a:p>
        </p:txBody>
      </p:sp>
      <p:sp>
        <p:nvSpPr>
          <p:cNvPr id="3" name="内容占位符 2"/>
          <p:cNvSpPr>
            <a:spLocks noGrp="1"/>
          </p:cNvSpPr>
          <p:nvPr>
            <p:ph idx="1"/>
          </p:nvPr>
        </p:nvSpPr>
        <p:spPr/>
        <p:txBody>
          <a:bodyPr/>
          <a:lstStyle/>
          <a:p>
            <a:r>
              <a:rPr lang="en-US" altLang="zh-CN" sz="2000" dirty="0" smtClean="0"/>
              <a:t>Besides the DL traffic delivery notification in the primary link, link </a:t>
            </a:r>
            <a:r>
              <a:rPr lang="en-US" altLang="zh-CN" sz="2000" dirty="0"/>
              <a:t>specific</a:t>
            </a:r>
            <a:r>
              <a:rPr lang="en-US" altLang="zh-CN" sz="2000" dirty="0" smtClean="0"/>
              <a:t> </a:t>
            </a:r>
            <a:r>
              <a:rPr lang="en-US" altLang="zh-CN" sz="2000" dirty="0"/>
              <a:t>parameters update </a:t>
            </a:r>
            <a:r>
              <a:rPr lang="en-US" altLang="zh-CN" sz="2000" dirty="0" smtClean="0"/>
              <a:t>for non-primary link could also be done in primary link</a:t>
            </a:r>
          </a:p>
          <a:p>
            <a:pPr lvl="1"/>
            <a:r>
              <a:rPr lang="en-US" altLang="zh-CN" sz="1400" dirty="0"/>
              <a:t>No need to wake up the non-primary link </a:t>
            </a:r>
            <a:r>
              <a:rPr lang="en-US" altLang="zh-CN" sz="1400" dirty="0" smtClean="0"/>
              <a:t>frequently to receive </a:t>
            </a:r>
            <a:r>
              <a:rPr lang="en-US" altLang="zh-CN" sz="1400" dirty="0"/>
              <a:t>the new link specific </a:t>
            </a:r>
            <a:r>
              <a:rPr lang="en-US" altLang="zh-CN" sz="1400" dirty="0" smtClean="0"/>
              <a:t>parameters </a:t>
            </a:r>
          </a:p>
          <a:p>
            <a:pPr lvl="1"/>
            <a:endParaRPr lang="en-US" altLang="zh-CN" sz="1400" dirty="0"/>
          </a:p>
          <a:p>
            <a:r>
              <a:rPr lang="en-US" altLang="zh-CN" sz="2000" dirty="0"/>
              <a:t>TWT setup could be </a:t>
            </a:r>
            <a:r>
              <a:rPr lang="en-US" altLang="zh-CN" sz="2000" dirty="0" smtClean="0"/>
              <a:t>done </a:t>
            </a:r>
            <a:r>
              <a:rPr lang="en-US" altLang="zh-CN" sz="2000" dirty="0"/>
              <a:t>in one link for another </a:t>
            </a:r>
            <a:r>
              <a:rPr lang="en-US" altLang="zh-CN" sz="2000" dirty="0" smtClean="0"/>
              <a:t>link [5]</a:t>
            </a:r>
            <a:endParaRPr lang="en-US" altLang="zh-CN" sz="2000" dirty="0"/>
          </a:p>
          <a:p>
            <a:r>
              <a:rPr lang="en-US" altLang="zh-CN" sz="2000" dirty="0"/>
              <a:t>To support both the peak throughput and power </a:t>
            </a:r>
            <a:r>
              <a:rPr lang="en-US" altLang="zh-CN" sz="2000" dirty="0" smtClean="0"/>
              <a:t>save, the </a:t>
            </a:r>
            <a:r>
              <a:rPr lang="en-US" altLang="zh-CN" sz="2000" dirty="0"/>
              <a:t>same TWT parameters could be applied for more than one link</a:t>
            </a:r>
            <a:endParaRPr lang="en-US" sz="2000" dirty="0"/>
          </a:p>
        </p:txBody>
      </p:sp>
      <p:sp>
        <p:nvSpPr>
          <p:cNvPr id="4" name="日期占位符 3"/>
          <p:cNvSpPr>
            <a:spLocks noGrp="1"/>
          </p:cNvSpPr>
          <p:nvPr>
            <p:ph type="dt" sz="half" idx="10"/>
          </p:nvPr>
        </p:nvSpPr>
        <p:spPr/>
        <p:txBody>
          <a:bodyPr/>
          <a:lstStyle/>
          <a:p>
            <a:r>
              <a:rPr lang="en-US" altLang="zh-CN" smtClean="0"/>
              <a:t>Nov.</a:t>
            </a:r>
            <a:r>
              <a:rPr lang="en-US" smtClean="0"/>
              <a:t> 2019</a:t>
            </a:r>
            <a:endParaRPr lang="en-US" dirty="0"/>
          </a:p>
        </p:txBody>
      </p:sp>
      <p:sp>
        <p:nvSpPr>
          <p:cNvPr id="5" name="页脚占位符 4"/>
          <p:cNvSpPr>
            <a:spLocks noGrp="1"/>
          </p:cNvSpPr>
          <p:nvPr>
            <p:ph type="ftr" sz="quarter" idx="11"/>
          </p:nvPr>
        </p:nvSpPr>
        <p:spPr/>
        <p:txBody>
          <a:bodyPr/>
          <a:lstStyle/>
          <a:p>
            <a:r>
              <a:rPr lang="en-US" dirty="0" smtClean="0"/>
              <a:t>Ming Gan, Huawei</a:t>
            </a:r>
            <a:endParaRPr lang="en-US" dirty="0"/>
          </a:p>
        </p:txBody>
      </p:sp>
      <p:sp>
        <p:nvSpPr>
          <p:cNvPr id="6" name="灯片编号占位符 5"/>
          <p:cNvSpPr>
            <a:spLocks noGrp="1"/>
          </p:cNvSpPr>
          <p:nvPr>
            <p:ph type="sldNum" sz="quarter" idx="12"/>
          </p:nvPr>
        </p:nvSpPr>
        <p:spPr/>
        <p:txBody>
          <a:bodyPr/>
          <a:lstStyle/>
          <a:p>
            <a:r>
              <a:rPr lang="en-US" smtClean="0"/>
              <a:t>Slide </a:t>
            </a:r>
            <a:fld id="{303B08C7-0CD1-8846-8502-BF7BB64F440C}" type="slidenum">
              <a:rPr lang="en-US" smtClean="0"/>
              <a:pPr/>
              <a:t>7</a:t>
            </a:fld>
            <a:endParaRPr lang="en-US"/>
          </a:p>
        </p:txBody>
      </p:sp>
      <p:grpSp>
        <p:nvGrpSpPr>
          <p:cNvPr id="53" name="组合 52"/>
          <p:cNvGrpSpPr/>
          <p:nvPr/>
        </p:nvGrpSpPr>
        <p:grpSpPr>
          <a:xfrm>
            <a:off x="890094" y="5225524"/>
            <a:ext cx="7568106" cy="809535"/>
            <a:chOff x="890094" y="5225524"/>
            <a:chExt cx="7568106" cy="809535"/>
          </a:xfrm>
        </p:grpSpPr>
        <p:sp>
          <p:nvSpPr>
            <p:cNvPr id="9" name="TextBox 7"/>
            <p:cNvSpPr txBox="1"/>
            <p:nvPr/>
          </p:nvSpPr>
          <p:spPr>
            <a:xfrm>
              <a:off x="1220137" y="5538476"/>
              <a:ext cx="493520" cy="203609"/>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12" name="직선 연결선 28"/>
            <p:cNvCxnSpPr/>
            <p:nvPr/>
          </p:nvCxnSpPr>
          <p:spPr bwMode="auto">
            <a:xfrm>
              <a:off x="1713408" y="5646066"/>
              <a:ext cx="6744792"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6" name="TextBox 39"/>
            <p:cNvSpPr txBox="1"/>
            <p:nvPr/>
          </p:nvSpPr>
          <p:spPr>
            <a:xfrm>
              <a:off x="1219888" y="5831450"/>
              <a:ext cx="493520" cy="203609"/>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17" name="직선 연결선 42"/>
            <p:cNvCxnSpPr/>
            <p:nvPr/>
          </p:nvCxnSpPr>
          <p:spPr bwMode="auto">
            <a:xfrm>
              <a:off x="1713490" y="5930598"/>
              <a:ext cx="674471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9" name="TextBox 44"/>
            <p:cNvSpPr txBox="1"/>
            <p:nvPr/>
          </p:nvSpPr>
          <p:spPr>
            <a:xfrm>
              <a:off x="890094" y="5684963"/>
              <a:ext cx="378782" cy="203609"/>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24" name="모서리가 둥근 직사각형 60"/>
            <p:cNvSpPr/>
            <p:nvPr/>
          </p:nvSpPr>
          <p:spPr>
            <a:xfrm>
              <a:off x="2009302" y="5400584"/>
              <a:ext cx="1072806" cy="244614"/>
            </a:xfrm>
            <a:prstGeom prst="roundRect">
              <a:avLst/>
            </a:prstGeom>
            <a:solidFill>
              <a:srgbClr val="92D050"/>
            </a:solid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000" dirty="0">
                  <a:latin typeface="Times New Roman" pitchFamily="16" charset="0"/>
                  <a:ea typeface="MS Gothic" charset="-128"/>
                </a:rPr>
                <a:t>awake</a:t>
              </a:r>
              <a:endParaRPr kumimoji="0" lang="ko-KR" alt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5" name="모서리가 둥근 직사각형 60"/>
            <p:cNvSpPr/>
            <p:nvPr/>
          </p:nvSpPr>
          <p:spPr>
            <a:xfrm>
              <a:off x="2011640" y="5674867"/>
              <a:ext cx="1072806" cy="244614"/>
            </a:xfrm>
            <a:prstGeom prst="roundRect">
              <a:avLst/>
            </a:prstGeom>
            <a:solidFill>
              <a:srgbClr val="92D050"/>
            </a:solid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000" dirty="0">
                  <a:latin typeface="Times New Roman" pitchFamily="16" charset="0"/>
                  <a:ea typeface="MS Gothic" charset="-128"/>
                </a:rPr>
                <a:t>awake</a:t>
              </a:r>
              <a:endParaRPr kumimoji="0" lang="ko-KR" alt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30" name="모서리가 둥근 직사각형 60"/>
            <p:cNvSpPr/>
            <p:nvPr/>
          </p:nvSpPr>
          <p:spPr>
            <a:xfrm>
              <a:off x="4592734" y="5416169"/>
              <a:ext cx="1072806" cy="244614"/>
            </a:xfrm>
            <a:prstGeom prst="roundRect">
              <a:avLst/>
            </a:prstGeom>
            <a:solidFill>
              <a:srgbClr val="92D050"/>
            </a:solid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000" dirty="0">
                  <a:latin typeface="Times New Roman" pitchFamily="16" charset="0"/>
                  <a:ea typeface="MS Gothic" charset="-128"/>
                </a:rPr>
                <a:t>awake</a:t>
              </a:r>
              <a:endParaRPr kumimoji="0" lang="ko-KR" alt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31" name="모서리가 둥근 직사각형 60"/>
            <p:cNvSpPr/>
            <p:nvPr/>
          </p:nvSpPr>
          <p:spPr>
            <a:xfrm>
              <a:off x="4581653" y="5674867"/>
              <a:ext cx="1072806" cy="244614"/>
            </a:xfrm>
            <a:prstGeom prst="roundRect">
              <a:avLst/>
            </a:prstGeom>
            <a:solidFill>
              <a:srgbClr val="92D050"/>
            </a:solid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000" dirty="0">
                  <a:latin typeface="Times New Roman" pitchFamily="16" charset="0"/>
                  <a:ea typeface="MS Gothic" charset="-128"/>
                </a:rPr>
                <a:t>awake</a:t>
              </a:r>
              <a:endParaRPr kumimoji="0" lang="ko-KR" alt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36" name="모서리가 둥근 직사각형 60"/>
            <p:cNvSpPr/>
            <p:nvPr/>
          </p:nvSpPr>
          <p:spPr>
            <a:xfrm>
              <a:off x="7162800" y="5399599"/>
              <a:ext cx="1072806" cy="244614"/>
            </a:xfrm>
            <a:prstGeom prst="roundRect">
              <a:avLst/>
            </a:prstGeom>
            <a:solidFill>
              <a:srgbClr val="92D050"/>
            </a:solid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000" dirty="0">
                  <a:latin typeface="Times New Roman" pitchFamily="16" charset="0"/>
                  <a:ea typeface="MS Gothic" charset="-128"/>
                </a:rPr>
                <a:t>awake</a:t>
              </a:r>
              <a:endParaRPr kumimoji="0" lang="ko-KR" alt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37" name="모서리가 둥근 직사각형 60"/>
            <p:cNvSpPr/>
            <p:nvPr/>
          </p:nvSpPr>
          <p:spPr>
            <a:xfrm>
              <a:off x="7172453" y="5674867"/>
              <a:ext cx="1072806" cy="244614"/>
            </a:xfrm>
            <a:prstGeom prst="roundRect">
              <a:avLst/>
            </a:prstGeom>
            <a:solidFill>
              <a:srgbClr val="92D050"/>
            </a:solid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000" dirty="0">
                  <a:latin typeface="Times New Roman" pitchFamily="16" charset="0"/>
                  <a:ea typeface="MS Gothic" charset="-128"/>
                </a:rPr>
                <a:t>awake</a:t>
              </a:r>
              <a:endParaRPr kumimoji="0" lang="ko-KR" altLang="en-US" sz="1000" b="0" i="0" u="none" strike="noStrike" cap="none" normalizeH="0" baseline="0" dirty="0" smtClean="0">
                <a:ln>
                  <a:noFill/>
                </a:ln>
                <a:solidFill>
                  <a:schemeClr val="tx1"/>
                </a:solidFill>
                <a:effectLst/>
                <a:latin typeface="Times New Roman" pitchFamily="16" charset="0"/>
                <a:ea typeface="MS Gothic" charset="-128"/>
              </a:endParaRPr>
            </a:p>
          </p:txBody>
        </p:sp>
        <p:grpSp>
          <p:nvGrpSpPr>
            <p:cNvPr id="45" name="组合 44"/>
            <p:cNvGrpSpPr/>
            <p:nvPr/>
          </p:nvGrpSpPr>
          <p:grpSpPr>
            <a:xfrm>
              <a:off x="3082108" y="5225524"/>
              <a:ext cx="1499544" cy="359133"/>
              <a:chOff x="3082108" y="5225524"/>
              <a:chExt cx="792090" cy="359133"/>
            </a:xfrm>
          </p:grpSpPr>
          <p:cxnSp>
            <p:nvCxnSpPr>
              <p:cNvPr id="38" name="직선 연결선 101"/>
              <p:cNvCxnSpPr/>
              <p:nvPr/>
            </p:nvCxnSpPr>
            <p:spPr bwMode="auto">
              <a:xfrm>
                <a:off x="3082110" y="5351260"/>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9" name="직선 연결선 102"/>
              <p:cNvCxnSpPr/>
              <p:nvPr/>
            </p:nvCxnSpPr>
            <p:spPr bwMode="auto">
              <a:xfrm>
                <a:off x="3874198" y="5356232"/>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0" name="직선 화살표 연결선 103"/>
              <p:cNvCxnSpPr/>
              <p:nvPr/>
            </p:nvCxnSpPr>
            <p:spPr bwMode="auto">
              <a:xfrm>
                <a:off x="3082110" y="5459522"/>
                <a:ext cx="79208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41" name="TextBox 111"/>
              <p:cNvSpPr txBox="1"/>
              <p:nvPr/>
            </p:nvSpPr>
            <p:spPr>
              <a:xfrm>
                <a:off x="3082108" y="5225524"/>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grpSp>
        <p:grpSp>
          <p:nvGrpSpPr>
            <p:cNvPr id="46" name="组合 45"/>
            <p:cNvGrpSpPr/>
            <p:nvPr/>
          </p:nvGrpSpPr>
          <p:grpSpPr>
            <a:xfrm>
              <a:off x="5654456" y="5237558"/>
              <a:ext cx="1499544" cy="359133"/>
              <a:chOff x="3082108" y="5225524"/>
              <a:chExt cx="792090" cy="359133"/>
            </a:xfrm>
          </p:grpSpPr>
          <p:cxnSp>
            <p:nvCxnSpPr>
              <p:cNvPr id="47" name="직선 연결선 101"/>
              <p:cNvCxnSpPr/>
              <p:nvPr/>
            </p:nvCxnSpPr>
            <p:spPr bwMode="auto">
              <a:xfrm>
                <a:off x="3082110" y="5351260"/>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8" name="직선 연결선 102"/>
              <p:cNvCxnSpPr/>
              <p:nvPr/>
            </p:nvCxnSpPr>
            <p:spPr bwMode="auto">
              <a:xfrm>
                <a:off x="3874198" y="5356232"/>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9" name="직선 화살표 연결선 103"/>
              <p:cNvCxnSpPr/>
              <p:nvPr/>
            </p:nvCxnSpPr>
            <p:spPr bwMode="auto">
              <a:xfrm>
                <a:off x="3082110" y="5459522"/>
                <a:ext cx="79208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50" name="TextBox 111"/>
              <p:cNvSpPr txBox="1"/>
              <p:nvPr/>
            </p:nvSpPr>
            <p:spPr>
              <a:xfrm>
                <a:off x="3082108" y="5225524"/>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grpSp>
      </p:grpSp>
    </p:spTree>
    <p:extLst>
      <p:ext uri="{BB962C8B-B14F-4D97-AF65-F5344CB8AC3E}">
        <p14:creationId xmlns:p14="http://schemas.microsoft.com/office/powerpoint/2010/main" val="13070871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Power </a:t>
            </a:r>
            <a:r>
              <a:rPr lang="en-US" altLang="zh-CN" smtClean="0"/>
              <a:t>save mode</a:t>
            </a:r>
            <a:endParaRPr lang="zh-CN" altLang="en-US"/>
          </a:p>
        </p:txBody>
      </p:sp>
      <p:sp>
        <p:nvSpPr>
          <p:cNvPr id="3" name="内容占位符 2"/>
          <p:cNvSpPr>
            <a:spLocks noGrp="1"/>
          </p:cNvSpPr>
          <p:nvPr>
            <p:ph idx="1"/>
          </p:nvPr>
        </p:nvSpPr>
        <p:spPr>
          <a:xfrm>
            <a:off x="533400" y="1981200"/>
            <a:ext cx="7924800" cy="4114800"/>
          </a:xfrm>
        </p:spPr>
        <p:txBody>
          <a:bodyPr/>
          <a:lstStyle/>
          <a:p>
            <a:r>
              <a:rPr lang="en-US" altLang="zh-CN" sz="2000" dirty="0"/>
              <a:t>A non-AP STA can be in one of two power management modes:</a:t>
            </a:r>
          </a:p>
          <a:p>
            <a:pPr lvl="1"/>
            <a:r>
              <a:rPr lang="en-US" altLang="zh-CN" sz="1400" dirty="0" smtClean="0"/>
              <a:t>Active </a:t>
            </a:r>
            <a:r>
              <a:rPr lang="en-US" altLang="zh-CN" sz="1400" dirty="0"/>
              <a:t>mode: The STA receives and transmits frames at any time. The STA remains in the </a:t>
            </a:r>
            <a:r>
              <a:rPr lang="en-US" altLang="zh-CN" sz="1400" dirty="0" smtClean="0"/>
              <a:t>awake state</a:t>
            </a:r>
            <a:r>
              <a:rPr lang="en-US" altLang="zh-CN" sz="1400" dirty="0"/>
              <a:t>.</a:t>
            </a:r>
          </a:p>
          <a:p>
            <a:pPr lvl="1"/>
            <a:r>
              <a:rPr lang="en-US" altLang="zh-CN" sz="1400" dirty="0" smtClean="0"/>
              <a:t>Power </a:t>
            </a:r>
            <a:r>
              <a:rPr lang="en-US" altLang="zh-CN" sz="1400" dirty="0"/>
              <a:t>save (PS) mode: The STA enters the awake state to receive or transmit frames. The STA remains in the doze state otherwise.</a:t>
            </a:r>
          </a:p>
          <a:p>
            <a:r>
              <a:rPr lang="en-US" altLang="zh-CN" sz="2000" dirty="0"/>
              <a:t>For non-AP MLD, we propose to have the same power save mode for each STA because of the follows</a:t>
            </a:r>
          </a:p>
          <a:p>
            <a:pPr lvl="1"/>
            <a:r>
              <a:rPr lang="en-US" altLang="zh-CN" sz="1400" dirty="0" smtClean="0"/>
              <a:t>Each STA of the non-AP MLD is assumed to share the same power source, it is straightforward to have same </a:t>
            </a:r>
            <a:r>
              <a:rPr lang="en-US" altLang="zh-CN" sz="1400" dirty="0" smtClean="0"/>
              <a:t>demand-power </a:t>
            </a:r>
            <a:r>
              <a:rPr lang="en-US" altLang="zh-CN" sz="1400" dirty="0" smtClean="0"/>
              <a:t>save</a:t>
            </a:r>
          </a:p>
          <a:p>
            <a:pPr lvl="1"/>
            <a:r>
              <a:rPr lang="en-US" altLang="zh-CN" sz="1400" dirty="0"/>
              <a:t>Simplify the power management at the AP side for all the STAs in one non-AP </a:t>
            </a:r>
            <a:r>
              <a:rPr lang="en-US" altLang="zh-CN" sz="1400" dirty="0" smtClean="0"/>
              <a:t>MLD</a:t>
            </a:r>
          </a:p>
          <a:p>
            <a:pPr marL="342900" lvl="1" indent="-342900">
              <a:buChar char="•"/>
            </a:pPr>
            <a:r>
              <a:rPr lang="en-US" altLang="zh-CN" b="1" dirty="0">
                <a:ea typeface="+mn-ea"/>
                <a:cs typeface="+mn-cs"/>
              </a:rPr>
              <a:t>The same power save mode does not mean the same state, each </a:t>
            </a:r>
            <a:r>
              <a:rPr lang="en-US" altLang="zh-CN" b="1" dirty="0" smtClean="0">
                <a:ea typeface="+mn-ea"/>
                <a:cs typeface="+mn-cs"/>
              </a:rPr>
              <a:t>STA of the non-AP MLD </a:t>
            </a:r>
            <a:r>
              <a:rPr lang="en-US" altLang="zh-CN" b="1" dirty="0">
                <a:ea typeface="+mn-ea"/>
                <a:cs typeface="+mn-cs"/>
              </a:rPr>
              <a:t>could still operate in different awake/doze state to </a:t>
            </a:r>
            <a:r>
              <a:rPr lang="en-US" altLang="zh-CN" b="1" dirty="0" smtClean="0">
                <a:ea typeface="+mn-ea"/>
                <a:cs typeface="+mn-cs"/>
              </a:rPr>
              <a:t>satisfy traffic requirement in different scenario</a:t>
            </a:r>
          </a:p>
          <a:p>
            <a:pPr lvl="1">
              <a:buFontTx/>
              <a:buChar char="–"/>
            </a:pPr>
            <a:r>
              <a:rPr lang="en-US" altLang="zh-CN" sz="1400" dirty="0"/>
              <a:t>Each STA has its own state machine for awake/doze transitions</a:t>
            </a:r>
          </a:p>
          <a:p>
            <a:pPr marL="342900" lvl="1" indent="-342900">
              <a:buChar char="•"/>
            </a:pPr>
            <a:endParaRPr lang="en-US" altLang="zh-CN" b="1" dirty="0">
              <a:ea typeface="+mn-ea"/>
              <a:cs typeface="+mn-cs"/>
            </a:endParaRPr>
          </a:p>
          <a:p>
            <a:endParaRPr lang="zh-CN" altLang="en-US" dirty="0"/>
          </a:p>
        </p:txBody>
      </p:sp>
      <p:sp>
        <p:nvSpPr>
          <p:cNvPr id="4" name="日期占位符 3"/>
          <p:cNvSpPr>
            <a:spLocks noGrp="1"/>
          </p:cNvSpPr>
          <p:nvPr>
            <p:ph type="dt" sz="half" idx="10"/>
          </p:nvPr>
        </p:nvSpPr>
        <p:spPr/>
        <p:txBody>
          <a:bodyPr/>
          <a:lstStyle/>
          <a:p>
            <a:r>
              <a:rPr lang="en-US" altLang="zh-CN" smtClean="0"/>
              <a:t>Nov.</a:t>
            </a:r>
            <a:r>
              <a:rPr lang="en-US" smtClean="0"/>
              <a:t> 2019</a:t>
            </a:r>
            <a:endParaRPr lang="en-US" dirty="0"/>
          </a:p>
        </p:txBody>
      </p:sp>
      <p:sp>
        <p:nvSpPr>
          <p:cNvPr id="5" name="页脚占位符 4"/>
          <p:cNvSpPr>
            <a:spLocks noGrp="1"/>
          </p:cNvSpPr>
          <p:nvPr>
            <p:ph type="ftr" sz="quarter" idx="11"/>
          </p:nvPr>
        </p:nvSpPr>
        <p:spPr/>
        <p:txBody>
          <a:bodyPr/>
          <a:lstStyle/>
          <a:p>
            <a:r>
              <a:rPr lang="en-US" smtClean="0"/>
              <a:t>Ming Gan, Huawei</a:t>
            </a:r>
            <a:endParaRPr lang="en-US" dirty="0"/>
          </a:p>
        </p:txBody>
      </p:sp>
      <p:sp>
        <p:nvSpPr>
          <p:cNvPr id="6" name="灯片编号占位符 5"/>
          <p:cNvSpPr>
            <a:spLocks noGrp="1"/>
          </p:cNvSpPr>
          <p:nvPr>
            <p:ph type="sldNum" sz="quarter" idx="12"/>
          </p:nvPr>
        </p:nvSpPr>
        <p:spPr/>
        <p:txBody>
          <a:bodyPr/>
          <a:lstStyle/>
          <a:p>
            <a:r>
              <a:rPr lang="en-US" smtClean="0"/>
              <a:t>Slide </a:t>
            </a:r>
            <a:fld id="{303B08C7-0CD1-8846-8502-BF7BB64F440C}" type="slidenum">
              <a:rPr lang="en-US" smtClean="0"/>
              <a:pPr/>
              <a:t>8</a:t>
            </a:fld>
            <a:endParaRPr lang="en-US"/>
          </a:p>
        </p:txBody>
      </p:sp>
    </p:spTree>
    <p:extLst>
      <p:ext uri="{BB962C8B-B14F-4D97-AF65-F5344CB8AC3E}">
        <p14:creationId xmlns:p14="http://schemas.microsoft.com/office/powerpoint/2010/main" val="22568072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85800"/>
            <a:ext cx="8208912" cy="1066800"/>
          </a:xfrm>
        </p:spPr>
        <p:txBody>
          <a:bodyPr/>
          <a:lstStyle/>
          <a:p>
            <a:r>
              <a:rPr lang="en-US" dirty="0"/>
              <a:t>Per-link power save operation</a:t>
            </a:r>
          </a:p>
        </p:txBody>
      </p:sp>
      <p:sp>
        <p:nvSpPr>
          <p:cNvPr id="3" name="Content Placeholder 2"/>
          <p:cNvSpPr>
            <a:spLocks noGrp="1"/>
          </p:cNvSpPr>
          <p:nvPr>
            <p:ph idx="1"/>
          </p:nvPr>
        </p:nvSpPr>
        <p:spPr>
          <a:xfrm>
            <a:off x="684212" y="1988839"/>
            <a:ext cx="8136259" cy="4486574"/>
          </a:xfrm>
        </p:spPr>
        <p:txBody>
          <a:bodyPr/>
          <a:lstStyle/>
          <a:p>
            <a:r>
              <a:rPr lang="en-US" sz="1800" b="0" dirty="0"/>
              <a:t>Today, for a STA to exchange frames with the AP, the STA has to be in the awake state. When the STA is in the doze state, the STA is unable to exchange frames with the AP.</a:t>
            </a:r>
          </a:p>
          <a:p>
            <a:endParaRPr lang="en-US" sz="1800" b="0" dirty="0"/>
          </a:p>
          <a:p>
            <a:r>
              <a:rPr lang="en-US" sz="1800" b="0" dirty="0"/>
              <a:t>We propose to use the two power states (awake/doze) of each STA of non-AP MLD to indicate which enabled link can be used for frame exchange</a:t>
            </a:r>
          </a:p>
          <a:p>
            <a:pPr lvl="1">
              <a:spcBef>
                <a:spcPts val="400"/>
              </a:spcBef>
            </a:pPr>
            <a:r>
              <a:rPr lang="en-US" sz="1600" dirty="0"/>
              <a:t>When a STA is in the awake state, the link is available for frame exchange</a:t>
            </a:r>
            <a:endParaRPr lang="en-US" sz="1400" dirty="0"/>
          </a:p>
          <a:p>
            <a:pPr lvl="1">
              <a:spcBef>
                <a:spcPts val="400"/>
              </a:spcBef>
            </a:pPr>
            <a:r>
              <a:rPr lang="en-US" sz="1600" dirty="0"/>
              <a:t>When a STA is in the doze state, the link is not available for frame exchange</a:t>
            </a:r>
          </a:p>
          <a:p>
            <a:pPr lvl="2">
              <a:spcBef>
                <a:spcPts val="400"/>
              </a:spcBef>
            </a:pPr>
            <a:r>
              <a:rPr lang="en-US" sz="1400" dirty="0"/>
              <a:t>STA may transition from the doze state to the awake state to transmit a frame to AP</a:t>
            </a:r>
          </a:p>
          <a:p>
            <a:endParaRPr lang="en-US" sz="1800" b="0" dirty="0"/>
          </a:p>
          <a:p>
            <a:r>
              <a:rPr lang="en-US" sz="1800" b="0" dirty="0"/>
              <a:t>Non-AP MLD has the Active ↔ PSM transition per STA</a:t>
            </a:r>
          </a:p>
          <a:p>
            <a:pPr lvl="1"/>
            <a:r>
              <a:rPr lang="en-US" sz="1400" dirty="0"/>
              <a:t>Each STA has its own state machine for awake/doze transitions</a:t>
            </a:r>
          </a:p>
          <a:p>
            <a:pPr lvl="1"/>
            <a:r>
              <a:rPr lang="en-US" sz="1400" dirty="0"/>
              <a:t>Enables more power efficient multi-link operation</a:t>
            </a:r>
          </a:p>
          <a:p>
            <a:pPr lvl="1"/>
            <a:r>
              <a:rPr lang="en-US" sz="1400" dirty="0"/>
              <a:t>For a single radio non-AP MLD, multiple enabled links cannot be in active mode simultaneously </a:t>
            </a:r>
          </a:p>
          <a:p>
            <a:pPr lvl="1"/>
            <a:r>
              <a:rPr lang="en-US" sz="1400" dirty="0"/>
              <a:t>This is also consistent with the current PHY/MAC architecture</a:t>
            </a:r>
          </a:p>
          <a:p>
            <a:endParaRPr lang="en-US" sz="1800" b="0" dirty="0"/>
          </a:p>
          <a:p>
            <a:endParaRPr lang="en-US" sz="1800" b="0" dirty="0"/>
          </a:p>
          <a:p>
            <a:endParaRPr lang="en-US" sz="1800" b="0" dirty="0"/>
          </a:p>
        </p:txBody>
      </p:sp>
      <p:sp>
        <p:nvSpPr>
          <p:cNvPr id="4" name="Footer Placeholder 3"/>
          <p:cNvSpPr>
            <a:spLocks noGrp="1"/>
          </p:cNvSpPr>
          <p:nvPr>
            <p:ph type="ftr" sz="quarter" idx="11"/>
          </p:nvPr>
        </p:nvSpPr>
        <p:spPr>
          <a:xfrm>
            <a:off x="8260194" y="6475413"/>
            <a:ext cx="283731" cy="184666"/>
          </a:xfrm>
        </p:spPr>
        <p:txBody>
          <a:bodyPr/>
          <a:lstStyle/>
          <a:p>
            <a:pPr>
              <a:defRPr/>
            </a:pPr>
            <a:r>
              <a:rPr lang="en-US"/>
              <a:t>Minyoung Park et.al., (Intel Corporation)</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
        <p:nvSpPr>
          <p:cNvPr id="6" name="Date Placeholder 5"/>
          <p:cNvSpPr>
            <a:spLocks noGrp="1"/>
          </p:cNvSpPr>
          <p:nvPr>
            <p:ph type="dt" sz="half" idx="10"/>
          </p:nvPr>
        </p:nvSpPr>
        <p:spPr/>
        <p:txBody>
          <a:bodyPr/>
          <a:lstStyle/>
          <a:p>
            <a:pPr>
              <a:defRPr/>
            </a:pPr>
            <a:r>
              <a:rPr lang="en-US" altLang="en-US"/>
              <a:t>January 2020</a:t>
            </a:r>
            <a:endParaRPr lang="en-GB" altLang="en-US" dirty="0"/>
          </a:p>
        </p:txBody>
      </p:sp>
    </p:spTree>
    <p:extLst>
      <p:ext uri="{BB962C8B-B14F-4D97-AF65-F5344CB8AC3E}">
        <p14:creationId xmlns:p14="http://schemas.microsoft.com/office/powerpoint/2010/main" val="3346713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66837</TotalTime>
  <Words>1599</Words>
  <Application>Microsoft Office PowerPoint</Application>
  <PresentationFormat>全屏显示(4:3)</PresentationFormat>
  <Paragraphs>205</Paragraphs>
  <Slides>18</Slides>
  <Notes>2</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1</vt:i4>
      </vt:variant>
      <vt:variant>
        <vt:lpstr>幻灯片标题</vt:lpstr>
      </vt:variant>
      <vt:variant>
        <vt:i4>18</vt:i4>
      </vt:variant>
    </vt:vector>
  </HeadingPairs>
  <TitlesOfParts>
    <vt:vector size="28" baseType="lpstr">
      <vt:lpstr>돋움</vt:lpstr>
      <vt:lpstr>맑은 고딕</vt:lpstr>
      <vt:lpstr>MS Gothic</vt:lpstr>
      <vt:lpstr>ＭＳ Ｐゴシック</vt:lpstr>
      <vt:lpstr>宋体</vt:lpstr>
      <vt:lpstr>Arial</vt:lpstr>
      <vt:lpstr>Times New Roman</vt:lpstr>
      <vt:lpstr>Wingdings</vt:lpstr>
      <vt:lpstr>802-11-Submission</vt:lpstr>
      <vt:lpstr>Document</vt:lpstr>
      <vt:lpstr>Power Save for Multi-link</vt:lpstr>
      <vt:lpstr>Background</vt:lpstr>
      <vt:lpstr>Primary link</vt:lpstr>
      <vt:lpstr>Primary link</vt:lpstr>
      <vt:lpstr>DL traffic delivery</vt:lpstr>
      <vt:lpstr>DL traffic delivery</vt:lpstr>
      <vt:lpstr>Link specific parameters update and TWT setup</vt:lpstr>
      <vt:lpstr>Power save mode</vt:lpstr>
      <vt:lpstr>Per-link power save operation</vt:lpstr>
      <vt:lpstr>Summary</vt:lpstr>
      <vt:lpstr>References</vt:lpstr>
      <vt:lpstr>SP 1</vt:lpstr>
      <vt:lpstr>SP 2</vt:lpstr>
      <vt:lpstr>SP 3</vt:lpstr>
      <vt:lpstr>SP 4</vt:lpstr>
      <vt:lpstr>SP 5 </vt:lpstr>
      <vt:lpstr>SP 6</vt:lpstr>
      <vt:lpstr>SP 7</vt:lpstr>
    </vt:vector>
  </TitlesOfParts>
  <Company>Stanford University</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Wireless</dc:title>
  <dc:creator>MING GAN</dc:creator>
  <cp:lastModifiedBy>Ming Gan</cp:lastModifiedBy>
  <cp:revision>494</cp:revision>
  <cp:lastPrinted>1998-02-10T13:28:06Z</cp:lastPrinted>
  <dcterms:created xsi:type="dcterms:W3CDTF">2013-11-12T18:41:50Z</dcterms:created>
  <dcterms:modified xsi:type="dcterms:W3CDTF">2020-01-15T17:22:58Z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(3)27/dRtg8Cmbe/yPhT1s3D2+iwP3w3FHe6ovp7h80ZPq7fqbXexMfC7AflEsGBSHpG1hChTLI
BZgxv8kZs358b/3wy+hGY4ccV+NptqwPGHUA2xFediEamIbUbifheRPHD8mB7V7zBU6ZgYIf
RmL353oxvPMunRh9B+pix5YNhQn3L63jVSTs+Ywy85kGh4T4vqMzaDpoUioFWOYI+TXEdYXr
0bcardlTS8gPDZvRn3</vt:lpwstr>
  </property>
  <property fmtid="{D5CDD505-2E9C-101B-9397-08002B2CF9AE}" pid="4" name="_2015_ms_pID_7253431">
    <vt:lpwstr>Do8v6nxC/gAY+S8v3+0HSnztgAeo0JYg3sAncilaeEZZ3IY72UoK50
mfhsRyEH1p1ULz0jrjJId8ppRhS0IunQgQhF2FCP2SH6b5HWuWjwk7eKcMxI7jB7TOvpjVn8
2h44iSo4JBdeSaeWxrwRXyeypf6jjI/j9+7eJUjyR/HwA2k17X9DrWFvdjg6xNpTceIVTTNn
5kTzhLoh2xf7wmu08f4JnV2jDWd98nmynFWu</vt:lpwstr>
  </property>
  <property fmtid="{D5CDD505-2E9C-101B-9397-08002B2CF9AE}" pid="5" name="_2015_ms_pID_7253432">
    <vt:lpwstr>4Q+EAd2NUnrzErU29aH2mCg=</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1578889784</vt:lpwstr>
  </property>
</Properties>
</file>