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327" r:id="rId3"/>
    <p:sldId id="328" r:id="rId4"/>
    <p:sldId id="329" r:id="rId5"/>
    <p:sldId id="330" r:id="rId6"/>
    <p:sldId id="332" r:id="rId7"/>
    <p:sldId id="331" r:id="rId8"/>
    <p:sldId id="335" r:id="rId9"/>
    <p:sldId id="312" r:id="rId10"/>
    <p:sldId id="333" r:id="rId11"/>
    <p:sldId id="334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E690"/>
    <a:srgbClr val="FD9491"/>
    <a:srgbClr val="DFB7D9"/>
    <a:srgbClr val="C2C2FE"/>
    <a:srgbClr val="1E1EFA"/>
    <a:srgbClr val="90FA93"/>
    <a:srgbClr val="F49088"/>
    <a:srgbClr val="FFABFF"/>
    <a:srgbClr val="FFCCFF"/>
    <a:srgbClr val="FF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3732" y="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Nov.</a:t>
            </a:r>
            <a:r>
              <a:rPr lang="en-US" dirty="0" smtClean="0"/>
              <a:t>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Nov.</a:t>
            </a:r>
            <a:r>
              <a:rPr lang="en-US" dirty="0" smtClean="0"/>
              <a:t>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18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Nov.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59305" y="6475413"/>
            <a:ext cx="1184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534108" y="332601"/>
            <a:ext cx="391139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802.11-19/1988-00-00be</a:t>
            </a:r>
            <a:endParaRPr lang="en-US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__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/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8763000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dirty="0" smtClean="0">
                <a:solidFill>
                  <a:schemeClr val="tx1"/>
                </a:solidFill>
              </a:rPr>
              <a:t>Power Save for Multi-link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2019-</a:t>
            </a:r>
            <a:r>
              <a:rPr lang="en-US" altLang="zh-CN" sz="2000" b="0" dirty="0" smtClean="0"/>
              <a:t>11</a:t>
            </a:r>
            <a:r>
              <a:rPr lang="en-US" sz="2000" b="0" dirty="0" smtClean="0"/>
              <a:t>-11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4363017"/>
              </p:ext>
            </p:extLst>
          </p:nvPr>
        </p:nvGraphicFramePr>
        <p:xfrm>
          <a:off x="1144587" y="2558324"/>
          <a:ext cx="7083425" cy="407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99" name="Document" r:id="rId5" imgW="8400542" imgH="4838273" progId="Word.Document.8">
                  <p:embed/>
                </p:oleObj>
              </mc:Choice>
              <mc:Fallback>
                <p:oleObj name="Document" r:id="rId5" imgW="8400542" imgH="483827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4587" y="2558324"/>
                        <a:ext cx="7083425" cy="4073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dirty="0" smtClean="0"/>
              <a:t>Nov. 2019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1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agree that each multi-link STA chooses its own primary link 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Nov.</a:t>
            </a:r>
            <a:r>
              <a:rPr lang="en-US" smtClean="0"/>
              <a:t> 2019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362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2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agree that the non-primary link of the multi-link STA does not need to receive the beacon frame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Nov.</a:t>
            </a:r>
            <a:r>
              <a:rPr lang="en-US" smtClean="0"/>
              <a:t> 2019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920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599" y="1981200"/>
            <a:ext cx="7934325" cy="4114800"/>
          </a:xfrm>
        </p:spPr>
        <p:txBody>
          <a:bodyPr/>
          <a:lstStyle/>
          <a:p>
            <a:r>
              <a:rPr lang="en-US" altLang="zh-CN" dirty="0" smtClean="0"/>
              <a:t>Multi-link feature not only increases the throughput[1], but also can improve latency performance by duplicate transmission[2]</a:t>
            </a:r>
          </a:p>
          <a:p>
            <a:r>
              <a:rPr lang="en-US" dirty="0" smtClean="0"/>
              <a:t>However, </a:t>
            </a:r>
            <a:r>
              <a:rPr lang="en-US" altLang="zh-CN" dirty="0" smtClean="0"/>
              <a:t>power consumption issue[3] becomes more serious when multi-link feature is implemented at the STA, especially for the battery powered non-AP STA</a:t>
            </a:r>
            <a:r>
              <a:rPr lang="en-US" dirty="0" smtClean="0"/>
              <a:t> </a:t>
            </a:r>
          </a:p>
          <a:p>
            <a:pPr lvl="1"/>
            <a:r>
              <a:rPr lang="en-US" altLang="zh-CN" sz="1400" dirty="0"/>
              <a:t>More than one link  operate concurrently </a:t>
            </a:r>
          </a:p>
          <a:p>
            <a:pPr lvl="1"/>
            <a:r>
              <a:rPr lang="en-US" altLang="zh-CN" sz="1400" dirty="0"/>
              <a:t>More than one link </a:t>
            </a:r>
            <a:r>
              <a:rPr lang="en-US" altLang="zh-CN" sz="1400" dirty="0" smtClean="0"/>
              <a:t>maintenance work, such as DL traffic delivery, BSS or link parameters update</a:t>
            </a:r>
          </a:p>
          <a:p>
            <a:pPr marL="342900" lvl="1" indent="-342900">
              <a:buChar char="•"/>
            </a:pPr>
            <a:r>
              <a:rPr lang="en-US" altLang="zh-CN" sz="2400" b="1" dirty="0" smtClean="0">
                <a:ea typeface="+mn-ea"/>
                <a:cs typeface="+mn-cs"/>
              </a:rPr>
              <a:t>In </a:t>
            </a:r>
            <a:r>
              <a:rPr lang="en-US" altLang="zh-CN" sz="2400" b="1" dirty="0">
                <a:ea typeface="+mn-ea"/>
                <a:cs typeface="+mn-cs"/>
              </a:rPr>
              <a:t>this work, we </a:t>
            </a:r>
            <a:r>
              <a:rPr lang="en-US" altLang="zh-CN" sz="2400" b="1" dirty="0" smtClean="0">
                <a:ea typeface="+mn-ea"/>
                <a:cs typeface="+mn-cs"/>
              </a:rPr>
              <a:t>focus on power save mechanisms for multi-link, including</a:t>
            </a:r>
          </a:p>
          <a:p>
            <a:pPr lvl="1"/>
            <a:r>
              <a:rPr lang="en-US" altLang="zh-CN" sz="1400" dirty="0"/>
              <a:t>The necessity for primary </a:t>
            </a:r>
            <a:r>
              <a:rPr lang="en-US" altLang="zh-CN" sz="1400" dirty="0" smtClean="0"/>
              <a:t>link</a:t>
            </a:r>
          </a:p>
          <a:p>
            <a:pPr lvl="1"/>
            <a:r>
              <a:rPr lang="en-US" altLang="zh-CN" sz="1400" dirty="0" smtClean="0"/>
              <a:t>DL traffic delivery</a:t>
            </a:r>
          </a:p>
          <a:p>
            <a:pPr lvl="1"/>
            <a:r>
              <a:rPr lang="en-US" altLang="zh-CN" sz="1400" dirty="0" smtClean="0"/>
              <a:t>BSS or link specific </a:t>
            </a:r>
            <a:r>
              <a:rPr lang="en-US" altLang="zh-CN" sz="1400" dirty="0"/>
              <a:t>parameters update </a:t>
            </a:r>
            <a:r>
              <a:rPr lang="en-US" altLang="zh-CN" sz="1400" dirty="0" smtClean="0"/>
              <a:t>and TWT setup</a:t>
            </a:r>
            <a:endParaRPr lang="en-US" sz="140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Nov.</a:t>
            </a:r>
            <a:r>
              <a:rPr lang="en-US" smtClean="0"/>
              <a:t> 2019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601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Primary link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96913" y="1540564"/>
            <a:ext cx="7772400" cy="4114800"/>
          </a:xfrm>
        </p:spPr>
        <p:txBody>
          <a:bodyPr/>
          <a:lstStyle/>
          <a:p>
            <a:r>
              <a:rPr lang="en-US" altLang="zh-CN" sz="2000" dirty="0" smtClean="0"/>
              <a:t>In 802.11 ax, we have (D)TIM, (U)-APSD, WNM, TWT, intra-PPDU and so on.</a:t>
            </a:r>
          </a:p>
          <a:p>
            <a:r>
              <a:rPr lang="en-US" sz="2000" dirty="0" smtClean="0"/>
              <a:t>For the multi-link capable device (MLCD), </a:t>
            </a:r>
            <a:r>
              <a:rPr lang="en-US" altLang="zh-CN" sz="2000" dirty="0" smtClean="0"/>
              <a:t>the above features could be implemented at each link</a:t>
            </a:r>
          </a:p>
          <a:p>
            <a:r>
              <a:rPr lang="en-US" altLang="zh-CN" sz="2000" dirty="0" smtClean="0"/>
              <a:t>However, the power consumption increases linearly with the number of links</a:t>
            </a:r>
          </a:p>
          <a:p>
            <a:pPr lvl="1"/>
            <a:r>
              <a:rPr lang="en-US" altLang="zh-CN" sz="1400" dirty="0" smtClean="0"/>
              <a:t>Take beacon reception shown in the following figure for an example, the power consumption is doubled</a:t>
            </a:r>
          </a:p>
          <a:p>
            <a:r>
              <a:rPr lang="en-US" sz="2000" dirty="0" smtClean="0"/>
              <a:t>STA based primary link is </a:t>
            </a:r>
            <a:r>
              <a:rPr lang="en-US" altLang="zh-CN" sz="2000" dirty="0" smtClean="0"/>
              <a:t>proposed to address the above issue</a:t>
            </a:r>
          </a:p>
          <a:p>
            <a:pPr lvl="1"/>
            <a:r>
              <a:rPr lang="en-US" altLang="zh-CN" sz="1400" dirty="0" smtClean="0"/>
              <a:t>Multi-link capable </a:t>
            </a:r>
            <a:r>
              <a:rPr lang="en-US" altLang="zh-CN" sz="1400" dirty="0"/>
              <a:t>STA does not need to receive the beacon </a:t>
            </a:r>
            <a:r>
              <a:rPr lang="en-US" altLang="zh-CN" sz="1400" dirty="0" smtClean="0"/>
              <a:t>in a non-primary link with </a:t>
            </a:r>
            <a:r>
              <a:rPr lang="en-US" altLang="zh-CN" sz="1400" dirty="0"/>
              <a:t>the aid of primary link</a:t>
            </a:r>
            <a:endParaRPr lang="en-US" sz="1400" dirty="0"/>
          </a:p>
          <a:p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Nov.</a:t>
            </a:r>
            <a:r>
              <a:rPr lang="en-US" smtClean="0"/>
              <a:t> 2019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3</a:t>
            </a:fld>
            <a:endParaRPr lang="en-US"/>
          </a:p>
        </p:txBody>
      </p:sp>
      <p:grpSp>
        <p:nvGrpSpPr>
          <p:cNvPr id="71" name="组合 70"/>
          <p:cNvGrpSpPr/>
          <p:nvPr/>
        </p:nvGrpSpPr>
        <p:grpSpPr>
          <a:xfrm>
            <a:off x="630701" y="4936216"/>
            <a:ext cx="7455339" cy="1595210"/>
            <a:chOff x="574051" y="4805590"/>
            <a:chExt cx="7455339" cy="1595210"/>
          </a:xfrm>
        </p:grpSpPr>
        <p:cxnSp>
          <p:nvCxnSpPr>
            <p:cNvPr id="7" name="직선 연결선 6"/>
            <p:cNvCxnSpPr/>
            <p:nvPr/>
          </p:nvCxnSpPr>
          <p:spPr bwMode="auto">
            <a:xfrm>
              <a:off x="1670472" y="5394875"/>
              <a:ext cx="6358918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" name="TextBox 7"/>
            <p:cNvSpPr txBox="1"/>
            <p:nvPr/>
          </p:nvSpPr>
          <p:spPr>
            <a:xfrm>
              <a:off x="1176870" y="5904217"/>
              <a:ext cx="493520" cy="203609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ko-KR" sz="1000" dirty="0" smtClean="0">
                  <a:solidFill>
                    <a:srgbClr val="00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Link 1</a:t>
              </a:r>
              <a:endParaRPr kumimoji="1" lang="ko-KR" altLang="en-US" sz="1000" dirty="0" err="1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190474" y="5293071"/>
              <a:ext cx="493520" cy="203609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ko-KR" sz="1000" dirty="0" smtClean="0">
                  <a:solidFill>
                    <a:srgbClr val="00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Link 2</a:t>
              </a:r>
              <a:endParaRPr kumimoji="1" lang="ko-KR" altLang="en-US" sz="1000" dirty="0" err="1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1" name="직사각형 10"/>
            <p:cNvSpPr/>
            <p:nvPr/>
          </p:nvSpPr>
          <p:spPr>
            <a:xfrm>
              <a:off x="3127414" y="5156757"/>
              <a:ext cx="631548" cy="23818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맑은 고딕" panose="020B0503020000020004" pitchFamily="50" charset="-127"/>
                </a:rPr>
                <a:t>Beacon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맑은 고딕" panose="020B0503020000020004" pitchFamily="50" charset="-127"/>
              </a:endParaRPr>
            </a:p>
          </p:txBody>
        </p:sp>
        <p:cxnSp>
          <p:nvCxnSpPr>
            <p:cNvPr id="15" name="직선 연결선 28"/>
            <p:cNvCxnSpPr/>
            <p:nvPr/>
          </p:nvCxnSpPr>
          <p:spPr bwMode="auto">
            <a:xfrm>
              <a:off x="1670141" y="6011807"/>
              <a:ext cx="6358918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직선 연결선 31"/>
            <p:cNvCxnSpPr/>
            <p:nvPr/>
          </p:nvCxnSpPr>
          <p:spPr bwMode="auto">
            <a:xfrm>
              <a:off x="1670472" y="5043580"/>
              <a:ext cx="6358918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7" name="직사각형 32"/>
            <p:cNvSpPr/>
            <p:nvPr/>
          </p:nvSpPr>
          <p:spPr>
            <a:xfrm>
              <a:off x="1790976" y="4805590"/>
              <a:ext cx="655408" cy="23818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맑은 고딕" panose="020B0503020000020004" pitchFamily="50" charset="-127"/>
                </a:rPr>
                <a:t>Beacon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맑은 고딕" panose="020B0503020000020004" pitchFamily="50" charset="-127"/>
              </a:endParaRPr>
            </a:p>
          </p:txBody>
        </p:sp>
        <p:sp>
          <p:nvSpPr>
            <p:cNvPr id="18" name="TextBox 34"/>
            <p:cNvSpPr txBox="1"/>
            <p:nvPr/>
          </p:nvSpPr>
          <p:spPr>
            <a:xfrm>
              <a:off x="1190474" y="4943526"/>
              <a:ext cx="493520" cy="203609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ko-KR" sz="1000" dirty="0" smtClean="0">
                  <a:solidFill>
                    <a:srgbClr val="00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Link 1</a:t>
              </a:r>
              <a:endParaRPr kumimoji="1" lang="ko-KR" altLang="en-US" sz="1000" dirty="0" err="1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9" name="TextBox 39"/>
            <p:cNvSpPr txBox="1"/>
            <p:nvPr/>
          </p:nvSpPr>
          <p:spPr>
            <a:xfrm>
              <a:off x="1176621" y="6197191"/>
              <a:ext cx="493520" cy="203609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ko-KR" sz="1000" dirty="0" smtClean="0">
                  <a:solidFill>
                    <a:srgbClr val="00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Link 2</a:t>
              </a:r>
              <a:endParaRPr kumimoji="1" lang="ko-KR" altLang="en-US" sz="1000" dirty="0" err="1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cxnSp>
          <p:nvCxnSpPr>
            <p:cNvPr id="21" name="직선 연결선 42"/>
            <p:cNvCxnSpPr/>
            <p:nvPr/>
          </p:nvCxnSpPr>
          <p:spPr bwMode="auto">
            <a:xfrm>
              <a:off x="1670223" y="6296339"/>
              <a:ext cx="6358918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2" name="TextBox 43"/>
            <p:cNvSpPr txBox="1"/>
            <p:nvPr/>
          </p:nvSpPr>
          <p:spPr>
            <a:xfrm>
              <a:off x="868439" y="5118299"/>
              <a:ext cx="319178" cy="203609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ko-KR" sz="1000" dirty="0" smtClean="0">
                  <a:solidFill>
                    <a:srgbClr val="00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AP</a:t>
              </a:r>
              <a:endParaRPr kumimoji="1" lang="ko-KR" altLang="en-US" sz="1000" dirty="0" err="1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3" name="TextBox 44"/>
            <p:cNvSpPr txBox="1"/>
            <p:nvPr/>
          </p:nvSpPr>
          <p:spPr>
            <a:xfrm>
              <a:off x="846827" y="6050704"/>
              <a:ext cx="378782" cy="203609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ko-KR" sz="1000" dirty="0" smtClean="0">
                  <a:solidFill>
                    <a:srgbClr val="00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STA</a:t>
              </a:r>
              <a:endParaRPr kumimoji="1" lang="ko-KR" altLang="en-US" sz="1000" dirty="0" err="1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4" name="TextBox 45"/>
            <p:cNvSpPr txBox="1"/>
            <p:nvPr/>
          </p:nvSpPr>
          <p:spPr>
            <a:xfrm>
              <a:off x="574051" y="5516559"/>
              <a:ext cx="749717" cy="400110"/>
            </a:xfrm>
            <a:prstGeom prst="rect">
              <a:avLst/>
            </a:prstGeom>
            <a:noFill/>
            <a:ln>
              <a:solidFill>
                <a:srgbClr val="92D050"/>
              </a:solidFill>
            </a:ln>
          </p:spPr>
          <p:txBody>
            <a:bodyPr wrap="squar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1000" dirty="0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PM =1 for Link 1&amp;2</a:t>
              </a:r>
              <a:endParaRPr kumimoji="1" lang="ko-KR" altLang="en-US" sz="1000" dirty="0" err="1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cxnSp>
          <p:nvCxnSpPr>
            <p:cNvPr id="25" name="직선 화살표 연결선 46"/>
            <p:cNvCxnSpPr>
              <a:stCxn id="24" idx="2"/>
              <a:endCxn id="23" idx="0"/>
            </p:cNvCxnSpPr>
            <p:nvPr/>
          </p:nvCxnSpPr>
          <p:spPr bwMode="auto">
            <a:xfrm>
              <a:off x="948910" y="5916669"/>
              <a:ext cx="87308" cy="134035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92D05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8" name="직선 화살표 연결선 53"/>
            <p:cNvCxnSpPr>
              <a:stCxn id="17" idx="2"/>
            </p:cNvCxnSpPr>
            <p:nvPr/>
          </p:nvCxnSpPr>
          <p:spPr bwMode="auto">
            <a:xfrm>
              <a:off x="2118680" y="5043774"/>
              <a:ext cx="0" cy="56258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9" name="직선 화살표 연결선 55"/>
            <p:cNvCxnSpPr>
              <a:stCxn id="11" idx="2"/>
            </p:cNvCxnSpPr>
            <p:nvPr/>
          </p:nvCxnSpPr>
          <p:spPr bwMode="auto">
            <a:xfrm>
              <a:off x="3443188" y="5394941"/>
              <a:ext cx="0" cy="47276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sp>
          <p:nvSpPr>
            <p:cNvPr id="34" name="모서리가 둥근 직사각형 60"/>
            <p:cNvSpPr/>
            <p:nvPr/>
          </p:nvSpPr>
          <p:spPr>
            <a:xfrm>
              <a:off x="1626204" y="5765340"/>
              <a:ext cx="1072806" cy="244614"/>
            </a:xfrm>
            <a:prstGeom prst="round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000" dirty="0">
                  <a:latin typeface="Times New Roman" pitchFamily="16" charset="0"/>
                  <a:ea typeface="MS Gothic" charset="-128"/>
                </a:rPr>
                <a:t>awake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2" name="모서리가 둥근 직사각형 60"/>
            <p:cNvSpPr/>
            <p:nvPr/>
          </p:nvSpPr>
          <p:spPr>
            <a:xfrm>
              <a:off x="2957586" y="6040608"/>
              <a:ext cx="1072806" cy="244614"/>
            </a:xfrm>
            <a:prstGeom prst="round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000" dirty="0">
                  <a:latin typeface="Times New Roman" pitchFamily="16" charset="0"/>
                  <a:ea typeface="MS Gothic" charset="-128"/>
                </a:rPr>
                <a:t>awake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3" name="직사각형 10"/>
            <p:cNvSpPr/>
            <p:nvPr/>
          </p:nvSpPr>
          <p:spPr>
            <a:xfrm>
              <a:off x="6765801" y="5156757"/>
              <a:ext cx="631548" cy="23818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맑은 고딕" panose="020B0503020000020004" pitchFamily="50" charset="-127"/>
                </a:rPr>
                <a:t>Beacon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맑은 고딕" panose="020B0503020000020004" pitchFamily="50" charset="-127"/>
              </a:endParaRPr>
            </a:p>
          </p:txBody>
        </p:sp>
        <p:sp>
          <p:nvSpPr>
            <p:cNvPr id="64" name="직사각형 32"/>
            <p:cNvSpPr/>
            <p:nvPr/>
          </p:nvSpPr>
          <p:spPr>
            <a:xfrm>
              <a:off x="5429363" y="4805590"/>
              <a:ext cx="655408" cy="23818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맑은 고딕" panose="020B0503020000020004" pitchFamily="50" charset="-127"/>
                </a:rPr>
                <a:t>Beacon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맑은 고딕" panose="020B0503020000020004" pitchFamily="50" charset="-127"/>
              </a:endParaRPr>
            </a:p>
          </p:txBody>
        </p:sp>
        <p:cxnSp>
          <p:nvCxnSpPr>
            <p:cNvPr id="65" name="직선 화살표 연결선 53"/>
            <p:cNvCxnSpPr>
              <a:stCxn id="64" idx="2"/>
            </p:cNvCxnSpPr>
            <p:nvPr/>
          </p:nvCxnSpPr>
          <p:spPr bwMode="auto">
            <a:xfrm>
              <a:off x="5757067" y="5043774"/>
              <a:ext cx="0" cy="56258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66" name="직선 화살표 연결선 55"/>
            <p:cNvCxnSpPr>
              <a:stCxn id="63" idx="2"/>
            </p:cNvCxnSpPr>
            <p:nvPr/>
          </p:nvCxnSpPr>
          <p:spPr bwMode="auto">
            <a:xfrm>
              <a:off x="7081575" y="5394941"/>
              <a:ext cx="0" cy="47276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sp>
          <p:nvSpPr>
            <p:cNvPr id="67" name="모서리가 둥근 직사각형 60"/>
            <p:cNvSpPr/>
            <p:nvPr/>
          </p:nvSpPr>
          <p:spPr>
            <a:xfrm>
              <a:off x="5264591" y="5765340"/>
              <a:ext cx="1072806" cy="244614"/>
            </a:xfrm>
            <a:prstGeom prst="round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000" dirty="0">
                  <a:latin typeface="Times New Roman" pitchFamily="16" charset="0"/>
                  <a:ea typeface="MS Gothic" charset="-128"/>
                </a:rPr>
                <a:t>awake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8" name="모서리가 둥근 직사각형 60"/>
            <p:cNvSpPr/>
            <p:nvPr/>
          </p:nvSpPr>
          <p:spPr>
            <a:xfrm>
              <a:off x="6595973" y="6040608"/>
              <a:ext cx="1072806" cy="244614"/>
            </a:xfrm>
            <a:prstGeom prst="round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000" dirty="0">
                  <a:latin typeface="Times New Roman" pitchFamily="16" charset="0"/>
                  <a:ea typeface="MS Gothic" charset="-128"/>
                </a:rPr>
                <a:t>awake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72" name="椭圆 71"/>
          <p:cNvSpPr/>
          <p:nvPr/>
        </p:nvSpPr>
        <p:spPr bwMode="auto">
          <a:xfrm>
            <a:off x="6489843" y="5870497"/>
            <a:ext cx="1371600" cy="713247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4" name="椭圆 73"/>
          <p:cNvSpPr/>
          <p:nvPr/>
        </p:nvSpPr>
        <p:spPr bwMode="auto">
          <a:xfrm>
            <a:off x="2864209" y="5870496"/>
            <a:ext cx="1371600" cy="713247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5" name="文本框 74"/>
          <p:cNvSpPr txBox="1"/>
          <p:nvPr/>
        </p:nvSpPr>
        <p:spPr>
          <a:xfrm>
            <a:off x="4029215" y="5820590"/>
            <a:ext cx="5382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skip</a:t>
            </a:r>
            <a:endParaRPr lang="en-US" dirty="0"/>
          </a:p>
        </p:txBody>
      </p:sp>
      <p:sp>
        <p:nvSpPr>
          <p:cNvPr id="76" name="文本框 75"/>
          <p:cNvSpPr txBox="1"/>
          <p:nvPr/>
        </p:nvSpPr>
        <p:spPr>
          <a:xfrm>
            <a:off x="7559334" y="5757534"/>
            <a:ext cx="5382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skip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156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Primary link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32525"/>
            <a:ext cx="7772400" cy="4114800"/>
          </a:xfrm>
        </p:spPr>
        <p:txBody>
          <a:bodyPr/>
          <a:lstStyle/>
          <a:p>
            <a:r>
              <a:rPr lang="en-US" altLang="zh-CN" sz="2000" dirty="0" smtClean="0"/>
              <a:t>Before the primary link selection, multi-link </a:t>
            </a:r>
            <a:r>
              <a:rPr lang="en-US" altLang="zh-CN" sz="2000" dirty="0"/>
              <a:t>capable </a:t>
            </a:r>
            <a:r>
              <a:rPr lang="en-US" altLang="zh-CN" sz="2000" dirty="0" smtClean="0"/>
              <a:t>AP will broadcast the set of primary links through the beacon frame</a:t>
            </a:r>
          </a:p>
          <a:p>
            <a:pPr marL="342900" lvl="1" indent="-342900">
              <a:buChar char="•"/>
            </a:pPr>
            <a:r>
              <a:rPr lang="en-US" altLang="zh-CN" b="1" dirty="0">
                <a:ea typeface="+mn-ea"/>
                <a:cs typeface="+mn-cs"/>
              </a:rPr>
              <a:t>Based on the set of primary links, each STA could choose its own primary link</a:t>
            </a:r>
          </a:p>
          <a:p>
            <a:pPr lvl="1"/>
            <a:r>
              <a:rPr lang="en-US" altLang="zh-CN" sz="1400" dirty="0" smtClean="0"/>
              <a:t>Primary link selection could be done in the phase of association or could be changed after the association</a:t>
            </a:r>
          </a:p>
          <a:p>
            <a:pPr marL="342900" lvl="1" indent="-342900"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The </a:t>
            </a:r>
            <a:r>
              <a:rPr lang="en-US" altLang="zh-CN" b="1" dirty="0">
                <a:ea typeface="+mn-ea"/>
                <a:cs typeface="+mn-cs"/>
              </a:rPr>
              <a:t>power consumption for the non-primary link could be reduced </a:t>
            </a:r>
            <a:r>
              <a:rPr lang="en-US" altLang="zh-CN" b="1" dirty="0" smtClean="0">
                <a:ea typeface="+mn-ea"/>
                <a:cs typeface="+mn-cs"/>
              </a:rPr>
              <a:t>if </a:t>
            </a:r>
            <a:r>
              <a:rPr lang="en-US" altLang="zh-CN" b="1" dirty="0">
                <a:ea typeface="+mn-ea"/>
                <a:cs typeface="+mn-cs"/>
              </a:rPr>
              <a:t>the following work could be done in the primary </a:t>
            </a:r>
            <a:r>
              <a:rPr lang="en-US" altLang="zh-CN" b="1" dirty="0" smtClean="0">
                <a:ea typeface="+mn-ea"/>
                <a:cs typeface="+mn-cs"/>
              </a:rPr>
              <a:t>link</a:t>
            </a:r>
          </a:p>
          <a:p>
            <a:pPr lvl="1"/>
            <a:r>
              <a:rPr lang="en-US" altLang="zh-CN" sz="1400" dirty="0"/>
              <a:t>DL traffic delivery notification </a:t>
            </a:r>
            <a:endParaRPr lang="en-US" altLang="zh-CN" sz="1400" dirty="0" smtClean="0"/>
          </a:p>
          <a:p>
            <a:pPr lvl="1"/>
            <a:r>
              <a:rPr lang="en-US" altLang="zh-CN" sz="1400" dirty="0" smtClean="0"/>
              <a:t>BSS or link specific parameters update notification</a:t>
            </a:r>
            <a:endParaRPr lang="en-US" altLang="zh-CN" sz="1400" dirty="0"/>
          </a:p>
          <a:p>
            <a:pPr marL="342900" lvl="1" indent="-342900">
              <a:buChar char="•"/>
            </a:pPr>
            <a:endParaRPr lang="en-US" altLang="zh-CN" sz="2400" b="1" dirty="0" smtClean="0">
              <a:ea typeface="+mn-ea"/>
              <a:cs typeface="+mn-cs"/>
            </a:endParaRPr>
          </a:p>
          <a:p>
            <a:pPr marL="342900" lvl="1" indent="-342900">
              <a:buChar char="•"/>
            </a:pPr>
            <a:endParaRPr lang="en-US" sz="2400" b="1" dirty="0">
              <a:ea typeface="+mn-ea"/>
              <a:cs typeface="+mn-cs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Nov.</a:t>
            </a:r>
            <a:r>
              <a:rPr lang="en-US" smtClean="0"/>
              <a:t> 2019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grpSp>
        <p:nvGrpSpPr>
          <p:cNvPr id="29" name="组合 28"/>
          <p:cNvGrpSpPr/>
          <p:nvPr/>
        </p:nvGrpSpPr>
        <p:grpSpPr>
          <a:xfrm>
            <a:off x="5419003" y="4510444"/>
            <a:ext cx="3147089" cy="1964969"/>
            <a:chOff x="5419003" y="4510444"/>
            <a:chExt cx="3147089" cy="1964969"/>
          </a:xfrm>
        </p:grpSpPr>
        <p:sp>
          <p:nvSpPr>
            <p:cNvPr id="8" name="矩形 7"/>
            <p:cNvSpPr/>
            <p:nvPr/>
          </p:nvSpPr>
          <p:spPr bwMode="auto">
            <a:xfrm>
              <a:off x="5419003" y="4623201"/>
              <a:ext cx="1154511" cy="185221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buFont typeface="Wingdings" pitchFamily="2" charset="2"/>
                <a:buChar char="n"/>
                <a:tabLst/>
              </a:pP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endParaRPr>
            </a:p>
          </p:txBody>
        </p:sp>
        <p:sp>
          <p:nvSpPr>
            <p:cNvPr id="9" name="矩形 8"/>
            <p:cNvSpPr/>
            <p:nvPr/>
          </p:nvSpPr>
          <p:spPr bwMode="auto">
            <a:xfrm>
              <a:off x="5610578" y="5079692"/>
              <a:ext cx="705535" cy="27785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r>
                <a:rPr kumimoji="0" lang="en-US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宋体" charset="-122"/>
                </a:rPr>
                <a:t>AP1/ 2.4G</a:t>
              </a: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endParaRPr>
            </a:p>
          </p:txBody>
        </p:sp>
        <p:sp>
          <p:nvSpPr>
            <p:cNvPr id="10" name="矩形 9"/>
            <p:cNvSpPr/>
            <p:nvPr/>
          </p:nvSpPr>
          <p:spPr bwMode="auto">
            <a:xfrm>
              <a:off x="5616883" y="5481196"/>
              <a:ext cx="705535" cy="27785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r>
                <a:rPr kumimoji="0" lang="en-US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宋体" charset="-122"/>
                </a:rPr>
                <a:t>AP2/ 5G</a:t>
              </a: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endParaRPr>
            </a:p>
          </p:txBody>
        </p:sp>
        <p:sp>
          <p:nvSpPr>
            <p:cNvPr id="11" name="矩形 10"/>
            <p:cNvSpPr/>
            <p:nvPr/>
          </p:nvSpPr>
          <p:spPr bwMode="auto">
            <a:xfrm>
              <a:off x="5616883" y="5882700"/>
              <a:ext cx="705535" cy="27785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r>
                <a:rPr kumimoji="0" lang="en-US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宋体" charset="-122"/>
                </a:rPr>
                <a:t>AP4/ 6G</a:t>
              </a: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endParaRPr>
            </a:p>
          </p:txBody>
        </p:sp>
        <p:grpSp>
          <p:nvGrpSpPr>
            <p:cNvPr id="12" name="组合 11"/>
            <p:cNvGrpSpPr/>
            <p:nvPr/>
          </p:nvGrpSpPr>
          <p:grpSpPr>
            <a:xfrm>
              <a:off x="6958351" y="4827394"/>
              <a:ext cx="1037074" cy="767575"/>
              <a:chOff x="3911756" y="4405754"/>
              <a:chExt cx="1296144" cy="980369"/>
            </a:xfrm>
            <a:solidFill>
              <a:srgbClr val="FFFF00"/>
            </a:solidFill>
          </p:grpSpPr>
          <p:sp>
            <p:nvSpPr>
              <p:cNvPr id="24" name="矩形 23"/>
              <p:cNvSpPr/>
              <p:nvPr/>
            </p:nvSpPr>
            <p:spPr bwMode="auto">
              <a:xfrm>
                <a:off x="3911756" y="4405754"/>
                <a:ext cx="1296144" cy="98036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buFont typeface="Wingdings" pitchFamily="2" charset="2"/>
                  <a:buChar char="n"/>
                  <a:tabLst/>
                </a:pPr>
                <a:endPara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宋体" charset="-122"/>
                </a:endParaRPr>
              </a:p>
            </p:txBody>
          </p:sp>
          <p:sp>
            <p:nvSpPr>
              <p:cNvPr id="25" name="矩形 24"/>
              <p:cNvSpPr/>
              <p:nvPr/>
            </p:nvSpPr>
            <p:spPr bwMode="auto">
              <a:xfrm>
                <a:off x="4120702" y="4570842"/>
                <a:ext cx="792088" cy="288032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tabLst/>
                </a:pPr>
                <a:r>
                  <a:rPr kumimoji="0" lang="en-US" sz="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宋体" charset="-122"/>
                  </a:rPr>
                  <a:t>STA1/ 2.4G</a:t>
                </a:r>
              </a:p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tabLst/>
                </a:pPr>
                <a:endPara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宋体" charset="-122"/>
                </a:endParaRPr>
              </a:p>
            </p:txBody>
          </p:sp>
          <p:sp>
            <p:nvSpPr>
              <p:cNvPr id="26" name="矩形 25"/>
              <p:cNvSpPr/>
              <p:nvPr/>
            </p:nvSpPr>
            <p:spPr bwMode="auto">
              <a:xfrm>
                <a:off x="4127780" y="4987059"/>
                <a:ext cx="792088" cy="288032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tabLst/>
                </a:pPr>
                <a:r>
                  <a:rPr kumimoji="0" lang="en-US" sz="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宋体" charset="-122"/>
                  </a:rPr>
                  <a:t>STA2/ 5G</a:t>
                </a:r>
              </a:p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tabLst/>
                </a:pPr>
                <a:endPara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宋体" charset="-122"/>
                </a:endParaRPr>
              </a:p>
            </p:txBody>
          </p:sp>
        </p:grpSp>
        <p:sp>
          <p:nvSpPr>
            <p:cNvPr id="13" name="矩形 12"/>
            <p:cNvSpPr/>
            <p:nvPr/>
          </p:nvSpPr>
          <p:spPr bwMode="auto">
            <a:xfrm>
              <a:off x="7125533" y="4510444"/>
              <a:ext cx="633768" cy="225513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r>
                <a:rPr kumimoji="0" lang="en-US" sz="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宋体" charset="-122"/>
                </a:rPr>
                <a:t>STA/ 2.4G</a:t>
              </a: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endParaRPr>
            </a:p>
          </p:txBody>
        </p:sp>
        <p:grpSp>
          <p:nvGrpSpPr>
            <p:cNvPr id="14" name="组合 13"/>
            <p:cNvGrpSpPr/>
            <p:nvPr/>
          </p:nvGrpSpPr>
          <p:grpSpPr>
            <a:xfrm>
              <a:off x="6958351" y="5707838"/>
              <a:ext cx="1037074" cy="767575"/>
              <a:chOff x="3911756" y="4405754"/>
              <a:chExt cx="1296144" cy="980369"/>
            </a:xfrm>
            <a:solidFill>
              <a:srgbClr val="92D050"/>
            </a:solidFill>
          </p:grpSpPr>
          <p:sp>
            <p:nvSpPr>
              <p:cNvPr id="21" name="矩形 20"/>
              <p:cNvSpPr/>
              <p:nvPr/>
            </p:nvSpPr>
            <p:spPr bwMode="auto">
              <a:xfrm>
                <a:off x="3911756" y="4405754"/>
                <a:ext cx="1296144" cy="98036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buFont typeface="Wingdings" pitchFamily="2" charset="2"/>
                  <a:buChar char="n"/>
                  <a:tabLst/>
                </a:pPr>
                <a:endPara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宋体" charset="-122"/>
                </a:endParaRPr>
              </a:p>
            </p:txBody>
          </p:sp>
          <p:sp>
            <p:nvSpPr>
              <p:cNvPr id="22" name="矩形 21"/>
              <p:cNvSpPr/>
              <p:nvPr/>
            </p:nvSpPr>
            <p:spPr bwMode="auto">
              <a:xfrm>
                <a:off x="4120702" y="4570842"/>
                <a:ext cx="792088" cy="288032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tabLst/>
                </a:pPr>
                <a:r>
                  <a:rPr kumimoji="0" lang="en-US" sz="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宋体" charset="-122"/>
                  </a:rPr>
                  <a:t>STA1/ 5G</a:t>
                </a:r>
              </a:p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tabLst/>
                </a:pPr>
                <a:endPara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宋体" charset="-122"/>
                </a:endParaRPr>
              </a:p>
            </p:txBody>
          </p:sp>
          <p:sp>
            <p:nvSpPr>
              <p:cNvPr id="23" name="矩形 22"/>
              <p:cNvSpPr/>
              <p:nvPr/>
            </p:nvSpPr>
            <p:spPr bwMode="auto">
              <a:xfrm>
                <a:off x="4127780" y="4987059"/>
                <a:ext cx="792088" cy="288032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tabLst/>
                </a:pPr>
                <a:r>
                  <a:rPr kumimoji="0" lang="en-US" sz="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宋体" charset="-122"/>
                  </a:rPr>
                  <a:t>STA2/ 6G</a:t>
                </a:r>
              </a:p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tabLst/>
                </a:pPr>
                <a:endPara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宋体" charset="-122"/>
                </a:endParaRPr>
              </a:p>
            </p:txBody>
          </p:sp>
        </p:grpSp>
        <p:cxnSp>
          <p:nvCxnSpPr>
            <p:cNvPr id="15" name="直接箭头连接符 14"/>
            <p:cNvCxnSpPr>
              <a:stCxn id="11" idx="3"/>
              <a:endCxn id="23" idx="1"/>
            </p:cNvCxnSpPr>
            <p:nvPr/>
          </p:nvCxnSpPr>
          <p:spPr bwMode="auto">
            <a:xfrm>
              <a:off x="6322417" y="6021624"/>
              <a:ext cx="808780" cy="254100"/>
            </a:xfrm>
            <a:prstGeom prst="straightConnector1">
              <a:avLst/>
            </a:prstGeom>
            <a:ln>
              <a:tailEnd type="triangle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直接箭头连接符 15"/>
            <p:cNvCxnSpPr>
              <a:stCxn id="10" idx="3"/>
              <a:endCxn id="26" idx="1"/>
            </p:cNvCxnSpPr>
            <p:nvPr/>
          </p:nvCxnSpPr>
          <p:spPr bwMode="auto">
            <a:xfrm flipV="1">
              <a:off x="6322417" y="5395280"/>
              <a:ext cx="808780" cy="224841"/>
            </a:xfrm>
            <a:prstGeom prst="straightConnector1">
              <a:avLst/>
            </a:prstGeom>
            <a:ln>
              <a:tailEnd type="triangle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箭头连接符 16"/>
            <p:cNvCxnSpPr>
              <a:stCxn id="9" idx="3"/>
            </p:cNvCxnSpPr>
            <p:nvPr/>
          </p:nvCxnSpPr>
          <p:spPr bwMode="auto">
            <a:xfrm flipV="1">
              <a:off x="6316113" y="4640072"/>
              <a:ext cx="809420" cy="578546"/>
            </a:xfrm>
            <a:prstGeom prst="straightConnector1">
              <a:avLst/>
            </a:prstGeom>
            <a:ln>
              <a:tailEnd type="triangle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文本框 17"/>
            <p:cNvSpPr txBox="1"/>
            <p:nvPr/>
          </p:nvSpPr>
          <p:spPr>
            <a:xfrm>
              <a:off x="6255641" y="4678189"/>
              <a:ext cx="720153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Primary link 1</a:t>
              </a:r>
              <a:endParaRPr lang="en-US" sz="7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7962759" y="5107267"/>
              <a:ext cx="51311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7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MLCD </a:t>
              </a:r>
              <a:r>
                <a:rPr lang="en-US" altLang="zh-CN" sz="7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STA 2</a:t>
              </a:r>
              <a:endParaRPr lang="en-US" sz="7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7982577" y="5987711"/>
              <a:ext cx="58351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7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MLCD </a:t>
              </a:r>
              <a:r>
                <a:rPr lang="en-US" altLang="zh-CN" sz="7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STA 3</a:t>
              </a:r>
              <a:endParaRPr lang="en-US" sz="7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6324621" y="5271162"/>
              <a:ext cx="720153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Primary link 2</a:t>
              </a:r>
              <a:endParaRPr lang="en-US" sz="7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文本框 27"/>
            <p:cNvSpPr txBox="1"/>
            <p:nvPr/>
          </p:nvSpPr>
          <p:spPr>
            <a:xfrm>
              <a:off x="6277809" y="6163332"/>
              <a:ext cx="720153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Primary link 3</a:t>
              </a:r>
              <a:endParaRPr lang="en-US" sz="7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02352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DL traffic </a:t>
            </a:r>
            <a:r>
              <a:rPr lang="en-US" altLang="zh-CN" dirty="0" smtClean="0"/>
              <a:t>delivery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606" y="1828800"/>
            <a:ext cx="7772400" cy="4114800"/>
          </a:xfrm>
        </p:spPr>
        <p:txBody>
          <a:bodyPr/>
          <a:lstStyle/>
          <a:p>
            <a:r>
              <a:rPr lang="en-US" altLang="zh-CN" sz="2000" dirty="0"/>
              <a:t>DL traffic delivery notification </a:t>
            </a:r>
            <a:r>
              <a:rPr lang="en-US" altLang="zh-CN" sz="2000" dirty="0" smtClean="0"/>
              <a:t>for a non-primary link is proposed to be sent in the primary link</a:t>
            </a:r>
          </a:p>
          <a:p>
            <a:pPr lvl="1"/>
            <a:r>
              <a:rPr lang="en-US" altLang="zh-CN" sz="1400" dirty="0"/>
              <a:t>DL traffic includes group addressed MSDUs/MMPDUs </a:t>
            </a:r>
            <a:r>
              <a:rPr lang="en-US" altLang="zh-CN" sz="1400" dirty="0" smtClean="0"/>
              <a:t>and </a:t>
            </a:r>
            <a:r>
              <a:rPr lang="en-US" altLang="zh-CN" sz="1400" dirty="0"/>
              <a:t>individual addressed </a:t>
            </a:r>
            <a:r>
              <a:rPr lang="en-US" altLang="zh-CN" sz="1400" dirty="0" smtClean="0"/>
              <a:t>MSDUs/MMPDUs</a:t>
            </a:r>
          </a:p>
          <a:p>
            <a:r>
              <a:rPr lang="en-US" altLang="zh-CN" sz="2000" dirty="0"/>
              <a:t>To support the above DL traffic delivery notification for a non-primary link , we propose to reuse the existing TIM element</a:t>
            </a:r>
          </a:p>
          <a:p>
            <a:pPr lvl="1"/>
            <a:r>
              <a:rPr lang="en-US" altLang="zh-CN" sz="1400" dirty="0"/>
              <a:t>Use the same Partial Virtual Bitmap field in the TIM element to indicate whether there are buffered BUs for the primary link and non-primary link</a:t>
            </a:r>
          </a:p>
          <a:p>
            <a:pPr lvl="1" indent="285750"/>
            <a:r>
              <a:rPr lang="en-US" altLang="zh-CN" sz="1200" dirty="0"/>
              <a:t>Assign another AID to a non-primary link based on the meaning of each bit in Partial Virtual Bitmap field </a:t>
            </a:r>
          </a:p>
          <a:p>
            <a:pPr lvl="1" indent="285750"/>
            <a:r>
              <a:rPr lang="en-US" altLang="zh-CN" sz="1200" dirty="0"/>
              <a:t>For non primary link</a:t>
            </a:r>
            <a:r>
              <a:rPr lang="zh-CN" altLang="en-US" sz="1200" dirty="0"/>
              <a:t>，</a:t>
            </a:r>
            <a:r>
              <a:rPr lang="en-US" altLang="zh-CN" sz="1200" dirty="0"/>
              <a:t>the buffered BUs could either be individual addressed BU or both two kinds buffered of  BU </a:t>
            </a:r>
          </a:p>
          <a:p>
            <a:pPr marL="342900" lvl="1" indent="-342900"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Moreover, there may exist two </a:t>
            </a:r>
            <a:r>
              <a:rPr lang="en-US" altLang="zh-CN" b="1" dirty="0">
                <a:ea typeface="+mn-ea"/>
                <a:cs typeface="+mn-cs"/>
              </a:rPr>
              <a:t>options to notify the DL traffic buffered at the AP for a non-primary link</a:t>
            </a:r>
          </a:p>
          <a:p>
            <a:pPr lvl="1"/>
            <a:r>
              <a:rPr lang="en-US" altLang="zh-CN" sz="1400" dirty="0"/>
              <a:t>A unified notification for both group addressed </a:t>
            </a:r>
            <a:r>
              <a:rPr lang="en-US" altLang="zh-CN" sz="1400" dirty="0" smtClean="0"/>
              <a:t>BUs </a:t>
            </a:r>
            <a:r>
              <a:rPr lang="en-US" altLang="zh-CN" sz="1400" dirty="0"/>
              <a:t>and individual addressed </a:t>
            </a:r>
            <a:r>
              <a:rPr lang="en-US" altLang="zh-CN" sz="1400" dirty="0" smtClean="0"/>
              <a:t>BUs, no necessity to separate them because of the same target-wake up the non-primary link</a:t>
            </a:r>
          </a:p>
          <a:p>
            <a:pPr lvl="1"/>
            <a:r>
              <a:rPr lang="en-US" altLang="zh-CN" sz="1400" dirty="0" smtClean="0"/>
              <a:t>Have two notifications for </a:t>
            </a:r>
            <a:r>
              <a:rPr lang="en-US" altLang="zh-CN" sz="1400" dirty="0"/>
              <a:t>group addressed </a:t>
            </a:r>
            <a:r>
              <a:rPr lang="en-US" altLang="zh-CN" sz="1400" dirty="0" smtClean="0"/>
              <a:t>BUs </a:t>
            </a:r>
            <a:r>
              <a:rPr lang="en-US" altLang="zh-CN" sz="1400" dirty="0"/>
              <a:t>and individual addressed </a:t>
            </a:r>
            <a:r>
              <a:rPr lang="en-US" altLang="zh-CN" sz="1400" dirty="0" smtClean="0"/>
              <a:t>BUs, respectively</a:t>
            </a:r>
            <a:endParaRPr lang="en-US" altLang="zh-CN" sz="1400" dirty="0"/>
          </a:p>
          <a:p>
            <a:pPr lvl="1"/>
            <a:endParaRPr lang="en-US" sz="140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Nov.</a:t>
            </a:r>
            <a:r>
              <a:rPr lang="en-US" smtClean="0"/>
              <a:t> 2019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513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DL traffic delivery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Regarding group addressed BU delivery, there may</a:t>
            </a:r>
            <a:r>
              <a:rPr lang="en-US" altLang="zh-CN" sz="2000" dirty="0"/>
              <a:t> </a:t>
            </a:r>
            <a:r>
              <a:rPr lang="en-US" altLang="zh-CN" sz="2000" dirty="0" smtClean="0"/>
              <a:t>exist divergence</a:t>
            </a:r>
          </a:p>
          <a:p>
            <a:pPr marL="342900" lvl="1" indent="-342900">
              <a:buChar char="•"/>
            </a:pPr>
            <a:r>
              <a:rPr lang="en-US" altLang="zh-CN" b="1" dirty="0">
                <a:ea typeface="+mn-ea"/>
                <a:cs typeface="+mn-cs"/>
              </a:rPr>
              <a:t>The direct way is to deliver the group addressed </a:t>
            </a:r>
            <a:r>
              <a:rPr lang="en-US" altLang="zh-CN" b="1" dirty="0" smtClean="0">
                <a:ea typeface="+mn-ea"/>
                <a:cs typeface="+mn-cs"/>
              </a:rPr>
              <a:t>BUs </a:t>
            </a:r>
            <a:r>
              <a:rPr lang="en-US" altLang="zh-CN" b="1" dirty="0">
                <a:ea typeface="+mn-ea"/>
                <a:cs typeface="+mn-cs"/>
              </a:rPr>
              <a:t>in the related link, </a:t>
            </a:r>
            <a:r>
              <a:rPr lang="en-US" altLang="zh-CN" b="1" dirty="0" smtClean="0">
                <a:ea typeface="+mn-ea"/>
                <a:cs typeface="+mn-cs"/>
              </a:rPr>
              <a:t>no any change for the route of this kind of traffic</a:t>
            </a:r>
          </a:p>
          <a:p>
            <a:pPr lvl="1"/>
            <a:r>
              <a:rPr lang="en-US" altLang="zh-CN" sz="1400" dirty="0" smtClean="0"/>
              <a:t>Slightly </a:t>
            </a:r>
            <a:r>
              <a:rPr lang="en-US" altLang="zh-CN" sz="1400" dirty="0"/>
              <a:t>prefer this option</a:t>
            </a:r>
          </a:p>
          <a:p>
            <a:pPr marL="342900" lvl="1" indent="-342900"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On the other hand, </a:t>
            </a:r>
            <a:r>
              <a:rPr lang="en-US" altLang="zh-CN" sz="1800" b="1" dirty="0"/>
              <a:t>the route </a:t>
            </a:r>
            <a:r>
              <a:rPr lang="en-US" altLang="zh-CN" sz="1800" b="1" dirty="0" smtClean="0"/>
              <a:t>of </a:t>
            </a:r>
            <a:r>
              <a:rPr lang="en-US" altLang="zh-CN" sz="1800" b="1" dirty="0"/>
              <a:t>the group addressed </a:t>
            </a:r>
            <a:r>
              <a:rPr lang="en-US" altLang="zh-CN" sz="1800" b="1" dirty="0" smtClean="0"/>
              <a:t>BUs could be changed as described in the first bullet </a:t>
            </a:r>
          </a:p>
          <a:p>
            <a:pPr lvl="1"/>
            <a:r>
              <a:rPr lang="en-US" altLang="zh-CN" sz="1400" dirty="0"/>
              <a:t>AP duplicates the group addressed BUs on all the primary links [4] and </a:t>
            </a:r>
            <a:r>
              <a:rPr lang="en-US" altLang="zh-CN" sz="1400" dirty="0" smtClean="0"/>
              <a:t>sends </a:t>
            </a:r>
            <a:r>
              <a:rPr lang="en-US" altLang="zh-CN" sz="1400" dirty="0"/>
              <a:t>them in each primary link such that the multi-link capable STA does not need to wake up its non-primary link in this case</a:t>
            </a:r>
          </a:p>
          <a:p>
            <a:pPr lvl="1"/>
            <a:r>
              <a:rPr lang="en-US" altLang="zh-CN" sz="1400" dirty="0" smtClean="0"/>
              <a:t>However, it will increase power consumption for the primary link </a:t>
            </a:r>
          </a:p>
          <a:p>
            <a:pPr lvl="1" indent="285750"/>
            <a:r>
              <a:rPr lang="en-US" altLang="zh-CN" sz="1400" dirty="0" smtClean="0"/>
              <a:t>The transmission time for the group addressed BU in the primary link will increase significantly</a:t>
            </a:r>
          </a:p>
          <a:p>
            <a:pPr lvl="1" indent="285750"/>
            <a:r>
              <a:rPr lang="en-US" altLang="zh-CN" sz="1400" dirty="0" smtClean="0"/>
              <a:t>The duplicated group addressed BUs from the non-primary link may not be needed for some STAs in this primary channel</a:t>
            </a:r>
            <a:endParaRPr lang="en-US" altLang="zh-CN" sz="1400" dirty="0"/>
          </a:p>
          <a:p>
            <a:pPr marL="342900" lvl="1" indent="-342900">
              <a:buChar char="•"/>
            </a:pPr>
            <a:endParaRPr lang="en-US" altLang="zh-CN" b="1" dirty="0">
              <a:ea typeface="+mn-ea"/>
              <a:cs typeface="+mn-cs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Nov.</a:t>
            </a:r>
            <a:r>
              <a:rPr lang="en-US" smtClean="0"/>
              <a:t> 2019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412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Link specific </a:t>
            </a:r>
            <a:r>
              <a:rPr lang="en-US" altLang="zh-CN" dirty="0"/>
              <a:t>parameters update and TWT </a:t>
            </a:r>
            <a:r>
              <a:rPr lang="en-US" altLang="zh-CN" dirty="0" smtClean="0"/>
              <a:t>setup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Besides the DL traffic delivery notification in the primary link, link </a:t>
            </a:r>
            <a:r>
              <a:rPr lang="en-US" altLang="zh-CN" sz="2000" dirty="0"/>
              <a:t>specific</a:t>
            </a:r>
            <a:r>
              <a:rPr lang="en-US" altLang="zh-CN" sz="2000" dirty="0" smtClean="0"/>
              <a:t> </a:t>
            </a:r>
            <a:r>
              <a:rPr lang="en-US" altLang="zh-CN" sz="2000" dirty="0"/>
              <a:t>parameters update </a:t>
            </a:r>
            <a:r>
              <a:rPr lang="en-US" altLang="zh-CN" sz="2000" dirty="0" smtClean="0"/>
              <a:t>for non-primary link could also be done in primary link</a:t>
            </a:r>
          </a:p>
          <a:p>
            <a:pPr lvl="1"/>
            <a:r>
              <a:rPr lang="en-US" altLang="zh-CN" sz="1400" dirty="0"/>
              <a:t>No need to wake up the non-primary link </a:t>
            </a:r>
            <a:r>
              <a:rPr lang="en-US" altLang="zh-CN" sz="1400" dirty="0" smtClean="0"/>
              <a:t>frequently to receive </a:t>
            </a:r>
            <a:r>
              <a:rPr lang="en-US" altLang="zh-CN" sz="1400" dirty="0"/>
              <a:t>the new link specific </a:t>
            </a:r>
            <a:r>
              <a:rPr lang="en-US" altLang="zh-CN" sz="1400" dirty="0" smtClean="0"/>
              <a:t>parameters </a:t>
            </a:r>
          </a:p>
          <a:p>
            <a:pPr lvl="1"/>
            <a:endParaRPr lang="en-US" altLang="zh-CN" sz="1400" dirty="0"/>
          </a:p>
          <a:p>
            <a:r>
              <a:rPr lang="en-US" altLang="zh-CN" sz="2000" dirty="0"/>
              <a:t>TWT setup could be </a:t>
            </a:r>
            <a:r>
              <a:rPr lang="en-US" altLang="zh-CN" sz="2000" dirty="0" smtClean="0"/>
              <a:t>done </a:t>
            </a:r>
            <a:r>
              <a:rPr lang="en-US" altLang="zh-CN" sz="2000" dirty="0"/>
              <a:t>in one link for another </a:t>
            </a:r>
            <a:r>
              <a:rPr lang="en-US" altLang="zh-CN" sz="2000" dirty="0" smtClean="0"/>
              <a:t>link [5]</a:t>
            </a:r>
            <a:endParaRPr lang="en-US" altLang="zh-CN" sz="2000" dirty="0"/>
          </a:p>
          <a:p>
            <a:r>
              <a:rPr lang="en-US" altLang="zh-CN" sz="2000" dirty="0"/>
              <a:t>To support both the peak throughput and power </a:t>
            </a:r>
            <a:r>
              <a:rPr lang="en-US" altLang="zh-CN" sz="2000" dirty="0" smtClean="0"/>
              <a:t>save, the </a:t>
            </a:r>
            <a:r>
              <a:rPr lang="en-US" altLang="zh-CN" sz="2000" dirty="0"/>
              <a:t>same TWT parameters could be applied for more than one link</a:t>
            </a:r>
            <a:endParaRPr lang="en-US" sz="200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Nov.</a:t>
            </a:r>
            <a:r>
              <a:rPr lang="en-US" smtClean="0"/>
              <a:t> 2019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grpSp>
        <p:nvGrpSpPr>
          <p:cNvPr id="53" name="组合 52"/>
          <p:cNvGrpSpPr/>
          <p:nvPr/>
        </p:nvGrpSpPr>
        <p:grpSpPr>
          <a:xfrm>
            <a:off x="890094" y="5225524"/>
            <a:ext cx="7568106" cy="809535"/>
            <a:chOff x="890094" y="5225524"/>
            <a:chExt cx="7568106" cy="809535"/>
          </a:xfrm>
        </p:grpSpPr>
        <p:sp>
          <p:nvSpPr>
            <p:cNvPr id="9" name="TextBox 7"/>
            <p:cNvSpPr txBox="1"/>
            <p:nvPr/>
          </p:nvSpPr>
          <p:spPr>
            <a:xfrm>
              <a:off x="1220137" y="5538476"/>
              <a:ext cx="493520" cy="203609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ko-KR" sz="1000" dirty="0" smtClean="0">
                  <a:solidFill>
                    <a:srgbClr val="00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Link 1</a:t>
              </a:r>
              <a:endParaRPr kumimoji="1" lang="ko-KR" altLang="en-US" sz="1000" dirty="0" err="1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cxnSp>
          <p:nvCxnSpPr>
            <p:cNvPr id="12" name="직선 연결선 28"/>
            <p:cNvCxnSpPr/>
            <p:nvPr/>
          </p:nvCxnSpPr>
          <p:spPr bwMode="auto">
            <a:xfrm>
              <a:off x="1713408" y="5646066"/>
              <a:ext cx="6744792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6" name="TextBox 39"/>
            <p:cNvSpPr txBox="1"/>
            <p:nvPr/>
          </p:nvSpPr>
          <p:spPr>
            <a:xfrm>
              <a:off x="1219888" y="5831450"/>
              <a:ext cx="493520" cy="203609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ko-KR" sz="1000" dirty="0" smtClean="0">
                  <a:solidFill>
                    <a:srgbClr val="00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Link 2</a:t>
              </a:r>
              <a:endParaRPr kumimoji="1" lang="ko-KR" altLang="en-US" sz="1000" dirty="0" err="1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cxnSp>
          <p:nvCxnSpPr>
            <p:cNvPr id="17" name="직선 연결선 42"/>
            <p:cNvCxnSpPr/>
            <p:nvPr/>
          </p:nvCxnSpPr>
          <p:spPr bwMode="auto">
            <a:xfrm>
              <a:off x="1713490" y="5930598"/>
              <a:ext cx="674471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9" name="TextBox 44"/>
            <p:cNvSpPr txBox="1"/>
            <p:nvPr/>
          </p:nvSpPr>
          <p:spPr>
            <a:xfrm>
              <a:off x="890094" y="5684963"/>
              <a:ext cx="378782" cy="203609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ko-KR" sz="1000" dirty="0" smtClean="0">
                  <a:solidFill>
                    <a:srgbClr val="00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STA</a:t>
              </a:r>
              <a:endParaRPr kumimoji="1" lang="ko-KR" altLang="en-US" sz="1000" dirty="0" err="1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4" name="모서리가 둥근 직사각형 60"/>
            <p:cNvSpPr/>
            <p:nvPr/>
          </p:nvSpPr>
          <p:spPr>
            <a:xfrm>
              <a:off x="2009302" y="5400584"/>
              <a:ext cx="1072806" cy="244614"/>
            </a:xfrm>
            <a:prstGeom prst="round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000" dirty="0">
                  <a:latin typeface="Times New Roman" pitchFamily="16" charset="0"/>
                  <a:ea typeface="MS Gothic" charset="-128"/>
                </a:rPr>
                <a:t>awake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5" name="모서리가 둥근 직사각형 60"/>
            <p:cNvSpPr/>
            <p:nvPr/>
          </p:nvSpPr>
          <p:spPr>
            <a:xfrm>
              <a:off x="2011640" y="5674867"/>
              <a:ext cx="1072806" cy="244614"/>
            </a:xfrm>
            <a:prstGeom prst="round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000" dirty="0">
                  <a:latin typeface="Times New Roman" pitchFamily="16" charset="0"/>
                  <a:ea typeface="MS Gothic" charset="-128"/>
                </a:rPr>
                <a:t>awake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0" name="모서리가 둥근 직사각형 60"/>
            <p:cNvSpPr/>
            <p:nvPr/>
          </p:nvSpPr>
          <p:spPr>
            <a:xfrm>
              <a:off x="4592734" y="5416169"/>
              <a:ext cx="1072806" cy="244614"/>
            </a:xfrm>
            <a:prstGeom prst="round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000" dirty="0">
                  <a:latin typeface="Times New Roman" pitchFamily="16" charset="0"/>
                  <a:ea typeface="MS Gothic" charset="-128"/>
                </a:rPr>
                <a:t>awake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1" name="모서리가 둥근 직사각형 60"/>
            <p:cNvSpPr/>
            <p:nvPr/>
          </p:nvSpPr>
          <p:spPr>
            <a:xfrm>
              <a:off x="4581653" y="5674867"/>
              <a:ext cx="1072806" cy="244614"/>
            </a:xfrm>
            <a:prstGeom prst="round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000" dirty="0">
                  <a:latin typeface="Times New Roman" pitchFamily="16" charset="0"/>
                  <a:ea typeface="MS Gothic" charset="-128"/>
                </a:rPr>
                <a:t>awake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6" name="모서리가 둥근 직사각형 60"/>
            <p:cNvSpPr/>
            <p:nvPr/>
          </p:nvSpPr>
          <p:spPr>
            <a:xfrm>
              <a:off x="7162800" y="5399599"/>
              <a:ext cx="1072806" cy="244614"/>
            </a:xfrm>
            <a:prstGeom prst="round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000" dirty="0">
                  <a:latin typeface="Times New Roman" pitchFamily="16" charset="0"/>
                  <a:ea typeface="MS Gothic" charset="-128"/>
                </a:rPr>
                <a:t>awake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7" name="모서리가 둥근 직사각형 60"/>
            <p:cNvSpPr/>
            <p:nvPr/>
          </p:nvSpPr>
          <p:spPr>
            <a:xfrm>
              <a:off x="7172453" y="5674867"/>
              <a:ext cx="1072806" cy="244614"/>
            </a:xfrm>
            <a:prstGeom prst="round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000" dirty="0">
                  <a:latin typeface="Times New Roman" pitchFamily="16" charset="0"/>
                  <a:ea typeface="MS Gothic" charset="-128"/>
                </a:rPr>
                <a:t>awake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grpSp>
          <p:nvGrpSpPr>
            <p:cNvPr id="45" name="组合 44"/>
            <p:cNvGrpSpPr/>
            <p:nvPr/>
          </p:nvGrpSpPr>
          <p:grpSpPr>
            <a:xfrm>
              <a:off x="3082108" y="5225524"/>
              <a:ext cx="1499544" cy="359133"/>
              <a:chOff x="3082108" y="5225524"/>
              <a:chExt cx="792090" cy="359133"/>
            </a:xfrm>
          </p:grpSpPr>
          <p:cxnSp>
            <p:nvCxnSpPr>
              <p:cNvPr id="38" name="직선 연결선 101"/>
              <p:cNvCxnSpPr/>
              <p:nvPr/>
            </p:nvCxnSpPr>
            <p:spPr bwMode="auto">
              <a:xfrm>
                <a:off x="3082110" y="5351260"/>
                <a:ext cx="0" cy="23339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9" name="직선 연결선 102"/>
              <p:cNvCxnSpPr/>
              <p:nvPr/>
            </p:nvCxnSpPr>
            <p:spPr bwMode="auto">
              <a:xfrm>
                <a:off x="3874198" y="5356232"/>
                <a:ext cx="0" cy="228425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0" name="직선 화살표 연결선 103"/>
              <p:cNvCxnSpPr/>
              <p:nvPr/>
            </p:nvCxnSpPr>
            <p:spPr bwMode="auto">
              <a:xfrm>
                <a:off x="3082110" y="5459522"/>
                <a:ext cx="792088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triangle" w="med" len="med"/>
              </a:ln>
              <a:effectLst/>
            </p:spPr>
          </p:cxnSp>
          <p:sp>
            <p:nvSpPr>
              <p:cNvPr id="41" name="TextBox 111"/>
              <p:cNvSpPr txBox="1"/>
              <p:nvPr/>
            </p:nvSpPr>
            <p:spPr>
              <a:xfrm>
                <a:off x="3082108" y="5225524"/>
                <a:ext cx="792089" cy="24622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 anchor="t" anchorCtr="0">
                <a:spAutoFit/>
              </a:bodyPr>
              <a:lstStyle/>
              <a:p>
                <a:pPr algn="ctr" defTabSz="914400" eaLnBrk="1" latinLnBrk="1" hangingPunct="1">
                  <a:buClrTx/>
                  <a:buSzTx/>
                  <a:buFontTx/>
                  <a:buNone/>
                </a:pPr>
                <a:r>
                  <a:rPr kumimoji="1" lang="en-US" altLang="ko-KR" sz="1000" dirty="0" smtClean="0">
                    <a:solidFill>
                      <a:srgbClr val="000000"/>
                    </a:solidFill>
                    <a:latin typeface="Arial" pitchFamily="34" charset="0"/>
                    <a:ea typeface="돋움" pitchFamily="50" charset="-127"/>
                  </a:rPr>
                  <a:t>TWT SP</a:t>
                </a:r>
                <a:endParaRPr kumimoji="1" lang="ko-KR" altLang="en-US" sz="1000" dirty="0" err="1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endParaRPr>
              </a:p>
            </p:txBody>
          </p:sp>
        </p:grpSp>
        <p:grpSp>
          <p:nvGrpSpPr>
            <p:cNvPr id="46" name="组合 45"/>
            <p:cNvGrpSpPr/>
            <p:nvPr/>
          </p:nvGrpSpPr>
          <p:grpSpPr>
            <a:xfrm>
              <a:off x="5654456" y="5237558"/>
              <a:ext cx="1499544" cy="359133"/>
              <a:chOff x="3082108" y="5225524"/>
              <a:chExt cx="792090" cy="359133"/>
            </a:xfrm>
          </p:grpSpPr>
          <p:cxnSp>
            <p:nvCxnSpPr>
              <p:cNvPr id="47" name="직선 연결선 101"/>
              <p:cNvCxnSpPr/>
              <p:nvPr/>
            </p:nvCxnSpPr>
            <p:spPr bwMode="auto">
              <a:xfrm>
                <a:off x="3082110" y="5351260"/>
                <a:ext cx="0" cy="23339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8" name="직선 연결선 102"/>
              <p:cNvCxnSpPr/>
              <p:nvPr/>
            </p:nvCxnSpPr>
            <p:spPr bwMode="auto">
              <a:xfrm>
                <a:off x="3874198" y="5356232"/>
                <a:ext cx="0" cy="228425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9" name="직선 화살표 연결선 103"/>
              <p:cNvCxnSpPr/>
              <p:nvPr/>
            </p:nvCxnSpPr>
            <p:spPr bwMode="auto">
              <a:xfrm>
                <a:off x="3082110" y="5459522"/>
                <a:ext cx="792088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triangle" w="med" len="med"/>
              </a:ln>
              <a:effectLst/>
            </p:spPr>
          </p:cxnSp>
          <p:sp>
            <p:nvSpPr>
              <p:cNvPr id="50" name="TextBox 111"/>
              <p:cNvSpPr txBox="1"/>
              <p:nvPr/>
            </p:nvSpPr>
            <p:spPr>
              <a:xfrm>
                <a:off x="3082108" y="5225524"/>
                <a:ext cx="792089" cy="24622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 anchor="t" anchorCtr="0">
                <a:spAutoFit/>
              </a:bodyPr>
              <a:lstStyle/>
              <a:p>
                <a:pPr algn="ctr" defTabSz="914400" eaLnBrk="1" latinLnBrk="1" hangingPunct="1">
                  <a:buClrTx/>
                  <a:buSzTx/>
                  <a:buFontTx/>
                  <a:buNone/>
                </a:pPr>
                <a:r>
                  <a:rPr kumimoji="1" lang="en-US" altLang="ko-KR" sz="1000" smtClean="0">
                    <a:solidFill>
                      <a:srgbClr val="000000"/>
                    </a:solidFill>
                    <a:latin typeface="Arial" pitchFamily="34" charset="0"/>
                    <a:ea typeface="돋움" pitchFamily="50" charset="-127"/>
                  </a:rPr>
                  <a:t>TWT SP</a:t>
                </a:r>
                <a:endParaRPr kumimoji="1" lang="ko-KR" altLang="en-US" sz="1000" dirty="0" err="1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307087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Power save mechanism is proposed based on primary link</a:t>
            </a:r>
          </a:p>
          <a:p>
            <a:pPr lvl="1"/>
            <a:r>
              <a:rPr lang="en-US" altLang="zh-CN" sz="1600" dirty="0" smtClean="0"/>
              <a:t>Primary link is STA based</a:t>
            </a:r>
          </a:p>
          <a:p>
            <a:pPr lvl="1"/>
            <a:r>
              <a:rPr lang="en-US" altLang="zh-CN" sz="1600" dirty="0" smtClean="0"/>
              <a:t>DL traffic delivery notification and link specific parameters notification for non-primary link are proposed to be sent in the primary link</a:t>
            </a:r>
          </a:p>
          <a:p>
            <a:pPr lvl="1"/>
            <a:r>
              <a:rPr lang="en-US" altLang="zh-CN" sz="1600" dirty="0" smtClean="0"/>
              <a:t>Non-primary link does not need to receive its beacon frame</a:t>
            </a:r>
          </a:p>
          <a:p>
            <a:pPr marL="342900" lvl="1" indent="-342900">
              <a:buChar char="•"/>
            </a:pPr>
            <a:r>
              <a:rPr lang="en-US" altLang="zh-CN" sz="2400" b="1" dirty="0">
                <a:ea typeface="+mn-ea"/>
                <a:cs typeface="+mn-cs"/>
              </a:rPr>
              <a:t>TWT setup could be done in one link for another </a:t>
            </a:r>
            <a:r>
              <a:rPr lang="en-US" altLang="zh-CN" sz="2400" b="1" dirty="0" smtClean="0">
                <a:ea typeface="+mn-ea"/>
                <a:cs typeface="+mn-cs"/>
              </a:rPr>
              <a:t>link</a:t>
            </a:r>
            <a:r>
              <a:rPr lang="zh-CN" altLang="en-US" sz="2400" b="1" dirty="0" smtClean="0">
                <a:ea typeface="+mn-ea"/>
                <a:cs typeface="+mn-cs"/>
              </a:rPr>
              <a:t>，</a:t>
            </a:r>
            <a:r>
              <a:rPr lang="en-US" altLang="zh-CN" sz="2400" b="1" dirty="0" smtClean="0">
                <a:ea typeface="+mn-ea"/>
                <a:cs typeface="+mn-cs"/>
              </a:rPr>
              <a:t>and the same TWT parameters could also be applied for all the links</a:t>
            </a:r>
            <a:endParaRPr lang="en-US" sz="2400" b="1" dirty="0">
              <a:ea typeface="+mn-ea"/>
              <a:cs typeface="+mn-cs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Nov.</a:t>
            </a:r>
            <a:r>
              <a:rPr lang="en-US" smtClean="0"/>
              <a:t> 2019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213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CN" sz="2000" dirty="0"/>
              <a:t>[1] IEEE 802.11-19/1291r3 Performance aspects of Multi-link operations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CN" sz="2000" dirty="0"/>
              <a:t>[2] IEEE 802.11-19/1101r1 Conditional Packet Duplication in Multiple Link System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CN" sz="2000" dirty="0"/>
              <a:t>[3] IEEE </a:t>
            </a:r>
            <a:r>
              <a:rPr lang="en-US" altLang="zh-CN" sz="2000" dirty="0" smtClean="0"/>
              <a:t>802.11-19/1231r3 Multiband and Multichannel Operation in IEEE 802.11be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CN" sz="2000" dirty="0" smtClean="0"/>
              <a:t>[</a:t>
            </a:r>
            <a:r>
              <a:rPr lang="en-US" altLang="zh-CN" sz="2000" dirty="0"/>
              <a:t>4] IEEE </a:t>
            </a:r>
            <a:r>
              <a:rPr lang="en-US" altLang="zh-CN" sz="2000" dirty="0" smtClean="0"/>
              <a:t>802.11-19/1526r0 </a:t>
            </a:r>
            <a:r>
              <a:rPr lang="en-US" altLang="zh-CN" sz="2000" dirty="0"/>
              <a:t>multi-link </a:t>
            </a:r>
            <a:r>
              <a:rPr lang="en-US" altLang="zh-CN" sz="2000" dirty="0" smtClean="0"/>
              <a:t>power save</a:t>
            </a:r>
            <a:endParaRPr lang="en-US" altLang="zh-CN" sz="2000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CN" sz="2000" dirty="0" smtClean="0"/>
              <a:t>[5] </a:t>
            </a:r>
            <a:r>
              <a:rPr lang="en-US" altLang="zh-CN" sz="2000" dirty="0"/>
              <a:t>IEEE </a:t>
            </a:r>
            <a:r>
              <a:rPr lang="en-US" altLang="zh-CN" sz="2000" dirty="0" smtClean="0"/>
              <a:t>802.11-19/1510r0 power saving considering multi-link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dirty="0" smtClean="0"/>
              <a:t>Nov.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954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65893</TotalTime>
  <Words>1057</Words>
  <Application>Microsoft Office PowerPoint</Application>
  <PresentationFormat>全屏显示(4:3)</PresentationFormat>
  <Paragraphs>145</Paragraphs>
  <Slides>11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1" baseType="lpstr">
      <vt:lpstr>돋움</vt:lpstr>
      <vt:lpstr>맑은 고딕</vt:lpstr>
      <vt:lpstr>MS Gothic</vt:lpstr>
      <vt:lpstr>ＭＳ Ｐゴシック</vt:lpstr>
      <vt:lpstr>宋体</vt:lpstr>
      <vt:lpstr>Arial</vt:lpstr>
      <vt:lpstr>Times New Roman</vt:lpstr>
      <vt:lpstr>Wingdings</vt:lpstr>
      <vt:lpstr>802-11-Submission</vt:lpstr>
      <vt:lpstr>Document</vt:lpstr>
      <vt:lpstr>Power Save for Multi-link</vt:lpstr>
      <vt:lpstr>Background</vt:lpstr>
      <vt:lpstr>Primary link</vt:lpstr>
      <vt:lpstr>Primary link</vt:lpstr>
      <vt:lpstr>DL traffic delivery</vt:lpstr>
      <vt:lpstr>DL traffic delivery</vt:lpstr>
      <vt:lpstr>Link specific parameters update and TWT setup</vt:lpstr>
      <vt:lpstr>Summary</vt:lpstr>
      <vt:lpstr>References</vt:lpstr>
      <vt:lpstr>SP 1</vt:lpstr>
      <vt:lpstr>SP 2</vt:lpstr>
    </vt:vector>
  </TitlesOfParts>
  <Company>Stanford University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MING GAN</dc:creator>
  <cp:lastModifiedBy>Ming Gan</cp:lastModifiedBy>
  <cp:revision>476</cp:revision>
  <cp:lastPrinted>1998-02-10T13:28:06Z</cp:lastPrinted>
  <dcterms:created xsi:type="dcterms:W3CDTF">2013-11-12T18:41:50Z</dcterms:created>
  <dcterms:modified xsi:type="dcterms:W3CDTF">2019-11-11T01:00:16Z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(3)27/dRtg8Cmbe/yPhT1s3D2+iwP3w3FHe6ovp7h80ZPq7fqbXexMfC7AflEsGBSHpG1hChTLI
BZgxv8kZs358b/3wy+hGY4ccV+NptqwPGHUA2xFediEamIbUbifheRPHD8mB7V7zBU6ZgYIf
RmL353oxvPMunRh9B+pix5YNhQn3L63jVSTs+Ywy85kGh4T4vqMzaDpoUioFWOYI+TXEdYXr
0bcardlTS8gPDZvRn3</vt:lpwstr>
  </property>
  <property fmtid="{D5CDD505-2E9C-101B-9397-08002B2CF9AE}" pid="4" name="_2015_ms_pID_7253431">
    <vt:lpwstr>Do8v6nxC/gAY+S8v3+0HSnztgAeo0JYg3sAncilaeEZZ3IY72UoK50
mfhsRyEH1p1ULz0jrjJId8ppRhS0IunQgQhF2FCP2SH6b5HWuWjwk7eKcMxI7jB7TOvpjVn8
2h44iSo4JBdeSaeWxrwRXyeypf6jjI/j9+7eJUjyR/HwA2k17X9DrWFvdjg6xNpTceIVTTNn
5kTzhLoh2xf7wmu08f4JnV2jDWd98nmynFWu</vt:lpwstr>
  </property>
  <property fmtid="{D5CDD505-2E9C-101B-9397-08002B2CF9AE}" pid="5" name="_2015_ms_pID_7253432">
    <vt:lpwstr>4Q+EAd2NUnrzErU29aH2mCg=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1573374450</vt:lpwstr>
  </property>
</Properties>
</file>