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310" r:id="rId4"/>
    <p:sldId id="305" r:id="rId5"/>
    <p:sldId id="311" r:id="rId6"/>
    <p:sldId id="290" r:id="rId7"/>
    <p:sldId id="301" r:id="rId8"/>
    <p:sldId id="289" r:id="rId9"/>
    <p:sldId id="304" r:id="rId10"/>
    <p:sldId id="312" r:id="rId11"/>
    <p:sldId id="28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49" autoAdjust="0"/>
  </p:normalViewPr>
  <p:slideViewPr>
    <p:cSldViewPr>
      <p:cViewPr varScale="1">
        <p:scale>
          <a:sx n="112" d="100"/>
          <a:sy n="112" d="100"/>
        </p:scale>
        <p:origin x="405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799" y="6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4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dirty="0" smtClean="0"/>
              <a:t> Liang,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1981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Rotations Design for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</a:t>
            </a:r>
            <a:r>
              <a:rPr lang="en-GB" smtClean="0"/>
              <a:t>: 2020-01</a:t>
            </a:r>
            <a:r>
              <a:rPr lang="en-US" altLang="zh-CN" smtClean="0"/>
              <a:t>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604647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Dandan</a:t>
                      </a:r>
                      <a:r>
                        <a:rPr lang="en-US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Dandan.liang@Huawei.com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Jian Yu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 smtClean="0"/>
              <a:t>[</a:t>
            </a:r>
            <a:r>
              <a:rPr lang="en-US" altLang="zh-CN" sz="2000" b="0" dirty="0"/>
              <a:t>1</a:t>
            </a:r>
            <a:r>
              <a:rPr lang="en-US" altLang="zh-CN" sz="2000" b="0" dirty="0" smtClean="0"/>
              <a:t>] </a:t>
            </a:r>
            <a:r>
              <a:rPr lang="en-US" altLang="zh-CN" sz="2000" b="0" dirty="0"/>
              <a:t>&lt;</a:t>
            </a:r>
            <a:r>
              <a:rPr lang="en-US" sz="2000" b="0" dirty="0"/>
              <a:t>Part 11: Wireless LAN Medium Access Control (MAC) and Physical</a:t>
            </a:r>
          </a:p>
          <a:p>
            <a:pPr algn="just"/>
            <a:r>
              <a:rPr lang="en-US" sz="2000" b="0" dirty="0"/>
              <a:t>      Layer (PHY) Specifications&gt;, </a:t>
            </a:r>
            <a:r>
              <a:rPr lang="en-US" altLang="zh-CN" sz="2000" b="0" dirty="0"/>
              <a:t>802.11-2016.</a:t>
            </a:r>
          </a:p>
          <a:p>
            <a:pPr algn="just"/>
            <a:r>
              <a:rPr lang="en-US" altLang="zh-CN" sz="2000" b="0" dirty="0"/>
              <a:t>[2] Bin </a:t>
            </a:r>
            <a:r>
              <a:rPr lang="en-US" altLang="zh-CN" sz="2000" b="0" dirty="0" err="1"/>
              <a:t>Tian</a:t>
            </a:r>
            <a:r>
              <a:rPr lang="en-US" altLang="zh-CN" sz="2000" b="0" dirty="0"/>
              <a:t> </a:t>
            </a:r>
            <a:r>
              <a:rPr lang="en-US" altLang="zh-CN" sz="2000" b="0" dirty="0" err="1"/>
              <a:t>etc</a:t>
            </a:r>
            <a:r>
              <a:rPr lang="en-US" altLang="zh-CN" sz="2000" b="0" dirty="0"/>
              <a:t>, &lt;Further Thoughts on 11be Tone Plan&gt;, </a:t>
            </a:r>
            <a:r>
              <a:rPr lang="en-US" sz="2000" b="0" dirty="0"/>
              <a:t>IEEE 802.11-19/1521r0 </a:t>
            </a:r>
            <a:endParaRPr lang="en-US" altLang="zh-CN" sz="2000" b="0" dirty="0"/>
          </a:p>
          <a:p>
            <a:pPr algn="just"/>
            <a:r>
              <a:rPr lang="en-US" altLang="zh-CN" sz="2000" b="0" dirty="0"/>
              <a:t>[2] </a:t>
            </a:r>
            <a:r>
              <a:rPr lang="en-US" altLang="zh-CN" sz="2000" b="0" dirty="0" err="1"/>
              <a:t>Eunsung</a:t>
            </a:r>
            <a:r>
              <a:rPr lang="en-US" altLang="zh-CN" sz="2000" b="0" dirty="0"/>
              <a:t> Park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&lt;Phase Rotation for 320MHz&gt; , IEEE 802.11-19/1493r0  </a:t>
            </a:r>
          </a:p>
          <a:p>
            <a:pPr marL="0" indent="0"/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altLang="ja-JP" b="0" dirty="0" smtClean="0">
                <a:ea typeface="ＭＳ Ｐゴシック" panose="020B0600070205080204" pitchFamily="34" charset="-128"/>
              </a:rPr>
              <a:t>Lower </a:t>
            </a:r>
            <a:r>
              <a:rPr lang="en-US" altLang="ja-JP" b="0" dirty="0">
                <a:ea typeface="ＭＳ Ｐゴシック" panose="020B0600070205080204" pitchFamily="34" charset="-128"/>
              </a:rPr>
              <a:t>PAPR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of symbols is required in 802.11n/ac/ax because of  lower </a:t>
            </a:r>
            <a:r>
              <a:rPr lang="en-US" altLang="ja-JP" b="0" dirty="0">
                <a:ea typeface="ＭＳ Ｐゴシック" panose="020B0600070205080204" pitchFamily="34" charset="-128"/>
              </a:rPr>
              <a:t>PA </a:t>
            </a:r>
            <a:r>
              <a:rPr lang="en-US" altLang="ja-JP" b="0" dirty="0" err="1">
                <a:ea typeface="ＭＳ Ｐゴシック" panose="020B0600070205080204" pitchFamily="34" charset="-128"/>
              </a:rPr>
              <a:t>backoff</a:t>
            </a:r>
            <a:r>
              <a:rPr lang="en-US" altLang="ja-JP" b="0" dirty="0">
                <a:ea typeface="ＭＳ Ｐゴシック" panose="020B0600070205080204" pitchFamily="34" charset="-128"/>
              </a:rPr>
              <a:t> as well as lower dynamic range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in digital </a:t>
            </a:r>
            <a:r>
              <a:rPr lang="en-US" altLang="ja-JP" b="0" dirty="0">
                <a:ea typeface="ＭＳ Ｐゴシック" panose="020B0600070205080204" pitchFamily="34" charset="-128"/>
              </a:rPr>
              <a:t>domain algorithms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.</a:t>
            </a:r>
          </a:p>
          <a:p>
            <a:pPr marL="0" algn="just">
              <a:spcBef>
                <a:spcPts val="0"/>
              </a:spcBef>
            </a:pPr>
            <a:endParaRPr lang="en-US" altLang="ja-JP" b="0" dirty="0">
              <a:ea typeface="ＭＳ Ｐゴシック" panose="020B0600070205080204" pitchFamily="34" charset="-128"/>
            </a:endParaRPr>
          </a:p>
          <a:p>
            <a:pPr marL="0" algn="just">
              <a:spcBef>
                <a:spcPts val="0"/>
              </a:spcBef>
            </a:pPr>
            <a:r>
              <a:rPr lang="en-US" altLang="ja-JP" b="0" dirty="0" smtClean="0">
                <a:ea typeface="ＭＳ Ｐゴシック" panose="020B0600070205080204" pitchFamily="34" charset="-128"/>
              </a:rPr>
              <a:t>In 802.11n/ac/ax, phase rotations of various degrees were applied in various bandwidth for reducing the PAPR [1].</a:t>
            </a:r>
          </a:p>
          <a:p>
            <a:pPr marL="0" algn="just">
              <a:spcBef>
                <a:spcPts val="0"/>
              </a:spcBef>
            </a:pPr>
            <a:endParaRPr lang="en-US" altLang="ja-JP" b="0" dirty="0">
              <a:ea typeface="ＭＳ Ｐゴシック" panose="020B0600070205080204" pitchFamily="34" charset="-128"/>
            </a:endParaRPr>
          </a:p>
          <a:p>
            <a:pPr marL="0">
              <a:spcBef>
                <a:spcPts val="0"/>
              </a:spcBef>
            </a:pPr>
            <a:r>
              <a:rPr lang="en-US" altLang="ja-JP" b="0" dirty="0">
                <a:ea typeface="ＭＳ Ｐゴシック" panose="020B0600070205080204" pitchFamily="34" charset="-128"/>
              </a:rPr>
              <a:t>In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this contribution, we propose phase rotations for 320MHz and 240MHz.</a:t>
            </a:r>
            <a:endParaRPr lang="en-US" altLang="ja-JP" b="0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018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 11n, the phase rotations are:</a:t>
            </a:r>
          </a:p>
          <a:p>
            <a:pPr marL="457200" lvl="1" indent="0"/>
            <a:endParaRPr lang="en-US" altLang="en-US" dirty="0" smtClean="0"/>
          </a:p>
          <a:p>
            <a:pPr marL="457200" lvl="1" indent="0"/>
            <a:r>
              <a:rPr lang="en-US" altLang="en-US" dirty="0" smtClean="0"/>
              <a:t>           </a:t>
            </a:r>
          </a:p>
          <a:p>
            <a:pPr marL="0" indent="0"/>
            <a:endParaRPr lang="en-US" altLang="en-US" dirty="0" smtClean="0"/>
          </a:p>
          <a:p>
            <a:pPr marL="0" indent="0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b="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grpSp>
        <p:nvGrpSpPr>
          <p:cNvPr id="89" name="组合 88"/>
          <p:cNvGrpSpPr/>
          <p:nvPr/>
        </p:nvGrpSpPr>
        <p:grpSpPr>
          <a:xfrm>
            <a:off x="1066800" y="4000947"/>
            <a:ext cx="3506344" cy="858606"/>
            <a:chOff x="2819400" y="3810000"/>
            <a:chExt cx="4015948" cy="1066800"/>
          </a:xfrm>
        </p:grpSpPr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3276600" y="3810000"/>
              <a:ext cx="1371600" cy="533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3" name="Rectangle 7"/>
            <p:cNvSpPr>
              <a:spLocks noChangeArrowheads="1"/>
            </p:cNvSpPr>
            <p:nvPr/>
          </p:nvSpPr>
          <p:spPr bwMode="auto">
            <a:xfrm>
              <a:off x="5105400" y="3810000"/>
              <a:ext cx="1371600" cy="533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auto">
            <a:xfrm>
              <a:off x="4708525" y="4405313"/>
              <a:ext cx="323850" cy="39211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6" name="Text Box 10"/>
            <p:cNvSpPr txBox="1">
              <a:spLocks noChangeArrowheads="1"/>
            </p:cNvSpPr>
            <p:nvPr/>
          </p:nvSpPr>
          <p:spPr bwMode="auto">
            <a:xfrm>
              <a:off x="2819400" y="4405313"/>
              <a:ext cx="481013" cy="36195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-64</a:t>
              </a:r>
            </a:p>
          </p:txBody>
        </p:sp>
        <p:sp>
          <p:nvSpPr>
            <p:cNvPr id="97" name="Text Box 11"/>
            <p:cNvSpPr txBox="1">
              <a:spLocks noChangeArrowheads="1"/>
            </p:cNvSpPr>
            <p:nvPr/>
          </p:nvSpPr>
          <p:spPr bwMode="auto">
            <a:xfrm>
              <a:off x="6419850" y="4405313"/>
              <a:ext cx="415498" cy="36933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63</a:t>
              </a:r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 flipV="1">
              <a:off x="31242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1" name="Line 17"/>
            <p:cNvSpPr>
              <a:spLocks noChangeShapeType="1"/>
            </p:cNvSpPr>
            <p:nvPr/>
          </p:nvSpPr>
          <p:spPr bwMode="auto">
            <a:xfrm flipV="1">
              <a:off x="48768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" name="Line 18"/>
            <p:cNvSpPr>
              <a:spLocks noChangeShapeType="1"/>
            </p:cNvSpPr>
            <p:nvPr/>
          </p:nvSpPr>
          <p:spPr bwMode="auto">
            <a:xfrm flipV="1">
              <a:off x="66294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aphicFrame>
          <p:nvGraphicFramePr>
            <p:cNvPr id="10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4957593"/>
                </p:ext>
              </p:extLst>
            </p:nvPr>
          </p:nvGraphicFramePr>
          <p:xfrm>
            <a:off x="3570327" y="3898053"/>
            <a:ext cx="683652" cy="382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4" name="Equation" r:id="rId3" imgW="342720" imgH="190440" progId="Equation.DSMT4">
                    <p:embed/>
                  </p:oleObj>
                </mc:Choice>
                <mc:Fallback>
                  <p:oleObj name="Equation" r:id="rId3" imgW="34272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0327" y="3898053"/>
                          <a:ext cx="683652" cy="3826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6984443"/>
                </p:ext>
              </p:extLst>
            </p:nvPr>
          </p:nvGraphicFramePr>
          <p:xfrm>
            <a:off x="5444915" y="3937502"/>
            <a:ext cx="783655" cy="380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5" name="Equation" r:id="rId5" imgW="393480" imgH="190440" progId="Equation.DSMT4">
                    <p:embed/>
                  </p:oleObj>
                </mc:Choice>
                <mc:Fallback>
                  <p:oleObj name="Equation" r:id="rId5" imgW="39348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4915" y="3937502"/>
                          <a:ext cx="783655" cy="3806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" name="Right Brace 53"/>
            <p:cNvSpPr>
              <a:spLocks/>
            </p:cNvSpPr>
            <p:nvPr/>
          </p:nvSpPr>
          <p:spPr bwMode="auto">
            <a:xfrm rot="5400000">
              <a:off x="4760320" y="3018430"/>
              <a:ext cx="228600" cy="348814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rgbClr val="00CC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34"/>
              <p:cNvSpPr txBox="1">
                <a:spLocks noChangeArrowheads="1"/>
              </p:cNvSpPr>
              <p:nvPr/>
            </p:nvSpPr>
            <p:spPr bwMode="auto">
              <a:xfrm>
                <a:off x="5004166" y="4071816"/>
                <a:ext cx="3453480" cy="1107996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0" hangingPunct="0"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𝑿𝑴𝑯𝒛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Calibri" pitchFamily="34" charset="0"/>
                  </a:rPr>
                  <a:t> is (</a:t>
                </a:r>
                <a:r>
                  <a:rPr lang="en-US" sz="1600" dirty="0">
                    <a:latin typeface="Calibri" pitchFamily="34" charset="0"/>
                  </a:rPr>
                  <a:t>L-STF, L-LTF, L-SIG, </a:t>
                </a:r>
                <a:r>
                  <a:rPr lang="en-US" sz="1600" dirty="0" err="1" smtClean="0">
                    <a:latin typeface="Calibri" pitchFamily="34" charset="0"/>
                  </a:rPr>
                  <a:t>etc</a:t>
                </a:r>
                <a:r>
                  <a:rPr lang="en-US" sz="1600" dirty="0" smtClean="0">
                    <a:latin typeface="Calibri" pitchFamily="34" charset="0"/>
                  </a:rPr>
                  <a:t>) subcarrier </a:t>
                </a:r>
                <a:r>
                  <a:rPr lang="en-US" sz="1600" dirty="0">
                    <a:latin typeface="Calibri" pitchFamily="34" charset="0"/>
                  </a:rPr>
                  <a:t>symbol vector for the </a:t>
                </a:r>
                <a:r>
                  <a:rPr lang="en-US" sz="1600" dirty="0" err="1">
                    <a:latin typeface="Calibri" pitchFamily="34" charset="0"/>
                  </a:rPr>
                  <a:t>X</a:t>
                </a:r>
                <a:r>
                  <a:rPr lang="en-US" sz="1600" dirty="0" err="1" smtClean="0">
                    <a:latin typeface="Calibri" pitchFamily="34" charset="0"/>
                  </a:rPr>
                  <a:t>MHz</a:t>
                </a:r>
                <a:r>
                  <a:rPr lang="en-US" sz="1600" dirty="0" smtClean="0">
                    <a:latin typeface="Calibri" pitchFamily="34" charset="0"/>
                  </a:rPr>
                  <a:t> </a:t>
                </a:r>
                <a:r>
                  <a:rPr lang="en-US" sz="1600" dirty="0">
                    <a:latin typeface="Calibri" pitchFamily="34" charset="0"/>
                  </a:rPr>
                  <a:t>packet</a:t>
                </a:r>
              </a:p>
              <a:p>
                <a:pPr eaLnBrk="0" hangingPunct="0">
                  <a:defRPr/>
                </a:pPr>
                <a:endParaRPr lang="en-US" sz="18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13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166" y="4071816"/>
                <a:ext cx="3453480" cy="1107996"/>
              </a:xfrm>
              <a:prstGeom prst="rect">
                <a:avLst/>
              </a:prstGeom>
              <a:blipFill rotWithShape="0">
                <a:blip r:embed="rId7"/>
                <a:stretch>
                  <a:fillRect l="-702" t="-538"/>
                </a:stretch>
              </a:blipFill>
              <a:ln>
                <a:solidFill>
                  <a:schemeClr val="bg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571910"/>
              </p:ext>
            </p:extLst>
          </p:nvPr>
        </p:nvGraphicFramePr>
        <p:xfrm>
          <a:off x="2557543" y="5027613"/>
          <a:ext cx="6000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Equation" r:id="rId8" imgW="342720" imgH="190440" progId="Equation.DSMT4">
                  <p:embed/>
                </p:oleObj>
              </mc:Choice>
              <mc:Fallback>
                <p:oleObj name="Equation" r:id="rId8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543" y="5027613"/>
                        <a:ext cx="6000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/>
              <p:cNvSpPr txBox="1"/>
              <p:nvPr/>
            </p:nvSpPr>
            <p:spPr>
              <a:xfrm>
                <a:off x="1151072" y="2726808"/>
                <a:ext cx="3400226" cy="1155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𝑩𝑾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≥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</m:t>
                              </m:r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𝟒𝟎</m:t>
                              </m:r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6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49" name="文本框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072" y="2726808"/>
                <a:ext cx="3400226" cy="11554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9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 11ac/ax, the phase rotations are: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b="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grpSp>
        <p:nvGrpSpPr>
          <p:cNvPr id="6" name="组合 5"/>
          <p:cNvGrpSpPr/>
          <p:nvPr/>
        </p:nvGrpSpPr>
        <p:grpSpPr>
          <a:xfrm>
            <a:off x="1036371" y="2895600"/>
            <a:ext cx="7193229" cy="869613"/>
            <a:chOff x="560999" y="5150187"/>
            <a:chExt cx="8480113" cy="1066800"/>
          </a:xfrm>
        </p:grpSpPr>
        <p:grpSp>
          <p:nvGrpSpPr>
            <p:cNvPr id="63" name="组合 62"/>
            <p:cNvGrpSpPr/>
            <p:nvPr/>
          </p:nvGrpSpPr>
          <p:grpSpPr>
            <a:xfrm>
              <a:off x="560999" y="5150187"/>
              <a:ext cx="7770563" cy="1066800"/>
              <a:chOff x="687637" y="3810000"/>
              <a:chExt cx="7770563" cy="1066800"/>
            </a:xfrm>
          </p:grpSpPr>
          <p:sp>
            <p:nvSpPr>
              <p:cNvPr id="64" name="Rectangle 3"/>
              <p:cNvSpPr>
                <a:spLocks noChangeArrowheads="1"/>
              </p:cNvSpPr>
              <p:nvPr/>
            </p:nvSpPr>
            <p:spPr bwMode="auto">
              <a:xfrm>
                <a:off x="16002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5" name="Line 4"/>
              <p:cNvSpPr>
                <a:spLocks noChangeShapeType="1"/>
              </p:cNvSpPr>
              <p:nvPr/>
            </p:nvSpPr>
            <p:spPr bwMode="auto">
              <a:xfrm>
                <a:off x="1219200" y="4351338"/>
                <a:ext cx="7239000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6" name="Rectangle 6"/>
              <p:cNvSpPr>
                <a:spLocks noChangeArrowheads="1"/>
              </p:cNvSpPr>
              <p:nvPr/>
            </p:nvSpPr>
            <p:spPr bwMode="auto">
              <a:xfrm>
                <a:off x="32766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7" name="Rectangle 7"/>
              <p:cNvSpPr>
                <a:spLocks noChangeArrowheads="1"/>
              </p:cNvSpPr>
              <p:nvPr/>
            </p:nvSpPr>
            <p:spPr bwMode="auto">
              <a:xfrm>
                <a:off x="51054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67818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4708525" y="4405313"/>
                <a:ext cx="3238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70" name="Text Box 10"/>
              <p:cNvSpPr txBox="1">
                <a:spLocks noChangeArrowheads="1"/>
              </p:cNvSpPr>
              <p:nvPr/>
            </p:nvSpPr>
            <p:spPr bwMode="auto">
              <a:xfrm>
                <a:off x="2819400" y="4405313"/>
                <a:ext cx="481013" cy="361950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-64</a:t>
                </a:r>
              </a:p>
            </p:txBody>
          </p:sp>
          <p:sp>
            <p:nvSpPr>
              <p:cNvPr id="71" name="Text Box 11"/>
              <p:cNvSpPr txBox="1">
                <a:spLocks noChangeArrowheads="1"/>
              </p:cNvSpPr>
              <p:nvPr/>
            </p:nvSpPr>
            <p:spPr bwMode="auto">
              <a:xfrm>
                <a:off x="6419850" y="4405313"/>
                <a:ext cx="4381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64</a:t>
                </a:r>
              </a:p>
            </p:txBody>
          </p:sp>
          <p:sp>
            <p:nvSpPr>
              <p:cNvPr id="72" name="Text Box 12"/>
              <p:cNvSpPr txBox="1">
                <a:spLocks noChangeArrowheads="1"/>
              </p:cNvSpPr>
              <p:nvPr/>
            </p:nvSpPr>
            <p:spPr bwMode="auto">
              <a:xfrm>
                <a:off x="687637" y="4412245"/>
                <a:ext cx="6286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-128</a:t>
                </a:r>
              </a:p>
            </p:txBody>
          </p:sp>
          <p:sp>
            <p:nvSpPr>
              <p:cNvPr id="73" name="Line 15"/>
              <p:cNvSpPr>
                <a:spLocks noChangeShapeType="1"/>
              </p:cNvSpPr>
              <p:nvPr/>
            </p:nvSpPr>
            <p:spPr bwMode="auto">
              <a:xfrm flipV="1">
                <a:off x="1219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4" name="Line 16"/>
              <p:cNvSpPr>
                <a:spLocks noChangeShapeType="1"/>
              </p:cNvSpPr>
              <p:nvPr/>
            </p:nvSpPr>
            <p:spPr bwMode="auto">
              <a:xfrm flipV="1">
                <a:off x="3124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Line 17"/>
              <p:cNvSpPr>
                <a:spLocks noChangeShapeType="1"/>
              </p:cNvSpPr>
              <p:nvPr/>
            </p:nvSpPr>
            <p:spPr bwMode="auto">
              <a:xfrm flipV="1">
                <a:off x="48768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flipV="1">
                <a:off x="66294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flipV="1">
                <a:off x="8458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graphicFrame>
            <p:nvGraphicFramePr>
              <p:cNvPr id="78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52782314"/>
                  </p:ext>
                </p:extLst>
              </p:nvPr>
            </p:nvGraphicFramePr>
            <p:xfrm>
              <a:off x="1911918" y="3936173"/>
              <a:ext cx="686843" cy="3817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36" name="Equation" r:id="rId3" imgW="342720" imgH="190440" progId="Equation.DSMT4">
                      <p:embed/>
                    </p:oleObj>
                  </mc:Choice>
                  <mc:Fallback>
                    <p:oleObj name="Equation" r:id="rId3" imgW="34272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1918" y="3936173"/>
                            <a:ext cx="686843" cy="3817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9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29432028"/>
                  </p:ext>
                </p:extLst>
              </p:nvPr>
            </p:nvGraphicFramePr>
            <p:xfrm>
              <a:off x="3530771" y="3899170"/>
              <a:ext cx="761704" cy="3797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37" name="Equation" r:id="rId5" imgW="380880" imgH="190440" progId="Equation.DSMT4">
                      <p:embed/>
                    </p:oleObj>
                  </mc:Choice>
                  <mc:Fallback>
                    <p:oleObj name="Equation" r:id="rId5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30771" y="3899170"/>
                            <a:ext cx="761704" cy="37975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2482822"/>
                  </p:ext>
                </p:extLst>
              </p:nvPr>
            </p:nvGraphicFramePr>
            <p:xfrm>
              <a:off x="5452809" y="3936173"/>
              <a:ext cx="765446" cy="3817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38" name="Equation" r:id="rId7" imgW="380880" imgH="190440" progId="Equation.DSMT4">
                      <p:embed/>
                    </p:oleObj>
                  </mc:Choice>
                  <mc:Fallback>
                    <p:oleObj name="Equation" r:id="rId7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52809" y="3936173"/>
                            <a:ext cx="765446" cy="3817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1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26981617"/>
                  </p:ext>
                </p:extLst>
              </p:nvPr>
            </p:nvGraphicFramePr>
            <p:xfrm>
              <a:off x="7099736" y="3899170"/>
              <a:ext cx="761703" cy="3797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39" name="Equation" r:id="rId9" imgW="380880" imgH="190440" progId="Equation.DSMT4">
                      <p:embed/>
                    </p:oleObj>
                  </mc:Choice>
                  <mc:Fallback>
                    <p:oleObj name="Equation" r:id="rId9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99736" y="3899170"/>
                            <a:ext cx="761703" cy="37975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" name="Right Brace 53"/>
              <p:cNvSpPr>
                <a:spLocks/>
              </p:cNvSpPr>
              <p:nvPr/>
            </p:nvSpPr>
            <p:spPr bwMode="auto">
              <a:xfrm rot="5400000">
                <a:off x="4749619" y="1270181"/>
                <a:ext cx="228600" cy="69846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rgbClr val="00CC9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8" name="Text Box 12"/>
            <p:cNvSpPr txBox="1">
              <a:spLocks noChangeArrowheads="1"/>
            </p:cNvSpPr>
            <p:nvPr/>
          </p:nvSpPr>
          <p:spPr bwMode="auto">
            <a:xfrm>
              <a:off x="8284912" y="5768280"/>
              <a:ext cx="756200" cy="417277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127</a:t>
              </a:r>
            </a:p>
          </p:txBody>
        </p:sp>
      </p:grpSp>
      <p:graphicFrame>
        <p:nvGraphicFramePr>
          <p:cNvPr id="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130159"/>
              </p:ext>
            </p:extLst>
          </p:nvPr>
        </p:nvGraphicFramePr>
        <p:xfrm>
          <a:off x="4289425" y="3808076"/>
          <a:ext cx="6000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0" name="Equation" r:id="rId11" imgW="342720" imgH="190440" progId="Equation.DSMT4">
                  <p:embed/>
                </p:oleObj>
              </mc:Choice>
              <mc:Fallback>
                <p:oleObj name="Equation" r:id="rId11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3808076"/>
                        <a:ext cx="6000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115790" y="4332442"/>
                <a:ext cx="3962623" cy="232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𝑩𝑾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𝑴𝑯𝒛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≥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   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𝟒𝟎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𝑴𝑯𝒛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eqArr>
                                <m:eqArr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</m:eqArr>
                                    </m:e>
                                  </m:d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                        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𝟖𝟎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𝑴𝑯𝒛</m:t>
                                  </m:r>
                                </m: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           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𝟏𝟗𝟐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𝟏𝟗𝟐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           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               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</m:eqArr>
                                    </m:e>
                                  </m:d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  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𝟏𝟔𝟎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𝑴𝑯𝒛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e>
                                <m:e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   </m:t>
                                  </m:r>
                                </m:e>
                              </m:eqArr>
                            </m:e>
                          </m:eqArr>
                        </m:e>
                      </m:d>
                    </m:oMath>
                  </m:oMathPara>
                </a14:m>
                <a:endParaRPr lang="en-US" sz="14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90" y="4332442"/>
                <a:ext cx="3962623" cy="232473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5110669" y="5421690"/>
            <a:ext cx="337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>
                <a:srgbClr val="777777"/>
              </a:buClr>
              <a:buSzPct val="60000"/>
            </a:pPr>
            <a:r>
              <a:rPr lang="en-US" altLang="en-US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For a non-contiguous 80+80 MHz packet transmission, each 80 MHz frequency segment uses the phase rotation for the 80 MHz packet transmission.</a:t>
            </a:r>
          </a:p>
        </p:txBody>
      </p:sp>
    </p:spTree>
    <p:extLst>
      <p:ext uri="{BB962C8B-B14F-4D97-AF65-F5344CB8AC3E}">
        <p14:creationId xmlns:p14="http://schemas.microsoft.com/office/powerpoint/2010/main" val="8130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320MHz</a:t>
            </a:r>
            <a:r>
              <a:rPr lang="en-US" altLang="zh-CN" sz="2000" b="0" dirty="0" smtClean="0"/>
              <a:t> is one of main features in EHT, 240MHz is also one potential bandwidth in EHT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smtClean="0"/>
              <a:t>Phase Rotations </a:t>
            </a:r>
            <a:r>
              <a:rPr lang="en-US" altLang="zh-CN" sz="2000" b="0" dirty="0" smtClean="0"/>
              <a:t>design shall be considered for 320MHz and 240MHz.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Following 11ax phase rotations design guidelines, 11be phase rotations design does not consider preamble puncturing cases as well.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mbria Math" panose="02040503050406030204" pitchFamily="18" charset="0"/>
              </a:rPr>
              <a:t>Design c</a:t>
            </a:r>
            <a:r>
              <a:rPr lang="en-US" sz="2000" b="0" dirty="0">
                <a:latin typeface="Cambria Math" panose="02040503050406030204" pitchFamily="18" charset="0"/>
              </a:rPr>
              <a:t>onsiderations of 11be phase </a:t>
            </a:r>
            <a:r>
              <a:rPr lang="en-US" sz="2000" b="0" dirty="0" smtClean="0">
                <a:latin typeface="Cambria Math" panose="02040503050406030204" pitchFamily="18" charset="0"/>
              </a:rPr>
              <a:t>rotation: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latin typeface="Cambria Math" panose="02040503050406030204" pitchFamily="18" charset="0"/>
              </a:rPr>
              <a:t>Bandwidth candidates: 320MHz, 240MHz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latin typeface="Cambria Math" panose="02040503050406030204" pitchFamily="18" charset="0"/>
              </a:rPr>
              <a:t>Phase </a:t>
            </a:r>
            <a:r>
              <a:rPr lang="en-US" sz="1600" i="1" dirty="0" smtClean="0">
                <a:latin typeface="Cambria Math" panose="02040503050406030204" pitchFamily="18" charset="0"/>
              </a:rPr>
              <a:t>rotations </a:t>
            </a:r>
            <a:r>
              <a:rPr lang="en-US" sz="1600" i="1" dirty="0">
                <a:latin typeface="Cambria Math" panose="02040503050406030204" pitchFamily="18" charset="0"/>
              </a:rPr>
              <a:t>candidate values: </a:t>
            </a:r>
            <a:r>
              <a:rPr lang="en-US" altLang="zh-CN" sz="1600" dirty="0">
                <a:ea typeface="宋体" panose="02010600030101010101" pitchFamily="2" charset="-122"/>
              </a:rPr>
              <a:t>[1 -1 j -j]</a:t>
            </a:r>
            <a:endParaRPr lang="en-US" sz="1600" i="1" dirty="0">
              <a:latin typeface="Cambria Math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1" dirty="0" smtClean="0">
                <a:latin typeface="Cambria Math" panose="02040503050406030204" pitchFamily="18" charset="0"/>
              </a:rPr>
              <a:t>Metric: Low PAPR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Cambria Math" panose="02040503050406030204" pitchFamily="18" charset="0"/>
              </a:rPr>
              <a:t>Maintain compatibility with 80 (160)</a:t>
            </a:r>
            <a:r>
              <a:rPr lang="en-US" sz="1600" b="0" i="1" dirty="0" smtClean="0">
                <a:latin typeface="Cambria Math" panose="02040503050406030204" pitchFamily="18" charset="0"/>
              </a:rPr>
              <a:t> MHz legacy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mbria Math" panose="02040503050406030204" pitchFamily="18" charset="0"/>
              </a:rPr>
              <a:t>w</a:t>
            </a:r>
            <a:r>
              <a:rPr lang="en-US" sz="1600" i="1" dirty="0" smtClean="0">
                <a:solidFill>
                  <a:schemeClr val="tx1"/>
                </a:solidFill>
                <a:latin typeface="Cambria Math" panose="02040503050406030204" pitchFamily="18" charset="0"/>
              </a:rPr>
              <a:t>/o CP  </a:t>
            </a:r>
            <a:endParaRPr lang="en-US" sz="1600" i="1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Rotations (320MHz)</a:t>
            </a:r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717029" y="1750219"/>
            <a:ext cx="7770813" cy="4113213"/>
          </a:xfrm>
        </p:spPr>
        <p:txBody>
          <a:bodyPr/>
          <a:lstStyle/>
          <a:p>
            <a:r>
              <a:rPr lang="en-US" b="0" dirty="0"/>
              <a:t>Phase </a:t>
            </a:r>
            <a:r>
              <a:rPr lang="en-US" b="0" dirty="0" smtClean="0"/>
              <a:t>Rotations </a:t>
            </a:r>
            <a:r>
              <a:rPr lang="en-US" b="0" dirty="0"/>
              <a:t>for </a:t>
            </a:r>
            <a:r>
              <a:rPr lang="en-US" b="0" dirty="0" smtClean="0">
                <a:solidFill>
                  <a:srgbClr val="0070C0"/>
                </a:solidFill>
              </a:rPr>
              <a:t>320</a:t>
            </a:r>
            <a:r>
              <a:rPr lang="en-US" b="0" dirty="0" smtClean="0"/>
              <a:t>MHz</a:t>
            </a:r>
            <a:endParaRPr lang="en-US" b="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1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Design phase 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2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3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],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where </a:t>
            </a:r>
            <a:r>
              <a:rPr lang="en-US" altLang="zh-CN" sz="1800" b="0" dirty="0">
                <a:ea typeface="宋体" panose="02010600030101010101" pitchFamily="2" charset="-122"/>
              </a:rPr>
              <a:t>PR</a:t>
            </a:r>
            <a:r>
              <a:rPr lang="en-US" altLang="zh-CN" sz="1800" b="0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b="0" dirty="0">
                <a:ea typeface="宋体" panose="02010600030101010101" pitchFamily="2" charset="-122"/>
              </a:rPr>
              <a:t>=[1 -1 -1 -1]</a:t>
            </a:r>
            <a:r>
              <a:rPr lang="en-US" altLang="en-US" sz="1800" b="0" dirty="0"/>
              <a:t> </a:t>
            </a:r>
            <a:r>
              <a:rPr lang="en-US" altLang="en-US" sz="1800" b="0" dirty="0" smtClean="0"/>
              <a:t>and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the candidate value </a:t>
            </a:r>
            <a:r>
              <a:rPr lang="en-US" altLang="zh-CN" sz="1800" b="0" dirty="0">
                <a:ea typeface="宋体" panose="02010600030101010101" pitchFamily="2" charset="-122"/>
              </a:rPr>
              <a:t>of phase rotations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belongs to [1 -1 j -j],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b="0" dirty="0">
                <a:ea typeface="宋体" panose="02010600030101010101" pitchFamily="2" charset="-122"/>
              </a:rPr>
              <a:t>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>
                <a:ea typeface="宋体" panose="02010600030101010101" pitchFamily="2" charset="-122"/>
              </a:rPr>
              <a:t>PR80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12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PR80=[1 -1 -1 -</a:t>
            </a:r>
            <a:r>
              <a:rPr lang="en-US" altLang="zh-CN" sz="1800" b="0" dirty="0" smtClean="0">
                <a:ea typeface="宋体" panose="02010600030101010101" pitchFamily="2" charset="-122"/>
              </a:rPr>
              <a:t>1]</a:t>
            </a:r>
            <a:r>
              <a:rPr lang="en-US" altLang="en-US" sz="1800" b="0" dirty="0"/>
              <a:t> and </a:t>
            </a:r>
            <a:r>
              <a:rPr lang="en-US" altLang="zh-CN" sz="1800" b="0" dirty="0">
                <a:ea typeface="宋体" panose="02010600030101010101" pitchFamily="2" charset="-122"/>
              </a:rPr>
              <a:t>the candidate value of phase rotations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]. Considering a phase factor is applied to each 20MHz segment of subcarriers, so here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=1,2,…12. </a:t>
            </a:r>
            <a:endParaRPr lang="en-US" altLang="en-US" sz="1800" b="0" dirty="0" smtClean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3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 smtClean="0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15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i="1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</a:t>
            </a:r>
            <a:endParaRPr lang="en-US" altLang="en-US" sz="1800" dirty="0">
              <a:ea typeface="宋体" panose="02010600030101010101" pitchFamily="2" charset="-122"/>
            </a:endParaRPr>
          </a:p>
          <a:p>
            <a:pPr marL="0" indent="0"/>
            <a:endParaRPr lang="en-US" alt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Rotations (240MHz)</a:t>
            </a:r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717029" y="1750219"/>
            <a:ext cx="7770813" cy="4113213"/>
          </a:xfrm>
        </p:spPr>
        <p:txBody>
          <a:bodyPr/>
          <a:lstStyle/>
          <a:p>
            <a:r>
              <a:rPr lang="en-US" b="0" dirty="0"/>
              <a:t>Phase </a:t>
            </a:r>
            <a:r>
              <a:rPr lang="en-US" b="0" dirty="0" smtClean="0"/>
              <a:t>Rotations </a:t>
            </a:r>
            <a:r>
              <a:rPr lang="en-US" b="0" dirty="0"/>
              <a:t>for </a:t>
            </a:r>
            <a:r>
              <a:rPr lang="en-US" b="0" dirty="0" smtClean="0">
                <a:solidFill>
                  <a:srgbClr val="0070C0"/>
                </a:solidFill>
              </a:rPr>
              <a:t>240</a:t>
            </a:r>
            <a:r>
              <a:rPr lang="en-US" b="0" dirty="0" smtClean="0"/>
              <a:t>MHz</a:t>
            </a:r>
            <a:endParaRPr lang="en-US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1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Design phase rotations by </a:t>
            </a:r>
            <a:r>
              <a:rPr lang="en-US" altLang="zh-CN" sz="1800" i="1" dirty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PR</a:t>
            </a:r>
            <a:r>
              <a:rPr lang="en-US" altLang="zh-CN" sz="1800" b="0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b="0" dirty="0">
                <a:ea typeface="宋体" panose="02010600030101010101" pitchFamily="2" charset="-122"/>
              </a:rPr>
              <a:t>=[1 -1 -1 -1]</a:t>
            </a:r>
            <a:r>
              <a:rPr lang="en-US" altLang="en-US" sz="1800" b="0" dirty="0"/>
              <a:t> </a:t>
            </a:r>
            <a:r>
              <a:rPr lang="en-US" altLang="en-US" sz="1800" b="0" dirty="0" smtClean="0"/>
              <a:t>and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the candidate value </a:t>
            </a:r>
            <a:r>
              <a:rPr lang="en-US" altLang="zh-CN" sz="1800" b="0" dirty="0">
                <a:ea typeface="宋体" panose="02010600030101010101" pitchFamily="2" charset="-122"/>
              </a:rPr>
              <a:t>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],</a:t>
            </a:r>
            <a:r>
              <a:rPr lang="en-US" altLang="zh-CN" sz="1800" b="0" dirty="0">
                <a:ea typeface="宋体" panose="02010600030101010101" pitchFamily="2" charset="-122"/>
              </a:rPr>
              <a:t>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=1,2.</a:t>
            </a:r>
            <a:endParaRPr lang="en-US" alt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b="0" dirty="0">
                <a:ea typeface="宋体" panose="02010600030101010101" pitchFamily="2" charset="-122"/>
              </a:rPr>
              <a:t>by </a:t>
            </a:r>
            <a:r>
              <a:rPr lang="en-US" altLang="zh-CN" sz="1800" i="1" dirty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</a:t>
            </a:r>
            <a:r>
              <a:rPr lang="en-US" altLang="zh-CN" sz="1800" i="1" dirty="0">
                <a:ea typeface="宋体" panose="02010600030101010101" pitchFamily="2" charset="-122"/>
              </a:rPr>
              <a:t>]</a:t>
            </a:r>
            <a:r>
              <a:rPr lang="en-US" altLang="zh-CN" sz="1800" dirty="0">
                <a:ea typeface="宋体" panose="02010600030101010101" pitchFamily="2" charset="-122"/>
              </a:rPr>
              <a:t>,</a:t>
            </a:r>
            <a:r>
              <a:rPr lang="en-US" altLang="zh-CN" sz="180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where </a:t>
            </a:r>
            <a:r>
              <a:rPr lang="en-US" altLang="zh-CN" sz="1800" b="0" dirty="0">
                <a:ea typeface="宋体" panose="02010600030101010101" pitchFamily="2" charset="-122"/>
              </a:rPr>
              <a:t>PR80=[1 -1 -1 -1]</a:t>
            </a:r>
            <a:r>
              <a:rPr lang="en-US" altLang="en-US" sz="1800" b="0" dirty="0">
                <a:ea typeface="宋体" panose="02010600030101010101" pitchFamily="2" charset="-122"/>
              </a:rPr>
              <a:t> </a:t>
            </a:r>
            <a:r>
              <a:rPr lang="en-US" altLang="en-US" sz="1800" b="0" dirty="0" smtClean="0">
                <a:ea typeface="宋体" panose="02010600030101010101" pitchFamily="2" charset="-122"/>
              </a:rPr>
              <a:t>and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</a:t>
            </a:r>
            <a:r>
              <a:rPr lang="en-US" altLang="zh-CN" sz="1800" b="0" dirty="0" smtClean="0">
                <a:ea typeface="宋体" panose="02010600030101010101" pitchFamily="2" charset="-122"/>
              </a:rPr>
              <a:t>j]. Considering </a:t>
            </a:r>
            <a:r>
              <a:rPr lang="en-US" altLang="zh-CN" sz="1800" b="0" dirty="0">
                <a:ea typeface="宋体" panose="02010600030101010101" pitchFamily="2" charset="-122"/>
              </a:rPr>
              <a:t>a phase factor is applied to each 20MHz segment of subcarriers, so here </a:t>
            </a:r>
            <a:r>
              <a:rPr lang="en-US" altLang="zh-CN" sz="1800" b="0" dirty="0" err="1">
                <a:ea typeface="宋体" panose="02010600030101010101" pitchFamily="2" charset="-122"/>
              </a:rPr>
              <a:t>i</a:t>
            </a:r>
            <a:r>
              <a:rPr lang="en-US" altLang="zh-CN" sz="1800" b="0" dirty="0">
                <a:ea typeface="宋体" panose="02010600030101010101" pitchFamily="2" charset="-122"/>
              </a:rPr>
              <a:t>=1,2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,…,8. </a:t>
            </a:r>
            <a:endParaRPr lang="en-US" altLang="en-US" sz="1800" b="0" dirty="0" smtClean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3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>
                <a:ea typeface="宋体" panose="02010600030101010101" pitchFamily="2" charset="-122"/>
              </a:rPr>
              <a:t>1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],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=1,2,…,11.</a:t>
            </a:r>
            <a:endParaRPr lang="en-US" alt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altLang="zh-CN" dirty="0" smtClean="0"/>
              <a:t>onclusions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P</a:t>
            </a:r>
            <a:r>
              <a:rPr lang="en-US" altLang="zh-CN" dirty="0" smtClean="0"/>
              <a:t>hase Rotations are designed for 320MHz and 240MHz.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5359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SP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altLang="zh-CN" smtClean="0"/>
              <a:t>Do you support to apply phase rotation valuses </a:t>
            </a:r>
            <a:r>
              <a:rPr lang="en-US" altLang="zh-CN" smtClean="0"/>
              <a:t>without preamble </a:t>
            </a:r>
            <a:r>
              <a:rPr lang="en-US" altLang="zh-CN" smtClean="0"/>
              <a:t>puncturing to the legacy preamble part of 320MHz/240MHz PPDU?</a:t>
            </a:r>
          </a:p>
          <a:p>
            <a:pPr marL="0"/>
            <a:endParaRPr lang="en-US" altLang="zh-CN"/>
          </a:p>
          <a:p>
            <a:pPr marL="0"/>
            <a:r>
              <a:rPr lang="en-US" altLang="zh-CN" smtClean="0"/>
              <a:t>Y/N/A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5834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43745</TotalTime>
  <Words>665</Words>
  <Application>Microsoft Office PowerPoint</Application>
  <PresentationFormat>全屏显示(4:3)</PresentationFormat>
  <Paragraphs>101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 Unicode MS</vt:lpstr>
      <vt:lpstr>FrutigerNext LT Bold</vt:lpstr>
      <vt:lpstr>FrutigerNext LT Medium</vt:lpstr>
      <vt:lpstr>MS Gothic</vt:lpstr>
      <vt:lpstr>MS PGothic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Equation</vt:lpstr>
      <vt:lpstr>Phase Rotations Design for EHT</vt:lpstr>
      <vt:lpstr>Abstract</vt:lpstr>
      <vt:lpstr>Introduction</vt:lpstr>
      <vt:lpstr>Introduction</vt:lpstr>
      <vt:lpstr>Introduction </vt:lpstr>
      <vt:lpstr>Phase Rotations (320MHz)</vt:lpstr>
      <vt:lpstr>Phase Rotations (240MHz)</vt:lpstr>
      <vt:lpstr>Conclusions</vt:lpstr>
      <vt:lpstr>SP #1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public (68fe165fa10b)</cp:lastModifiedBy>
  <cp:revision>1279</cp:revision>
  <cp:lastPrinted>1601-01-01T00:00:00Z</cp:lastPrinted>
  <dcterms:created xsi:type="dcterms:W3CDTF">2015-10-31T00:33:08Z</dcterms:created>
  <dcterms:modified xsi:type="dcterms:W3CDTF">2020-01-12T18:02:38Z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(3)4eQTmJBjvxvQjXBZRDf0cYdZSuAPKXd/n+X5I+CQd2k2OYb4rGlrbsRhxqVp6m0C2KR9Brx4
bUNo0raWJZJCJWc4/GvV2f9sjzo2q0CnR4PTVDJew0ZlvsYJBZh6xMQTbY/yWUuvEzYzrk9d
lIIccgmr98kE82p+X94R7DSHIAgjz3YTcG1DjtJwHYy7c2MN7dSHWwaeJZ/yhB4DExyinaZU
TgBszGc1yi7eHdrtOw</vt:lpwstr>
  </property>
  <property fmtid="{D5CDD505-2E9C-101B-9397-08002B2CF9AE}" pid="3" name="_2015_ms_pID_7253431">
    <vt:lpwstr>pMjEYzy02NCt/q7BC0Vapg4xef0hKyl4q/TLcx0/+89Cfd4jJsqz4f
IP2fgMSpCt/pFaw2l/o8aHiKZYk4q8CPw3F6OJ1sAd7JcGDC6n1TQg6KiLJUTHc3yrFUMg5P
Gy62Vog1Hjm+S4gfIx+5M9+Xg20nDFAc7gEQtbCpY78fLHkPR6yWEVPmMsrijEgpSR+wEvpI
NBfVfV7GaXjkZtynv0YLTRz02If7acs9SBM1</vt:lpwstr>
  </property>
  <property fmtid="{D5CDD505-2E9C-101B-9397-08002B2CF9AE}" pid="4" name="_2015_ms_pID_7253432">
    <vt:lpwstr>3w==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1572938874</vt:lpwstr>
  </property>
</Properties>
</file>